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8"/>
  </p:notesMasterIdLst>
  <p:sldIdLst>
    <p:sldId id="268" r:id="rId2"/>
    <p:sldId id="269" r:id="rId3"/>
    <p:sldId id="287" r:id="rId4"/>
    <p:sldId id="305" r:id="rId5"/>
    <p:sldId id="285" r:id="rId6"/>
    <p:sldId id="286" r:id="rId7"/>
    <p:sldId id="289" r:id="rId8"/>
    <p:sldId id="290" r:id="rId9"/>
    <p:sldId id="291" r:id="rId10"/>
    <p:sldId id="292" r:id="rId11"/>
    <p:sldId id="306" r:id="rId12"/>
    <p:sldId id="296" r:id="rId13"/>
    <p:sldId id="297" r:id="rId14"/>
    <p:sldId id="298" r:id="rId15"/>
    <p:sldId id="299" r:id="rId16"/>
    <p:sldId id="301" r:id="rId17"/>
    <p:sldId id="307" r:id="rId18"/>
    <p:sldId id="302" r:id="rId19"/>
    <p:sldId id="303" r:id="rId20"/>
    <p:sldId id="304" r:id="rId21"/>
    <p:sldId id="295" r:id="rId22"/>
    <p:sldId id="293" r:id="rId23"/>
    <p:sldId id="308" r:id="rId24"/>
    <p:sldId id="309" r:id="rId25"/>
    <p:sldId id="310" r:id="rId26"/>
    <p:sldId id="3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0B27"/>
    <a:srgbClr val="390755"/>
    <a:srgbClr val="3B07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4" d="100"/>
          <a:sy n="74"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D471D-CAB0-42FC-8983-F8D78CEB512E}" type="datetimeFigureOut">
              <a:rPr lang="en-US" smtClean="0"/>
              <a:t>4/5/2017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B1732-6FE1-480A-9CF6-6FAB8160D871}" type="slidenum">
              <a:rPr lang="en-US" smtClean="0"/>
              <a:t>‹#›</a:t>
            </a:fld>
            <a:endParaRPr lang="en-US"/>
          </a:p>
        </p:txBody>
      </p:sp>
    </p:spTree>
    <p:extLst>
      <p:ext uri="{BB962C8B-B14F-4D97-AF65-F5344CB8AC3E}">
        <p14:creationId xmlns:p14="http://schemas.microsoft.com/office/powerpoint/2010/main" val="158452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DB1732-6FE1-480A-9CF6-6FAB8160D871}" type="slidenum">
              <a:rPr lang="en-US" smtClean="0"/>
              <a:t>18</a:t>
            </a:fld>
            <a:endParaRPr lang="en-US"/>
          </a:p>
        </p:txBody>
      </p:sp>
    </p:spTree>
    <p:extLst>
      <p:ext uri="{BB962C8B-B14F-4D97-AF65-F5344CB8AC3E}">
        <p14:creationId xmlns:p14="http://schemas.microsoft.com/office/powerpoint/2010/main" val="4153185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A08BB3-D61A-425D-94C0-51D2E3EE8512}"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315475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A08BB3-D61A-425D-94C0-51D2E3EE8512}"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311838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A08BB3-D61A-425D-94C0-51D2E3EE8512}"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40570D-24A0-4C9D-A0E9-E104E5998F4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0222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7A08BB3-D61A-425D-94C0-51D2E3EE8512}"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3560692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7A08BB3-D61A-425D-94C0-51D2E3EE8512}"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40570D-24A0-4C9D-A0E9-E104E5998F4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1146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7A08BB3-D61A-425D-94C0-51D2E3EE8512}"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1455408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A08BB3-D61A-425D-94C0-51D2E3EE8512}"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283057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A08BB3-D61A-425D-94C0-51D2E3EE8512}"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1656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A08BB3-D61A-425D-94C0-51D2E3EE8512}"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98632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A08BB3-D61A-425D-94C0-51D2E3EE8512}"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209295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A08BB3-D61A-425D-94C0-51D2E3EE8512}"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91806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A08BB3-D61A-425D-94C0-51D2E3EE8512}" type="datetimeFigureOut">
              <a:rPr lang="en-US" smtClean="0"/>
              <a:t>4/5/2017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41750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A08BB3-D61A-425D-94C0-51D2E3EE8512}" type="datetimeFigureOut">
              <a:rPr lang="en-US" smtClean="0"/>
              <a:t>4/5/2017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293281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08BB3-D61A-425D-94C0-51D2E3EE8512}" type="datetimeFigureOut">
              <a:rPr lang="en-US" smtClean="0"/>
              <a:t>4/5/2017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24660516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08BB3-D61A-425D-94C0-51D2E3EE8512}"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138161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08BB3-D61A-425D-94C0-51D2E3EE8512}"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3067884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7A08BB3-D61A-425D-94C0-51D2E3EE8512}" type="datetimeFigureOut">
              <a:rPr lang="en-US" smtClean="0"/>
              <a:t>4/5/2017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40570D-24A0-4C9D-A0E9-E104E5998F44}" type="slidenum">
              <a:rPr lang="en-US" smtClean="0"/>
              <a:t>‹#›</a:t>
            </a:fld>
            <a:endParaRPr lang="en-US"/>
          </a:p>
        </p:txBody>
      </p:sp>
    </p:spTree>
    <p:extLst>
      <p:ext uri="{BB962C8B-B14F-4D97-AF65-F5344CB8AC3E}">
        <p14:creationId xmlns:p14="http://schemas.microsoft.com/office/powerpoint/2010/main" val="114719323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6663" y="3451558"/>
            <a:ext cx="5448568" cy="2735395"/>
          </a:xfrm>
        </p:spPr>
        <p:txBody>
          <a:bodyPr>
            <a:normAutofit/>
          </a:bodyPr>
          <a:lstStyle/>
          <a:p>
            <a:r>
              <a:rPr lang="en-US" b="1" dirty="0">
                <a:solidFill>
                  <a:schemeClr val="accent1"/>
                </a:solidFill>
              </a:rPr>
              <a:t>Presented by</a:t>
            </a:r>
            <a:r>
              <a:rPr lang="en-US" b="1" dirty="0" smtClean="0">
                <a:solidFill>
                  <a:schemeClr val="accent1"/>
                </a:solidFill>
              </a:rPr>
              <a:t>:</a:t>
            </a:r>
            <a:r>
              <a:rPr lang="en-US" dirty="0">
                <a:solidFill>
                  <a:srgbClr val="FF0000"/>
                </a:solidFill>
              </a:rPr>
              <a:t/>
            </a:r>
            <a:br>
              <a:rPr lang="en-US" dirty="0">
                <a:solidFill>
                  <a:srgbClr val="FF0000"/>
                </a:solidFill>
              </a:rPr>
            </a:br>
            <a:r>
              <a:rPr lang="en-US" sz="2000" dirty="0" smtClean="0"/>
              <a:t>Zeeshan Muzammal     BSCS13010</a:t>
            </a:r>
            <a:br>
              <a:rPr lang="en-US" sz="2000" dirty="0" smtClean="0"/>
            </a:br>
            <a:r>
              <a:rPr lang="en-US" sz="2000" dirty="0" smtClean="0"/>
              <a:t>Ayesha Asghar	        BSCS13033</a:t>
            </a:r>
            <a:br>
              <a:rPr lang="en-US" sz="2000" dirty="0" smtClean="0"/>
            </a:br>
            <a:r>
              <a:rPr lang="en-US" sz="2000" dirty="0" smtClean="0"/>
              <a:t>Arslan Ahmad		 BSCS13023</a:t>
            </a:r>
            <a:br>
              <a:rPr lang="en-US" sz="2000" dirty="0" smtClean="0"/>
            </a:br>
            <a:r>
              <a:rPr lang="en-US" sz="2000" dirty="0" smtClean="0"/>
              <a:t>Abdul Monam	</a:t>
            </a:r>
            <a:r>
              <a:rPr lang="en-US" sz="2000" dirty="0"/>
              <a:t> </a:t>
            </a:r>
            <a:r>
              <a:rPr lang="en-US" sz="2000" dirty="0" smtClean="0"/>
              <a:t>       BSCS13039</a:t>
            </a:r>
            <a:r>
              <a:rPr lang="en-US" dirty="0"/>
              <a:t/>
            </a:r>
            <a:br>
              <a:rPr lang="en-US" dirty="0"/>
            </a:br>
            <a:endParaRPr lang="en-US" dirty="0"/>
          </a:p>
        </p:txBody>
      </p:sp>
      <p:sp>
        <p:nvSpPr>
          <p:cNvPr id="3" name="Text Placeholder 2"/>
          <p:cNvSpPr>
            <a:spLocks noGrp="1"/>
          </p:cNvSpPr>
          <p:nvPr>
            <p:ph type="body" idx="1"/>
          </p:nvPr>
        </p:nvSpPr>
        <p:spPr>
          <a:xfrm>
            <a:off x="7435231" y="3451558"/>
            <a:ext cx="3553766" cy="1999328"/>
          </a:xfrm>
        </p:spPr>
        <p:txBody>
          <a:bodyPr/>
          <a:lstStyle/>
          <a:p>
            <a:r>
              <a:rPr lang="en-US" sz="2400" b="1" cap="none" dirty="0">
                <a:solidFill>
                  <a:schemeClr val="accent1"/>
                </a:solidFill>
                <a:latin typeface="Times New Roman" panose="02020603050405020304" pitchFamily="18" charset="0"/>
                <a:cs typeface="Times New Roman" panose="02020603050405020304" pitchFamily="18" charset="0"/>
              </a:rPr>
              <a:t>P</a:t>
            </a:r>
            <a:r>
              <a:rPr lang="en-US" sz="2400" b="1" cap="none" dirty="0" smtClean="0">
                <a:solidFill>
                  <a:schemeClr val="accent1"/>
                </a:solidFill>
                <a:latin typeface="Times New Roman" panose="02020603050405020304" pitchFamily="18" charset="0"/>
                <a:cs typeface="Times New Roman" panose="02020603050405020304" pitchFamily="18" charset="0"/>
              </a:rPr>
              <a:t>resented </a:t>
            </a:r>
            <a:r>
              <a:rPr lang="en-US" sz="2400" b="1" cap="none" dirty="0">
                <a:solidFill>
                  <a:schemeClr val="accent1"/>
                </a:solidFill>
                <a:latin typeface="Times New Roman" panose="02020603050405020304" pitchFamily="18" charset="0"/>
                <a:cs typeface="Times New Roman" panose="02020603050405020304" pitchFamily="18" charset="0"/>
              </a:rPr>
              <a:t>T</a:t>
            </a:r>
            <a:r>
              <a:rPr lang="en-US" sz="2400" b="1" cap="none" dirty="0" smtClean="0">
                <a:solidFill>
                  <a:schemeClr val="accent1"/>
                </a:solidFill>
                <a:latin typeface="Times New Roman" panose="02020603050405020304" pitchFamily="18" charset="0"/>
                <a:cs typeface="Times New Roman" panose="02020603050405020304" pitchFamily="18" charset="0"/>
              </a:rPr>
              <a:t>o</a:t>
            </a:r>
            <a:r>
              <a:rPr lang="en-US" sz="2400" b="1" dirty="0" smtClean="0">
                <a:solidFill>
                  <a:schemeClr val="accent1"/>
                </a:solidFill>
                <a:latin typeface="Times New Roman" panose="02020603050405020304" pitchFamily="18" charset="0"/>
                <a:cs typeface="Times New Roman" panose="02020603050405020304" pitchFamily="18" charset="0"/>
              </a:rPr>
              <a:t>: </a:t>
            </a:r>
            <a:endParaRPr lang="en-US" sz="2400" b="1" dirty="0">
              <a:solidFill>
                <a:schemeClr val="accent1"/>
              </a:solidFill>
              <a:latin typeface="Times New Roman" panose="02020603050405020304" pitchFamily="18" charset="0"/>
              <a:cs typeface="Times New Roman" panose="02020603050405020304" pitchFamily="18" charset="0"/>
            </a:endParaRPr>
          </a:p>
          <a:p>
            <a:r>
              <a:rPr lang="en-US" sz="2400" b="1" dirty="0">
                <a:solidFill>
                  <a:schemeClr val="accent1"/>
                </a:solidFill>
                <a:latin typeface="Times New Roman" panose="02020603050405020304" pitchFamily="18" charset="0"/>
                <a:cs typeface="Times New Roman" panose="02020603050405020304" pitchFamily="18" charset="0"/>
              </a:rPr>
              <a:t>	Dr. Zubair Malik</a:t>
            </a:r>
          </a:p>
          <a:p>
            <a:endParaRPr lang="en-US" dirty="0"/>
          </a:p>
        </p:txBody>
      </p:sp>
    </p:spTree>
    <p:extLst>
      <p:ext uri="{BB962C8B-B14F-4D97-AF65-F5344CB8AC3E}">
        <p14:creationId xmlns:p14="http://schemas.microsoft.com/office/powerpoint/2010/main" val="389372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8094524"/>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r>
              <a:rPr lang="en-US" sz="4000" b="1" dirty="0" smtClean="0">
                <a:solidFill>
                  <a:schemeClr val="accent1"/>
                </a:solidFill>
                <a:latin typeface="Times New Roman" panose="02020603050405020304" pitchFamily="18" charset="0"/>
                <a:cs typeface="Times New Roman" panose="02020603050405020304" pitchFamily="18" charset="0"/>
              </a:rPr>
              <a:t>3 Best Selected HMW</a:t>
            </a:r>
            <a:endParaRPr lang="en-US" sz="4000" b="1" dirty="0">
              <a:solidFill>
                <a:schemeClr val="accent1"/>
              </a:solidFill>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lvl="1"/>
            <a:r>
              <a:rPr lang="en-US" sz="3200" dirty="0">
                <a:latin typeface="Times New Roman" panose="02020603050405020304" pitchFamily="18" charset="0"/>
                <a:cs typeface="Times New Roman" panose="02020603050405020304" pitchFamily="18" charset="0"/>
              </a:rPr>
              <a:t>Q.1	How might we stop him from visiting a lot of channels by </a:t>
            </a:r>
            <a:r>
              <a:rPr lang="en-US" sz="3200" dirty="0" smtClean="0">
                <a:latin typeface="Times New Roman" panose="02020603050405020304" pitchFamily="18" charset="0"/>
                <a:cs typeface="Times New Roman" panose="02020603050405020304" pitchFamily="18" charset="0"/>
              </a:rPr>
              <a:t>			providing </a:t>
            </a:r>
            <a:r>
              <a:rPr lang="en-US" sz="3200" dirty="0">
                <a:latin typeface="Times New Roman" panose="02020603050405020304" pitchFamily="18" charset="0"/>
                <a:cs typeface="Times New Roman" panose="02020603050405020304" pitchFamily="18" charset="0"/>
              </a:rPr>
              <a:t>news on one platform to save his time</a:t>
            </a:r>
            <a:r>
              <a:rPr lang="en-US" sz="3200" dirty="0" smtClean="0">
                <a:latin typeface="Times New Roman" panose="02020603050405020304" pitchFamily="18" charset="0"/>
                <a:cs typeface="Times New Roman" panose="02020603050405020304" pitchFamily="18" charset="0"/>
              </a:rPr>
              <a:t>?</a:t>
            </a:r>
          </a:p>
          <a:p>
            <a:pPr lvl="1"/>
            <a:endParaRPr lang="en-US" sz="3200" dirty="0">
              <a:latin typeface="Times New Roman" panose="02020603050405020304" pitchFamily="18" charset="0"/>
              <a:cs typeface="Times New Roman" panose="02020603050405020304" pitchFamily="18" charset="0"/>
            </a:endParaRPr>
          </a:p>
          <a:p>
            <a:pPr lvl="1"/>
            <a:r>
              <a:rPr lang="en-US" sz="3200" dirty="0">
                <a:latin typeface="Times New Roman" panose="02020603050405020304" pitchFamily="18" charset="0"/>
                <a:cs typeface="Times New Roman" panose="02020603050405020304" pitchFamily="18" charset="0"/>
              </a:rPr>
              <a:t>Q.2	How might we provide him un-biased newspaper related to </a:t>
            </a:r>
            <a:r>
              <a:rPr lang="en-US" sz="3200" dirty="0" smtClean="0">
                <a:latin typeface="Times New Roman" panose="02020603050405020304" pitchFamily="18" charset="0"/>
                <a:cs typeface="Times New Roman" panose="02020603050405020304" pitchFamily="18" charset="0"/>
              </a:rPr>
              <a:t>			his interest so he don’t need to visit other newspaper and visit 		only once at a time (together)?</a:t>
            </a:r>
          </a:p>
          <a:p>
            <a:pPr lvl="1"/>
            <a:endParaRPr lang="en-US" sz="3200" dirty="0">
              <a:latin typeface="Times New Roman" panose="02020603050405020304" pitchFamily="18" charset="0"/>
              <a:cs typeface="Times New Roman" panose="02020603050405020304" pitchFamily="18" charset="0"/>
            </a:endParaRPr>
          </a:p>
          <a:p>
            <a:pPr lvl="1"/>
            <a:r>
              <a:rPr lang="en-US" sz="3200" dirty="0">
                <a:latin typeface="Times New Roman" panose="02020603050405020304" pitchFamily="18" charset="0"/>
                <a:cs typeface="Times New Roman" panose="02020603050405020304" pitchFamily="18" charset="0"/>
              </a:rPr>
              <a:t>Q.3	How might we create awareness about importance of news 	</a:t>
            </a:r>
            <a:r>
              <a:rPr lang="en-US" sz="3200" dirty="0" smtClean="0">
                <a:latin typeface="Times New Roman" panose="02020603050405020304" pitchFamily="18" charset="0"/>
                <a:cs typeface="Times New Roman" panose="02020603050405020304" pitchFamily="18" charset="0"/>
              </a:rPr>
              <a:t>		and </a:t>
            </a:r>
            <a:r>
              <a:rPr lang="en-US" sz="3200" dirty="0">
                <a:latin typeface="Times New Roman" panose="02020603050405020304" pitchFamily="18" charset="0"/>
                <a:cs typeface="Times New Roman" panose="02020603050405020304" pitchFamily="18" charset="0"/>
              </a:rPr>
              <a:t>about issues of news channels?</a:t>
            </a: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067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509" y="624091"/>
            <a:ext cx="10848109" cy="5509200"/>
          </a:xfrm>
          <a:prstGeom prst="rect">
            <a:avLst/>
          </a:prstGeom>
        </p:spPr>
        <p:txBody>
          <a:bodyPr wrap="square">
            <a:spAutoFit/>
          </a:bodyPr>
          <a:lstStyle/>
          <a:p>
            <a:pPr algn="ctr"/>
            <a:r>
              <a:rPr lang="en-US" sz="4000" b="1" dirty="0">
                <a:solidFill>
                  <a:schemeClr val="accent1"/>
                </a:solidFill>
              </a:rPr>
              <a:t>Brainstorm </a:t>
            </a:r>
            <a:r>
              <a:rPr lang="en-US" sz="4000" b="1" dirty="0" smtClean="0">
                <a:solidFill>
                  <a:schemeClr val="accent1"/>
                </a:solidFill>
              </a:rPr>
              <a:t>Solutions</a:t>
            </a:r>
          </a:p>
          <a:p>
            <a:pPr algn="ctr"/>
            <a:endParaRPr lang="en-US" sz="2400" b="1" dirty="0">
              <a:solidFill>
                <a:schemeClr val="accent1"/>
              </a:solidFill>
              <a:latin typeface="Times New Roman" panose="02020603050405020304" pitchFamily="18" charset="0"/>
              <a:cs typeface="Times New Roman" panose="02020603050405020304" pitchFamily="18" charset="0"/>
            </a:endParaRPr>
          </a:p>
          <a:p>
            <a:r>
              <a:rPr lang="en-US" sz="2400" b="1" dirty="0"/>
              <a:t>Q.1	How might we stop him from visiting a lot of channels by providing news </a:t>
            </a:r>
            <a:r>
              <a:rPr lang="en-US" sz="2400" b="1" dirty="0" smtClean="0"/>
              <a:t>	on </a:t>
            </a:r>
            <a:r>
              <a:rPr lang="en-US" sz="2400" b="1" dirty="0"/>
              <a:t>one platform to save his time?</a:t>
            </a:r>
            <a:endParaRPr lang="en-US" sz="2400" dirty="0"/>
          </a:p>
          <a:p>
            <a:r>
              <a:rPr lang="en-US" sz="2400" dirty="0"/>
              <a:t>	</a:t>
            </a:r>
            <a:r>
              <a:rPr lang="en-US" sz="2400" b="1" dirty="0"/>
              <a:t>Possible Solutions:</a:t>
            </a:r>
            <a:endParaRPr lang="en-US" sz="2400" dirty="0"/>
          </a:p>
          <a:p>
            <a:pPr marL="1371600" lvl="2" indent="-457200">
              <a:buFont typeface="+mj-lt"/>
              <a:buAutoNum type="arabicPeriod"/>
            </a:pPr>
            <a:r>
              <a:rPr lang="en-US" sz="2400" dirty="0"/>
              <a:t>Provide a new news channel that should be unbiased</a:t>
            </a:r>
          </a:p>
          <a:p>
            <a:pPr marL="1371600" lvl="2" indent="-457200">
              <a:buFont typeface="+mj-lt"/>
              <a:buAutoNum type="arabicPeriod"/>
            </a:pPr>
            <a:r>
              <a:rPr lang="en-US" sz="2400" dirty="0"/>
              <a:t>A news channel that show overview of all a news in term of news obtained by  all channels</a:t>
            </a:r>
          </a:p>
          <a:p>
            <a:pPr marL="1371600" lvl="2" indent="-457200">
              <a:buFont typeface="+mj-lt"/>
              <a:buAutoNum type="arabicPeriod"/>
            </a:pPr>
            <a:r>
              <a:rPr lang="en-US" sz="2400" dirty="0"/>
              <a:t>Get video of a news from all channels related to o news and provide that on website</a:t>
            </a:r>
          </a:p>
          <a:p>
            <a:pPr marL="1371600" lvl="2" indent="-457200">
              <a:buFont typeface="+mj-lt"/>
              <a:buAutoNum type="arabicPeriod"/>
            </a:pPr>
            <a:r>
              <a:rPr lang="en-US" sz="2400" dirty="0"/>
              <a:t>Get news through any source and provide news on website as a written form </a:t>
            </a:r>
          </a:p>
          <a:p>
            <a:pPr marL="1371600" lvl="2" indent="-457200">
              <a:buFont typeface="+mj-lt"/>
              <a:buAutoNum type="arabicPeriod"/>
            </a:pPr>
            <a:r>
              <a:rPr lang="en-US" sz="2400" dirty="0"/>
              <a:t>Providing a website where people will talk about a news and </a:t>
            </a:r>
            <a:r>
              <a:rPr lang="en-US" sz="2400" dirty="0" err="1"/>
              <a:t>and</a:t>
            </a:r>
            <a:r>
              <a:rPr lang="en-US" sz="2400" dirty="0"/>
              <a:t> as majority will be talking about it so it would be an unbiased</a:t>
            </a:r>
          </a:p>
        </p:txBody>
      </p:sp>
    </p:spTree>
    <p:extLst>
      <p:ext uri="{BB962C8B-B14F-4D97-AF65-F5344CB8AC3E}">
        <p14:creationId xmlns:p14="http://schemas.microsoft.com/office/powerpoint/2010/main" val="641198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6986528"/>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r>
              <a:rPr lang="en-US" sz="4000" b="1" dirty="0">
                <a:solidFill>
                  <a:schemeClr val="accent1"/>
                </a:solidFill>
              </a:rPr>
              <a:t>Brainstorm </a:t>
            </a:r>
            <a:r>
              <a:rPr lang="en-US" sz="4000" b="1" dirty="0" smtClean="0">
                <a:solidFill>
                  <a:schemeClr val="accent1"/>
                </a:solidFill>
              </a:rPr>
              <a:t>Solutions</a:t>
            </a:r>
          </a:p>
          <a:p>
            <a:pPr algn="ctr"/>
            <a:endParaRPr lang="en-US" sz="2400" b="1" dirty="0" smtClean="0">
              <a:solidFill>
                <a:schemeClr val="accent1"/>
              </a:solidFill>
              <a:latin typeface="Times New Roman" panose="02020603050405020304" pitchFamily="18" charset="0"/>
              <a:cs typeface="Times New Roman" panose="02020603050405020304" pitchFamily="18" charset="0"/>
            </a:endParaRPr>
          </a:p>
          <a:p>
            <a:r>
              <a:rPr lang="en-US" sz="2400" dirty="0" smtClean="0"/>
              <a:t>    	Q.    </a:t>
            </a:r>
            <a:r>
              <a:rPr lang="en-US" sz="2400" b="1" dirty="0" smtClean="0"/>
              <a:t>How might we provide him un-biased newspaper related to his interest so 		       he  don’t need to visit other newspaper and visit only once at a time (together)?</a:t>
            </a:r>
            <a:endParaRPr lang="en-US" sz="2400" dirty="0"/>
          </a:p>
          <a:p>
            <a:r>
              <a:rPr lang="en-US" sz="2400" dirty="0"/>
              <a:t>	</a:t>
            </a:r>
            <a:endParaRPr lang="en-US" sz="2400" dirty="0" smtClean="0"/>
          </a:p>
          <a:p>
            <a:pPr marL="1371600" lvl="2" indent="-457200">
              <a:buFont typeface="+mj-lt"/>
              <a:buAutoNum type="arabicPeriod"/>
            </a:pPr>
            <a:r>
              <a:rPr lang="en-US" sz="2400" dirty="0" smtClean="0"/>
              <a:t>Provide </a:t>
            </a:r>
            <a:r>
              <a:rPr lang="en-US" sz="2400" dirty="0"/>
              <a:t>central platform which will contain all sorts of information</a:t>
            </a:r>
          </a:p>
          <a:p>
            <a:pPr marL="1371600" lvl="2" indent="-457200">
              <a:buFont typeface="+mj-lt"/>
              <a:buAutoNum type="arabicPeriod"/>
            </a:pPr>
            <a:r>
              <a:rPr lang="en-US" sz="2400" dirty="0"/>
              <a:t>Personalize newspaper which can be attracting part in platform</a:t>
            </a:r>
          </a:p>
          <a:p>
            <a:pPr marL="1371600" lvl="2" indent="-457200">
              <a:buFont typeface="+mj-lt"/>
              <a:buAutoNum type="arabicPeriod"/>
            </a:pPr>
            <a:r>
              <a:rPr lang="en-US" sz="2400" dirty="0"/>
              <a:t>Combine all news of newspaper in such a way that they will feel they have overview of all news paper</a:t>
            </a:r>
          </a:p>
          <a:p>
            <a:pPr marL="1371600" lvl="2" indent="-457200">
              <a:buFont typeface="+mj-lt"/>
              <a:buAutoNum type="arabicPeriod"/>
            </a:pPr>
            <a:r>
              <a:rPr lang="en-US" sz="2400" dirty="0"/>
              <a:t>Get information about their interest and always make a e-paper format and </a:t>
            </a:r>
            <a:r>
              <a:rPr lang="en-US" sz="2400" dirty="0" err="1"/>
              <a:t>and</a:t>
            </a:r>
            <a:r>
              <a:rPr lang="en-US" sz="2400" dirty="0"/>
              <a:t> put the content of news based on majority voting</a:t>
            </a: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887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8340745"/>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r>
              <a:rPr lang="en-US" sz="4000" b="1" dirty="0">
                <a:solidFill>
                  <a:schemeClr val="accent1"/>
                </a:solidFill>
              </a:rPr>
              <a:t>Brainstorm </a:t>
            </a:r>
            <a:r>
              <a:rPr lang="en-US" sz="4000" b="1" dirty="0" smtClean="0">
                <a:solidFill>
                  <a:schemeClr val="accent1"/>
                </a:solidFill>
              </a:rPr>
              <a:t>Solutions</a:t>
            </a:r>
          </a:p>
          <a:p>
            <a:pPr algn="ctr"/>
            <a:endParaRPr lang="en-US" sz="4000" b="1" dirty="0" smtClean="0">
              <a:solidFill>
                <a:schemeClr val="accent1"/>
              </a:solidFill>
            </a:endParaRPr>
          </a:p>
          <a:p>
            <a:pPr algn="ctr"/>
            <a:endParaRPr lang="en-US" sz="2400" dirty="0" smtClean="0">
              <a:solidFill>
                <a:srgbClr val="FF0000"/>
              </a:solidFill>
              <a:latin typeface="Times New Roman" panose="02020603050405020304" pitchFamily="18" charset="0"/>
              <a:cs typeface="Times New Roman" panose="02020603050405020304" pitchFamily="18" charset="0"/>
            </a:endParaRPr>
          </a:p>
          <a:p>
            <a:pPr marL="2286000" lvl="4" indent="-457200">
              <a:buFont typeface="+mj-lt"/>
              <a:buAutoNum type="arabicPeriod"/>
            </a:pPr>
            <a:r>
              <a:rPr lang="en-US" sz="2400" dirty="0"/>
              <a:t>A website on which news of all newspaper is accumulated</a:t>
            </a:r>
            <a:r>
              <a:rPr lang="en-US" sz="2400" dirty="0" smtClean="0"/>
              <a:t>.</a:t>
            </a:r>
          </a:p>
          <a:p>
            <a:pPr marL="2286000" lvl="4" indent="-457200">
              <a:buFont typeface="+mj-lt"/>
              <a:buAutoNum type="arabicPeriod"/>
            </a:pPr>
            <a:endParaRPr lang="en-US" sz="2400" dirty="0"/>
          </a:p>
          <a:p>
            <a:pPr marL="2286000" lvl="4" indent="-457200">
              <a:buFont typeface="+mj-lt"/>
              <a:buAutoNum type="arabicPeriod"/>
            </a:pPr>
            <a:r>
              <a:rPr lang="en-US" sz="2400" dirty="0"/>
              <a:t>On that website he can select his interest and can get all news according to his need</a:t>
            </a:r>
            <a:r>
              <a:rPr lang="en-US" sz="2400" dirty="0" smtClean="0"/>
              <a:t>.</a:t>
            </a:r>
          </a:p>
          <a:p>
            <a:pPr marL="2286000" lvl="4" indent="-457200">
              <a:buFont typeface="+mj-lt"/>
              <a:buAutoNum type="arabicPeriod"/>
            </a:pPr>
            <a:endParaRPr lang="en-US" sz="2400" dirty="0"/>
          </a:p>
          <a:p>
            <a:pPr marL="2286000" lvl="4" indent="-457200">
              <a:buFont typeface="+mj-lt"/>
              <a:buAutoNum type="arabicPeriod"/>
            </a:pPr>
            <a:r>
              <a:rPr lang="en-US" sz="2400" dirty="0"/>
              <a:t>He should select a credible source of news and most accurate source of news so, that he could refrain from other news sources</a:t>
            </a:r>
            <a:r>
              <a:rPr lang="en-US" sz="2400" dirty="0" smtClean="0"/>
              <a:t>.</a:t>
            </a:r>
          </a:p>
          <a:p>
            <a:pPr marL="2286000" lvl="4" indent="-457200">
              <a:buFont typeface="+mj-lt"/>
              <a:buAutoNum type="arabicPeriod"/>
            </a:pPr>
            <a:endParaRPr lang="en-US" sz="2400" dirty="0"/>
          </a:p>
          <a:p>
            <a:pPr marL="2286000" lvl="4" indent="-457200">
              <a:buFont typeface="+mj-lt"/>
              <a:buAutoNum type="arabicPeriod"/>
            </a:pPr>
            <a:r>
              <a:rPr lang="en-US" sz="2400" dirty="0"/>
              <a:t>News accumulative on one </a:t>
            </a:r>
            <a:r>
              <a:rPr lang="en-US" sz="2400" dirty="0" smtClean="0"/>
              <a:t>blog</a:t>
            </a:r>
          </a:p>
          <a:p>
            <a:pPr marL="2286000" lvl="4" indent="-457200">
              <a:buFont typeface="+mj-lt"/>
              <a:buAutoNum type="arabicPeriod"/>
            </a:pPr>
            <a:endParaRPr lang="en-US" sz="2400" dirty="0"/>
          </a:p>
          <a:p>
            <a:pPr marL="2286000" lvl="4" indent="-457200">
              <a:buFont typeface="+mj-lt"/>
              <a:buAutoNum type="arabicPeriod"/>
            </a:pPr>
            <a:r>
              <a:rPr lang="en-US" sz="2400" dirty="0"/>
              <a:t>Video sources on which all news are presented at one time.</a:t>
            </a: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72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8740854"/>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r>
              <a:rPr lang="en-US" sz="4000" b="1" dirty="0">
                <a:solidFill>
                  <a:schemeClr val="accent1"/>
                </a:solidFill>
              </a:rPr>
              <a:t>Brainstorm </a:t>
            </a:r>
            <a:r>
              <a:rPr lang="en-US" sz="4000" b="1" dirty="0" smtClean="0">
                <a:solidFill>
                  <a:schemeClr val="accent1"/>
                </a:solidFill>
              </a:rPr>
              <a:t>Solutions</a:t>
            </a:r>
          </a:p>
          <a:p>
            <a:pPr algn="ctr"/>
            <a:endParaRPr lang="en-US" sz="2400" dirty="0" smtClean="0">
              <a:solidFill>
                <a:srgbClr val="FF0000"/>
              </a:solidFill>
              <a:latin typeface="Times New Roman" panose="02020603050405020304" pitchFamily="18" charset="0"/>
              <a:cs typeface="Times New Roman" panose="02020603050405020304" pitchFamily="18" charset="0"/>
            </a:endParaRPr>
          </a:p>
          <a:p>
            <a:pPr lvl="1"/>
            <a:r>
              <a:rPr lang="en-US" sz="2400" dirty="0" smtClean="0"/>
              <a:t>	Q.3 </a:t>
            </a:r>
            <a:r>
              <a:rPr lang="en-US" sz="2400" dirty="0"/>
              <a:t>	</a:t>
            </a:r>
            <a:r>
              <a:rPr lang="en-US" sz="2400" b="1" dirty="0"/>
              <a:t>How might we create awareness about importance of news and about issues of </a:t>
            </a:r>
            <a:r>
              <a:rPr lang="en-US" sz="2400" b="1" dirty="0" smtClean="0"/>
              <a:t>		news </a:t>
            </a:r>
            <a:r>
              <a:rPr lang="en-US" sz="2400" b="1" dirty="0"/>
              <a:t>channels?</a:t>
            </a:r>
            <a:endParaRPr lang="en-US" sz="2400" dirty="0"/>
          </a:p>
          <a:p>
            <a:pPr lvl="1"/>
            <a:endParaRPr lang="en-US" dirty="0"/>
          </a:p>
          <a:p>
            <a:pPr marL="2171700" lvl="4" indent="-342900">
              <a:buFont typeface="+mj-lt"/>
              <a:buAutoNum type="arabicPeriod"/>
            </a:pPr>
            <a:r>
              <a:rPr lang="en-US" sz="2400" dirty="0"/>
              <a:t>Through social </a:t>
            </a:r>
            <a:r>
              <a:rPr lang="en-US" sz="2400" dirty="0" smtClean="0"/>
              <a:t>sites</a:t>
            </a:r>
          </a:p>
          <a:p>
            <a:pPr marL="2171700" lvl="4" indent="-342900">
              <a:buFont typeface="+mj-lt"/>
              <a:buAutoNum type="arabicPeriod"/>
            </a:pPr>
            <a:endParaRPr lang="en-US" sz="2400" dirty="0"/>
          </a:p>
          <a:p>
            <a:pPr marL="2171700" lvl="4" indent="-342900">
              <a:buFont typeface="+mj-lt"/>
              <a:buAutoNum type="arabicPeriod"/>
            </a:pPr>
            <a:r>
              <a:rPr lang="en-US" sz="2400" dirty="0"/>
              <a:t>Awareness </a:t>
            </a:r>
            <a:r>
              <a:rPr lang="en-US" sz="2400" dirty="0" smtClean="0"/>
              <a:t>campaigns</a:t>
            </a:r>
          </a:p>
          <a:p>
            <a:pPr marL="2171700" lvl="4" indent="-342900">
              <a:buFont typeface="+mj-lt"/>
              <a:buAutoNum type="arabicPeriod"/>
            </a:pPr>
            <a:endParaRPr lang="en-US" sz="2400" dirty="0"/>
          </a:p>
          <a:p>
            <a:pPr marL="2171700" lvl="4" indent="-342900">
              <a:buFont typeface="+mj-lt"/>
              <a:buAutoNum type="arabicPeriod"/>
            </a:pPr>
            <a:r>
              <a:rPr lang="en-US" sz="2400" dirty="0"/>
              <a:t>Target more active and trustworthy people to communicate problem/issue</a:t>
            </a:r>
          </a:p>
          <a:p>
            <a:pPr marL="2171700" lvl="4" indent="-342900">
              <a:buFont typeface="+mj-lt"/>
              <a:buAutoNum type="arabicPeriod"/>
            </a:pPr>
            <a:r>
              <a:rPr lang="en-US" sz="2400" dirty="0"/>
              <a:t>Through blogs by giving different examples</a:t>
            </a:r>
          </a:p>
          <a:p>
            <a:pPr marL="2171700" lvl="4" indent="-342900">
              <a:buFont typeface="+mj-lt"/>
              <a:buAutoNum type="arabicPeriod"/>
            </a:pPr>
            <a:r>
              <a:rPr lang="en-US" sz="2400" dirty="0"/>
              <a:t>TV shows of popular channels </a:t>
            </a:r>
          </a:p>
          <a:p>
            <a:pPr marL="2171700" lvl="4" indent="-342900">
              <a:buFont typeface="+mj-lt"/>
              <a:buAutoNum type="arabicPeriod"/>
            </a:pPr>
            <a:r>
              <a:rPr lang="en-US" sz="2400" dirty="0"/>
              <a:t>Ads on TV and radio</a:t>
            </a:r>
          </a:p>
          <a:p>
            <a:pPr marL="2171700" lvl="4" indent="-342900">
              <a:buFont typeface="+mj-lt"/>
              <a:buAutoNum type="arabicPeriod"/>
            </a:pPr>
            <a:r>
              <a:rPr lang="en-US" sz="2400" dirty="0"/>
              <a:t>Plan different events</a:t>
            </a:r>
          </a:p>
          <a:p>
            <a:pPr marL="2171700" lvl="4" indent="-342900">
              <a:buFont typeface="+mj-lt"/>
              <a:buAutoNum type="arabicPeriod"/>
            </a:pPr>
            <a:r>
              <a:rPr lang="en-US" sz="2400" dirty="0"/>
              <a:t>Magazines and newspapers</a:t>
            </a:r>
          </a:p>
          <a:p>
            <a:pPr marL="2171700" lvl="4" indent="-342900">
              <a:buFont typeface="+mj-lt"/>
              <a:buAutoNum type="arabicPeriod"/>
            </a:pPr>
            <a:r>
              <a:rPr lang="en-US" sz="2400" dirty="0"/>
              <a:t>Personally visits communities and aware people</a:t>
            </a: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805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0" cy="8217634"/>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r>
              <a:rPr lang="en-US" sz="4000" b="1" dirty="0" smtClean="0">
                <a:solidFill>
                  <a:schemeClr val="accent1"/>
                </a:solidFill>
                <a:latin typeface="Times New Roman" panose="02020603050405020304" pitchFamily="18" charset="0"/>
                <a:cs typeface="Times New Roman" panose="02020603050405020304" pitchFamily="18" charset="0"/>
              </a:rPr>
              <a:t>Best Solutions</a:t>
            </a:r>
          </a:p>
          <a:p>
            <a:pPr algn="ctr"/>
            <a:endParaRPr lang="en-US" sz="4000" b="1" dirty="0" smtClean="0">
              <a:solidFill>
                <a:schemeClr val="accent1"/>
              </a:solidFill>
              <a:latin typeface="Times New Roman" panose="02020603050405020304" pitchFamily="18" charset="0"/>
              <a:cs typeface="Times New Roman" panose="02020603050405020304" pitchFamily="18" charset="0"/>
            </a:endParaRPr>
          </a:p>
          <a:p>
            <a:pPr algn="ctr"/>
            <a:r>
              <a:rPr lang="en-US" sz="4000" b="1" dirty="0" smtClean="0">
                <a:solidFill>
                  <a:srgbClr val="FF0000"/>
                </a:solidFill>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
        <p:nvSpPr>
          <p:cNvPr id="3" name="Text Box 4"/>
          <p:cNvSpPr txBox="1"/>
          <p:nvPr/>
        </p:nvSpPr>
        <p:spPr>
          <a:xfrm>
            <a:off x="514350" y="2029293"/>
            <a:ext cx="11352068" cy="948604"/>
          </a:xfrm>
          <a:prstGeom prst="rect">
            <a:avLst/>
          </a:prstGeom>
          <a:solidFill>
            <a:schemeClr val="accent2">
              <a:lumMod val="60000"/>
              <a:lumOff val="4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How might we stop him from visiting a lot of channels by providing news on one platform to save his time?</a:t>
            </a:r>
          </a:p>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4" name="Text Box 5"/>
          <p:cNvSpPr txBox="1"/>
          <p:nvPr/>
        </p:nvSpPr>
        <p:spPr>
          <a:xfrm>
            <a:off x="514350" y="3501895"/>
            <a:ext cx="11504468" cy="1771984"/>
          </a:xfrm>
          <a:prstGeom prst="rect">
            <a:avLst/>
          </a:prstGeom>
          <a:solidFill>
            <a:srgbClr val="92D05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Get news through any source and provide news on website as a written. Providing a website where people will talk about a news and as majority will be talking about it so it would be an unbiased</a:t>
            </a:r>
          </a:p>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5" name="Right Arrow 4"/>
          <p:cNvSpPr/>
          <p:nvPr/>
        </p:nvSpPr>
        <p:spPr>
          <a:xfrm rot="5400000">
            <a:off x="5591175" y="3106546"/>
            <a:ext cx="495300" cy="2667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0" y="501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533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0" cy="7602081"/>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endParaRPr lang="en-US" sz="4000" b="1" dirty="0" smtClean="0">
              <a:solidFill>
                <a:schemeClr val="accent1"/>
              </a:solidFill>
              <a:latin typeface="Times New Roman" panose="02020603050405020304" pitchFamily="18" charset="0"/>
              <a:cs typeface="Times New Roman" panose="02020603050405020304" pitchFamily="18" charset="0"/>
            </a:endParaRPr>
          </a:p>
          <a:p>
            <a:pPr algn="ctr"/>
            <a:r>
              <a:rPr lang="en-US" sz="4000" b="1" dirty="0" smtClean="0">
                <a:solidFill>
                  <a:schemeClr val="accent1"/>
                </a:solidFill>
                <a:latin typeface="Times New Roman" panose="02020603050405020304" pitchFamily="18" charset="0"/>
                <a:cs typeface="Times New Roman" panose="02020603050405020304" pitchFamily="18" charset="0"/>
              </a:rPr>
              <a:t>Best Solutions </a:t>
            </a:r>
            <a:endParaRPr lang="en-US" sz="2400" dirty="0" smtClean="0">
              <a:solidFill>
                <a:schemeClr val="accent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
        <p:nvSpPr>
          <p:cNvPr id="3" name="Text Box 4"/>
          <p:cNvSpPr txBox="1"/>
          <p:nvPr/>
        </p:nvSpPr>
        <p:spPr>
          <a:xfrm>
            <a:off x="548987" y="2071687"/>
            <a:ext cx="11352068" cy="948604"/>
          </a:xfrm>
          <a:prstGeom prst="rect">
            <a:avLst/>
          </a:prstGeom>
          <a:solidFill>
            <a:schemeClr val="accent2">
              <a:lumMod val="60000"/>
              <a:lumOff val="4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2800" dirty="0">
                <a:latin typeface="Times New Roman" panose="02020603050405020304" pitchFamily="18" charset="0"/>
                <a:cs typeface="Times New Roman" panose="02020603050405020304" pitchFamily="18" charset="0"/>
              </a:rPr>
              <a:t>How might we provide him un-biased newspaper related to his interest so he don’t need to visit other newspaper and visit only once at a time (together)?</a:t>
            </a:r>
          </a:p>
        </p:txBody>
      </p:sp>
      <p:sp>
        <p:nvSpPr>
          <p:cNvPr id="4" name="Text Box 5"/>
          <p:cNvSpPr txBox="1"/>
          <p:nvPr/>
        </p:nvSpPr>
        <p:spPr>
          <a:xfrm>
            <a:off x="548987" y="3631289"/>
            <a:ext cx="11504468" cy="1134675"/>
          </a:xfrm>
          <a:prstGeom prst="rect">
            <a:avLst/>
          </a:prstGeom>
          <a:solidFill>
            <a:srgbClr val="92D05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3200" dirty="0"/>
              <a:t>Personalize newspaper which can be attracting part in platform and based on news from all news channels</a:t>
            </a:r>
          </a:p>
          <a:p>
            <a:r>
              <a:rPr lang="en-US" sz="3200" dirty="0"/>
              <a:t> </a:t>
            </a:r>
          </a:p>
          <a:p>
            <a:r>
              <a:rPr lang="en-US" sz="3200" dirty="0"/>
              <a:t> </a:t>
            </a:r>
          </a:p>
        </p:txBody>
      </p:sp>
      <p:sp>
        <p:nvSpPr>
          <p:cNvPr id="5" name="Right Arrow 4"/>
          <p:cNvSpPr/>
          <p:nvPr/>
        </p:nvSpPr>
        <p:spPr>
          <a:xfrm rot="5400000">
            <a:off x="5369503" y="3201264"/>
            <a:ext cx="495300" cy="2667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0" y="501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010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35552" y="2117897"/>
            <a:ext cx="11352068" cy="948604"/>
          </a:xfrm>
          <a:prstGeom prst="rect">
            <a:avLst/>
          </a:prstGeom>
          <a:solidFill>
            <a:schemeClr val="accent2">
              <a:lumMod val="60000"/>
              <a:lumOff val="4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2800" dirty="0">
                <a:latin typeface="Times New Roman" panose="02020603050405020304" pitchFamily="18" charset="0"/>
                <a:cs typeface="Times New Roman" panose="02020603050405020304" pitchFamily="18" charset="0"/>
              </a:rPr>
              <a:t>How might we create awareness about importance of news and about issues of news channels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6" name="Right Arrow 5"/>
          <p:cNvSpPr/>
          <p:nvPr/>
        </p:nvSpPr>
        <p:spPr>
          <a:xfrm rot="5400000">
            <a:off x="5258666" y="3134572"/>
            <a:ext cx="495300" cy="2667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Times New Roman" panose="02020603050405020304" pitchFamily="18" charset="0"/>
              <a:cs typeface="Times New Roman" panose="02020603050405020304" pitchFamily="18" charset="0"/>
            </a:endParaRPr>
          </a:p>
        </p:txBody>
      </p:sp>
      <p:sp>
        <p:nvSpPr>
          <p:cNvPr id="7" name="Text Box 5"/>
          <p:cNvSpPr txBox="1"/>
          <p:nvPr/>
        </p:nvSpPr>
        <p:spPr>
          <a:xfrm>
            <a:off x="419100" y="3474956"/>
            <a:ext cx="11504468" cy="942991"/>
          </a:xfrm>
          <a:prstGeom prst="rect">
            <a:avLst/>
          </a:prstGeom>
          <a:solidFill>
            <a:srgbClr val="92D05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3200" dirty="0"/>
              <a:t> </a:t>
            </a:r>
            <a:r>
              <a:rPr lang="en-US" sz="3200" dirty="0" smtClean="0"/>
              <a:t>				Through </a:t>
            </a:r>
            <a:r>
              <a:rPr lang="en-US" sz="3200" dirty="0"/>
              <a:t>Social Sites</a:t>
            </a:r>
          </a:p>
          <a:p>
            <a:r>
              <a:rPr lang="en-US" sz="3200" dirty="0"/>
              <a:t> </a:t>
            </a:r>
          </a:p>
          <a:p>
            <a:r>
              <a:rPr lang="en-US" sz="3200" dirty="0"/>
              <a:t> </a:t>
            </a:r>
          </a:p>
        </p:txBody>
      </p:sp>
      <p:sp>
        <p:nvSpPr>
          <p:cNvPr id="8" name="Rectangle 7"/>
          <p:cNvSpPr/>
          <p:nvPr/>
        </p:nvSpPr>
        <p:spPr>
          <a:xfrm>
            <a:off x="3955134" y="695098"/>
            <a:ext cx="4135920" cy="646331"/>
          </a:xfrm>
          <a:prstGeom prst="rect">
            <a:avLst/>
          </a:prstGeom>
        </p:spPr>
        <p:txBody>
          <a:bodyPr wrap="square">
            <a:sp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Best Solutions </a:t>
            </a:r>
          </a:p>
        </p:txBody>
      </p:sp>
    </p:spTree>
    <p:extLst>
      <p:ext uri="{BB962C8B-B14F-4D97-AF65-F5344CB8AC3E}">
        <p14:creationId xmlns:p14="http://schemas.microsoft.com/office/powerpoint/2010/main" val="1825757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072" y="1059067"/>
            <a:ext cx="9695059" cy="5727405"/>
          </a:xfrm>
          <a:prstGeom prst="rect">
            <a:avLst/>
          </a:prstGeom>
        </p:spPr>
      </p:pic>
      <p:sp>
        <p:nvSpPr>
          <p:cNvPr id="3" name="TextBox 2"/>
          <p:cNvSpPr txBox="1"/>
          <p:nvPr/>
        </p:nvSpPr>
        <p:spPr>
          <a:xfrm>
            <a:off x="1149927" y="415636"/>
            <a:ext cx="2180405"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Prototype</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015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8" y="-348990"/>
            <a:ext cx="8873543" cy="7206990"/>
          </a:xfrm>
          <a:prstGeom prst="rect">
            <a:avLst/>
          </a:prstGeom>
        </p:spPr>
      </p:pic>
    </p:spTree>
    <p:extLst>
      <p:ext uri="{BB962C8B-B14F-4D97-AF65-F5344CB8AC3E}">
        <p14:creationId xmlns:p14="http://schemas.microsoft.com/office/powerpoint/2010/main" val="1303618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Additional Interviews</a:t>
            </a:r>
          </a:p>
        </p:txBody>
      </p:sp>
      <p:sp>
        <p:nvSpPr>
          <p:cNvPr id="3" name="Content Placeholder 2"/>
          <p:cNvSpPr>
            <a:spLocks noGrp="1"/>
          </p:cNvSpPr>
          <p:nvPr>
            <p:ph sz="half" idx="1"/>
          </p:nvPr>
        </p:nvSpPr>
        <p:spPr>
          <a:xfrm>
            <a:off x="483767" y="1424482"/>
            <a:ext cx="11449319" cy="4604197"/>
          </a:xfrm>
        </p:spPr>
        <p:txBody>
          <a:bodyPr/>
          <a:lstStyle/>
          <a:p>
            <a:pPr marL="0" indent="0">
              <a:buNone/>
            </a:pPr>
            <a:r>
              <a:rPr lang="en-US" sz="2400" b="1" dirty="0" smtClean="0"/>
              <a:t>		Problem Domain:  </a:t>
            </a:r>
            <a:r>
              <a:rPr lang="en-US" sz="2400" b="1" dirty="0" smtClean="0">
                <a:solidFill>
                  <a:schemeClr val="accent1"/>
                </a:solidFill>
              </a:rPr>
              <a:t>Online News</a:t>
            </a:r>
          </a:p>
          <a:p>
            <a:pPr marL="0" indent="0">
              <a:buNone/>
            </a:pPr>
            <a:endParaRPr lang="en-US" b="1" dirty="0"/>
          </a:p>
          <a:p>
            <a:pPr>
              <a:buFont typeface="Wingdings" panose="05000000000000000000" pitchFamily="2" charset="2"/>
              <a:buChar char="v"/>
            </a:pPr>
            <a:r>
              <a:rPr lang="en-US" sz="2200" dirty="0" smtClean="0">
                <a:solidFill>
                  <a:srgbClr val="390755"/>
                </a:solidFill>
                <a:latin typeface="Times New Roman" panose="02020603050405020304" pitchFamily="18" charset="0"/>
                <a:cs typeface="Times New Roman" panose="02020603050405020304" pitchFamily="18" charset="0"/>
              </a:rPr>
              <a:t>		We interviewed </a:t>
            </a:r>
            <a:r>
              <a:rPr lang="en-US" sz="2200" dirty="0" smtClean="0">
                <a:solidFill>
                  <a:srgbClr val="FF0000"/>
                </a:solidFill>
                <a:latin typeface="Times New Roman" panose="02020603050405020304" pitchFamily="18" charset="0"/>
                <a:cs typeface="Times New Roman" panose="02020603050405020304" pitchFamily="18" charset="0"/>
              </a:rPr>
              <a:t>Three more </a:t>
            </a:r>
            <a:r>
              <a:rPr lang="en-US" sz="2200" dirty="0" smtClean="0">
                <a:solidFill>
                  <a:srgbClr val="390755"/>
                </a:solidFill>
                <a:latin typeface="Times New Roman" panose="02020603050405020304" pitchFamily="18" charset="0"/>
                <a:cs typeface="Times New Roman" panose="02020603050405020304" pitchFamily="18" charset="0"/>
              </a:rPr>
              <a:t>people related to our problem domain.</a:t>
            </a:r>
          </a:p>
          <a:p>
            <a:pPr marL="0" indent="0">
              <a:buNone/>
            </a:pPr>
            <a:endParaRPr lang="en-US" dirty="0"/>
          </a:p>
          <a:p>
            <a:pPr marL="0" indent="0">
              <a:buNone/>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952" y="3348507"/>
            <a:ext cx="2768551" cy="255538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8207" y="3362751"/>
            <a:ext cx="2665928" cy="26659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p:cNvSpPr txBox="1"/>
          <p:nvPr/>
        </p:nvSpPr>
        <p:spPr>
          <a:xfrm>
            <a:off x="562700" y="6121620"/>
            <a:ext cx="2605503" cy="954107"/>
          </a:xfrm>
          <a:prstGeom prst="rect">
            <a:avLst/>
          </a:prstGeom>
          <a:noFill/>
        </p:spPr>
        <p:txBody>
          <a:bodyPr wrap="square" rtlCol="0">
            <a:spAutoFit/>
          </a:bodyPr>
          <a:lstStyle/>
          <a:p>
            <a:r>
              <a:rPr lang="en-US" sz="2800" b="1" dirty="0" err="1" smtClean="0"/>
              <a:t>Mohabbat</a:t>
            </a:r>
            <a:r>
              <a:rPr lang="en-US" sz="2800" b="1" dirty="0" smtClean="0"/>
              <a:t> Ali</a:t>
            </a:r>
          </a:p>
          <a:p>
            <a:endParaRPr lang="en-US" sz="2800" b="1" dirty="0"/>
          </a:p>
        </p:txBody>
      </p:sp>
      <p:sp>
        <p:nvSpPr>
          <p:cNvPr id="9" name="TextBox 8"/>
          <p:cNvSpPr txBox="1"/>
          <p:nvPr/>
        </p:nvSpPr>
        <p:spPr>
          <a:xfrm>
            <a:off x="4424215" y="6112896"/>
            <a:ext cx="2605503" cy="523220"/>
          </a:xfrm>
          <a:prstGeom prst="rect">
            <a:avLst/>
          </a:prstGeom>
          <a:noFill/>
        </p:spPr>
        <p:txBody>
          <a:bodyPr wrap="square" rtlCol="0">
            <a:spAutoFit/>
          </a:bodyPr>
          <a:lstStyle/>
          <a:p>
            <a:r>
              <a:rPr lang="en-US" sz="2800" b="1" dirty="0" err="1" smtClean="0"/>
              <a:t>Rana</a:t>
            </a:r>
            <a:r>
              <a:rPr lang="en-US" sz="2800" b="1" dirty="0" smtClean="0"/>
              <a:t> Usman</a:t>
            </a:r>
            <a:endParaRPr lang="en-US" sz="2800" b="1"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1719" y="3348508"/>
            <a:ext cx="2794715" cy="25771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Box 10"/>
          <p:cNvSpPr txBox="1"/>
          <p:nvPr/>
        </p:nvSpPr>
        <p:spPr>
          <a:xfrm>
            <a:off x="9951886" y="5925646"/>
            <a:ext cx="1981200" cy="584775"/>
          </a:xfrm>
          <a:prstGeom prst="rect">
            <a:avLst/>
          </a:prstGeom>
          <a:noFill/>
        </p:spPr>
        <p:txBody>
          <a:bodyPr wrap="square" rtlCol="0">
            <a:spAutoFit/>
          </a:bodyPr>
          <a:lstStyle/>
          <a:p>
            <a:r>
              <a:rPr lang="en-US" sz="3200" b="1" dirty="0" err="1" smtClean="0"/>
              <a:t>Fahad</a:t>
            </a:r>
            <a:endParaRPr lang="en-US" sz="3200" b="1" dirty="0"/>
          </a:p>
        </p:txBody>
      </p:sp>
    </p:spTree>
    <p:extLst>
      <p:ext uri="{BB962C8B-B14F-4D97-AF65-F5344CB8AC3E}">
        <p14:creationId xmlns:p14="http://schemas.microsoft.com/office/powerpoint/2010/main" val="353212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7096259" cy="6866958"/>
          </a:xfrm>
          <a:prstGeom prst="rect">
            <a:avLst/>
          </a:prstGeom>
        </p:spPr>
      </p:pic>
    </p:spTree>
    <p:extLst>
      <p:ext uri="{BB962C8B-B14F-4D97-AF65-F5344CB8AC3E}">
        <p14:creationId xmlns:p14="http://schemas.microsoft.com/office/powerpoint/2010/main" val="1143398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6764" y="318655"/>
            <a:ext cx="2904962" cy="646331"/>
          </a:xfrm>
          <a:prstGeom prst="rect">
            <a:avLst/>
          </a:prstGeom>
          <a:noFill/>
        </p:spPr>
        <p:txBody>
          <a:bodyPr wrap="none" rtlCol="0">
            <a:spAutoFit/>
          </a:bodyPr>
          <a:lstStyle/>
          <a:p>
            <a:r>
              <a:rPr lang="en-US" sz="3600" b="1" dirty="0" smtClean="0"/>
              <a:t>Prototype- 2</a:t>
            </a:r>
            <a:endParaRPr lang="en-US" sz="3600" b="1"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906" y="964986"/>
            <a:ext cx="10630864" cy="6232566"/>
          </a:xfrm>
          <a:prstGeom prst="rect">
            <a:avLst/>
          </a:prstGeom>
        </p:spPr>
      </p:pic>
    </p:spTree>
    <p:extLst>
      <p:ext uri="{BB962C8B-B14F-4D97-AF65-F5344CB8AC3E}">
        <p14:creationId xmlns:p14="http://schemas.microsoft.com/office/powerpoint/2010/main" val="2265491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53516" y="745981"/>
            <a:ext cx="7045902" cy="5564520"/>
          </a:xfrm>
          <a:prstGeom prst="rect">
            <a:avLst/>
          </a:prstGeom>
        </p:spPr>
      </p:pic>
    </p:spTree>
    <p:extLst>
      <p:ext uri="{BB962C8B-B14F-4D97-AF65-F5344CB8AC3E}">
        <p14:creationId xmlns:p14="http://schemas.microsoft.com/office/powerpoint/2010/main" val="1233173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solidFill>
              </a:rPr>
              <a:t>Testing phase</a:t>
            </a:r>
            <a:endParaRPr lang="en-US" b="1" dirty="0">
              <a:solidFill>
                <a:schemeClr val="accent1"/>
              </a:solidFill>
            </a:endParaRPr>
          </a:p>
        </p:txBody>
      </p:sp>
      <p:sp>
        <p:nvSpPr>
          <p:cNvPr id="3" name="Content Placeholder 2"/>
          <p:cNvSpPr>
            <a:spLocks noGrp="1"/>
          </p:cNvSpPr>
          <p:nvPr>
            <p:ph idx="1"/>
          </p:nvPr>
        </p:nvSpPr>
        <p:spPr/>
        <p:txBody>
          <a:bodyPr>
            <a:normAutofit/>
          </a:bodyPr>
          <a:lstStyle/>
          <a:p>
            <a:endParaRPr lang="en-US" dirty="0" smtClean="0"/>
          </a:p>
          <a:p>
            <a:r>
              <a:rPr lang="en-US" sz="2400" dirty="0" smtClean="0"/>
              <a:t>Tested with three users </a:t>
            </a:r>
          </a:p>
          <a:p>
            <a:r>
              <a:rPr lang="en-US" sz="2400" dirty="0" smtClean="0"/>
              <a:t>Tested with same people whom we interview</a:t>
            </a:r>
            <a:r>
              <a:rPr lang="en-US" dirty="0" smtClean="0"/>
              <a:t> </a:t>
            </a:r>
          </a:p>
          <a:p>
            <a:r>
              <a:rPr lang="en-US" sz="2400" dirty="0" smtClean="0"/>
              <a:t>Tested at their work place </a:t>
            </a:r>
          </a:p>
          <a:p>
            <a:r>
              <a:rPr lang="en-US" sz="2400" dirty="0" smtClean="0"/>
              <a:t>Were happy to see low fidelity after interviews </a:t>
            </a:r>
          </a:p>
          <a:p>
            <a:pPr marL="0" indent="0">
              <a:buNone/>
            </a:pPr>
            <a:r>
              <a:rPr lang="en-US" dirty="0" smtClean="0"/>
              <a:t> </a:t>
            </a:r>
          </a:p>
          <a:p>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145005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solidFill>
              </a:rPr>
              <a:t>Things that work</a:t>
            </a:r>
            <a:endParaRPr lang="en-US" b="1" dirty="0">
              <a:solidFill>
                <a:schemeClr val="accent1"/>
              </a:solidFill>
            </a:endParaRPr>
          </a:p>
        </p:txBody>
      </p:sp>
      <p:sp>
        <p:nvSpPr>
          <p:cNvPr id="3" name="Content Placeholder 2"/>
          <p:cNvSpPr>
            <a:spLocks noGrp="1"/>
          </p:cNvSpPr>
          <p:nvPr>
            <p:ph idx="1"/>
          </p:nvPr>
        </p:nvSpPr>
        <p:spPr>
          <a:xfrm>
            <a:off x="2201285" y="1905000"/>
            <a:ext cx="8915400" cy="3777622"/>
          </a:xfrm>
        </p:spPr>
        <p:txBody>
          <a:bodyPr/>
          <a:lstStyle/>
          <a:p>
            <a:endParaRPr lang="en-US" dirty="0" smtClean="0"/>
          </a:p>
          <a:p>
            <a:endParaRPr lang="en-US" dirty="0"/>
          </a:p>
          <a:p>
            <a:r>
              <a:rPr lang="en-US" sz="2400" dirty="0" smtClean="0"/>
              <a:t>Like </a:t>
            </a:r>
            <a:r>
              <a:rPr lang="en-US" sz="2400" dirty="0"/>
              <a:t>news presented in </a:t>
            </a:r>
            <a:r>
              <a:rPr lang="en-US" sz="2400" dirty="0" smtClean="0"/>
              <a:t>graphs</a:t>
            </a:r>
          </a:p>
          <a:p>
            <a:r>
              <a:rPr lang="en-US" sz="2400" dirty="0"/>
              <a:t>Part they like about prototype was personalized news</a:t>
            </a:r>
          </a:p>
          <a:p>
            <a:r>
              <a:rPr lang="en-US" sz="2400" dirty="0"/>
              <a:t>Make no errors almost while using mockups </a:t>
            </a:r>
          </a:p>
          <a:p>
            <a:r>
              <a:rPr lang="en-US" sz="2400" dirty="0"/>
              <a:t>Create log in easily using mockups</a:t>
            </a:r>
          </a:p>
          <a:p>
            <a:pPr marL="0" indent="0">
              <a:buNone/>
            </a:pPr>
            <a:r>
              <a:rPr lang="en-US" dirty="0" smtClean="0"/>
              <a:t> </a:t>
            </a:r>
            <a:endParaRPr lang="en-US" dirty="0"/>
          </a:p>
        </p:txBody>
      </p:sp>
    </p:spTree>
    <p:extLst>
      <p:ext uri="{BB962C8B-B14F-4D97-AF65-F5344CB8AC3E}">
        <p14:creationId xmlns:p14="http://schemas.microsoft.com/office/powerpoint/2010/main" val="233466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solidFill>
              </a:rPr>
              <a:t>Things Didn’t work</a:t>
            </a:r>
            <a:endParaRPr lang="en-US" b="1" dirty="0">
              <a:solidFill>
                <a:schemeClr val="accent1"/>
              </a:solidFill>
            </a:endParaRPr>
          </a:p>
        </p:txBody>
      </p:sp>
      <p:sp>
        <p:nvSpPr>
          <p:cNvPr id="3" name="Content Placeholder 2"/>
          <p:cNvSpPr>
            <a:spLocks noGrp="1"/>
          </p:cNvSpPr>
          <p:nvPr>
            <p:ph idx="1"/>
          </p:nvPr>
        </p:nvSpPr>
        <p:spPr>
          <a:xfrm>
            <a:off x="2132012" y="1905000"/>
            <a:ext cx="8915400" cy="3777622"/>
          </a:xfrm>
        </p:spPr>
        <p:txBody>
          <a:bodyPr/>
          <a:lstStyle/>
          <a:p>
            <a:endParaRPr lang="en-US" dirty="0" smtClean="0"/>
          </a:p>
          <a:p>
            <a:endParaRPr lang="en-US" dirty="0"/>
          </a:p>
          <a:p>
            <a:r>
              <a:rPr lang="en-US" sz="2400" dirty="0" smtClean="0"/>
              <a:t>Were </a:t>
            </a:r>
            <a:r>
              <a:rPr lang="en-US" sz="2400" dirty="0"/>
              <a:t>not much comfortable with heavy texts </a:t>
            </a:r>
          </a:p>
          <a:p>
            <a:r>
              <a:rPr lang="en-US" sz="2400" dirty="0" smtClean="0"/>
              <a:t>Do not want tweets of different personalities </a:t>
            </a:r>
          </a:p>
          <a:p>
            <a:r>
              <a:rPr lang="en-US" sz="2400" dirty="0" smtClean="0"/>
              <a:t>Want concise form of news extracted from those tweet</a:t>
            </a:r>
          </a:p>
          <a:p>
            <a:endParaRPr lang="en-US" dirty="0"/>
          </a:p>
        </p:txBody>
      </p:sp>
    </p:spTree>
    <p:extLst>
      <p:ext uri="{BB962C8B-B14F-4D97-AF65-F5344CB8AC3E}">
        <p14:creationId xmlns:p14="http://schemas.microsoft.com/office/powerpoint/2010/main" val="3510147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5304" y="2673927"/>
            <a:ext cx="3572163" cy="3778250"/>
          </a:xfrm>
        </p:spPr>
      </p:pic>
    </p:spTree>
    <p:extLst>
      <p:ext uri="{BB962C8B-B14F-4D97-AF65-F5344CB8AC3E}">
        <p14:creationId xmlns:p14="http://schemas.microsoft.com/office/powerpoint/2010/main" val="3424719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11141512"/>
          </a:xfrm>
          <a:prstGeom prst="rect">
            <a:avLst/>
          </a:prstGeom>
          <a:noFill/>
        </p:spPr>
        <p:txBody>
          <a:bodyPr wrap="square" rtlCol="0">
            <a:spAutoFit/>
          </a:bodyPr>
          <a:lstStyle/>
          <a:p>
            <a:endParaRPr lang="en-US" sz="3200" dirty="0" smtClean="0">
              <a:solidFill>
                <a:srgbClr val="FF0000"/>
              </a:solidFill>
            </a:endParaRPr>
          </a:p>
          <a:p>
            <a:pPr algn="ctr"/>
            <a:r>
              <a:rPr lang="en-US" sz="5400" b="1" dirty="0" smtClean="0">
                <a:solidFill>
                  <a:schemeClr val="accent1"/>
                </a:solidFill>
              </a:rPr>
              <a:t>Outline</a:t>
            </a:r>
          </a:p>
          <a:p>
            <a:endParaRPr lang="en-US" sz="3200" b="1" dirty="0">
              <a:solidFill>
                <a:srgbClr val="FF0000"/>
              </a:solidFill>
            </a:endParaRPr>
          </a:p>
          <a:p>
            <a:pPr marL="2286000" lvl="4" indent="-457200">
              <a:buFont typeface="Wingdings" panose="05000000000000000000" pitchFamily="2" charset="2"/>
              <a:buChar char="v"/>
            </a:pPr>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Additional Interviews</a:t>
            </a:r>
          </a:p>
          <a:p>
            <a:pPr marL="2286000" lvl="4" indent="-457200">
              <a:buFont typeface="Wingdings" panose="05000000000000000000" pitchFamily="2" charset="2"/>
              <a:buChar char="v"/>
            </a:pPr>
            <a:r>
              <a:rPr lang="en-US" sz="3200" dirty="0" smtClean="0">
                <a:solidFill>
                  <a:schemeClr val="accent1">
                    <a:lumMod val="60000"/>
                    <a:lumOff val="40000"/>
                  </a:schemeClr>
                </a:solidFill>
              </a:rPr>
              <a:t>POV Development</a:t>
            </a:r>
          </a:p>
          <a:p>
            <a:pPr marL="2286000" lvl="4" indent="-457200">
              <a:buFont typeface="Wingdings" panose="05000000000000000000" pitchFamily="2" charset="2"/>
              <a:buChar char="v"/>
            </a:pPr>
            <a:r>
              <a:rPr lang="en-US" sz="3200" dirty="0" smtClean="0"/>
              <a:t>HMW Generation</a:t>
            </a:r>
          </a:p>
          <a:p>
            <a:pPr marL="2286000" lvl="4" indent="-457200">
              <a:buFont typeface="Wingdings" panose="05000000000000000000" pitchFamily="2" charset="2"/>
              <a:buChar char="v"/>
            </a:pPr>
            <a:r>
              <a:rPr lang="en-US" sz="3200" dirty="0" smtClean="0"/>
              <a:t>Best HMWs</a:t>
            </a:r>
          </a:p>
          <a:p>
            <a:pPr marL="2286000" lvl="4" indent="-457200">
              <a:buFont typeface="Wingdings" panose="05000000000000000000" pitchFamily="2" charset="2"/>
              <a:buChar char="v"/>
            </a:pPr>
            <a:r>
              <a:rPr lang="en-US" sz="3200" dirty="0" smtClean="0"/>
              <a:t>Brainstorm Solutions</a:t>
            </a:r>
          </a:p>
          <a:p>
            <a:pPr marL="2286000" lvl="4" indent="-457200">
              <a:buFont typeface="Wingdings" panose="05000000000000000000" pitchFamily="2" charset="2"/>
              <a:buChar char="v"/>
            </a:pPr>
            <a:r>
              <a:rPr lang="en-US" sz="3200" dirty="0" smtClean="0"/>
              <a:t>Best </a:t>
            </a:r>
            <a:r>
              <a:rPr lang="en-US" sz="3200" dirty="0"/>
              <a:t>Solutions </a:t>
            </a:r>
          </a:p>
          <a:p>
            <a:pPr marL="2286000" lvl="4" indent="-457200">
              <a:buFont typeface="Wingdings" panose="05000000000000000000" pitchFamily="2" charset="2"/>
              <a:buChar char="v"/>
            </a:pPr>
            <a:r>
              <a:rPr lang="en-US" sz="3200" dirty="0" smtClean="0"/>
              <a:t>Experience Prototyping</a:t>
            </a:r>
            <a:endParaRPr lang="en-US" sz="3200" dirty="0" smtClean="0">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p:txBody>
      </p:sp>
    </p:spTree>
    <p:extLst>
      <p:ext uri="{BB962C8B-B14F-4D97-AF65-F5344CB8AC3E}">
        <p14:creationId xmlns:p14="http://schemas.microsoft.com/office/powerpoint/2010/main" val="62659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854" y="666590"/>
            <a:ext cx="11000509" cy="5909310"/>
          </a:xfrm>
          <a:prstGeom prst="rect">
            <a:avLst/>
          </a:prstGeom>
        </p:spPr>
        <p:txBody>
          <a:bodyPr wrap="square">
            <a:spAutoFit/>
          </a:bodyPr>
          <a:lstStyle/>
          <a:p>
            <a:pPr algn="ctr"/>
            <a:r>
              <a:rPr lang="en-US" sz="4400" b="1" dirty="0">
                <a:solidFill>
                  <a:schemeClr val="accent1"/>
                </a:solidFill>
              </a:rPr>
              <a:t>POV-1</a:t>
            </a:r>
          </a:p>
          <a:p>
            <a:endParaRPr lang="en-US" sz="2400" b="1" dirty="0">
              <a:solidFill>
                <a:srgbClr val="FF0000"/>
              </a:solidFill>
            </a:endParaRPr>
          </a:p>
          <a:p>
            <a:r>
              <a:rPr lang="en-US" sz="3200" b="1" dirty="0">
                <a:solidFill>
                  <a:schemeClr val="accent1"/>
                </a:solidFill>
                <a:latin typeface="Times New Roman" panose="02020603050405020304" pitchFamily="18" charset="0"/>
                <a:cs typeface="Times New Roman" panose="02020603050405020304" pitchFamily="18" charset="0"/>
              </a:rPr>
              <a:t>We </a:t>
            </a:r>
            <a:r>
              <a:rPr lang="en-US" sz="3200" b="1" dirty="0" smtClean="0">
                <a:solidFill>
                  <a:schemeClr val="accent1"/>
                </a:solidFill>
                <a:latin typeface="Times New Roman" panose="02020603050405020304" pitchFamily="18" charset="0"/>
                <a:cs typeface="Times New Roman" panose="02020603050405020304" pitchFamily="18" charset="0"/>
              </a:rPr>
              <a:t>met </a:t>
            </a:r>
            <a:r>
              <a:rPr lang="en-US" sz="2800" dirty="0">
                <a:latin typeface="Times New Roman" panose="02020603050405020304" pitchFamily="18" charset="0"/>
                <a:cs typeface="Times New Roman" panose="02020603050405020304" pitchFamily="18" charset="0"/>
              </a:rPr>
              <a:t>with </a:t>
            </a:r>
            <a:r>
              <a:rPr lang="en-US" sz="2800" dirty="0" err="1">
                <a:latin typeface="Times New Roman" panose="02020603050405020304" pitchFamily="18" charset="0"/>
                <a:cs typeface="Times New Roman" panose="02020603050405020304" pitchFamily="18" charset="0"/>
              </a:rPr>
              <a:t>Fahad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Rana</a:t>
            </a:r>
            <a:r>
              <a:rPr lang="en-US" sz="2800" dirty="0">
                <a:latin typeface="Times New Roman" panose="02020603050405020304" pitchFamily="18" charset="0"/>
                <a:cs typeface="Times New Roman" panose="02020603050405020304" pitchFamily="18" charset="0"/>
              </a:rPr>
              <a:t>, Lahore Business Student don’t have any interest related to news. He do go through news some time when some other person change the channels or when he found out newspaper accidently.</a:t>
            </a:r>
          </a:p>
          <a:p>
            <a:r>
              <a:rPr lang="en-US" sz="3200" b="1" dirty="0">
                <a:solidFill>
                  <a:schemeClr val="accent1"/>
                </a:solidFill>
                <a:latin typeface="Times New Roman" panose="02020603050405020304" pitchFamily="18" charset="0"/>
                <a:cs typeface="Times New Roman" panose="02020603050405020304" pitchFamily="18" charset="0"/>
              </a:rPr>
              <a:t>Amazed to </a:t>
            </a:r>
            <a:r>
              <a:rPr lang="en-US" sz="3200" b="1" dirty="0" smtClean="0">
                <a:solidFill>
                  <a:schemeClr val="accent1"/>
                </a:solidFill>
                <a:latin typeface="Times New Roman" panose="02020603050405020304" pitchFamily="18" charset="0"/>
                <a:cs typeface="Times New Roman" panose="02020603050405020304" pitchFamily="18" charset="0"/>
              </a:rPr>
              <a:t>realize</a:t>
            </a:r>
            <a:endParaRPr lang="en-US" sz="3200" b="1" dirty="0">
              <a:solidFill>
                <a:schemeClr val="accent1"/>
              </a:solidFill>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He hate news. He think “everything is lie in the news”. He said “I believe on what I see with my eyes are what seems argumentative to me”.</a:t>
            </a:r>
          </a:p>
          <a:p>
            <a:endParaRPr lang="en-US" sz="2800" dirty="0"/>
          </a:p>
          <a:p>
            <a:r>
              <a:rPr lang="en-US" sz="3200" b="1" dirty="0">
                <a:solidFill>
                  <a:schemeClr val="accent1"/>
                </a:solidFill>
                <a:latin typeface="Times New Roman" panose="02020603050405020304" pitchFamily="18" charset="0"/>
                <a:cs typeface="Times New Roman" panose="02020603050405020304" pitchFamily="18" charset="0"/>
              </a:rPr>
              <a:t>Game Changing </a:t>
            </a:r>
            <a:r>
              <a:rPr lang="en-US" sz="3200" b="1" dirty="0" smtClean="0">
                <a:solidFill>
                  <a:schemeClr val="accent1"/>
                </a:solidFill>
                <a:latin typeface="Times New Roman" panose="02020603050405020304" pitchFamily="18" charset="0"/>
                <a:cs typeface="Times New Roman" panose="02020603050405020304" pitchFamily="18" charset="0"/>
              </a:rPr>
              <a:t>to</a:t>
            </a:r>
            <a:endParaRPr lang="en-US" sz="3200" dirty="0">
              <a:solidFill>
                <a:schemeClr val="accent1"/>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It will be game changing </a:t>
            </a:r>
            <a:r>
              <a:rPr lang="en-US" sz="2800" dirty="0" smtClean="0">
                <a:latin typeface="Times New Roman" panose="02020603050405020304" pitchFamily="18" charset="0"/>
                <a:cs typeface="Times New Roman" panose="02020603050405020304" pitchFamily="18" charset="0"/>
              </a:rPr>
              <a:t>if one </a:t>
            </a:r>
            <a:r>
              <a:rPr lang="en-US" sz="2800" dirty="0">
                <a:latin typeface="Times New Roman" panose="02020603050405020304" pitchFamily="18" charset="0"/>
                <a:cs typeface="Times New Roman" panose="02020603050405020304" pitchFamily="18" charset="0"/>
              </a:rPr>
              <a:t>day he would think news are not lie (fake).  </a:t>
            </a:r>
            <a:endParaRPr lang="en-US" dirty="0" smtClean="0"/>
          </a:p>
          <a:p>
            <a:r>
              <a:rPr lang="en-US" dirty="0" smtClean="0"/>
              <a:t> </a:t>
            </a:r>
            <a:endParaRPr lang="en-US" dirty="0"/>
          </a:p>
        </p:txBody>
      </p:sp>
    </p:spTree>
    <p:extLst>
      <p:ext uri="{BB962C8B-B14F-4D97-AF65-F5344CB8AC3E}">
        <p14:creationId xmlns:p14="http://schemas.microsoft.com/office/powerpoint/2010/main" val="1176375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12803505"/>
          </a:xfrm>
          <a:prstGeom prst="rect">
            <a:avLst/>
          </a:prstGeom>
          <a:noFill/>
        </p:spPr>
        <p:txBody>
          <a:bodyPr wrap="square" rtlCol="0">
            <a:spAutoFit/>
          </a:bodyPr>
          <a:lstStyle/>
          <a:p>
            <a:endParaRPr lang="en-US" sz="3200" dirty="0" smtClean="0">
              <a:solidFill>
                <a:srgbClr val="FF0000"/>
              </a:solidFill>
              <a:latin typeface="Times New Roman" panose="02020603050405020304" pitchFamily="18" charset="0"/>
              <a:cs typeface="Times New Roman" panose="02020603050405020304" pitchFamily="18" charset="0"/>
            </a:endParaRPr>
          </a:p>
          <a:p>
            <a:pPr algn="ctr"/>
            <a:r>
              <a:rPr lang="en-US" sz="5400" b="1" dirty="0" smtClean="0">
                <a:solidFill>
                  <a:schemeClr val="accent1"/>
                </a:solidFill>
                <a:latin typeface="Times New Roman" panose="02020603050405020304" pitchFamily="18" charset="0"/>
                <a:cs typeface="Times New Roman" panose="02020603050405020304" pitchFamily="18" charset="0"/>
              </a:rPr>
              <a:t>POV-2</a:t>
            </a:r>
          </a:p>
          <a:p>
            <a:endParaRPr lang="en-US" sz="3200" b="1" dirty="0">
              <a:solidFill>
                <a:srgbClr val="FF0000"/>
              </a:solidFill>
              <a:latin typeface="Times New Roman" panose="02020603050405020304" pitchFamily="18" charset="0"/>
              <a:cs typeface="Times New Roman" panose="02020603050405020304" pitchFamily="18" charset="0"/>
            </a:endParaRPr>
          </a:p>
          <a:p>
            <a:pPr lvl="1"/>
            <a:r>
              <a:rPr lang="en-US" sz="3200" b="1" dirty="0" smtClean="0">
                <a:solidFill>
                  <a:schemeClr val="accent1"/>
                </a:solidFill>
                <a:latin typeface="Times New Roman" panose="02020603050405020304" pitchFamily="18" charset="0"/>
                <a:cs typeface="Times New Roman" panose="02020603050405020304" pitchFamily="18" charset="0"/>
              </a:rPr>
              <a:t>We met </a:t>
            </a:r>
            <a:r>
              <a:rPr lang="en-US" sz="2400" dirty="0" err="1" smtClean="0">
                <a:latin typeface="Times New Roman" panose="02020603050405020304" pitchFamily="18" charset="0"/>
                <a:cs typeface="Times New Roman" panose="02020603050405020304" pitchFamily="18" charset="0"/>
              </a:rPr>
              <a:t>Rana</a:t>
            </a:r>
            <a:r>
              <a:rPr lang="en-US" sz="2400" dirty="0" smtClean="0">
                <a:latin typeface="Times New Roman" panose="02020603050405020304" pitchFamily="18" charset="0"/>
                <a:cs typeface="Times New Roman" panose="02020603050405020304" pitchFamily="18" charset="0"/>
              </a:rPr>
              <a:t> Usman, </a:t>
            </a:r>
            <a:r>
              <a:rPr lang="en-US" sz="2400" dirty="0" err="1" smtClean="0">
                <a:latin typeface="Times New Roman" panose="02020603050405020304" pitchFamily="18" charset="0"/>
                <a:cs typeface="Times New Roman" panose="02020603050405020304" pitchFamily="18" charset="0"/>
              </a:rPr>
              <a:t>Fsd</a:t>
            </a:r>
            <a:r>
              <a:rPr lang="en-US" sz="2400" dirty="0" smtClean="0">
                <a:latin typeface="Times New Roman" panose="02020603050405020304" pitchFamily="18" charset="0"/>
                <a:cs typeface="Times New Roman" panose="02020603050405020304" pitchFamily="18" charset="0"/>
              </a:rPr>
              <a:t>, Who </a:t>
            </a:r>
            <a:r>
              <a:rPr lang="en-US" sz="2400" dirty="0">
                <a:latin typeface="Times New Roman" panose="02020603050405020304" pitchFamily="18" charset="0"/>
                <a:cs typeface="Times New Roman" panose="02020603050405020304" pitchFamily="18" charset="0"/>
              </a:rPr>
              <a:t>follow different pages on social sites to get news and updates about society or world</a:t>
            </a:r>
            <a:r>
              <a:rPr lang="en-US" sz="2400" dirty="0" smtClean="0">
                <a:latin typeface="Times New Roman" panose="02020603050405020304" pitchFamily="18" charset="0"/>
                <a:cs typeface="Times New Roman" panose="02020603050405020304" pitchFamily="18" charset="0"/>
              </a:rPr>
              <a:t>.</a:t>
            </a:r>
          </a:p>
          <a:p>
            <a:pPr lvl="1"/>
            <a:endParaRPr lang="en-US" sz="2400" dirty="0">
              <a:latin typeface="Times New Roman" panose="02020603050405020304" pitchFamily="18" charset="0"/>
              <a:cs typeface="Times New Roman" panose="02020603050405020304" pitchFamily="18" charset="0"/>
            </a:endParaRPr>
          </a:p>
          <a:p>
            <a:pPr lvl="1"/>
            <a:r>
              <a:rPr lang="en-US" sz="3200" b="1" dirty="0" smtClean="0">
                <a:solidFill>
                  <a:schemeClr val="accent1"/>
                </a:solidFill>
                <a:latin typeface="Times New Roman" panose="02020603050405020304" pitchFamily="18" charset="0"/>
                <a:cs typeface="Times New Roman" panose="02020603050405020304" pitchFamily="18" charset="0"/>
              </a:rPr>
              <a:t>Amazed </a:t>
            </a:r>
            <a:r>
              <a:rPr lang="en-US" sz="3200" b="1" dirty="0">
                <a:solidFill>
                  <a:schemeClr val="accent1"/>
                </a:solidFill>
                <a:latin typeface="Times New Roman" panose="02020603050405020304" pitchFamily="18" charset="0"/>
                <a:cs typeface="Times New Roman" panose="02020603050405020304" pitchFamily="18" charset="0"/>
              </a:rPr>
              <a:t>to </a:t>
            </a:r>
            <a:r>
              <a:rPr lang="en-US" sz="3200" b="1" dirty="0" smtClean="0">
                <a:solidFill>
                  <a:schemeClr val="accent1"/>
                </a:solidFill>
                <a:latin typeface="Times New Roman" panose="02020603050405020304" pitchFamily="18" charset="0"/>
                <a:cs typeface="Times New Roman" panose="02020603050405020304" pitchFamily="18" charset="0"/>
              </a:rPr>
              <a:t>realize</a:t>
            </a:r>
          </a:p>
          <a:p>
            <a:pPr lvl="1"/>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He used to follow different pages so sometimes news from different channels </a:t>
            </a:r>
            <a:r>
              <a:rPr lang="en-US" sz="2800" dirty="0">
                <a:solidFill>
                  <a:schemeClr val="accent1"/>
                </a:solidFill>
                <a:latin typeface="Times New Roman" panose="02020603050405020304" pitchFamily="18" charset="0"/>
                <a:cs typeface="Times New Roman" panose="02020603050405020304" pitchFamily="18" charset="0"/>
              </a:rPr>
              <a:t>contradict with each other</a:t>
            </a:r>
            <a:r>
              <a:rPr lang="en-US" sz="2800" dirty="0">
                <a:latin typeface="Times New Roman" panose="02020603050405020304" pitchFamily="18" charset="0"/>
                <a:cs typeface="Times New Roman" panose="02020603050405020304" pitchFamily="18" charset="0"/>
              </a:rPr>
              <a:t>, so the pages he used to follow consider them </a:t>
            </a:r>
            <a:r>
              <a:rPr lang="en-US" sz="2800" dirty="0">
                <a:solidFill>
                  <a:schemeClr val="accent1"/>
                </a:solidFill>
                <a:latin typeface="Times New Roman" panose="02020603050405020304" pitchFamily="18" charset="0"/>
                <a:cs typeface="Times New Roman" panose="02020603050405020304" pitchFamily="18" charset="0"/>
              </a:rPr>
              <a:t>biased and not trustworthy</a:t>
            </a:r>
            <a:r>
              <a:rPr lang="en-US" sz="2800" dirty="0" smtClean="0">
                <a:solidFill>
                  <a:schemeClr val="accent1"/>
                </a:solidFill>
                <a:latin typeface="Times New Roman" panose="02020603050405020304" pitchFamily="18" charset="0"/>
                <a:cs typeface="Times New Roman" panose="02020603050405020304" pitchFamily="18" charset="0"/>
              </a:rPr>
              <a:t>.</a:t>
            </a:r>
          </a:p>
          <a:p>
            <a:pPr lvl="1"/>
            <a:endParaRPr lang="en-US" sz="2800" dirty="0">
              <a:solidFill>
                <a:schemeClr val="accent1"/>
              </a:solidFill>
              <a:latin typeface="Times New Roman" panose="02020603050405020304" pitchFamily="18" charset="0"/>
              <a:cs typeface="Times New Roman" panose="02020603050405020304" pitchFamily="18" charset="0"/>
            </a:endParaRPr>
          </a:p>
          <a:p>
            <a:pPr lvl="1"/>
            <a:r>
              <a:rPr lang="en-US" sz="3200" b="1" dirty="0">
                <a:solidFill>
                  <a:schemeClr val="accent1"/>
                </a:solidFill>
                <a:latin typeface="Times New Roman" panose="02020603050405020304" pitchFamily="18" charset="0"/>
                <a:cs typeface="Times New Roman" panose="02020603050405020304" pitchFamily="18" charset="0"/>
              </a:rPr>
              <a:t>Game Changing </a:t>
            </a:r>
            <a:r>
              <a:rPr lang="en-US" sz="3200" b="1" dirty="0" smtClean="0">
                <a:solidFill>
                  <a:schemeClr val="accent1"/>
                </a:solidFill>
                <a:latin typeface="Times New Roman" panose="02020603050405020304" pitchFamily="18" charset="0"/>
                <a:cs typeface="Times New Roman" panose="02020603050405020304" pitchFamily="18" charset="0"/>
              </a:rPr>
              <a:t>to</a:t>
            </a:r>
            <a:endParaRPr lang="en-US" sz="3200" dirty="0">
              <a:solidFill>
                <a:schemeClr val="accent1"/>
              </a:solidFill>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Providing a platform which provide </a:t>
            </a:r>
            <a:r>
              <a:rPr lang="en-US" sz="2400" dirty="0">
                <a:solidFill>
                  <a:schemeClr val="accent1"/>
                </a:solidFill>
                <a:latin typeface="Times New Roman" panose="02020603050405020304" pitchFamily="18" charset="0"/>
                <a:cs typeface="Times New Roman" panose="02020603050405020304" pitchFamily="18" charset="0"/>
              </a:rPr>
              <a:t>unbiased news</a:t>
            </a:r>
            <a:r>
              <a:rPr lang="en-US" sz="2400" dirty="0">
                <a:latin typeface="Times New Roman" panose="02020603050405020304" pitchFamily="18" charset="0"/>
                <a:cs typeface="Times New Roman" panose="02020603050405020304" pitchFamily="18" charset="0"/>
              </a:rPr>
              <a:t> and public point of view gets importance.</a:t>
            </a:r>
          </a:p>
          <a:p>
            <a:endParaRPr lang="en-US" sz="2400" dirty="0" smtClean="0">
              <a:solidFill>
                <a:srgbClr val="FF0000"/>
              </a:solidFill>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latin typeface="Times New Roman" panose="02020603050405020304" pitchFamily="18" charset="0"/>
              <a:cs typeface="Times New Roman" panose="02020603050405020304" pitchFamily="18" charset="0"/>
            </a:endParaRPr>
          </a:p>
          <a:p>
            <a:endParaRPr lang="en-US" sz="32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latin typeface="Times New Roman" panose="02020603050405020304" pitchFamily="18" charset="0"/>
              <a:cs typeface="Times New Roman" panose="02020603050405020304" pitchFamily="18" charset="0"/>
            </a:endParaRPr>
          </a:p>
          <a:p>
            <a:endParaRPr lang="en-US" sz="32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latin typeface="Times New Roman" panose="02020603050405020304" pitchFamily="18" charset="0"/>
              <a:cs typeface="Times New Roman" panose="02020603050405020304" pitchFamily="18" charset="0"/>
            </a:endParaRPr>
          </a:p>
          <a:p>
            <a:endParaRPr lang="en-US" sz="32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latin typeface="Times New Roman" panose="02020603050405020304" pitchFamily="18" charset="0"/>
              <a:cs typeface="Times New Roman" panose="02020603050405020304" pitchFamily="18" charset="0"/>
            </a:endParaRPr>
          </a:p>
          <a:p>
            <a:endParaRPr lang="en-US" sz="32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latin typeface="Times New Roman" panose="02020603050405020304" pitchFamily="18" charset="0"/>
              <a:cs typeface="Times New Roman" panose="02020603050405020304" pitchFamily="18" charset="0"/>
            </a:endParaRPr>
          </a:p>
          <a:p>
            <a:endParaRPr lang="en-US" sz="32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51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11633954"/>
          </a:xfrm>
          <a:prstGeom prst="rect">
            <a:avLst/>
          </a:prstGeom>
          <a:noFill/>
        </p:spPr>
        <p:txBody>
          <a:bodyPr wrap="square" rtlCol="0">
            <a:spAutoFit/>
          </a:bodyPr>
          <a:lstStyle/>
          <a:p>
            <a:endParaRPr lang="en-US" sz="3200" dirty="0" smtClean="0">
              <a:solidFill>
                <a:srgbClr val="FF0000"/>
              </a:solidFill>
            </a:endParaRPr>
          </a:p>
          <a:p>
            <a:pPr algn="ctr"/>
            <a:r>
              <a:rPr lang="en-US" sz="5400" b="1" dirty="0" smtClean="0">
                <a:solidFill>
                  <a:schemeClr val="accent1"/>
                </a:solidFill>
              </a:rPr>
              <a:t>POV-3</a:t>
            </a:r>
            <a:endParaRPr lang="en-US" sz="3200" b="1" dirty="0">
              <a:solidFill>
                <a:schemeClr val="accent1"/>
              </a:solidFill>
            </a:endParaRPr>
          </a:p>
          <a:p>
            <a:pPr lvl="1"/>
            <a:r>
              <a:rPr lang="en-US" sz="3200" b="1" dirty="0" smtClean="0">
                <a:solidFill>
                  <a:schemeClr val="accent1"/>
                </a:solidFill>
                <a:latin typeface="Times New Roman" panose="02020603050405020304" pitchFamily="18" charset="0"/>
                <a:cs typeface="Times New Roman" panose="02020603050405020304" pitchFamily="18" charset="0"/>
              </a:rPr>
              <a:t>We met </a:t>
            </a:r>
            <a:r>
              <a:rPr lang="en-US" sz="2400" dirty="0" err="1">
                <a:latin typeface="Times New Roman" panose="02020603050405020304" pitchFamily="18" charset="0"/>
                <a:cs typeface="Times New Roman" panose="02020603050405020304" pitchFamily="18" charset="0"/>
              </a:rPr>
              <a:t>Mohabbat</a:t>
            </a:r>
            <a:r>
              <a:rPr lang="en-US" sz="2400" dirty="0">
                <a:latin typeface="Times New Roman" panose="02020603050405020304" pitchFamily="18" charset="0"/>
                <a:cs typeface="Times New Roman" panose="02020603050405020304" pitchFamily="18" charset="0"/>
              </a:rPr>
              <a:t> Ali, </a:t>
            </a:r>
            <a:r>
              <a:rPr lang="en-US" sz="2400" dirty="0" smtClean="0">
                <a:latin typeface="Times New Roman" panose="02020603050405020304" pitchFamily="18" charset="0"/>
                <a:cs typeface="Times New Roman" panose="02020603050405020304" pitchFamily="18" charset="0"/>
              </a:rPr>
              <a:t>CS-student.  </a:t>
            </a:r>
            <a:r>
              <a:rPr lang="en-US" sz="2400" dirty="0">
                <a:latin typeface="Times New Roman" panose="02020603050405020304" pitchFamily="18" charset="0"/>
                <a:cs typeface="Times New Roman" panose="02020603050405020304" pitchFamily="18" charset="0"/>
              </a:rPr>
              <a:t>Watch news channel daily. Listen almost 5 news bulletin in a day. He visit almost 6 different type of channel. He enthusiastically follow news. He also read newspaper daily and almost newspaper of 3 different type. </a:t>
            </a:r>
          </a:p>
          <a:p>
            <a:pPr lvl="1"/>
            <a:endParaRPr lang="en-US" sz="2400" dirty="0">
              <a:latin typeface="Times New Roman" panose="02020603050405020304" pitchFamily="18" charset="0"/>
              <a:cs typeface="Times New Roman" panose="02020603050405020304" pitchFamily="18" charset="0"/>
            </a:endParaRPr>
          </a:p>
          <a:p>
            <a:pPr lvl="1"/>
            <a:r>
              <a:rPr lang="en-US" sz="3200" b="1" dirty="0" smtClean="0">
                <a:solidFill>
                  <a:schemeClr val="accent1"/>
                </a:solidFill>
                <a:latin typeface="Times New Roman" panose="02020603050405020304" pitchFamily="18" charset="0"/>
                <a:cs typeface="Times New Roman" panose="02020603050405020304" pitchFamily="18" charset="0"/>
              </a:rPr>
              <a:t>Amazed </a:t>
            </a:r>
            <a:r>
              <a:rPr lang="en-US" sz="3200" b="1" dirty="0">
                <a:solidFill>
                  <a:schemeClr val="accent1"/>
                </a:solidFill>
                <a:latin typeface="Times New Roman" panose="02020603050405020304" pitchFamily="18" charset="0"/>
                <a:cs typeface="Times New Roman" panose="02020603050405020304" pitchFamily="18" charset="0"/>
              </a:rPr>
              <a:t>to </a:t>
            </a:r>
            <a:r>
              <a:rPr lang="en-US" sz="3200" b="1" dirty="0" smtClean="0">
                <a:solidFill>
                  <a:schemeClr val="accent1"/>
                </a:solidFill>
                <a:latin typeface="Times New Roman" panose="02020603050405020304" pitchFamily="18" charset="0"/>
                <a:cs typeface="Times New Roman" panose="02020603050405020304" pitchFamily="18" charset="0"/>
              </a:rPr>
              <a:t>realize</a:t>
            </a:r>
          </a:p>
          <a:p>
            <a:pPr lvl="1"/>
            <a:r>
              <a:rPr lang="en-US" sz="2400" dirty="0">
                <a:latin typeface="Times New Roman" panose="02020603050405020304" pitchFamily="18" charset="0"/>
                <a:cs typeface="Times New Roman" panose="02020603050405020304" pitchFamily="18" charset="0"/>
              </a:rPr>
              <a:t>Amazed to realize he spend </a:t>
            </a:r>
            <a:r>
              <a:rPr lang="en-US" sz="2400" b="1" dirty="0">
                <a:solidFill>
                  <a:schemeClr val="accent1"/>
                </a:solidFill>
                <a:latin typeface="Times New Roman" panose="02020603050405020304" pitchFamily="18" charset="0"/>
                <a:cs typeface="Times New Roman" panose="02020603050405020304" pitchFamily="18" charset="0"/>
              </a:rPr>
              <a:t>a lot of time for news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 order to follow lot of new channels he </a:t>
            </a:r>
            <a:r>
              <a:rPr lang="en-US" sz="2400" dirty="0">
                <a:latin typeface="Times New Roman" panose="02020603050405020304" pitchFamily="18" charset="0"/>
                <a:cs typeface="Times New Roman" panose="02020603050405020304" pitchFamily="18" charset="0"/>
              </a:rPr>
              <a:t>is </a:t>
            </a:r>
            <a:r>
              <a:rPr lang="en-US" sz="2400" dirty="0" smtClean="0">
                <a:latin typeface="Times New Roman" panose="02020603050405020304" pitchFamily="18" charset="0"/>
                <a:cs typeface="Times New Roman" panose="02020603050405020304" pitchFamily="18" charset="0"/>
              </a:rPr>
              <a:t>waste </a:t>
            </a:r>
            <a:r>
              <a:rPr lang="en-US" sz="2400" dirty="0">
                <a:latin typeface="Times New Roman" panose="02020603050405020304" pitchFamily="18" charset="0"/>
                <a:cs typeface="Times New Roman" panose="02020603050405020304" pitchFamily="18" charset="0"/>
              </a:rPr>
              <a:t>a lot of time. He said some news channels are biased to some specific society. Some are biased for some special personalities. Some channels are </a:t>
            </a:r>
            <a:r>
              <a:rPr lang="en-US" sz="2400" b="1" dirty="0">
                <a:solidFill>
                  <a:schemeClr val="accent1"/>
                </a:solidFill>
                <a:latin typeface="Times New Roman" panose="02020603050405020304" pitchFamily="18" charset="0"/>
                <a:cs typeface="Times New Roman" panose="02020603050405020304" pitchFamily="18" charset="0"/>
              </a:rPr>
              <a:t>biased for some politicians</a:t>
            </a:r>
            <a:r>
              <a:rPr lang="en-US" sz="2400" dirty="0">
                <a:latin typeface="Times New Roman" panose="02020603050405020304" pitchFamily="18" charset="0"/>
                <a:cs typeface="Times New Roman" panose="02020603050405020304" pitchFamily="18" charset="0"/>
              </a:rPr>
              <a:t>. He has to visit a lot of </a:t>
            </a:r>
            <a:r>
              <a:rPr lang="en-US" sz="2400" dirty="0"/>
              <a:t>news channels</a:t>
            </a:r>
            <a:r>
              <a:rPr lang="en-US" sz="2400" b="1" dirty="0"/>
              <a:t> </a:t>
            </a:r>
            <a:r>
              <a:rPr lang="en-US" sz="2400" b="1" dirty="0">
                <a:solidFill>
                  <a:schemeClr val="accent1"/>
                </a:solidFill>
              </a:rPr>
              <a:t>for </a:t>
            </a:r>
            <a:r>
              <a:rPr lang="en-US" sz="2400" b="1" dirty="0" smtClean="0">
                <a:solidFill>
                  <a:schemeClr val="accent1"/>
                </a:solidFill>
              </a:rPr>
              <a:t>unbiasedness</a:t>
            </a:r>
            <a:endParaRPr lang="en-US" sz="2400" dirty="0">
              <a:solidFill>
                <a:schemeClr val="accent1"/>
              </a:solidFill>
              <a:latin typeface="Times New Roman" panose="02020603050405020304" pitchFamily="18" charset="0"/>
              <a:cs typeface="Times New Roman" panose="02020603050405020304" pitchFamily="18" charset="0"/>
            </a:endParaRPr>
          </a:p>
          <a:p>
            <a:pPr lvl="1"/>
            <a:r>
              <a:rPr lang="en-US" sz="3200" b="1" dirty="0">
                <a:solidFill>
                  <a:schemeClr val="accent1"/>
                </a:solidFill>
              </a:rPr>
              <a:t>Game Changing </a:t>
            </a:r>
            <a:r>
              <a:rPr lang="en-US" sz="3200" b="1" dirty="0" smtClean="0">
                <a:solidFill>
                  <a:schemeClr val="accent1"/>
                </a:solidFill>
              </a:rPr>
              <a:t>to</a:t>
            </a:r>
            <a:endParaRPr lang="en-US" sz="3200" dirty="0">
              <a:solidFill>
                <a:schemeClr val="accent1"/>
              </a:solidFill>
            </a:endParaRPr>
          </a:p>
          <a:p>
            <a:pPr lvl="1"/>
            <a:r>
              <a:rPr lang="en-US" sz="2400" dirty="0"/>
              <a:t>It will be game changing if he </a:t>
            </a:r>
            <a:r>
              <a:rPr lang="en-US" sz="2400" dirty="0" smtClean="0"/>
              <a:t>get </a:t>
            </a:r>
            <a:r>
              <a:rPr lang="en-US" sz="2400" dirty="0" smtClean="0">
                <a:solidFill>
                  <a:schemeClr val="accent1"/>
                </a:solidFill>
              </a:rPr>
              <a:t>actual news on one channel</a:t>
            </a:r>
            <a:r>
              <a:rPr lang="en-US" sz="2400" dirty="0" smtClean="0">
                <a:solidFill>
                  <a:srgbClr val="230B27"/>
                </a:solidFill>
              </a:rPr>
              <a:t>. </a:t>
            </a:r>
            <a:r>
              <a:rPr lang="en-US" sz="2400" dirty="0">
                <a:solidFill>
                  <a:srgbClr val="230B27"/>
                </a:solidFill>
              </a:rPr>
              <a:t>It will save his time</a:t>
            </a:r>
            <a:r>
              <a:rPr lang="en-US" sz="2400" dirty="0" smtClean="0">
                <a:solidFill>
                  <a:srgbClr val="230B27"/>
                </a:solidFill>
              </a:rPr>
              <a:t>.</a:t>
            </a:r>
            <a:endParaRPr lang="en-US" sz="2400" dirty="0" smtClean="0">
              <a:solidFill>
                <a:srgbClr val="230B27"/>
              </a:solidFill>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p:txBody>
      </p:sp>
    </p:spTree>
    <p:extLst>
      <p:ext uri="{BB962C8B-B14F-4D97-AF65-F5344CB8AC3E}">
        <p14:creationId xmlns:p14="http://schemas.microsoft.com/office/powerpoint/2010/main" val="4066994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6863417"/>
          </a:xfrm>
          <a:prstGeom prst="rect">
            <a:avLst/>
          </a:prstGeom>
          <a:noFill/>
        </p:spPr>
        <p:txBody>
          <a:bodyPr wrap="square" rtlCol="0">
            <a:spAutoFit/>
          </a:bodyPr>
          <a:lstStyle/>
          <a:p>
            <a:pPr lvl="1"/>
            <a:endParaRPr lang="en-US" sz="2400" dirty="0" smtClean="0">
              <a:latin typeface="Times New Roman" panose="02020603050405020304" pitchFamily="18" charset="0"/>
              <a:cs typeface="Times New Roman" panose="02020603050405020304" pitchFamily="18" charset="0"/>
            </a:endParaRPr>
          </a:p>
          <a:p>
            <a:pPr lvl="1" algn="ctr"/>
            <a:r>
              <a:rPr lang="en-US" sz="3200" b="1" dirty="0" smtClean="0">
                <a:solidFill>
                  <a:schemeClr val="accent1"/>
                </a:solidFill>
                <a:latin typeface="Times New Roman" panose="02020603050405020304" pitchFamily="18" charset="0"/>
                <a:cs typeface="Times New Roman" panose="02020603050405020304" pitchFamily="18" charset="0"/>
              </a:rPr>
              <a:t>HMW for POV-1</a:t>
            </a:r>
            <a:endParaRPr lang="en-US" sz="3200" b="1" dirty="0">
              <a:solidFill>
                <a:schemeClr val="accent1"/>
              </a:solidFill>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pPr lvl="3"/>
            <a:r>
              <a:rPr lang="en-US" sz="2400" dirty="0" smtClean="0">
                <a:latin typeface="Times New Roman" panose="02020603050405020304" pitchFamily="18" charset="0"/>
                <a:cs typeface="Times New Roman" panose="02020603050405020304" pitchFamily="18" charset="0"/>
              </a:rPr>
              <a:t>Q1</a:t>
            </a:r>
            <a:r>
              <a:rPr lang="en-US" sz="2400" dirty="0">
                <a:latin typeface="Times New Roman" panose="02020603050405020304" pitchFamily="18" charset="0"/>
                <a:cs typeface="Times New Roman" panose="02020603050405020304" pitchFamily="18" charset="0"/>
              </a:rPr>
              <a:t>: How might we create importance of news in his mind</a:t>
            </a:r>
            <a:r>
              <a:rPr lang="en-US" sz="2400" dirty="0" smtClean="0">
                <a:latin typeface="Times New Roman" panose="02020603050405020304" pitchFamily="18" charset="0"/>
                <a:cs typeface="Times New Roman" panose="02020603050405020304" pitchFamily="18" charset="0"/>
              </a:rPr>
              <a:t>?</a:t>
            </a:r>
          </a:p>
          <a:p>
            <a:pPr lvl="3"/>
            <a:endParaRPr lang="en-US" sz="2400" dirty="0" smtClean="0">
              <a:latin typeface="Times New Roman" panose="02020603050405020304" pitchFamily="18" charset="0"/>
              <a:cs typeface="Times New Roman" panose="02020603050405020304" pitchFamily="18" charset="0"/>
            </a:endParaRPr>
          </a:p>
          <a:p>
            <a:pPr lvl="3"/>
            <a:r>
              <a:rPr lang="en-US" sz="2400" dirty="0" smtClean="0">
                <a:latin typeface="Times New Roman" panose="02020603050405020304" pitchFamily="18" charset="0"/>
                <a:cs typeface="Times New Roman" panose="02020603050405020304" pitchFamily="18" charset="0"/>
              </a:rPr>
              <a:t>Q2</a:t>
            </a:r>
            <a:r>
              <a:rPr lang="en-US" sz="2400" dirty="0">
                <a:latin typeface="Times New Roman" panose="02020603050405020304" pitchFamily="18" charset="0"/>
                <a:cs typeface="Times New Roman" panose="02020603050405020304" pitchFamily="18" charset="0"/>
              </a:rPr>
              <a:t>: How might we create awareness about issues happening around him as a news</a:t>
            </a:r>
            <a:r>
              <a:rPr lang="en-US" sz="2400" dirty="0" smtClean="0">
                <a:latin typeface="Times New Roman" panose="02020603050405020304" pitchFamily="18" charset="0"/>
                <a:cs typeface="Times New Roman" panose="02020603050405020304" pitchFamily="18" charset="0"/>
              </a:rPr>
              <a:t>?</a:t>
            </a:r>
          </a:p>
          <a:p>
            <a:pPr lvl="3"/>
            <a:endParaRPr lang="en-US" sz="2400" dirty="0" smtClean="0">
              <a:latin typeface="Times New Roman" panose="02020603050405020304" pitchFamily="18" charset="0"/>
              <a:cs typeface="Times New Roman" panose="02020603050405020304" pitchFamily="18" charset="0"/>
            </a:endParaRPr>
          </a:p>
          <a:p>
            <a:pPr lvl="3"/>
            <a:r>
              <a:rPr lang="en-US" sz="2400" dirty="0" smtClean="0">
                <a:latin typeface="Times New Roman" panose="02020603050405020304" pitchFamily="18" charset="0"/>
                <a:cs typeface="Times New Roman" panose="02020603050405020304" pitchFamily="18" charset="0"/>
              </a:rPr>
              <a:t>Q3</a:t>
            </a:r>
            <a:r>
              <a:rPr lang="en-US" sz="2400" dirty="0">
                <a:latin typeface="Times New Roman" panose="02020603050405020304" pitchFamily="18" charset="0"/>
                <a:cs typeface="Times New Roman" panose="02020603050405020304" pitchFamily="18" charset="0"/>
              </a:rPr>
              <a:t>: How might we present news in a way to remove factor that they are not valid</a:t>
            </a:r>
            <a:r>
              <a:rPr lang="en-US" sz="2400" dirty="0" smtClean="0">
                <a:latin typeface="Times New Roman" panose="02020603050405020304" pitchFamily="18" charset="0"/>
                <a:cs typeface="Times New Roman" panose="02020603050405020304" pitchFamily="18" charset="0"/>
              </a:rPr>
              <a:t>?</a:t>
            </a:r>
          </a:p>
          <a:p>
            <a:pPr lvl="3"/>
            <a:r>
              <a:rPr lang="en-US" sz="2400" dirty="0" smtClean="0">
                <a:latin typeface="Times New Roman" panose="02020603050405020304" pitchFamily="18" charset="0"/>
                <a:cs typeface="Times New Roman" panose="02020603050405020304" pitchFamily="18" charset="0"/>
              </a:rPr>
              <a:t>Q4</a:t>
            </a:r>
            <a:r>
              <a:rPr lang="en-US" sz="2400" dirty="0">
                <a:latin typeface="Times New Roman" panose="02020603050405020304" pitchFamily="18" charset="0"/>
                <a:cs typeface="Times New Roman" panose="02020603050405020304" pitchFamily="18" charset="0"/>
              </a:rPr>
              <a:t>: How might we create habit to take interest in news</a:t>
            </a:r>
            <a:r>
              <a:rPr lang="en-US" sz="2400" dirty="0" smtClean="0">
                <a:latin typeface="Times New Roman" panose="02020603050405020304" pitchFamily="18" charset="0"/>
                <a:cs typeface="Times New Roman" panose="02020603050405020304" pitchFamily="18" charset="0"/>
              </a:rPr>
              <a:t>?</a:t>
            </a:r>
          </a:p>
          <a:p>
            <a:pPr lvl="3"/>
            <a:r>
              <a:rPr lang="en-US" sz="2400" dirty="0" smtClean="0">
                <a:latin typeface="Times New Roman" panose="02020603050405020304" pitchFamily="18" charset="0"/>
                <a:cs typeface="Times New Roman" panose="02020603050405020304" pitchFamily="18" charset="0"/>
              </a:rPr>
              <a:t>Q5</a:t>
            </a:r>
            <a:r>
              <a:rPr lang="en-US" sz="2400" dirty="0">
                <a:latin typeface="Times New Roman" panose="02020603050405020304" pitchFamily="18" charset="0"/>
                <a:cs typeface="Times New Roman" panose="02020603050405020304" pitchFamily="18" charset="0"/>
              </a:rPr>
              <a:t>: How might we make them feel that news source is credible? </a:t>
            </a:r>
            <a:r>
              <a:rPr lang="en-US" sz="2400" dirty="0" smtClean="0">
                <a:latin typeface="Times New Roman" panose="02020603050405020304" pitchFamily="18" charset="0"/>
                <a:cs typeface="Times New Roman" panose="02020603050405020304" pitchFamily="18" charset="0"/>
              </a:rPr>
              <a:t>(news </a:t>
            </a:r>
            <a:r>
              <a:rPr lang="en-US" sz="2400" dirty="0">
                <a:latin typeface="Times New Roman" panose="02020603050405020304" pitchFamily="18" charset="0"/>
                <a:cs typeface="Times New Roman" panose="02020603050405020304" pitchFamily="18" charset="0"/>
              </a:rPr>
              <a:t>are fake</a:t>
            </a:r>
            <a:r>
              <a:rPr lang="en-US" sz="2400" dirty="0" smtClean="0">
                <a:latin typeface="Times New Roman" panose="02020603050405020304" pitchFamily="18" charset="0"/>
                <a:cs typeface="Times New Roman" panose="02020603050405020304" pitchFamily="18" charset="0"/>
              </a:rPr>
              <a:t>)</a:t>
            </a:r>
          </a:p>
          <a:p>
            <a:pPr lvl="3"/>
            <a:endParaRPr lang="en-US" sz="2400" dirty="0">
              <a:latin typeface="Times New Roman" panose="02020603050405020304" pitchFamily="18" charset="0"/>
              <a:cs typeface="Times New Roman" panose="02020603050405020304" pitchFamily="18" charset="0"/>
            </a:endParaRPr>
          </a:p>
          <a:p>
            <a:pPr lvl="3"/>
            <a:r>
              <a:rPr lang="en-US" sz="2400" dirty="0">
                <a:latin typeface="Times New Roman" panose="02020603050405020304" pitchFamily="18" charset="0"/>
                <a:cs typeface="Times New Roman" panose="02020603050405020304" pitchFamily="18" charset="0"/>
              </a:rPr>
              <a:t>Q6:  How might we make him feel that news are reality</a:t>
            </a:r>
            <a:r>
              <a:rPr lang="en-US" sz="2400" dirty="0" smtClean="0">
                <a:latin typeface="Times New Roman" panose="02020603050405020304" pitchFamily="18" charset="0"/>
                <a:cs typeface="Times New Roman" panose="02020603050405020304" pitchFamily="18" charset="0"/>
              </a:rPr>
              <a:t>?</a:t>
            </a:r>
          </a:p>
          <a:p>
            <a:pPr lvl="3"/>
            <a:r>
              <a:rPr lang="en-US" sz="2400" dirty="0" smtClean="0">
                <a:latin typeface="Times New Roman" panose="02020603050405020304" pitchFamily="18" charset="0"/>
                <a:cs typeface="Times New Roman" panose="02020603050405020304" pitchFamily="18" charset="0"/>
              </a:rPr>
              <a:t>Q7</a:t>
            </a:r>
            <a:r>
              <a:rPr lang="en-US" sz="2400" dirty="0">
                <a:latin typeface="Times New Roman" panose="02020603050405020304" pitchFamily="18" charset="0"/>
                <a:cs typeface="Times New Roman" panose="02020603050405020304" pitchFamily="18" charset="0"/>
              </a:rPr>
              <a:t>: How might we learn that why he is not interested in news</a:t>
            </a:r>
            <a:r>
              <a:rPr lang="en-US" sz="2400" dirty="0" smtClean="0">
                <a:latin typeface="Times New Roman" panose="02020603050405020304" pitchFamily="18" charset="0"/>
                <a:cs typeface="Times New Roman" panose="02020603050405020304" pitchFamily="18" charset="0"/>
              </a:rPr>
              <a:t>?</a:t>
            </a:r>
          </a:p>
          <a:p>
            <a:pPr lvl="3"/>
            <a:r>
              <a:rPr lang="en-US" sz="2400" dirty="0" smtClean="0">
                <a:latin typeface="Times New Roman" panose="02020603050405020304" pitchFamily="18" charset="0"/>
                <a:cs typeface="Times New Roman" panose="02020603050405020304" pitchFamily="18" charset="0"/>
              </a:rPr>
              <a:t>Q8</a:t>
            </a:r>
            <a:r>
              <a:rPr lang="en-US" sz="2400" dirty="0">
                <a:latin typeface="Times New Roman" panose="02020603050405020304" pitchFamily="18" charset="0"/>
                <a:cs typeface="Times New Roman" panose="02020603050405020304" pitchFamily="18" charset="0"/>
              </a:rPr>
              <a:t>: How might we make him realize that news is a good source of knowledge</a:t>
            </a:r>
            <a:r>
              <a:rPr lang="en-US" sz="2400" dirty="0" smtClean="0">
                <a:latin typeface="Times New Roman" panose="02020603050405020304" pitchFamily="18" charset="0"/>
                <a:cs typeface="Times New Roman" panose="02020603050405020304" pitchFamily="18" charset="0"/>
              </a:rPr>
              <a:t>?</a:t>
            </a:r>
          </a:p>
          <a:p>
            <a:pPr lvl="3"/>
            <a:endParaRPr lang="en-US" sz="2400" dirty="0">
              <a:latin typeface="Times New Roman" panose="02020603050405020304" pitchFamily="18" charset="0"/>
              <a:cs typeface="Times New Roman" panose="02020603050405020304" pitchFamily="18" charset="0"/>
            </a:endParaRPr>
          </a:p>
          <a:p>
            <a:pPr lvl="3"/>
            <a:r>
              <a:rPr lang="en-US" sz="2400" dirty="0">
                <a:latin typeface="Times New Roman" panose="02020603050405020304" pitchFamily="18" charset="0"/>
                <a:cs typeface="Times New Roman" panose="02020603050405020304" pitchFamily="18" charset="0"/>
              </a:rPr>
              <a:t>Q9:  How might we make him feel that news are good source for general knowledge</a:t>
            </a:r>
            <a:r>
              <a:rPr lang="en-US" sz="2400" dirty="0" smtClean="0">
                <a:latin typeface="Times New Roman" panose="02020603050405020304" pitchFamily="18" charset="0"/>
                <a:cs typeface="Times New Roman" panose="02020603050405020304" pitchFamily="18" charset="0"/>
              </a:rPr>
              <a:t>?</a:t>
            </a:r>
          </a:p>
          <a:p>
            <a:pPr lvl="3"/>
            <a:endParaRPr lang="en-US" sz="2400" dirty="0">
              <a:latin typeface="Times New Roman" panose="02020603050405020304" pitchFamily="18" charset="0"/>
              <a:cs typeface="Times New Roman" panose="02020603050405020304" pitchFamily="18" charset="0"/>
            </a:endParaRPr>
          </a:p>
          <a:p>
            <a:pPr lvl="3"/>
            <a:r>
              <a:rPr lang="en-US" sz="2400" dirty="0">
                <a:latin typeface="Times New Roman" panose="02020603050405020304" pitchFamily="18" charset="0"/>
                <a:cs typeface="Times New Roman" panose="02020603050405020304" pitchFamily="18" charset="0"/>
              </a:rPr>
              <a:t>Q10: How might we make him feel that news are learning curve for his life</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21208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8710077"/>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r>
              <a:rPr lang="en-US" sz="3200" b="1" dirty="0" smtClean="0">
                <a:solidFill>
                  <a:schemeClr val="accent1"/>
                </a:solidFill>
                <a:latin typeface="Times New Roman" panose="02020603050405020304" pitchFamily="18" charset="0"/>
                <a:cs typeface="Times New Roman" panose="02020603050405020304" pitchFamily="18" charset="0"/>
              </a:rPr>
              <a:t>HMW for POV-2</a:t>
            </a:r>
            <a:endParaRPr lang="en-US" sz="3200" b="1" dirty="0">
              <a:solidFill>
                <a:schemeClr val="accent1"/>
              </a:solidFill>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build trust among people for news related program</a:t>
            </a:r>
            <a:r>
              <a:rPr lang="en-US" sz="2400" dirty="0" smtClean="0">
                <a:latin typeface="Times New Roman" panose="02020603050405020304" pitchFamily="18" charset="0"/>
                <a:cs typeface="Times New Roman" panose="02020603050405020304" pitchFamily="18" charset="0"/>
              </a:rPr>
              <a:t>?</a:t>
            </a:r>
          </a:p>
          <a:p>
            <a:pPr marL="1828800" lvl="3"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let people know about importance of their point of views</a:t>
            </a:r>
            <a:r>
              <a:rPr lang="en-US" sz="2400" dirty="0" smtClean="0">
                <a:latin typeface="Times New Roman" panose="02020603050405020304" pitchFamily="18" charset="0"/>
                <a:cs typeface="Times New Roman" panose="02020603050405020304" pitchFamily="18" charset="0"/>
              </a:rPr>
              <a:t>?</a:t>
            </a:r>
          </a:p>
          <a:p>
            <a:pPr marL="1828800" lvl="3"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1828800" lvl="3" indent="-457200">
              <a:buFont typeface="+mj-lt"/>
              <a:buAutoNum type="arabicPeriod"/>
            </a:pPr>
            <a:r>
              <a:rPr lang="en-US" sz="2400" dirty="0" smtClean="0">
                <a:latin typeface="Times New Roman" panose="02020603050405020304" pitchFamily="18" charset="0"/>
                <a:cs typeface="Times New Roman" panose="02020603050405020304" pitchFamily="18" charset="0"/>
              </a:rPr>
              <a:t>How </a:t>
            </a:r>
            <a:r>
              <a:rPr lang="en-US" sz="2400" dirty="0">
                <a:latin typeface="Times New Roman" panose="02020603050405020304" pitchFamily="18" charset="0"/>
                <a:cs typeface="Times New Roman" panose="02020603050405020304" pitchFamily="18" charset="0"/>
              </a:rPr>
              <a:t>might we will able to provide unbiased news</a:t>
            </a:r>
            <a:r>
              <a:rPr lang="en-US" sz="2400" dirty="0" smtClean="0">
                <a:latin typeface="Times New Roman" panose="02020603050405020304" pitchFamily="18" charset="0"/>
                <a:cs typeface="Times New Roman" panose="02020603050405020304" pitchFamily="18" charset="0"/>
              </a:rPr>
              <a:t>?</a:t>
            </a:r>
          </a:p>
          <a:p>
            <a:pPr marL="1828800" lvl="3"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differentiate between biased and unbiased news</a:t>
            </a:r>
            <a:r>
              <a:rPr lang="en-US" sz="2400" dirty="0" smtClean="0">
                <a:latin typeface="Times New Roman" panose="02020603050405020304" pitchFamily="18" charset="0"/>
                <a:cs typeface="Times New Roman" panose="02020603050405020304" pitchFamily="18" charset="0"/>
              </a:rPr>
              <a:t>?</a:t>
            </a:r>
          </a:p>
          <a:p>
            <a:pPr marL="1828800" lvl="3"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help him to figure out news is biased towards particular party?</a:t>
            </a: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help him to validate that news general public providing is valid?</a:t>
            </a: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inform that news is biased towards specific issue?</a:t>
            </a: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convince user about correctness of particular news</a:t>
            </a:r>
            <a:r>
              <a:rPr lang="en-US" sz="2400" dirty="0" smtClean="0">
                <a:latin typeface="Times New Roman" panose="02020603050405020304" pitchFamily="18" charset="0"/>
                <a:cs typeface="Times New Roman" panose="02020603050405020304" pitchFamily="18" charset="0"/>
              </a:rPr>
              <a:t>?</a:t>
            </a:r>
          </a:p>
          <a:p>
            <a:pPr marL="1828800" lvl="3"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reduce biasness of the data we provide</a:t>
            </a:r>
            <a:r>
              <a:rPr lang="en-US" sz="2400" dirty="0" smtClean="0">
                <a:latin typeface="Times New Roman" panose="02020603050405020304" pitchFamily="18" charset="0"/>
                <a:cs typeface="Times New Roman" panose="02020603050405020304" pitchFamily="18" charset="0"/>
              </a:rPr>
              <a:t>?</a:t>
            </a: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580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8710077"/>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r>
              <a:rPr lang="en-US" sz="3200" b="1" dirty="0" smtClean="0">
                <a:solidFill>
                  <a:schemeClr val="accent1"/>
                </a:solidFill>
                <a:latin typeface="Times New Roman" panose="02020603050405020304" pitchFamily="18" charset="0"/>
                <a:cs typeface="Times New Roman" panose="02020603050405020304" pitchFamily="18" charset="0"/>
              </a:rPr>
              <a:t>HMW for POV-3</a:t>
            </a:r>
            <a:endParaRPr lang="en-US" sz="3200" b="1" dirty="0">
              <a:solidFill>
                <a:schemeClr val="accent1"/>
              </a:solidFill>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provide news of all channel at one place</a:t>
            </a:r>
            <a:r>
              <a:rPr lang="en-US" sz="2400" dirty="0" smtClean="0">
                <a:latin typeface="Times New Roman" panose="02020603050405020304" pitchFamily="18" charset="0"/>
                <a:cs typeface="Times New Roman" panose="02020603050405020304" pitchFamily="18" charset="0"/>
              </a:rPr>
              <a:t>?</a:t>
            </a:r>
          </a:p>
          <a:p>
            <a:pPr marL="2286000" lvl="4"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save his time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provide un- influential news</a:t>
            </a:r>
            <a:r>
              <a:rPr lang="en-US" sz="2400" dirty="0" smtClean="0">
                <a:latin typeface="Times New Roman" panose="02020603050405020304" pitchFamily="18" charset="0"/>
                <a:cs typeface="Times New Roman" panose="02020603050405020304" pitchFamily="18" charset="0"/>
              </a:rPr>
              <a:t>?</a:t>
            </a:r>
          </a:p>
          <a:p>
            <a:pPr marL="2286000" lvl="4"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reduce biasness of news channels</a:t>
            </a:r>
            <a:r>
              <a:rPr lang="en-US" sz="2400" dirty="0" smtClean="0">
                <a:latin typeface="Times New Roman" panose="02020603050405020304" pitchFamily="18" charset="0"/>
                <a:cs typeface="Times New Roman" panose="02020603050405020304" pitchFamily="18" charset="0"/>
              </a:rPr>
              <a:t>?</a:t>
            </a:r>
          </a:p>
          <a:p>
            <a:pPr marL="2286000" lvl="4"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give overview of all newspaper only once at a time (together</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stop him from visiting a lot of channels?</a:t>
            </a: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make him realize that news are not biased?</a:t>
            </a: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provide him un-biased newspaper so he don’t need to visit other newspaper</a:t>
            </a: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provide him alternate of other sources?</a:t>
            </a: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help him to trust a specific news provider over others?</a:t>
            </a: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810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Time New Roman">
      <a:majorFont>
        <a:latin typeface="Times New Roman"/>
        <a:ea typeface=""/>
        <a:cs typeface="Times New Roman"/>
      </a:majorFont>
      <a:minorFont>
        <a:latin typeface="Times New Roman"/>
        <a:ea typeface=""/>
        <a:cs typeface="Times New Roma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1010</TotalTime>
  <Words>1045</Words>
  <Application>Microsoft Office PowerPoint</Application>
  <PresentationFormat>Widescreen</PresentationFormat>
  <Paragraphs>283</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Times New Roman</vt:lpstr>
      <vt:lpstr>Wingdings</vt:lpstr>
      <vt:lpstr>Wingdings 3</vt:lpstr>
      <vt:lpstr>Wisp</vt:lpstr>
      <vt:lpstr>Presented by: Zeeshan Muzammal     BSCS13010 Ayesha Asghar         BSCS13033 Arslan Ahmad   BSCS13023 Abdul Monam         BSCS13039 </vt:lpstr>
      <vt:lpstr>Additional Interviews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phase</vt:lpstr>
      <vt:lpstr>Things that work</vt:lpstr>
      <vt:lpstr>Things Didn’t work</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Zeeshan Muzammal</dc:creator>
  <cp:lastModifiedBy>Zeeshan Muzammal</cp:lastModifiedBy>
  <cp:revision>156</cp:revision>
  <dcterms:created xsi:type="dcterms:W3CDTF">2017-02-18T20:07:55Z</dcterms:created>
  <dcterms:modified xsi:type="dcterms:W3CDTF">2017-04-05T06:21:31Z</dcterms:modified>
</cp:coreProperties>
</file>