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70" r:id="rId5"/>
    <p:sldId id="265" r:id="rId6"/>
    <p:sldId id="269" r:id="rId7"/>
    <p:sldId id="267" r:id="rId8"/>
    <p:sldId id="268" r:id="rId9"/>
    <p:sldId id="279" r:id="rId10"/>
    <p:sldId id="271" r:id="rId11"/>
    <p:sldId id="272" r:id="rId12"/>
    <p:sldId id="273" r:id="rId13"/>
    <p:sldId id="260" r:id="rId14"/>
    <p:sldId id="274" r:id="rId15"/>
    <p:sldId id="259" r:id="rId16"/>
    <p:sldId id="275" r:id="rId17"/>
    <p:sldId id="276" r:id="rId18"/>
    <p:sldId id="277" r:id="rId19"/>
    <p:sldId id="278" r:id="rId20"/>
    <p:sldId id="263" r:id="rId21"/>
  </p:sldIdLst>
  <p:sldSz cx="9144000" cy="5143500" type="screen16x9"/>
  <p:notesSz cx="6858000" cy="9144000"/>
  <p:embeddedFontLst>
    <p:embeddedFont>
      <p:font typeface="Verdana" panose="020B0604030504040204" pitchFamily="34" charset="0"/>
      <p:regular r:id="rId23"/>
      <p:bold r:id="rId24"/>
      <p:italic r:id="rId25"/>
      <p:boldItalic r:id="rId26"/>
    </p:embeddedFont>
    <p:embeddedFont>
      <p:font typeface="Source Code Pro" panose="020B0604020202020204" charset="0"/>
      <p:regular r:id="rId27"/>
      <p:bold r:id="rId28"/>
    </p:embeddedFont>
    <p:embeddedFont>
      <p:font typeface="Roboto"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84283411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28369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411256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18552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585741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676060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62131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64826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28073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78602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95896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27104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23483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35462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61453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04893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flipH="1">
            <a:off x="8246400" y="4245875"/>
            <a:ext cx="897600" cy="897600"/>
          </a:xfrm>
          <a:prstGeom prst="round1Rect">
            <a:avLst>
              <a:gd name="adj" fmla="val 16667"/>
            </a:avLst>
          </a:prstGeom>
          <a:solidFill>
            <a:schemeClr val="lt1">
              <a:alpha val="68080"/>
            </a:schemeClr>
          </a:solidFill>
          <a:ln>
            <a:noFill/>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3" name="Shape 13"/>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None/>
              <a:defRPr>
                <a:solidFill>
                  <a:schemeClr val="lt1"/>
                </a:solidFill>
              </a:defRPr>
            </a:lvl1pPr>
            <a:lvl2pPr lvl="1" rtl="0">
              <a:lnSpc>
                <a:spcPct val="100000"/>
              </a:lnSpc>
              <a:spcBef>
                <a:spcPts val="0"/>
              </a:spcBef>
              <a:spcAft>
                <a:spcPts val="0"/>
              </a:spcAft>
              <a:buClr>
                <a:schemeClr val="lt1"/>
              </a:buClr>
              <a:buSzPct val="100000"/>
              <a:buNone/>
              <a:defRPr sz="1800">
                <a:solidFill>
                  <a:schemeClr val="lt1"/>
                </a:solidFill>
              </a:defRPr>
            </a:lvl2pPr>
            <a:lvl3pPr lvl="2" rtl="0">
              <a:lnSpc>
                <a:spcPct val="100000"/>
              </a:lnSpc>
              <a:spcBef>
                <a:spcPts val="0"/>
              </a:spcBef>
              <a:spcAft>
                <a:spcPts val="0"/>
              </a:spcAft>
              <a:buClr>
                <a:schemeClr val="lt1"/>
              </a:buClr>
              <a:buSzPct val="100000"/>
              <a:buNone/>
              <a:defRPr sz="1800">
                <a:solidFill>
                  <a:schemeClr val="lt1"/>
                </a:solidFill>
              </a:defRPr>
            </a:lvl3pPr>
            <a:lvl4pPr lvl="3" rtl="0">
              <a:lnSpc>
                <a:spcPct val="100000"/>
              </a:lnSpc>
              <a:spcBef>
                <a:spcPts val="0"/>
              </a:spcBef>
              <a:spcAft>
                <a:spcPts val="0"/>
              </a:spcAft>
              <a:buClr>
                <a:schemeClr val="lt1"/>
              </a:buClr>
              <a:buSzPct val="100000"/>
              <a:buNone/>
              <a:defRPr sz="1800">
                <a:solidFill>
                  <a:schemeClr val="lt1"/>
                </a:solidFill>
              </a:defRPr>
            </a:lvl4pPr>
            <a:lvl5pPr lvl="4" rtl="0">
              <a:lnSpc>
                <a:spcPct val="100000"/>
              </a:lnSpc>
              <a:spcBef>
                <a:spcPts val="0"/>
              </a:spcBef>
              <a:spcAft>
                <a:spcPts val="0"/>
              </a:spcAft>
              <a:buClr>
                <a:schemeClr val="lt1"/>
              </a:buClr>
              <a:buSzPct val="100000"/>
              <a:buNone/>
              <a:defRPr sz="1800">
                <a:solidFill>
                  <a:schemeClr val="lt1"/>
                </a:solidFill>
              </a:defRPr>
            </a:lvl5pPr>
            <a:lvl6pPr lvl="5" rtl="0">
              <a:lnSpc>
                <a:spcPct val="100000"/>
              </a:lnSpc>
              <a:spcBef>
                <a:spcPts val="0"/>
              </a:spcBef>
              <a:spcAft>
                <a:spcPts val="0"/>
              </a:spcAft>
              <a:buClr>
                <a:schemeClr val="lt1"/>
              </a:buClr>
              <a:buSzPct val="100000"/>
              <a:buNone/>
              <a:defRPr sz="1800">
                <a:solidFill>
                  <a:schemeClr val="lt1"/>
                </a:solidFill>
              </a:defRPr>
            </a:lvl6pPr>
            <a:lvl7pPr lvl="6" rtl="0">
              <a:lnSpc>
                <a:spcPct val="100000"/>
              </a:lnSpc>
              <a:spcBef>
                <a:spcPts val="0"/>
              </a:spcBef>
              <a:spcAft>
                <a:spcPts val="0"/>
              </a:spcAft>
              <a:buClr>
                <a:schemeClr val="lt1"/>
              </a:buClr>
              <a:buSzPct val="100000"/>
              <a:buNone/>
              <a:defRPr sz="1800">
                <a:solidFill>
                  <a:schemeClr val="lt1"/>
                </a:solidFill>
              </a:defRPr>
            </a:lvl7pPr>
            <a:lvl8pPr lvl="7" rtl="0">
              <a:lnSpc>
                <a:spcPct val="100000"/>
              </a:lnSpc>
              <a:spcBef>
                <a:spcPts val="0"/>
              </a:spcBef>
              <a:spcAft>
                <a:spcPts val="0"/>
              </a:spcAft>
              <a:buClr>
                <a:schemeClr val="lt1"/>
              </a:buClr>
              <a:buSzPct val="100000"/>
              <a:buNone/>
              <a:defRPr sz="1800">
                <a:solidFill>
                  <a:schemeClr val="lt1"/>
                </a:solidFill>
              </a:defRPr>
            </a:lvl8pPr>
            <a:lvl9pPr lvl="8" rtl="0">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4" name="Shape 14"/>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75500" y="1258525"/>
            <a:ext cx="8222100" cy="1963500"/>
          </a:xfrm>
          <a:prstGeom prst="rect">
            <a:avLst/>
          </a:prstGeom>
        </p:spPr>
        <p:txBody>
          <a:bodyPr lIns="91425" tIns="91425" rIns="91425" bIns="91425" anchor="b" anchorCtr="0"/>
          <a:lstStyle>
            <a:lvl1pPr lvl="0" algn="ctr" rtl="0">
              <a:spcBef>
                <a:spcPts val="0"/>
              </a:spcBef>
              <a:buClr>
                <a:schemeClr val="dk2"/>
              </a:buClr>
              <a:buSzPct val="100000"/>
              <a:defRPr sz="12000">
                <a:solidFill>
                  <a:schemeClr val="dk2"/>
                </a:solidFill>
              </a:defRPr>
            </a:lvl1pPr>
            <a:lvl2pPr lvl="1" algn="ctr" rtl="0">
              <a:spcBef>
                <a:spcPts val="0"/>
              </a:spcBef>
              <a:buClr>
                <a:schemeClr val="dk2"/>
              </a:buClr>
              <a:buSzPct val="100000"/>
              <a:defRPr sz="12000">
                <a:solidFill>
                  <a:schemeClr val="dk2"/>
                </a:solidFill>
              </a:defRPr>
            </a:lvl2pPr>
            <a:lvl3pPr lvl="2" algn="ctr" rtl="0">
              <a:spcBef>
                <a:spcPts val="0"/>
              </a:spcBef>
              <a:buClr>
                <a:schemeClr val="dk2"/>
              </a:buClr>
              <a:buSzPct val="100000"/>
              <a:defRPr sz="12000">
                <a:solidFill>
                  <a:schemeClr val="dk2"/>
                </a:solidFill>
              </a:defRPr>
            </a:lvl3pPr>
            <a:lvl4pPr lvl="3" algn="ctr" rtl="0">
              <a:spcBef>
                <a:spcPts val="0"/>
              </a:spcBef>
              <a:buClr>
                <a:schemeClr val="dk2"/>
              </a:buClr>
              <a:buSzPct val="100000"/>
              <a:defRPr sz="12000">
                <a:solidFill>
                  <a:schemeClr val="dk2"/>
                </a:solidFill>
              </a:defRPr>
            </a:lvl4pPr>
            <a:lvl5pPr lvl="4" algn="ctr" rtl="0">
              <a:spcBef>
                <a:spcPts val="0"/>
              </a:spcBef>
              <a:buClr>
                <a:schemeClr val="dk2"/>
              </a:buClr>
              <a:buSzPct val="100000"/>
              <a:defRPr sz="12000">
                <a:solidFill>
                  <a:schemeClr val="dk2"/>
                </a:solidFill>
              </a:defRPr>
            </a:lvl5pPr>
            <a:lvl6pPr lvl="5" algn="ctr" rtl="0">
              <a:spcBef>
                <a:spcPts val="0"/>
              </a:spcBef>
              <a:buClr>
                <a:schemeClr val="dk2"/>
              </a:buClr>
              <a:buSzPct val="100000"/>
              <a:defRPr sz="12000">
                <a:solidFill>
                  <a:schemeClr val="dk2"/>
                </a:solidFill>
              </a:defRPr>
            </a:lvl6pPr>
            <a:lvl7pPr lvl="6" algn="ctr" rtl="0">
              <a:spcBef>
                <a:spcPts val="0"/>
              </a:spcBef>
              <a:buClr>
                <a:schemeClr val="dk2"/>
              </a:buClr>
              <a:buSzPct val="100000"/>
              <a:defRPr sz="12000">
                <a:solidFill>
                  <a:schemeClr val="dk2"/>
                </a:solidFill>
              </a:defRPr>
            </a:lvl7pPr>
            <a:lvl8pPr lvl="7" algn="ctr" rtl="0">
              <a:spcBef>
                <a:spcPts val="0"/>
              </a:spcBef>
              <a:buClr>
                <a:schemeClr val="dk2"/>
              </a:buClr>
              <a:buSzPct val="100000"/>
              <a:defRPr sz="12000">
                <a:solidFill>
                  <a:schemeClr val="dk2"/>
                </a:solidFill>
              </a:defRPr>
            </a:lvl8pPr>
            <a:lvl9pPr lvl="8" algn="ctr" rtl="0">
              <a:spcBef>
                <a:spcPts val="0"/>
              </a:spcBef>
              <a:buClr>
                <a:schemeClr val="dk2"/>
              </a:buClr>
              <a:buSzPct val="100000"/>
              <a:defRPr sz="12000">
                <a:solidFill>
                  <a:schemeClr val="dk2"/>
                </a:solidFill>
              </a:defRPr>
            </a:lvl9pPr>
          </a:lstStyle>
          <a:p>
            <a:endParaRPr/>
          </a:p>
        </p:txBody>
      </p:sp>
      <p:sp>
        <p:nvSpPr>
          <p:cNvPr id="59" name="Shape 59"/>
          <p:cNvSpPr txBox="1">
            <a:spLocks noGrp="1"/>
          </p:cNvSpPr>
          <p:nvPr>
            <p:ph type="body" idx="1"/>
          </p:nvPr>
        </p:nvSpPr>
        <p:spPr>
          <a:xfrm>
            <a:off x="475500" y="3304625"/>
            <a:ext cx="8222100" cy="1300800"/>
          </a:xfrm>
          <a:prstGeom prst="rect">
            <a:avLst/>
          </a:prstGeom>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60" name="Shape 60"/>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60950" y="2065350"/>
            <a:ext cx="8222100" cy="1012800"/>
          </a:xfrm>
          <a:prstGeom prst="rect">
            <a:avLst/>
          </a:prstGeom>
        </p:spPr>
        <p:txBody>
          <a:bodyPr lIns="91425" tIns="91425" rIns="91425" bIns="91425" anchor="ctr" anchorCtr="0"/>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a:endParaRPr/>
          </a:p>
        </p:txBody>
      </p:sp>
      <p:sp>
        <p:nvSpPr>
          <p:cNvPr id="17" name="Shape 17"/>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 name="Shape 22"/>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 name="Shape 23"/>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8" name="Shape 28"/>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29" name="Shape 29"/>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0" name="Shape 30"/>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4" name="Shape 34"/>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sp>
        <p:nvSpPr>
          <p:cNvPr id="35" name="Shape 35"/>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6"/>
        <p:cNvGrpSpPr/>
        <p:nvPr/>
      </p:nvGrpSpPr>
      <p:grpSpPr>
        <a:xfrm>
          <a:off x="0" y="0"/>
          <a:ext cx="0" cy="0"/>
          <a:chOff x="0" y="0"/>
          <a:chExt cx="0" cy="0"/>
        </a:xfrm>
      </p:grpSpPr>
      <p:sp>
        <p:nvSpPr>
          <p:cNvPr id="37" name="Shape 37"/>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9" name="Shape 39"/>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40" name="Shape 40"/>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rtl="0">
              <a:spcBef>
                <a:spcPts val="0"/>
              </a:spcBef>
              <a:buClr>
                <a:schemeClr val="lt1"/>
              </a:buClr>
              <a:buSzPct val="100000"/>
              <a:defRPr sz="1200">
                <a:solidFill>
                  <a:schemeClr val="lt1"/>
                </a:solidFill>
              </a:defRPr>
            </a:lvl1pPr>
            <a:lvl2pPr lvl="1" rtl="0">
              <a:spcBef>
                <a:spcPts val="0"/>
              </a:spcBef>
              <a:buClr>
                <a:schemeClr val="lt1"/>
              </a:buClr>
              <a:buSzPct val="100000"/>
              <a:defRPr sz="1200">
                <a:solidFill>
                  <a:schemeClr val="lt1"/>
                </a:solidFill>
              </a:defRPr>
            </a:lvl2pPr>
            <a:lvl3pPr lvl="2" rtl="0">
              <a:spcBef>
                <a:spcPts val="0"/>
              </a:spcBef>
              <a:buClr>
                <a:schemeClr val="lt1"/>
              </a:buClr>
              <a:buSzPct val="100000"/>
              <a:defRPr sz="1200">
                <a:solidFill>
                  <a:schemeClr val="lt1"/>
                </a:solidFill>
              </a:defRPr>
            </a:lvl3pPr>
            <a:lvl4pPr lvl="3" rtl="0">
              <a:spcBef>
                <a:spcPts val="0"/>
              </a:spcBef>
              <a:buClr>
                <a:schemeClr val="lt1"/>
              </a:buClr>
              <a:buSzPct val="100000"/>
              <a:defRPr sz="1200">
                <a:solidFill>
                  <a:schemeClr val="lt1"/>
                </a:solidFill>
              </a:defRPr>
            </a:lvl4pPr>
            <a:lvl5pPr lvl="4" rtl="0">
              <a:spcBef>
                <a:spcPts val="0"/>
              </a:spcBef>
              <a:buClr>
                <a:schemeClr val="lt1"/>
              </a:buClr>
              <a:buSzPct val="100000"/>
              <a:defRPr sz="1200">
                <a:solidFill>
                  <a:schemeClr val="lt1"/>
                </a:solidFill>
              </a:defRPr>
            </a:lvl5pPr>
            <a:lvl6pPr lvl="5" rtl="0">
              <a:spcBef>
                <a:spcPts val="0"/>
              </a:spcBef>
              <a:buClr>
                <a:schemeClr val="lt1"/>
              </a:buClr>
              <a:buSzPct val="100000"/>
              <a:defRPr sz="1200">
                <a:solidFill>
                  <a:schemeClr val="lt1"/>
                </a:solidFill>
              </a:defRPr>
            </a:lvl6pPr>
            <a:lvl7pPr lvl="6" rtl="0">
              <a:spcBef>
                <a:spcPts val="0"/>
              </a:spcBef>
              <a:buClr>
                <a:schemeClr val="lt1"/>
              </a:buClr>
              <a:buSzPct val="100000"/>
              <a:defRPr sz="1200">
                <a:solidFill>
                  <a:schemeClr val="lt1"/>
                </a:solidFill>
              </a:defRPr>
            </a:lvl7pPr>
            <a:lvl8pPr lvl="7" rtl="0">
              <a:spcBef>
                <a:spcPts val="0"/>
              </a:spcBef>
              <a:buClr>
                <a:schemeClr val="lt1"/>
              </a:buClr>
              <a:buSzPct val="100000"/>
              <a:defRPr sz="1200">
                <a:solidFill>
                  <a:schemeClr val="lt1"/>
                </a:solidFill>
              </a:defRPr>
            </a:lvl8pPr>
            <a:lvl9pPr lvl="8" rtl="0">
              <a:spcBef>
                <a:spcPts val="0"/>
              </a:spcBef>
              <a:buClr>
                <a:schemeClr val="lt1"/>
              </a:buClr>
              <a:buSzPct val="100000"/>
              <a:defRPr sz="1200">
                <a:solidFill>
                  <a:schemeClr val="lt1"/>
                </a:solidFill>
              </a:defRPr>
            </a:lvl9pPr>
          </a:lstStyle>
          <a:p>
            <a:endParaRPr/>
          </a:p>
        </p:txBody>
      </p:sp>
      <p:sp>
        <p:nvSpPr>
          <p:cNvPr id="41" name="Shape 41"/>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488250"/>
            <a:ext cx="6227100" cy="4090800"/>
          </a:xfrm>
          <a:prstGeom prst="rect">
            <a:avLst/>
          </a:prstGeom>
        </p:spPr>
        <p:txBody>
          <a:bodyPr lIns="91425" tIns="91425" rIns="91425" bIns="91425" anchor="ctr" anchorCtr="0"/>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a:endParaRPr/>
          </a:p>
        </p:txBody>
      </p:sp>
      <p:sp>
        <p:nvSpPr>
          <p:cNvPr id="44" name="Shape 44"/>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8" name="Shape 48"/>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rtl="0">
              <a:spcBef>
                <a:spcPts val="0"/>
              </a:spcBef>
              <a:buClr>
                <a:schemeClr val="dk2"/>
              </a:buClr>
              <a:buSzPct val="100000"/>
              <a:defRPr sz="4200">
                <a:solidFill>
                  <a:schemeClr val="dk2"/>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49" name="Shape 49"/>
          <p:cNvSpPr txBox="1">
            <a:spLocks noGrp="1"/>
          </p:cNvSpPr>
          <p:nvPr>
            <p:ph type="subTitle" idx="1"/>
          </p:nvPr>
        </p:nvSpPr>
        <p:spPr>
          <a:xfrm>
            <a:off x="265500" y="2779466"/>
            <a:ext cx="4045200" cy="1235099"/>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100"/>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5" name="Shape 55"/>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SzPct val="100000"/>
              <a:buNone/>
              <a:defRPr sz="1200">
                <a:solidFill>
                  <a:schemeClr val="lt1"/>
                </a:solidFill>
              </a:defRPr>
            </a:lvl1pPr>
          </a:lstStyle>
          <a:p>
            <a:endParaRPr/>
          </a:p>
        </p:txBody>
      </p:sp>
      <p:sp>
        <p:nvSpPr>
          <p:cNvPr id="56" name="Shape 56"/>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460950" y="460975"/>
            <a:ext cx="8222100" cy="767700"/>
          </a:xfrm>
          <a:prstGeom prst="rect">
            <a:avLst/>
          </a:prstGeom>
        </p:spPr>
        <p:txBody>
          <a:bodyPr lIns="91425" tIns="91425" rIns="91425" bIns="91425" anchor="b" anchorCtr="0">
            <a:noAutofit/>
          </a:bodyPr>
          <a:lstStyle/>
          <a:p>
            <a:pPr lvl="0" rtl="0">
              <a:spcBef>
                <a:spcPts val="0"/>
              </a:spcBef>
              <a:buNone/>
            </a:pPr>
            <a:r>
              <a:rPr lang="en"/>
              <a:t>Online News</a:t>
            </a:r>
          </a:p>
        </p:txBody>
      </p:sp>
      <p:sp>
        <p:nvSpPr>
          <p:cNvPr id="68" name="Shape 68"/>
          <p:cNvSpPr txBox="1">
            <a:spLocks noGrp="1"/>
          </p:cNvSpPr>
          <p:nvPr>
            <p:ph type="body" idx="1"/>
          </p:nvPr>
        </p:nvSpPr>
        <p:spPr>
          <a:xfrm>
            <a:off x="311700" y="1228675"/>
            <a:ext cx="4110000" cy="3691800"/>
          </a:xfrm>
          <a:prstGeom prst="rect">
            <a:avLst/>
          </a:prstGeom>
        </p:spPr>
        <p:txBody>
          <a:bodyPr lIns="91425" tIns="91425" rIns="91425" bIns="91425" anchor="t" anchorCtr="0">
            <a:noAutofit/>
          </a:bodyPr>
          <a:lstStyle/>
          <a:p>
            <a:pPr lvl="0" rtl="0">
              <a:spcBef>
                <a:spcPts val="0"/>
              </a:spcBef>
              <a:buNone/>
            </a:pPr>
            <a:endParaRPr>
              <a:solidFill>
                <a:srgbClr val="000000"/>
              </a:solidFill>
            </a:endParaRPr>
          </a:p>
          <a:p>
            <a:pPr lvl="0" rtl="0">
              <a:spcBef>
                <a:spcPts val="0"/>
              </a:spcBef>
              <a:buNone/>
            </a:pPr>
            <a:endParaRPr>
              <a:solidFill>
                <a:srgbClr val="000000"/>
              </a:solidFill>
            </a:endParaRPr>
          </a:p>
        </p:txBody>
      </p:sp>
      <p:sp>
        <p:nvSpPr>
          <p:cNvPr id="69" name="Shape 69"/>
          <p:cNvSpPr txBox="1"/>
          <p:nvPr/>
        </p:nvSpPr>
        <p:spPr>
          <a:xfrm>
            <a:off x="91850" y="1627025"/>
            <a:ext cx="5104200" cy="3293400"/>
          </a:xfrm>
          <a:prstGeom prst="rect">
            <a:avLst/>
          </a:prstGeom>
          <a:noFill/>
          <a:ln>
            <a:noFill/>
          </a:ln>
        </p:spPr>
        <p:txBody>
          <a:bodyPr lIns="91425" tIns="91425" rIns="91425" bIns="91425" anchor="ctr" anchorCtr="0">
            <a:noAutofit/>
          </a:bodyPr>
          <a:lstStyle/>
          <a:p>
            <a:pPr lvl="0" rtl="0">
              <a:spcBef>
                <a:spcPts val="0"/>
              </a:spcBef>
              <a:buNone/>
            </a:pPr>
            <a:r>
              <a:rPr lang="en" sz="3000" b="1">
                <a:solidFill>
                  <a:srgbClr val="0000FF"/>
                </a:solidFill>
              </a:rPr>
              <a:t>Presented by:</a:t>
            </a:r>
          </a:p>
          <a:p>
            <a:pPr lvl="0" rtl="0">
              <a:spcBef>
                <a:spcPts val="0"/>
              </a:spcBef>
              <a:buNone/>
            </a:pPr>
            <a:r>
              <a:rPr lang="en" sz="2000">
                <a:solidFill>
                  <a:srgbClr val="262626"/>
                </a:solidFill>
                <a:latin typeface="Verdana"/>
                <a:ea typeface="Verdana"/>
                <a:cs typeface="Verdana"/>
                <a:sym typeface="Verdana"/>
              </a:rPr>
              <a:t>Zeeshan Muzammal     BSCS13010</a:t>
            </a:r>
          </a:p>
          <a:p>
            <a:pPr lvl="0" rtl="0">
              <a:spcBef>
                <a:spcPts val="0"/>
              </a:spcBef>
              <a:buNone/>
            </a:pPr>
            <a:r>
              <a:rPr lang="en" sz="2000">
                <a:solidFill>
                  <a:srgbClr val="262626"/>
                </a:solidFill>
                <a:latin typeface="Verdana"/>
                <a:ea typeface="Verdana"/>
                <a:cs typeface="Verdana"/>
                <a:sym typeface="Verdana"/>
              </a:rPr>
              <a:t>Ayesha Asghar      	   BSCS13033</a:t>
            </a:r>
          </a:p>
          <a:p>
            <a:pPr lvl="0" rtl="0">
              <a:spcBef>
                <a:spcPts val="0"/>
              </a:spcBef>
              <a:buNone/>
            </a:pPr>
            <a:r>
              <a:rPr lang="en" sz="2000">
                <a:solidFill>
                  <a:srgbClr val="262626"/>
                </a:solidFill>
                <a:latin typeface="Verdana"/>
                <a:ea typeface="Verdana"/>
                <a:cs typeface="Verdana"/>
                <a:sym typeface="Verdana"/>
              </a:rPr>
              <a:t>Arslan Ahmad              BSCS13023</a:t>
            </a:r>
          </a:p>
          <a:p>
            <a:pPr lvl="0" rtl="0">
              <a:spcBef>
                <a:spcPts val="0"/>
              </a:spcBef>
              <a:buNone/>
            </a:pPr>
            <a:r>
              <a:rPr lang="en" sz="2000">
                <a:solidFill>
                  <a:srgbClr val="262626"/>
                </a:solidFill>
                <a:latin typeface="Verdana"/>
                <a:ea typeface="Verdana"/>
                <a:cs typeface="Verdana"/>
                <a:sym typeface="Verdana"/>
              </a:rPr>
              <a:t>Abdul Monam              BSCS13039</a:t>
            </a:r>
          </a:p>
        </p:txBody>
      </p:sp>
      <p:sp>
        <p:nvSpPr>
          <p:cNvPr id="70" name="Shape 70"/>
          <p:cNvSpPr txBox="1"/>
          <p:nvPr/>
        </p:nvSpPr>
        <p:spPr>
          <a:xfrm>
            <a:off x="4867950" y="2269975"/>
            <a:ext cx="4110000" cy="2309400"/>
          </a:xfrm>
          <a:prstGeom prst="rect">
            <a:avLst/>
          </a:prstGeom>
          <a:noFill/>
          <a:ln>
            <a:noFill/>
          </a:ln>
        </p:spPr>
        <p:txBody>
          <a:bodyPr lIns="91425" tIns="91425" rIns="91425" bIns="91425" anchor="t" anchorCtr="0">
            <a:noAutofit/>
          </a:bodyPr>
          <a:lstStyle/>
          <a:p>
            <a:pPr lvl="0" rtl="0">
              <a:lnSpc>
                <a:spcPct val="115000"/>
              </a:lnSpc>
              <a:spcBef>
                <a:spcPts val="1000"/>
              </a:spcBef>
              <a:buNone/>
            </a:pPr>
            <a:r>
              <a:rPr lang="en" sz="3000" b="1">
                <a:solidFill>
                  <a:srgbClr val="0000FF"/>
                </a:solidFill>
              </a:rPr>
              <a:t>Presented To:</a:t>
            </a:r>
          </a:p>
          <a:p>
            <a:pPr lvl="0" rtl="0">
              <a:lnSpc>
                <a:spcPct val="115000"/>
              </a:lnSpc>
              <a:spcBef>
                <a:spcPts val="1000"/>
              </a:spcBef>
              <a:buNone/>
            </a:pPr>
            <a:r>
              <a:rPr lang="en" sz="2200" b="1"/>
              <a:t>  Dr. Zubair Malik</a:t>
            </a:r>
          </a:p>
          <a:p>
            <a:pPr lvl="0">
              <a:spcBef>
                <a:spcPts val="0"/>
              </a:spcBef>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Methods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1080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60950" y="460975"/>
            <a:ext cx="8222100" cy="767700"/>
          </a:xfrm>
          <a:prstGeom prst="rect">
            <a:avLst/>
          </a:prstGeom>
        </p:spPr>
        <p:txBody>
          <a:bodyPr lIns="91425" tIns="91425" rIns="91425" bIns="91425" anchor="b" anchorCtr="0">
            <a:noAutofit/>
          </a:bodyPr>
          <a:lstStyle/>
          <a:p>
            <a:pPr lvl="0">
              <a:spcBef>
                <a:spcPts val="0"/>
              </a:spcBef>
              <a:buNone/>
            </a:pPr>
            <a:r>
              <a:rPr lang="en" dirty="0" smtClean="0"/>
              <a:t>Methods</a:t>
            </a:r>
            <a:endParaRPr lang="en" dirty="0"/>
          </a:p>
        </p:txBody>
      </p:sp>
      <p:sp>
        <p:nvSpPr>
          <p:cNvPr id="76" name="Shape 76"/>
          <p:cNvSpPr txBox="1">
            <a:spLocks noGrp="1"/>
          </p:cNvSpPr>
          <p:nvPr>
            <p:ph type="body" idx="1"/>
          </p:nvPr>
        </p:nvSpPr>
        <p:spPr>
          <a:xfrm>
            <a:off x="0" y="1228675"/>
            <a:ext cx="8832300" cy="3691800"/>
          </a:xfrm>
          <a:prstGeom prst="rect">
            <a:avLst/>
          </a:prstGeom>
        </p:spPr>
        <p:txBody>
          <a:bodyPr lIns="91425" tIns="91425" rIns="91425" bIns="91425" anchor="t" anchorCtr="0">
            <a:noAutofit/>
          </a:bodyPr>
          <a:lstStyle/>
          <a:p>
            <a:pPr marL="228600" lvl="0" rtl="0">
              <a:spcBef>
                <a:spcPts val="0"/>
              </a:spcBef>
              <a:buClr>
                <a:srgbClr val="000000"/>
              </a:buClr>
            </a:pPr>
            <a:endParaRPr lang="en" dirty="0">
              <a:solidFill>
                <a:srgbClr val="000000"/>
              </a:solidFill>
              <a:cs typeface="Source Code Pro"/>
            </a:endParaRPr>
          </a:p>
          <a:p>
            <a:pPr lvl="0" rtl="0">
              <a:spcBef>
                <a:spcPts val="0"/>
              </a:spcBef>
              <a:buNone/>
            </a:pPr>
            <a:endParaRPr sz="3200" dirty="0">
              <a:solidFill>
                <a:srgbClr val="000000"/>
              </a:solidFill>
            </a:endParaRPr>
          </a:p>
        </p:txBody>
      </p:sp>
      <p:sp>
        <p:nvSpPr>
          <p:cNvPr id="3" name="Rectangle 2"/>
          <p:cNvSpPr/>
          <p:nvPr/>
        </p:nvSpPr>
        <p:spPr>
          <a:xfrm>
            <a:off x="460950" y="1996375"/>
            <a:ext cx="6049926" cy="3108543"/>
          </a:xfrm>
          <a:prstGeom prst="rect">
            <a:avLst/>
          </a:prstGeom>
        </p:spPr>
        <p:txBody>
          <a:bodyPr wrap="square">
            <a:spAutoFit/>
          </a:bodyPr>
          <a:lstStyle/>
          <a:p>
            <a:r>
              <a:rPr lang="en-US" b="1" dirty="0" smtClean="0">
                <a:solidFill>
                  <a:schemeClr val="bg2"/>
                </a:solidFill>
                <a:latin typeface="Source Code Pro" panose="020B0604020202020204" charset="0"/>
                <a:ea typeface="Avenir Book" charset="0"/>
                <a:cs typeface="Avenir Book" charset="0"/>
              </a:rPr>
              <a:t>Place:  </a:t>
            </a:r>
          </a:p>
          <a:p>
            <a:pPr lvl="1"/>
            <a:r>
              <a:rPr lang="en-US" dirty="0">
                <a:solidFill>
                  <a:schemeClr val="bg2"/>
                </a:solidFill>
                <a:latin typeface="Source Code Pro" panose="020B0604020202020204" charset="0"/>
                <a:ea typeface="Avenir Book" charset="0"/>
                <a:cs typeface="Avenir Book" charset="0"/>
              </a:rPr>
              <a:t> </a:t>
            </a:r>
            <a:r>
              <a:rPr lang="en-US" dirty="0" smtClean="0">
                <a:solidFill>
                  <a:schemeClr val="bg2"/>
                </a:solidFill>
                <a:latin typeface="Source Code Pro" panose="020B0604020202020204" charset="0"/>
                <a:ea typeface="Avenir Book" charset="0"/>
                <a:cs typeface="Avenir Book" charset="0"/>
              </a:rPr>
              <a:t>          ITU, Street, and a Hotel </a:t>
            </a:r>
          </a:p>
          <a:p>
            <a:endParaRPr lang="en-US" dirty="0">
              <a:solidFill>
                <a:schemeClr val="bg2"/>
              </a:solidFill>
              <a:latin typeface="Source Code Pro" panose="020B0604020202020204" charset="0"/>
              <a:ea typeface="Avenir Book" charset="0"/>
              <a:cs typeface="Avenir Book" charset="0"/>
            </a:endParaRPr>
          </a:p>
          <a:p>
            <a:r>
              <a:rPr lang="en-US" dirty="0">
                <a:solidFill>
                  <a:schemeClr val="bg2"/>
                </a:solidFill>
                <a:latin typeface="Source Code Pro" panose="020B0604020202020204" charset="0"/>
                <a:ea typeface="Avenir Book" charset="0"/>
                <a:cs typeface="Avenir Book" charset="0"/>
              </a:rPr>
              <a:t>Three Diverse </a:t>
            </a:r>
            <a:r>
              <a:rPr lang="en-US" dirty="0" smtClean="0">
                <a:solidFill>
                  <a:schemeClr val="bg2"/>
                </a:solidFill>
                <a:latin typeface="Source Code Pro" panose="020B0604020202020204" charset="0"/>
                <a:ea typeface="Avenir Book" charset="0"/>
                <a:cs typeface="Avenir Book" charset="0"/>
              </a:rPr>
              <a:t>News Interested persons</a:t>
            </a:r>
            <a:endParaRPr lang="en-US" dirty="0">
              <a:solidFill>
                <a:schemeClr val="bg2"/>
              </a:solidFill>
              <a:latin typeface="Source Code Pro" panose="020B0604020202020204" charset="0"/>
              <a:ea typeface="Avenir Book" charset="0"/>
              <a:cs typeface="Avenir Book" charset="0"/>
            </a:endParaRPr>
          </a:p>
          <a:p>
            <a:r>
              <a:rPr lang="en-US" b="1" dirty="0">
                <a:solidFill>
                  <a:schemeClr val="bg2"/>
                </a:solidFill>
                <a:latin typeface="Source Code Pro" panose="020B0604020202020204" charset="0"/>
                <a:ea typeface="Avenir Book" charset="0"/>
                <a:cs typeface="Avenir Book" charset="0"/>
              </a:rPr>
              <a:t>Our </a:t>
            </a:r>
            <a:r>
              <a:rPr lang="en-US" b="1" dirty="0" smtClean="0">
                <a:solidFill>
                  <a:schemeClr val="bg2"/>
                </a:solidFill>
                <a:latin typeface="Source Code Pro" panose="020B0604020202020204" charset="0"/>
                <a:ea typeface="Avenir Book" charset="0"/>
                <a:cs typeface="Avenir Book" charset="0"/>
              </a:rPr>
              <a:t>Role:</a:t>
            </a:r>
          </a:p>
          <a:p>
            <a:r>
              <a:rPr lang="en-US" dirty="0">
                <a:solidFill>
                  <a:schemeClr val="bg2"/>
                </a:solidFill>
                <a:latin typeface="Source Code Pro" panose="020B0604020202020204" charset="0"/>
                <a:ea typeface="Avenir Book" charset="0"/>
                <a:cs typeface="Avenir Book" charset="0"/>
              </a:rPr>
              <a:t> </a:t>
            </a:r>
            <a:r>
              <a:rPr lang="en-US" dirty="0" smtClean="0">
                <a:solidFill>
                  <a:schemeClr val="bg2"/>
                </a:solidFill>
                <a:latin typeface="Source Code Pro" panose="020B0604020202020204" charset="0"/>
                <a:ea typeface="Avenir Book" charset="0"/>
                <a:cs typeface="Avenir Book" charset="0"/>
              </a:rPr>
              <a:t>          Observer, Helper, Note maker</a:t>
            </a:r>
          </a:p>
          <a:p>
            <a:endParaRPr lang="en-US" dirty="0" smtClean="0">
              <a:solidFill>
                <a:schemeClr val="bg2"/>
              </a:solidFill>
              <a:latin typeface="Source Code Pro" panose="020B0604020202020204" charset="0"/>
              <a:ea typeface="Avenir Book" charset="0"/>
              <a:cs typeface="Avenir Book" charset="0"/>
            </a:endParaRPr>
          </a:p>
          <a:p>
            <a:r>
              <a:rPr lang="en-US" b="1" dirty="0" smtClean="0">
                <a:solidFill>
                  <a:schemeClr val="bg2"/>
                </a:solidFill>
                <a:latin typeface="Source Code Pro" panose="020B0604020202020204" charset="0"/>
                <a:ea typeface="Avenir Book" charset="0"/>
                <a:cs typeface="Avenir Book" charset="0"/>
              </a:rPr>
              <a:t>Quick Demo: </a:t>
            </a:r>
          </a:p>
          <a:p>
            <a:r>
              <a:rPr lang="en-US" b="1" dirty="0">
                <a:solidFill>
                  <a:schemeClr val="bg2"/>
                </a:solidFill>
                <a:latin typeface="Source Code Pro" panose="020B0604020202020204" charset="0"/>
                <a:ea typeface="Avenir Book" charset="0"/>
                <a:cs typeface="Avenir Book" charset="0"/>
              </a:rPr>
              <a:t> </a:t>
            </a:r>
            <a:r>
              <a:rPr lang="en-US" b="1" dirty="0" smtClean="0">
                <a:solidFill>
                  <a:schemeClr val="bg2"/>
                </a:solidFill>
                <a:latin typeface="Source Code Pro" panose="020B0604020202020204" charset="0"/>
                <a:ea typeface="Avenir Book" charset="0"/>
                <a:cs typeface="Avenir Book" charset="0"/>
              </a:rPr>
              <a:t>      </a:t>
            </a:r>
            <a:r>
              <a:rPr lang="en-US" dirty="0" smtClean="0">
                <a:solidFill>
                  <a:schemeClr val="bg2"/>
                </a:solidFill>
                <a:latin typeface="Source Code Pro" panose="020B0604020202020204" charset="0"/>
                <a:ea typeface="Avenir Book" charset="0"/>
                <a:cs typeface="Avenir Book" charset="0"/>
              </a:rPr>
              <a:t>Our Project</a:t>
            </a:r>
            <a:endParaRPr lang="en-US" dirty="0">
              <a:solidFill>
                <a:schemeClr val="bg2"/>
              </a:solidFill>
              <a:latin typeface="Source Code Pro" panose="020B0604020202020204" charset="0"/>
              <a:ea typeface="Avenir Book" charset="0"/>
              <a:cs typeface="Avenir Book" charset="0"/>
            </a:endParaRPr>
          </a:p>
          <a:p>
            <a:r>
              <a:rPr lang="en-US" b="1" dirty="0">
                <a:solidFill>
                  <a:schemeClr val="bg2"/>
                </a:solidFill>
                <a:latin typeface="Source Code Pro" panose="020B0604020202020204" charset="0"/>
                <a:ea typeface="Avenir Book" charset="0"/>
                <a:cs typeface="Avenir Book" charset="0"/>
              </a:rPr>
              <a:t>Assign </a:t>
            </a:r>
            <a:r>
              <a:rPr lang="en-US" b="1" dirty="0" smtClean="0">
                <a:solidFill>
                  <a:schemeClr val="bg2"/>
                </a:solidFill>
                <a:latin typeface="Source Code Pro" panose="020B0604020202020204" charset="0"/>
                <a:ea typeface="Avenir Book" charset="0"/>
                <a:cs typeface="Avenir Book" charset="0"/>
              </a:rPr>
              <a:t>Tasks:</a:t>
            </a:r>
          </a:p>
          <a:p>
            <a:r>
              <a:rPr lang="en-US" dirty="0">
                <a:solidFill>
                  <a:schemeClr val="bg2"/>
                </a:solidFill>
                <a:latin typeface="Source Code Pro" panose="020B0604020202020204" charset="0"/>
                <a:ea typeface="Avenir Book" charset="0"/>
                <a:cs typeface="Avenir Book" charset="0"/>
              </a:rPr>
              <a:t> </a:t>
            </a:r>
            <a:r>
              <a:rPr lang="en-US" dirty="0" smtClean="0">
                <a:solidFill>
                  <a:schemeClr val="bg2"/>
                </a:solidFill>
                <a:latin typeface="Source Code Pro" panose="020B0604020202020204" charset="0"/>
                <a:ea typeface="Avenir Book" charset="0"/>
                <a:cs typeface="Avenir Book" charset="0"/>
              </a:rPr>
              <a:t>           Hot news, Personalize news etc.</a:t>
            </a:r>
            <a:endParaRPr lang="en-US" dirty="0">
              <a:solidFill>
                <a:schemeClr val="bg2"/>
              </a:solidFill>
              <a:latin typeface="Source Code Pro" panose="020B0604020202020204" charset="0"/>
              <a:ea typeface="Avenir Book" charset="0"/>
              <a:cs typeface="Avenir Book" charset="0"/>
            </a:endParaRPr>
          </a:p>
          <a:p>
            <a:r>
              <a:rPr lang="en-US" b="1" dirty="0">
                <a:solidFill>
                  <a:schemeClr val="bg2"/>
                </a:solidFill>
                <a:latin typeface="Source Code Pro" panose="020B0604020202020204" charset="0"/>
                <a:ea typeface="Avenir Book" charset="0"/>
                <a:cs typeface="Avenir Book" charset="0"/>
              </a:rPr>
              <a:t>Testing Measures: </a:t>
            </a:r>
            <a:endParaRPr lang="en-US" b="1" dirty="0" smtClean="0">
              <a:solidFill>
                <a:schemeClr val="bg2"/>
              </a:solidFill>
              <a:latin typeface="Source Code Pro" panose="020B0604020202020204" charset="0"/>
              <a:ea typeface="Avenir Book" charset="0"/>
              <a:cs typeface="Avenir Book" charset="0"/>
            </a:endParaRPr>
          </a:p>
          <a:p>
            <a:r>
              <a:rPr lang="en-US" b="1" dirty="0" smtClean="0">
                <a:solidFill>
                  <a:schemeClr val="bg2"/>
                </a:solidFill>
                <a:latin typeface="Source Code Pro" panose="020B0604020202020204" charset="0"/>
                <a:ea typeface="Avenir Book" charset="0"/>
                <a:cs typeface="Avenir Book" charset="0"/>
              </a:rPr>
              <a:t>             </a:t>
            </a:r>
            <a:r>
              <a:rPr lang="en-US" dirty="0" smtClean="0">
                <a:solidFill>
                  <a:schemeClr val="bg2"/>
                </a:solidFill>
                <a:latin typeface="Source Code Pro" panose="020B0604020202020204" charset="0"/>
                <a:ea typeface="Avenir Book" charset="0"/>
                <a:cs typeface="Avenir Book" charset="0"/>
              </a:rPr>
              <a:t>pauses</a:t>
            </a:r>
            <a:r>
              <a:rPr lang="en-US" dirty="0">
                <a:solidFill>
                  <a:schemeClr val="bg2"/>
                </a:solidFill>
                <a:latin typeface="Source Code Pro" panose="020B0604020202020204" charset="0"/>
                <a:ea typeface="Avenir Book" charset="0"/>
                <a:cs typeface="Avenir Book" charset="0"/>
              </a:rPr>
              <a:t>, strange </a:t>
            </a:r>
            <a:r>
              <a:rPr lang="en-US" dirty="0" smtClean="0">
                <a:solidFill>
                  <a:schemeClr val="bg2"/>
                </a:solidFill>
                <a:latin typeface="Source Code Pro" panose="020B0604020202020204" charset="0"/>
                <a:ea typeface="Avenir Book" charset="0"/>
                <a:cs typeface="Avenir Book" charset="0"/>
              </a:rPr>
              <a:t>clicks</a:t>
            </a:r>
          </a:p>
          <a:p>
            <a:pPr marL="571500" indent="-571500">
              <a:buFont typeface="Arial" panose="020B0604020202020204" pitchFamily="34" charset="0"/>
              <a:buChar char="•"/>
            </a:pPr>
            <a:endParaRPr lang="en-US" dirty="0">
              <a:solidFill>
                <a:schemeClr val="bg2"/>
              </a:solidFill>
              <a:latin typeface="Source Code Pro" panose="020B0604020202020204" charset="0"/>
              <a:ea typeface="Avenir Book" charset="0"/>
              <a:cs typeface="Avenir Book" charset="0"/>
            </a:endParaRPr>
          </a:p>
        </p:txBody>
      </p:sp>
    </p:spTree>
    <p:extLst>
      <p:ext uri="{BB962C8B-B14F-4D97-AF65-F5344CB8AC3E}">
        <p14:creationId xmlns:p14="http://schemas.microsoft.com/office/powerpoint/2010/main" val="7087581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Results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560615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Three Tasks</a:t>
            </a:r>
          </a:p>
        </p:txBody>
      </p:sp>
      <p:sp>
        <p:nvSpPr>
          <p:cNvPr id="95" name="Shape 95"/>
          <p:cNvSpPr txBox="1">
            <a:spLocks noGrp="1"/>
          </p:cNvSpPr>
          <p:nvPr>
            <p:ph type="body" idx="1"/>
          </p:nvPr>
        </p:nvSpPr>
        <p:spPr>
          <a:xfrm>
            <a:off x="471899" y="1919075"/>
            <a:ext cx="8841433" cy="3076258"/>
          </a:xfrm>
          <a:prstGeom prst="rect">
            <a:avLst/>
          </a:prstGeom>
        </p:spPr>
        <p:txBody>
          <a:bodyPr lIns="91425" tIns="91425" rIns="91425" bIns="91425" anchor="t" anchorCtr="0">
            <a:noAutofit/>
          </a:bodyPr>
          <a:lstStyle/>
          <a:p>
            <a:pPr marL="457200" lvl="0" indent="-228600" rtl="0">
              <a:spcBef>
                <a:spcPts val="0"/>
              </a:spcBef>
              <a:buClr>
                <a:srgbClr val="000000"/>
              </a:buClr>
              <a:buFont typeface="Courier New"/>
              <a:buChar char="➢"/>
            </a:pPr>
            <a:r>
              <a:rPr lang="en" b="1" i="1" dirty="0">
                <a:solidFill>
                  <a:srgbClr val="000000"/>
                </a:solidFill>
                <a:latin typeface="Courier New"/>
                <a:ea typeface="Courier New"/>
                <a:cs typeface="Courier New"/>
                <a:sym typeface="Courier New"/>
              </a:rPr>
              <a:t>Simple</a:t>
            </a:r>
          </a:p>
          <a:p>
            <a:pPr marL="914400" lvl="1" indent="-342900" rtl="0">
              <a:spcBef>
                <a:spcPts val="0"/>
              </a:spcBef>
              <a:buClr>
                <a:srgbClr val="000000"/>
              </a:buClr>
              <a:buSzPct val="100000"/>
              <a:buFont typeface="Courier New"/>
              <a:buChar char="○"/>
            </a:pPr>
            <a:r>
              <a:rPr lang="en" sz="1800" i="1" dirty="0">
                <a:solidFill>
                  <a:srgbClr val="000000"/>
                </a:solidFill>
                <a:latin typeface="Courier New"/>
                <a:ea typeface="Courier New"/>
                <a:cs typeface="Courier New"/>
                <a:sym typeface="Courier New"/>
              </a:rPr>
              <a:t>A user wants to see all news of the days.</a:t>
            </a:r>
          </a:p>
          <a:p>
            <a:pPr marL="457200" lvl="0" indent="-228600" rtl="0">
              <a:spcBef>
                <a:spcPts val="0"/>
              </a:spcBef>
              <a:buClr>
                <a:srgbClr val="000000"/>
              </a:buClr>
              <a:buFont typeface="Courier New"/>
              <a:buChar char="➢"/>
            </a:pPr>
            <a:r>
              <a:rPr lang="en" b="1" i="1" dirty="0">
                <a:solidFill>
                  <a:srgbClr val="000000"/>
                </a:solidFill>
                <a:latin typeface="Courier New"/>
                <a:ea typeface="Courier New"/>
                <a:cs typeface="Courier New"/>
                <a:sym typeface="Courier New"/>
              </a:rPr>
              <a:t>Medium</a:t>
            </a:r>
          </a:p>
          <a:p>
            <a:pPr marL="914400" lvl="1" indent="-342900" rtl="0">
              <a:spcBef>
                <a:spcPts val="0"/>
              </a:spcBef>
              <a:buClr>
                <a:srgbClr val="000000"/>
              </a:buClr>
              <a:buSzPct val="100000"/>
              <a:buFont typeface="Courier New"/>
              <a:buChar char="○"/>
            </a:pPr>
            <a:r>
              <a:rPr lang="en" sz="1800" i="1" dirty="0">
                <a:solidFill>
                  <a:srgbClr val="000000"/>
                </a:solidFill>
                <a:latin typeface="Courier New"/>
                <a:ea typeface="Courier New"/>
                <a:cs typeface="Courier New"/>
                <a:sym typeface="Courier New"/>
              </a:rPr>
              <a:t>A user want to see hot news of specific time.</a:t>
            </a:r>
          </a:p>
          <a:p>
            <a:pPr marL="457200" lvl="0" indent="-228600" rtl="0">
              <a:spcBef>
                <a:spcPts val="0"/>
              </a:spcBef>
              <a:buClr>
                <a:srgbClr val="000000"/>
              </a:buClr>
              <a:buFont typeface="Courier New"/>
              <a:buChar char="➢"/>
            </a:pPr>
            <a:r>
              <a:rPr lang="en" b="1" i="1" dirty="0">
                <a:solidFill>
                  <a:srgbClr val="000000"/>
                </a:solidFill>
                <a:latin typeface="Courier New"/>
                <a:ea typeface="Courier New"/>
                <a:cs typeface="Courier New"/>
                <a:sym typeface="Courier New"/>
              </a:rPr>
              <a:t>Complex</a:t>
            </a:r>
          </a:p>
          <a:p>
            <a:pPr marL="914400" lvl="1" indent="-342900" rtl="0">
              <a:spcBef>
                <a:spcPts val="0"/>
              </a:spcBef>
              <a:buClr>
                <a:srgbClr val="000000"/>
              </a:buClr>
              <a:buSzPct val="100000"/>
              <a:buFont typeface="Courier New"/>
              <a:buChar char="○"/>
            </a:pPr>
            <a:r>
              <a:rPr lang="en" sz="1800" i="1" dirty="0">
                <a:solidFill>
                  <a:srgbClr val="000000"/>
                </a:solidFill>
                <a:latin typeface="Courier New"/>
                <a:ea typeface="Courier New"/>
                <a:cs typeface="Courier New"/>
                <a:sym typeface="Courier New"/>
              </a:rPr>
              <a:t>A user want to see news related to his interests.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60950" y="460975"/>
            <a:ext cx="8222100" cy="767700"/>
          </a:xfrm>
          <a:prstGeom prst="rect">
            <a:avLst/>
          </a:prstGeom>
        </p:spPr>
        <p:txBody>
          <a:bodyPr lIns="91425" tIns="91425" rIns="91425" bIns="91425" anchor="b" anchorCtr="0">
            <a:noAutofit/>
          </a:bodyPr>
          <a:lstStyle/>
          <a:p>
            <a:pPr lvl="0" rtl="0">
              <a:spcBef>
                <a:spcPts val="0"/>
              </a:spcBef>
              <a:buNone/>
            </a:pPr>
            <a:r>
              <a:rPr lang="en" dirty="0" smtClean="0"/>
              <a:t>Results(From Simple Task)</a:t>
            </a:r>
            <a:endParaRPr lang="en" dirty="0"/>
          </a:p>
        </p:txBody>
      </p:sp>
      <p:sp>
        <p:nvSpPr>
          <p:cNvPr id="89" name="Shape 89"/>
          <p:cNvSpPr txBox="1">
            <a:spLocks noGrp="1"/>
          </p:cNvSpPr>
          <p:nvPr>
            <p:ph type="body" idx="1"/>
          </p:nvPr>
        </p:nvSpPr>
        <p:spPr>
          <a:xfrm>
            <a:off x="311700" y="1228675"/>
            <a:ext cx="8520600" cy="3691800"/>
          </a:xfrm>
          <a:prstGeom prst="rect">
            <a:avLst/>
          </a:prstGeom>
        </p:spPr>
        <p:txBody>
          <a:bodyPr lIns="91425" tIns="91425" rIns="91425" bIns="91425" anchor="t" anchorCtr="0">
            <a:noAutofit/>
          </a:bodyPr>
          <a:lstStyle/>
          <a:p>
            <a:pPr lvl="0" rtl="0">
              <a:spcBef>
                <a:spcPts val="0"/>
              </a:spcBef>
              <a:buNone/>
            </a:pPr>
            <a:endParaRPr dirty="0">
              <a:solidFill>
                <a:srgbClr val="000000"/>
              </a:solidFill>
            </a:endParaRPr>
          </a:p>
          <a:p>
            <a:pPr marL="457200" lvl="0" indent="-228600">
              <a:buClr>
                <a:srgbClr val="000000"/>
              </a:buClr>
              <a:buFont typeface="Source Code Pro"/>
              <a:buChar char="➢"/>
            </a:pPr>
            <a:r>
              <a:rPr lang="en-US" dirty="0" smtClean="0">
                <a:solidFill>
                  <a:srgbClr val="000000"/>
                </a:solidFill>
                <a:latin typeface="Source Code Pro"/>
                <a:ea typeface="Source Code Pro"/>
                <a:cs typeface="Source Code Pro"/>
                <a:sym typeface="Source Code Pro"/>
              </a:rPr>
              <a:t>The </a:t>
            </a:r>
            <a:r>
              <a:rPr lang="en-US" dirty="0">
                <a:solidFill>
                  <a:srgbClr val="000000"/>
                </a:solidFill>
                <a:latin typeface="Source Code Pro"/>
                <a:ea typeface="Source Code Pro"/>
                <a:cs typeface="Source Code Pro"/>
                <a:sym typeface="Source Code Pro"/>
              </a:rPr>
              <a:t>Good:</a:t>
            </a:r>
          </a:p>
          <a:p>
            <a:pPr marL="228600" lvl="2">
              <a:buClr>
                <a:srgbClr val="000000"/>
              </a:buClr>
            </a:pPr>
            <a:r>
              <a:rPr lang="en-US" sz="1600" dirty="0" smtClean="0">
                <a:solidFill>
                  <a:srgbClr val="000000"/>
                </a:solidFill>
                <a:latin typeface="Source Code Pro"/>
                <a:ea typeface="Source Code Pro"/>
                <a:cs typeface="Source Code Pro"/>
                <a:sym typeface="Source Code Pro"/>
              </a:rPr>
              <a:t>      Enthusiasm</a:t>
            </a:r>
            <a:endParaRPr lang="en-US" sz="1600" dirty="0">
              <a:solidFill>
                <a:srgbClr val="000000"/>
              </a:solidFill>
              <a:latin typeface="Source Code Pro"/>
              <a:ea typeface="Source Code Pro"/>
              <a:cs typeface="Source Code Pro"/>
              <a:sym typeface="Source Code Pro"/>
            </a:endParaRPr>
          </a:p>
          <a:p>
            <a:pPr marL="228600" lvl="2">
              <a:buClr>
                <a:srgbClr val="000000"/>
              </a:buClr>
            </a:pPr>
            <a:r>
              <a:rPr lang="en-US" sz="1600" dirty="0" smtClean="0">
                <a:solidFill>
                  <a:srgbClr val="000000"/>
                </a:solidFill>
                <a:latin typeface="Source Code Pro"/>
                <a:ea typeface="Source Code Pro"/>
                <a:cs typeface="Source Code Pro"/>
                <a:sym typeface="Source Code Pro"/>
              </a:rPr>
              <a:t>      Novelty</a:t>
            </a:r>
            <a:endParaRPr lang="en-US" sz="1600" dirty="0">
              <a:solidFill>
                <a:srgbClr val="000000"/>
              </a:solidFill>
              <a:latin typeface="Source Code Pro"/>
              <a:ea typeface="Source Code Pro"/>
              <a:cs typeface="Source Code Pro"/>
              <a:sym typeface="Source Code Pro"/>
            </a:endParaRPr>
          </a:p>
          <a:p>
            <a:pPr marL="457200" lvl="0" indent="-228600" rtl="0">
              <a:spcBef>
                <a:spcPts val="0"/>
              </a:spcBef>
              <a:buClr>
                <a:srgbClr val="000000"/>
              </a:buClr>
              <a:buFont typeface="Source Code Pro"/>
              <a:buChar char="➢"/>
            </a:pPr>
            <a:r>
              <a:rPr lang="en" dirty="0" smtClean="0">
                <a:solidFill>
                  <a:srgbClr val="000000"/>
                </a:solidFill>
                <a:latin typeface="Source Code Pro"/>
                <a:ea typeface="Source Code Pro"/>
                <a:cs typeface="Source Code Pro"/>
                <a:sym typeface="Source Code Pro"/>
              </a:rPr>
              <a:t>The Bad</a:t>
            </a:r>
            <a:r>
              <a:rPr lang="en" dirty="0">
                <a:solidFill>
                  <a:srgbClr val="000000"/>
                </a:solidFill>
                <a:cs typeface="Source Code Pro"/>
              </a:rPr>
              <a:t> </a:t>
            </a:r>
            <a:r>
              <a:rPr lang="en" dirty="0" smtClean="0">
                <a:solidFill>
                  <a:srgbClr val="000000"/>
                </a:solidFill>
                <a:cs typeface="Source Code Pro"/>
              </a:rPr>
              <a:t>:</a:t>
            </a:r>
          </a:p>
          <a:p>
            <a:pPr marL="228600" lvl="0">
              <a:buClr>
                <a:srgbClr val="000000"/>
              </a:buClr>
            </a:pPr>
            <a:r>
              <a:rPr lang="en-US" dirty="0" smtClean="0">
                <a:solidFill>
                  <a:srgbClr val="000000"/>
                </a:solidFill>
                <a:latin typeface="Source Code Pro"/>
                <a:ea typeface="Source Code Pro"/>
                <a:cs typeface="Source Code Pro"/>
                <a:sym typeface="Source Code Pro"/>
              </a:rPr>
              <a:t>      Swiping(May be due to card board)</a:t>
            </a:r>
            <a:endParaRPr lang="en-US" dirty="0">
              <a:solidFill>
                <a:srgbClr val="000000"/>
              </a:solidFill>
              <a:latin typeface="Source Code Pro"/>
              <a:ea typeface="Source Code Pro"/>
              <a:cs typeface="Source Code Pro"/>
              <a:sym typeface="Source Code Pro"/>
            </a:endParaRPr>
          </a:p>
          <a:p>
            <a:pPr marL="228600" lvl="0" rtl="0">
              <a:spcBef>
                <a:spcPts val="0"/>
              </a:spcBef>
              <a:buClr>
                <a:srgbClr val="000000"/>
              </a:buClr>
            </a:pPr>
            <a:endParaRPr lang="en" dirty="0">
              <a:solidFill>
                <a:srgbClr val="000000"/>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27657920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60950" y="460975"/>
            <a:ext cx="8222100" cy="767700"/>
          </a:xfrm>
          <a:prstGeom prst="rect">
            <a:avLst/>
          </a:prstGeom>
        </p:spPr>
        <p:txBody>
          <a:bodyPr lIns="91425" tIns="91425" rIns="91425" bIns="91425" anchor="b" anchorCtr="0">
            <a:noAutofit/>
          </a:bodyPr>
          <a:lstStyle/>
          <a:p>
            <a:pPr lvl="0" rtl="0">
              <a:spcBef>
                <a:spcPts val="0"/>
              </a:spcBef>
              <a:buNone/>
            </a:pPr>
            <a:r>
              <a:rPr lang="en" dirty="0" smtClean="0"/>
              <a:t>Results(From Moderate Task)</a:t>
            </a:r>
            <a:endParaRPr lang="en" dirty="0"/>
          </a:p>
        </p:txBody>
      </p:sp>
      <p:sp>
        <p:nvSpPr>
          <p:cNvPr id="89" name="Shape 89"/>
          <p:cNvSpPr txBox="1">
            <a:spLocks noGrp="1"/>
          </p:cNvSpPr>
          <p:nvPr>
            <p:ph type="body" idx="1"/>
          </p:nvPr>
        </p:nvSpPr>
        <p:spPr>
          <a:xfrm>
            <a:off x="311700" y="1228675"/>
            <a:ext cx="8520600" cy="3691800"/>
          </a:xfrm>
          <a:prstGeom prst="rect">
            <a:avLst/>
          </a:prstGeom>
        </p:spPr>
        <p:txBody>
          <a:bodyPr lIns="91425" tIns="91425" rIns="91425" bIns="91425" anchor="t" anchorCtr="0">
            <a:noAutofit/>
          </a:bodyPr>
          <a:lstStyle/>
          <a:p>
            <a:pPr lvl="0" rtl="0">
              <a:spcBef>
                <a:spcPts val="0"/>
              </a:spcBef>
              <a:buNone/>
            </a:pPr>
            <a:endParaRPr dirty="0">
              <a:solidFill>
                <a:srgbClr val="000000"/>
              </a:solidFill>
            </a:endParaRPr>
          </a:p>
          <a:p>
            <a:pPr marL="457200" lvl="0" indent="-228600">
              <a:buClr>
                <a:srgbClr val="000000"/>
              </a:buClr>
              <a:buFont typeface="Source Code Pro"/>
              <a:buChar char="➢"/>
            </a:pPr>
            <a:r>
              <a:rPr lang="en-US" dirty="0" smtClean="0">
                <a:solidFill>
                  <a:srgbClr val="000000"/>
                </a:solidFill>
                <a:latin typeface="Source Code Pro"/>
                <a:ea typeface="Source Code Pro"/>
                <a:cs typeface="Source Code Pro"/>
                <a:sym typeface="Source Code Pro"/>
              </a:rPr>
              <a:t>The </a:t>
            </a:r>
            <a:r>
              <a:rPr lang="en-US" dirty="0">
                <a:solidFill>
                  <a:srgbClr val="000000"/>
                </a:solidFill>
                <a:latin typeface="Source Code Pro"/>
                <a:ea typeface="Source Code Pro"/>
                <a:cs typeface="Source Code Pro"/>
                <a:sym typeface="Source Code Pro"/>
              </a:rPr>
              <a:t>Good</a:t>
            </a:r>
            <a:r>
              <a:rPr lang="en-US" dirty="0" smtClean="0">
                <a:solidFill>
                  <a:srgbClr val="000000"/>
                </a:solidFill>
                <a:latin typeface="Source Code Pro"/>
                <a:ea typeface="Source Code Pro"/>
                <a:cs typeface="Source Code Pro"/>
                <a:sym typeface="Source Code Pro"/>
              </a:rPr>
              <a:t>:</a:t>
            </a:r>
          </a:p>
          <a:p>
            <a:pPr marL="228600" lvl="0">
              <a:buClr>
                <a:srgbClr val="000000"/>
              </a:buClr>
            </a:pPr>
            <a:r>
              <a:rPr lang="en-US" dirty="0">
                <a:solidFill>
                  <a:srgbClr val="000000"/>
                </a:solidFill>
                <a:latin typeface="Source Code Pro"/>
                <a:ea typeface="Source Code Pro"/>
                <a:cs typeface="Source Code Pro"/>
                <a:sym typeface="Source Code Pro"/>
              </a:rPr>
              <a:t> </a:t>
            </a:r>
            <a:r>
              <a:rPr lang="en-US" dirty="0" smtClean="0">
                <a:solidFill>
                  <a:srgbClr val="000000"/>
                </a:solidFill>
                <a:latin typeface="Source Code Pro"/>
                <a:ea typeface="Source Code Pro"/>
                <a:cs typeface="Source Code Pro"/>
                <a:sym typeface="Source Code Pro"/>
              </a:rPr>
              <a:t>        Save time</a:t>
            </a:r>
          </a:p>
          <a:p>
            <a:pPr marL="228600" lvl="0">
              <a:buClr>
                <a:srgbClr val="000000"/>
              </a:buClr>
            </a:pPr>
            <a:r>
              <a:rPr lang="en-US" dirty="0">
                <a:solidFill>
                  <a:srgbClr val="000000"/>
                </a:solidFill>
                <a:latin typeface="Source Code Pro"/>
                <a:ea typeface="Source Code Pro"/>
                <a:cs typeface="Source Code Pro"/>
                <a:sym typeface="Source Code Pro"/>
              </a:rPr>
              <a:t> </a:t>
            </a:r>
            <a:r>
              <a:rPr lang="en-US" dirty="0" smtClean="0">
                <a:solidFill>
                  <a:srgbClr val="000000"/>
                </a:solidFill>
                <a:latin typeface="Source Code Pro"/>
                <a:ea typeface="Source Code Pro"/>
                <a:cs typeface="Source Code Pro"/>
                <a:sym typeface="Source Code Pro"/>
              </a:rPr>
              <a:t>        Nice to see irrelevant things way</a:t>
            </a:r>
            <a:endParaRPr lang="en-US" dirty="0">
              <a:solidFill>
                <a:srgbClr val="000000"/>
              </a:solidFill>
              <a:latin typeface="Source Code Pro"/>
              <a:ea typeface="Source Code Pro"/>
              <a:cs typeface="Source Code Pro"/>
              <a:sym typeface="Source Code Pro"/>
            </a:endParaRPr>
          </a:p>
          <a:p>
            <a:pPr marL="457200" lvl="0" indent="-228600" rtl="0">
              <a:spcBef>
                <a:spcPts val="0"/>
              </a:spcBef>
              <a:buClr>
                <a:srgbClr val="000000"/>
              </a:buClr>
              <a:buFont typeface="Source Code Pro"/>
              <a:buChar char="➢"/>
            </a:pPr>
            <a:r>
              <a:rPr lang="en" dirty="0" smtClean="0">
                <a:solidFill>
                  <a:srgbClr val="000000"/>
                </a:solidFill>
                <a:latin typeface="Source Code Pro"/>
                <a:ea typeface="Source Code Pro"/>
                <a:cs typeface="Source Code Pro"/>
                <a:sym typeface="Source Code Pro"/>
              </a:rPr>
              <a:t>The Bad</a:t>
            </a:r>
            <a:r>
              <a:rPr lang="en" dirty="0">
                <a:solidFill>
                  <a:srgbClr val="000000"/>
                </a:solidFill>
                <a:cs typeface="Source Code Pro"/>
              </a:rPr>
              <a:t> </a:t>
            </a:r>
            <a:r>
              <a:rPr lang="en" dirty="0" smtClean="0">
                <a:solidFill>
                  <a:srgbClr val="000000"/>
                </a:solidFill>
                <a:cs typeface="Source Code Pro"/>
              </a:rPr>
              <a:t>:</a:t>
            </a:r>
          </a:p>
          <a:p>
            <a:pPr marL="228600" lvl="0" rtl="0">
              <a:spcBef>
                <a:spcPts val="0"/>
              </a:spcBef>
              <a:buClr>
                <a:srgbClr val="000000"/>
              </a:buClr>
            </a:pPr>
            <a:r>
              <a:rPr lang="en" dirty="0" smtClean="0">
                <a:solidFill>
                  <a:srgbClr val="000000"/>
                </a:solidFill>
                <a:latin typeface="Source Code Pro"/>
                <a:ea typeface="Source Code Pro"/>
                <a:cs typeface="Source Code Pro"/>
                <a:sym typeface="Source Code Pro"/>
              </a:rPr>
              <a:t>          Text a lot.</a:t>
            </a:r>
            <a:endParaRPr lang="en" dirty="0">
              <a:solidFill>
                <a:srgbClr val="000000"/>
              </a:solidFill>
              <a:latin typeface="Source Code Pro"/>
              <a:ea typeface="Source Code Pro"/>
              <a:cs typeface="Source Code Pro"/>
              <a:sym typeface="Source Code Pro"/>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60950" y="460975"/>
            <a:ext cx="8222100" cy="767700"/>
          </a:xfrm>
          <a:prstGeom prst="rect">
            <a:avLst/>
          </a:prstGeom>
        </p:spPr>
        <p:txBody>
          <a:bodyPr lIns="91425" tIns="91425" rIns="91425" bIns="91425" anchor="b" anchorCtr="0">
            <a:noAutofit/>
          </a:bodyPr>
          <a:lstStyle/>
          <a:p>
            <a:pPr lvl="0" rtl="0">
              <a:spcBef>
                <a:spcPts val="0"/>
              </a:spcBef>
              <a:buNone/>
            </a:pPr>
            <a:r>
              <a:rPr lang="en" dirty="0" smtClean="0"/>
              <a:t>Results(From Complex Task)</a:t>
            </a:r>
            <a:endParaRPr lang="en" dirty="0"/>
          </a:p>
        </p:txBody>
      </p:sp>
      <p:sp>
        <p:nvSpPr>
          <p:cNvPr id="89" name="Shape 89"/>
          <p:cNvSpPr txBox="1">
            <a:spLocks noGrp="1"/>
          </p:cNvSpPr>
          <p:nvPr>
            <p:ph type="body" idx="1"/>
          </p:nvPr>
        </p:nvSpPr>
        <p:spPr>
          <a:xfrm>
            <a:off x="311700" y="1228675"/>
            <a:ext cx="8520600" cy="3691800"/>
          </a:xfrm>
          <a:prstGeom prst="rect">
            <a:avLst/>
          </a:prstGeom>
        </p:spPr>
        <p:txBody>
          <a:bodyPr lIns="91425" tIns="91425" rIns="91425" bIns="91425" anchor="t" anchorCtr="0">
            <a:noAutofit/>
          </a:bodyPr>
          <a:lstStyle/>
          <a:p>
            <a:pPr lvl="0" rtl="0">
              <a:spcBef>
                <a:spcPts val="0"/>
              </a:spcBef>
              <a:buNone/>
            </a:pPr>
            <a:endParaRPr dirty="0">
              <a:solidFill>
                <a:srgbClr val="000000"/>
              </a:solidFill>
            </a:endParaRPr>
          </a:p>
          <a:p>
            <a:pPr marL="457200" lvl="0" indent="-228600">
              <a:buClr>
                <a:srgbClr val="000000"/>
              </a:buClr>
              <a:buFont typeface="Source Code Pro"/>
              <a:buChar char="➢"/>
            </a:pPr>
            <a:r>
              <a:rPr lang="en-US" dirty="0" smtClean="0">
                <a:solidFill>
                  <a:srgbClr val="000000"/>
                </a:solidFill>
                <a:latin typeface="Source Code Pro"/>
                <a:ea typeface="Source Code Pro"/>
                <a:cs typeface="Source Code Pro"/>
                <a:sym typeface="Source Code Pro"/>
              </a:rPr>
              <a:t>The </a:t>
            </a:r>
            <a:r>
              <a:rPr lang="en-US" dirty="0">
                <a:solidFill>
                  <a:srgbClr val="000000"/>
                </a:solidFill>
                <a:latin typeface="Source Code Pro"/>
                <a:ea typeface="Source Code Pro"/>
                <a:cs typeface="Source Code Pro"/>
                <a:sym typeface="Source Code Pro"/>
              </a:rPr>
              <a:t>Good:</a:t>
            </a:r>
          </a:p>
          <a:p>
            <a:pPr marL="228600" lvl="2">
              <a:buClr>
                <a:srgbClr val="000000"/>
              </a:buClr>
            </a:pPr>
            <a:r>
              <a:rPr lang="en-US" sz="1600" dirty="0" smtClean="0">
                <a:solidFill>
                  <a:srgbClr val="000000"/>
                </a:solidFill>
                <a:latin typeface="Source Code Pro"/>
                <a:ea typeface="Source Code Pro"/>
                <a:cs typeface="Source Code Pro"/>
                <a:sym typeface="Source Code Pro"/>
              </a:rPr>
              <a:t>         Details </a:t>
            </a:r>
            <a:r>
              <a:rPr lang="en-US" sz="1600" dirty="0">
                <a:solidFill>
                  <a:srgbClr val="000000"/>
                </a:solidFill>
                <a:latin typeface="Source Code Pro"/>
                <a:ea typeface="Source Code Pro"/>
                <a:cs typeface="Source Code Pro"/>
                <a:sym typeface="Source Code Pro"/>
              </a:rPr>
              <a:t>Screen</a:t>
            </a:r>
          </a:p>
          <a:p>
            <a:pPr marL="228600" lvl="2">
              <a:buClr>
                <a:srgbClr val="000000"/>
              </a:buClr>
            </a:pPr>
            <a:r>
              <a:rPr lang="en-US" sz="1600" dirty="0" smtClean="0">
                <a:solidFill>
                  <a:srgbClr val="000000"/>
                </a:solidFill>
                <a:latin typeface="Source Code Pro"/>
                <a:ea typeface="Source Code Pro"/>
                <a:cs typeface="Source Code Pro"/>
                <a:sym typeface="Source Code Pro"/>
              </a:rPr>
              <a:t>          Filters</a:t>
            </a:r>
            <a:endParaRPr lang="en-US" sz="1600" dirty="0">
              <a:solidFill>
                <a:srgbClr val="000000"/>
              </a:solidFill>
              <a:latin typeface="Source Code Pro"/>
              <a:ea typeface="Source Code Pro"/>
              <a:cs typeface="Source Code Pro"/>
              <a:sym typeface="Source Code Pro"/>
            </a:endParaRPr>
          </a:p>
          <a:p>
            <a:pPr marL="457200" lvl="0" indent="-228600" rtl="0">
              <a:spcBef>
                <a:spcPts val="0"/>
              </a:spcBef>
              <a:buClr>
                <a:srgbClr val="000000"/>
              </a:buClr>
              <a:buFont typeface="Source Code Pro"/>
              <a:buChar char="➢"/>
            </a:pPr>
            <a:r>
              <a:rPr lang="en" dirty="0" smtClean="0">
                <a:solidFill>
                  <a:srgbClr val="000000"/>
                </a:solidFill>
                <a:latin typeface="Source Code Pro"/>
                <a:ea typeface="Source Code Pro"/>
                <a:cs typeface="Source Code Pro"/>
                <a:sym typeface="Source Code Pro"/>
              </a:rPr>
              <a:t>The Bad</a:t>
            </a:r>
            <a:r>
              <a:rPr lang="en" dirty="0">
                <a:solidFill>
                  <a:srgbClr val="000000"/>
                </a:solidFill>
                <a:cs typeface="Source Code Pro"/>
              </a:rPr>
              <a:t> </a:t>
            </a:r>
            <a:r>
              <a:rPr lang="en" dirty="0" smtClean="0">
                <a:solidFill>
                  <a:srgbClr val="000000"/>
                </a:solidFill>
                <a:cs typeface="Source Code Pro"/>
              </a:rPr>
              <a:t>:</a:t>
            </a:r>
          </a:p>
          <a:p>
            <a:pPr marL="228600" lvl="0" rtl="0">
              <a:spcBef>
                <a:spcPts val="0"/>
              </a:spcBef>
              <a:buClr>
                <a:srgbClr val="000000"/>
              </a:buClr>
            </a:pPr>
            <a:r>
              <a:rPr lang="en" dirty="0" smtClean="0">
                <a:solidFill>
                  <a:srgbClr val="000000"/>
                </a:solidFill>
                <a:latin typeface="Source Code Pro"/>
                <a:ea typeface="Source Code Pro"/>
                <a:cs typeface="Source Code Pro"/>
                <a:sym typeface="Source Code Pro"/>
              </a:rPr>
              <a:t>          Lack of Picture reduce Interest</a:t>
            </a:r>
            <a:endParaRPr lang="en" dirty="0">
              <a:solidFill>
                <a:srgbClr val="000000"/>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28603545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UI Changes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458470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60950" y="460975"/>
            <a:ext cx="8222100" cy="767700"/>
          </a:xfrm>
          <a:prstGeom prst="rect">
            <a:avLst/>
          </a:prstGeom>
        </p:spPr>
        <p:txBody>
          <a:bodyPr lIns="91425" tIns="91425" rIns="91425" bIns="91425" anchor="b" anchorCtr="0">
            <a:noAutofit/>
          </a:bodyPr>
          <a:lstStyle/>
          <a:p>
            <a:pPr lvl="0" rtl="0">
              <a:spcBef>
                <a:spcPts val="0"/>
              </a:spcBef>
              <a:buNone/>
            </a:pPr>
            <a:r>
              <a:rPr lang="en" dirty="0" smtClean="0"/>
              <a:t>UI Changes</a:t>
            </a:r>
            <a:endParaRPr lang="en" dirty="0"/>
          </a:p>
        </p:txBody>
      </p:sp>
      <p:sp>
        <p:nvSpPr>
          <p:cNvPr id="89" name="Shape 89"/>
          <p:cNvSpPr txBox="1">
            <a:spLocks noGrp="1"/>
          </p:cNvSpPr>
          <p:nvPr>
            <p:ph type="body" idx="1"/>
          </p:nvPr>
        </p:nvSpPr>
        <p:spPr>
          <a:xfrm>
            <a:off x="311700" y="1228675"/>
            <a:ext cx="8520600" cy="3691800"/>
          </a:xfrm>
          <a:prstGeom prst="rect">
            <a:avLst/>
          </a:prstGeom>
        </p:spPr>
        <p:txBody>
          <a:bodyPr lIns="91425" tIns="91425" rIns="91425" bIns="91425" anchor="t" anchorCtr="0">
            <a:noAutofit/>
          </a:bodyPr>
          <a:lstStyle/>
          <a:p>
            <a:pPr marL="285750" lvl="0" indent="-285750" rtl="0">
              <a:spcBef>
                <a:spcPts val="0"/>
              </a:spcBef>
              <a:buFont typeface="Wingdings" panose="05000000000000000000" pitchFamily="2" charset="2"/>
              <a:buChar char="Ø"/>
            </a:pPr>
            <a:endParaRPr lang="en-US" dirty="0" smtClean="0">
              <a:solidFill>
                <a:srgbClr val="000000"/>
              </a:solidFill>
              <a:latin typeface="Source Code Pro" panose="020B0604020202020204" charset="0"/>
            </a:endParaRPr>
          </a:p>
          <a:p>
            <a:pPr marL="285750" lvl="0" indent="-285750" rtl="0">
              <a:spcBef>
                <a:spcPts val="0"/>
              </a:spcBef>
              <a:buFont typeface="Wingdings" panose="05000000000000000000" pitchFamily="2" charset="2"/>
              <a:buChar char="Ø"/>
            </a:pPr>
            <a:r>
              <a:rPr lang="en-US" dirty="0" smtClean="0">
                <a:solidFill>
                  <a:srgbClr val="000000"/>
                </a:solidFill>
                <a:latin typeface="Source Code Pro" panose="020B0604020202020204" charset="0"/>
              </a:rPr>
              <a:t>Making swiping more intuitive</a:t>
            </a:r>
          </a:p>
          <a:p>
            <a:pPr marL="285750" lvl="0" indent="-285750" rtl="0">
              <a:spcBef>
                <a:spcPts val="0"/>
              </a:spcBef>
              <a:buFont typeface="Wingdings" panose="05000000000000000000" pitchFamily="2" charset="2"/>
              <a:buChar char="Ø"/>
            </a:pPr>
            <a:r>
              <a:rPr lang="en-US" dirty="0" smtClean="0">
                <a:solidFill>
                  <a:srgbClr val="000000"/>
                </a:solidFill>
                <a:latin typeface="Source Code Pro" panose="020B0604020202020204" charset="0"/>
              </a:rPr>
              <a:t>Distinguish name of Buttons</a:t>
            </a:r>
          </a:p>
          <a:p>
            <a:pPr marL="285750" lvl="0" indent="-285750" rtl="0">
              <a:spcBef>
                <a:spcPts val="0"/>
              </a:spcBef>
              <a:buFont typeface="Wingdings" panose="05000000000000000000" pitchFamily="2" charset="2"/>
              <a:buChar char="Ø"/>
            </a:pPr>
            <a:r>
              <a:rPr lang="en-US" dirty="0" smtClean="0">
                <a:solidFill>
                  <a:srgbClr val="000000"/>
                </a:solidFill>
                <a:latin typeface="Source Code Pro" panose="020B0604020202020204" charset="0"/>
              </a:rPr>
              <a:t>Trying to make it more graphically</a:t>
            </a:r>
          </a:p>
          <a:p>
            <a:pPr marL="285750" lvl="0" indent="-285750" rtl="0">
              <a:spcBef>
                <a:spcPts val="0"/>
              </a:spcBef>
              <a:buFont typeface="Wingdings" panose="05000000000000000000" pitchFamily="2" charset="2"/>
              <a:buChar char="Ø"/>
            </a:pPr>
            <a:r>
              <a:rPr lang="en-US" dirty="0" smtClean="0">
                <a:solidFill>
                  <a:srgbClr val="000000"/>
                </a:solidFill>
                <a:latin typeface="Source Code Pro" panose="020B0604020202020204" charset="0"/>
              </a:rPr>
              <a:t>Making Text less approach</a:t>
            </a:r>
            <a:endParaRPr dirty="0">
              <a:solidFill>
                <a:srgbClr val="000000"/>
              </a:solidFill>
              <a:latin typeface="Source Code Pro" panose="020B0604020202020204" charset="0"/>
            </a:endParaRPr>
          </a:p>
        </p:txBody>
      </p:sp>
    </p:spTree>
    <p:extLst>
      <p:ext uri="{BB962C8B-B14F-4D97-AF65-F5344CB8AC3E}">
        <p14:creationId xmlns:p14="http://schemas.microsoft.com/office/powerpoint/2010/main" val="13148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60950" y="460975"/>
            <a:ext cx="8222100" cy="767700"/>
          </a:xfrm>
          <a:prstGeom prst="rect">
            <a:avLst/>
          </a:prstGeom>
        </p:spPr>
        <p:txBody>
          <a:bodyPr lIns="91425" tIns="91425" rIns="91425" bIns="91425" anchor="b" anchorCtr="0">
            <a:noAutofit/>
          </a:bodyPr>
          <a:lstStyle/>
          <a:p>
            <a:pPr lvl="0" rtl="0">
              <a:spcBef>
                <a:spcPts val="0"/>
              </a:spcBef>
              <a:buNone/>
            </a:pPr>
            <a:r>
              <a:rPr lang="en" dirty="0" smtClean="0"/>
              <a:t>Summary</a:t>
            </a:r>
            <a:endParaRPr lang="en" dirty="0"/>
          </a:p>
        </p:txBody>
      </p:sp>
      <p:sp>
        <p:nvSpPr>
          <p:cNvPr id="89" name="Shape 89"/>
          <p:cNvSpPr txBox="1">
            <a:spLocks noGrp="1"/>
          </p:cNvSpPr>
          <p:nvPr>
            <p:ph type="body" idx="1"/>
          </p:nvPr>
        </p:nvSpPr>
        <p:spPr>
          <a:xfrm>
            <a:off x="311700" y="1797977"/>
            <a:ext cx="8520600" cy="3122497"/>
          </a:xfrm>
          <a:prstGeom prst="rect">
            <a:avLst/>
          </a:prstGeom>
        </p:spPr>
        <p:txBody>
          <a:bodyPr lIns="91425" tIns="91425" rIns="91425" bIns="91425" anchor="t" anchorCtr="0">
            <a:noAutofit/>
          </a:bodyPr>
          <a:lstStyle/>
          <a:p>
            <a:r>
              <a:rPr lang="en-US" b="1" dirty="0">
                <a:latin typeface="Source Code Pro" panose="020B0604020202020204" charset="0"/>
              </a:rPr>
              <a:t>Key Insights</a:t>
            </a:r>
          </a:p>
          <a:p>
            <a:pPr lvl="2"/>
            <a:r>
              <a:rPr lang="en-US" dirty="0" smtClean="0">
                <a:latin typeface="Source Code Pro" panose="020B0604020202020204" charset="0"/>
              </a:rPr>
              <a:t>		Tasks </a:t>
            </a:r>
            <a:r>
              <a:rPr lang="en-US" dirty="0">
                <a:latin typeface="Source Code Pro" panose="020B0604020202020204" charset="0"/>
              </a:rPr>
              <a:t>are clear</a:t>
            </a:r>
          </a:p>
          <a:p>
            <a:pPr lvl="2"/>
            <a:r>
              <a:rPr lang="en-US" dirty="0" smtClean="0">
                <a:latin typeface="Source Code Pro" panose="020B0604020202020204" charset="0"/>
              </a:rPr>
              <a:t>		Users </a:t>
            </a:r>
            <a:r>
              <a:rPr lang="en-US" dirty="0">
                <a:latin typeface="Source Code Pro" panose="020B0604020202020204" charset="0"/>
              </a:rPr>
              <a:t>enjoy browsing</a:t>
            </a:r>
          </a:p>
          <a:p>
            <a:r>
              <a:rPr lang="en-US" b="1" dirty="0">
                <a:latin typeface="Source Code Pro" panose="020B0604020202020204" charset="0"/>
              </a:rPr>
              <a:t>Future Action</a:t>
            </a:r>
          </a:p>
          <a:p>
            <a:r>
              <a:rPr lang="en-US" dirty="0" smtClean="0">
                <a:latin typeface="Source Code Pro" panose="020B0604020202020204" charset="0"/>
              </a:rPr>
              <a:t>	       Make </a:t>
            </a:r>
            <a:r>
              <a:rPr lang="en-US" dirty="0">
                <a:latin typeface="Source Code Pro" panose="020B0604020202020204" charset="0"/>
              </a:rPr>
              <a:t>asking easier</a:t>
            </a:r>
          </a:p>
          <a:p>
            <a:r>
              <a:rPr lang="en-US" dirty="0" smtClean="0">
                <a:latin typeface="Source Code Pro" panose="020B0604020202020204" charset="0"/>
              </a:rPr>
              <a:t>		Bring </a:t>
            </a:r>
            <a:r>
              <a:rPr lang="en-US" dirty="0">
                <a:latin typeface="Source Code Pro" panose="020B0604020202020204" charset="0"/>
              </a:rPr>
              <a:t>out the bias bar</a:t>
            </a:r>
          </a:p>
          <a:p>
            <a:endParaRPr lang="en-US" b="1" dirty="0" smtClean="0"/>
          </a:p>
        </p:txBody>
      </p:sp>
    </p:spTree>
    <p:extLst>
      <p:ext uri="{BB962C8B-B14F-4D97-AF65-F5344CB8AC3E}">
        <p14:creationId xmlns:p14="http://schemas.microsoft.com/office/powerpoint/2010/main" val="2887807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60950" y="460975"/>
            <a:ext cx="8222100" cy="767700"/>
          </a:xfrm>
          <a:prstGeom prst="rect">
            <a:avLst/>
          </a:prstGeom>
        </p:spPr>
        <p:txBody>
          <a:bodyPr lIns="91425" tIns="91425" rIns="91425" bIns="91425" anchor="b" anchorCtr="0">
            <a:noAutofit/>
          </a:bodyPr>
          <a:lstStyle/>
          <a:p>
            <a:pPr lvl="0">
              <a:spcBef>
                <a:spcPts val="0"/>
              </a:spcBef>
              <a:buNone/>
            </a:pPr>
            <a:r>
              <a:rPr lang="en"/>
              <a:t>Value Proposition</a:t>
            </a:r>
          </a:p>
        </p:txBody>
      </p:sp>
      <p:sp>
        <p:nvSpPr>
          <p:cNvPr id="76" name="Shape 76"/>
          <p:cNvSpPr txBox="1">
            <a:spLocks noGrp="1"/>
          </p:cNvSpPr>
          <p:nvPr>
            <p:ph type="body" idx="1"/>
          </p:nvPr>
        </p:nvSpPr>
        <p:spPr>
          <a:xfrm>
            <a:off x="311700" y="1228675"/>
            <a:ext cx="8520600" cy="3691800"/>
          </a:xfrm>
          <a:prstGeom prst="rect">
            <a:avLst/>
          </a:prstGeom>
        </p:spPr>
        <p:txBody>
          <a:bodyPr lIns="91425" tIns="91425" rIns="91425" bIns="91425" anchor="t" anchorCtr="0">
            <a:noAutofit/>
          </a:bodyPr>
          <a:lstStyle/>
          <a:p>
            <a:pPr lvl="0" rtl="0">
              <a:spcBef>
                <a:spcPts val="0"/>
              </a:spcBef>
              <a:buNone/>
            </a:pPr>
            <a:endParaRPr dirty="0">
              <a:solidFill>
                <a:srgbClr val="000000"/>
              </a:solidFill>
            </a:endParaRPr>
          </a:p>
          <a:p>
            <a:pPr marL="457200" lvl="0" indent="-228600" rtl="0">
              <a:spcBef>
                <a:spcPts val="0"/>
              </a:spcBef>
              <a:buClr>
                <a:srgbClr val="000000"/>
              </a:buClr>
              <a:buFont typeface="Source Code Pro"/>
              <a:buChar char="➢"/>
            </a:pPr>
            <a:r>
              <a:rPr lang="en" dirty="0">
                <a:solidFill>
                  <a:srgbClr val="000000"/>
                </a:solidFill>
                <a:latin typeface="Source Code Pro"/>
                <a:ea typeface="Source Code Pro"/>
                <a:cs typeface="Source Code Pro"/>
                <a:sym typeface="Source Code Pro"/>
              </a:rPr>
              <a:t>“All unbiased news along with Personalized News”</a:t>
            </a:r>
          </a:p>
          <a:p>
            <a:pPr lvl="0" rtl="0">
              <a:spcBef>
                <a:spcPts val="0"/>
              </a:spcBef>
              <a:buNone/>
            </a:pPr>
            <a:endParaRPr dirty="0">
              <a:solidFill>
                <a:srgbClr val="000000"/>
              </a:solidFill>
            </a:endParaRPr>
          </a:p>
        </p:txBody>
      </p:sp>
      <p:pic>
        <p:nvPicPr>
          <p:cNvPr id="77" name="Shape 77" descr="hqdefault.jpg"/>
          <p:cNvPicPr preferRelativeResize="0"/>
          <p:nvPr/>
        </p:nvPicPr>
        <p:blipFill>
          <a:blip r:embed="rId3">
            <a:alphaModFix/>
          </a:blip>
          <a:stretch>
            <a:fillRect/>
          </a:stretch>
        </p:blipFill>
        <p:spPr>
          <a:xfrm>
            <a:off x="2571750" y="2283075"/>
            <a:ext cx="3813900" cy="2860425"/>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Questions</a:t>
            </a:r>
          </a:p>
        </p:txBody>
      </p:sp>
      <p:sp>
        <p:nvSpPr>
          <p:cNvPr id="118" name="Shape 118"/>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a:spcBef>
                <a:spcPts val="0"/>
              </a:spcBef>
              <a:buNone/>
            </a:pPr>
            <a:endParaRPr b="1" dirty="0"/>
          </a:p>
        </p:txBody>
      </p:sp>
      <p:pic>
        <p:nvPicPr>
          <p:cNvPr id="5" name="Content Placeholder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5067" y="1850838"/>
            <a:ext cx="2658534" cy="281191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460950" y="460975"/>
            <a:ext cx="8222100" cy="767700"/>
          </a:xfrm>
          <a:prstGeom prst="rect">
            <a:avLst/>
          </a:prstGeom>
        </p:spPr>
        <p:txBody>
          <a:bodyPr lIns="91425" tIns="91425" rIns="91425" bIns="91425" anchor="b" anchorCtr="0">
            <a:noAutofit/>
          </a:bodyPr>
          <a:lstStyle/>
          <a:p>
            <a:pPr lvl="0" rtl="0">
              <a:spcBef>
                <a:spcPts val="0"/>
              </a:spcBef>
              <a:buNone/>
            </a:pPr>
            <a:r>
              <a:rPr lang="en" dirty="0" smtClean="0"/>
              <a:t>Problem/Solution</a:t>
            </a:r>
            <a:endParaRPr lang="en" dirty="0"/>
          </a:p>
        </p:txBody>
      </p:sp>
      <p:sp>
        <p:nvSpPr>
          <p:cNvPr id="83" name="Shape 83"/>
          <p:cNvSpPr txBox="1">
            <a:spLocks noGrp="1"/>
          </p:cNvSpPr>
          <p:nvPr>
            <p:ph type="body" idx="1"/>
          </p:nvPr>
        </p:nvSpPr>
        <p:spPr>
          <a:xfrm>
            <a:off x="311700" y="1228675"/>
            <a:ext cx="8520600" cy="3691800"/>
          </a:xfrm>
          <a:prstGeom prst="rect">
            <a:avLst/>
          </a:prstGeom>
        </p:spPr>
        <p:txBody>
          <a:bodyPr lIns="91425" tIns="91425" rIns="91425" bIns="91425" anchor="t" anchorCtr="0">
            <a:noAutofit/>
          </a:bodyPr>
          <a:lstStyle/>
          <a:p>
            <a:pPr lvl="0" rtl="0">
              <a:spcBef>
                <a:spcPts val="0"/>
              </a:spcBef>
              <a:buNone/>
            </a:pPr>
            <a:endParaRPr dirty="0">
              <a:solidFill>
                <a:srgbClr val="000000"/>
              </a:solidFill>
            </a:endParaRPr>
          </a:p>
          <a:p>
            <a:pPr marL="457200" lvl="0" indent="-228600" rtl="0">
              <a:spcBef>
                <a:spcPts val="0"/>
              </a:spcBef>
              <a:buClr>
                <a:srgbClr val="000000"/>
              </a:buClr>
              <a:buFont typeface="Source Code Pro"/>
              <a:buChar char="➢"/>
            </a:pPr>
            <a:r>
              <a:rPr lang="en" dirty="0">
                <a:solidFill>
                  <a:srgbClr val="000000"/>
                </a:solidFill>
                <a:latin typeface="Source Code Pro"/>
                <a:ea typeface="Source Code Pro"/>
                <a:cs typeface="Source Code Pro"/>
                <a:sym typeface="Source Code Pro"/>
              </a:rPr>
              <a:t>Most of the people get news that are biased toward specific people or society. All available sources of news provide  separate news about same topic that confuses people. Some people want to see news only related to their interests.</a:t>
            </a:r>
          </a:p>
          <a:p>
            <a:pPr lvl="0" rtl="0">
              <a:spcBef>
                <a:spcPts val="0"/>
              </a:spcBef>
              <a:buNone/>
            </a:pPr>
            <a:endParaRPr dirty="0">
              <a:solidFill>
                <a:srgbClr val="00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 dirty="0"/>
              <a:t>Selected Interface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526754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60950" y="460975"/>
            <a:ext cx="8222100" cy="767700"/>
          </a:xfrm>
          <a:prstGeom prst="rect">
            <a:avLst/>
          </a:prstGeom>
        </p:spPr>
        <p:txBody>
          <a:bodyPr lIns="91425" tIns="91425" rIns="91425" bIns="91425" anchor="b" anchorCtr="0">
            <a:noAutofit/>
          </a:bodyPr>
          <a:lstStyle/>
          <a:p>
            <a:pPr lvl="0">
              <a:spcBef>
                <a:spcPts val="0"/>
              </a:spcBef>
              <a:buNone/>
            </a:pPr>
            <a:r>
              <a:rPr lang="en" dirty="0" smtClean="0"/>
              <a:t>Selected Interface</a:t>
            </a:r>
            <a:endParaRPr lang="en" dirty="0"/>
          </a:p>
        </p:txBody>
      </p:sp>
      <p:sp>
        <p:nvSpPr>
          <p:cNvPr id="76" name="Shape 76"/>
          <p:cNvSpPr txBox="1">
            <a:spLocks noGrp="1"/>
          </p:cNvSpPr>
          <p:nvPr>
            <p:ph type="body" idx="1"/>
          </p:nvPr>
        </p:nvSpPr>
        <p:spPr>
          <a:xfrm>
            <a:off x="0" y="1228675"/>
            <a:ext cx="8832300" cy="3691800"/>
          </a:xfrm>
          <a:prstGeom prst="rect">
            <a:avLst/>
          </a:prstGeom>
        </p:spPr>
        <p:txBody>
          <a:bodyPr lIns="91425" tIns="91425" rIns="91425" bIns="91425" anchor="t" anchorCtr="0">
            <a:noAutofit/>
          </a:bodyPr>
          <a:lstStyle/>
          <a:p>
            <a:pPr marL="228600" lvl="0" rtl="0">
              <a:spcBef>
                <a:spcPts val="0"/>
              </a:spcBef>
              <a:buClr>
                <a:srgbClr val="000000"/>
              </a:buClr>
            </a:pPr>
            <a:endParaRPr lang="en" dirty="0">
              <a:solidFill>
                <a:srgbClr val="000000"/>
              </a:solidFill>
              <a:cs typeface="Source Code Pro"/>
            </a:endParaRPr>
          </a:p>
          <a:p>
            <a:pPr marL="228600" lvl="0" rtl="0">
              <a:spcBef>
                <a:spcPts val="0"/>
              </a:spcBef>
              <a:buClr>
                <a:srgbClr val="000000"/>
              </a:buClr>
            </a:pPr>
            <a:r>
              <a:rPr lang="en" sz="2000" u="sng" dirty="0" smtClean="0">
                <a:solidFill>
                  <a:srgbClr val="FF0000"/>
                </a:solidFill>
                <a:latin typeface="Source Code Pro"/>
                <a:ea typeface="Source Code Pro"/>
                <a:cs typeface="Source Code Pro"/>
                <a:sym typeface="Source Code Pro"/>
              </a:rPr>
              <a:t>Mobile Application:</a:t>
            </a:r>
          </a:p>
          <a:p>
            <a:pPr marL="571500" lvl="3" indent="-342900">
              <a:buClr>
                <a:srgbClr val="000000"/>
              </a:buClr>
              <a:buFont typeface="Courier New" panose="02070309020205020404" pitchFamily="49" charset="0"/>
              <a:buChar char="o"/>
            </a:pPr>
            <a:r>
              <a:rPr lang="en" sz="1600" dirty="0" smtClean="0">
                <a:solidFill>
                  <a:schemeClr val="bg2"/>
                </a:solidFill>
                <a:latin typeface="Source Code Pro"/>
                <a:ea typeface="Source Code Pro"/>
                <a:cs typeface="Source Code Pro"/>
                <a:sym typeface="Source Code Pro"/>
              </a:rPr>
              <a:t>Everyone carries it</a:t>
            </a:r>
          </a:p>
          <a:p>
            <a:pPr marL="571500" lvl="3" indent="-342900">
              <a:buClr>
                <a:srgbClr val="000000"/>
              </a:buClr>
              <a:buFont typeface="Courier New" panose="02070309020205020404" pitchFamily="49" charset="0"/>
              <a:buChar char="o"/>
            </a:pPr>
            <a:r>
              <a:rPr lang="en" sz="1600" dirty="0" smtClean="0">
                <a:solidFill>
                  <a:schemeClr val="bg2"/>
                </a:solidFill>
                <a:latin typeface="Source Code Pro"/>
                <a:ea typeface="Source Code Pro"/>
                <a:cs typeface="Source Code Pro"/>
                <a:sym typeface="Source Code Pro"/>
              </a:rPr>
              <a:t>Simple familiar UI</a:t>
            </a:r>
          </a:p>
          <a:p>
            <a:pPr marL="571500" lvl="3" indent="-342900">
              <a:buClr>
                <a:srgbClr val="000000"/>
              </a:buClr>
              <a:buFont typeface="Courier New" panose="02070309020205020404" pitchFamily="49" charset="0"/>
              <a:buChar char="o"/>
            </a:pPr>
            <a:r>
              <a:rPr lang="en" sz="1600" dirty="0" smtClean="0">
                <a:solidFill>
                  <a:schemeClr val="bg2"/>
                </a:solidFill>
                <a:latin typeface="Source Code Pro"/>
                <a:ea typeface="Source Code Pro"/>
                <a:cs typeface="Source Code Pro"/>
                <a:sym typeface="Source Code Pro"/>
              </a:rPr>
              <a:t>Socially con</a:t>
            </a:r>
            <a:r>
              <a:rPr lang="en-US" sz="1600" dirty="0" smtClean="0">
                <a:solidFill>
                  <a:schemeClr val="bg2"/>
                </a:solidFill>
                <a:latin typeface="Source Code Pro"/>
                <a:ea typeface="Source Code Pro"/>
                <a:cs typeface="Source Code Pro"/>
                <a:sym typeface="Source Code Pro"/>
              </a:rPr>
              <a:t>n</a:t>
            </a:r>
            <a:r>
              <a:rPr lang="en" sz="1600" dirty="0" smtClean="0">
                <a:solidFill>
                  <a:schemeClr val="bg2"/>
                </a:solidFill>
                <a:latin typeface="Source Code Pro"/>
                <a:ea typeface="Source Code Pro"/>
                <a:cs typeface="Source Code Pro"/>
                <a:sym typeface="Source Code Pro"/>
              </a:rPr>
              <a:t>ected </a:t>
            </a:r>
          </a:p>
          <a:p>
            <a:pPr marL="457200" lvl="0" indent="-228600" rtl="0">
              <a:spcBef>
                <a:spcPts val="0"/>
              </a:spcBef>
              <a:buClr>
                <a:srgbClr val="000000"/>
              </a:buClr>
              <a:buFont typeface="Source Code Pro"/>
              <a:buChar char="➢"/>
            </a:pPr>
            <a:endParaRPr lang="en" dirty="0">
              <a:solidFill>
                <a:srgbClr val="000000"/>
              </a:solidFill>
              <a:latin typeface="Source Code Pro"/>
              <a:ea typeface="Source Code Pro"/>
              <a:cs typeface="Source Code Pro"/>
              <a:sym typeface="Source Code Pro"/>
            </a:endParaRPr>
          </a:p>
          <a:p>
            <a:pPr lvl="0" rtl="0">
              <a:spcBef>
                <a:spcPts val="0"/>
              </a:spcBef>
              <a:buNone/>
            </a:pPr>
            <a:endParaRPr sz="3200" dirty="0">
              <a:solidFill>
                <a:srgbClr val="000000"/>
              </a:solidFill>
            </a:endParaRPr>
          </a:p>
        </p:txBody>
      </p:sp>
      <p:pic>
        <p:nvPicPr>
          <p:cNvPr id="2" name="Picture 1"/>
          <p:cNvPicPr>
            <a:picLocks noChangeAspect="1"/>
          </p:cNvPicPr>
          <p:nvPr/>
        </p:nvPicPr>
        <p:blipFill>
          <a:blip r:embed="rId3"/>
          <a:stretch>
            <a:fillRect/>
          </a:stretch>
        </p:blipFill>
        <p:spPr>
          <a:xfrm>
            <a:off x="4184120" y="2120125"/>
            <a:ext cx="4772025" cy="2800350"/>
          </a:xfrm>
          <a:prstGeom prst="rect">
            <a:avLst/>
          </a:prstGeom>
        </p:spPr>
      </p:pic>
    </p:spTree>
    <p:extLst>
      <p:ext uri="{BB962C8B-B14F-4D97-AF65-F5344CB8AC3E}">
        <p14:creationId xmlns:p14="http://schemas.microsoft.com/office/powerpoint/2010/main" val="9152834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Low-Fi Prototype</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96222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783" y="209267"/>
            <a:ext cx="2381582" cy="328658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4478" y="140426"/>
            <a:ext cx="1858890" cy="3057915"/>
          </a:xfrm>
          <a:prstGeom prst="rect">
            <a:avLst/>
          </a:prstGeom>
        </p:spPr>
      </p:pic>
      <p:pic>
        <p:nvPicPr>
          <p:cNvPr id="4" name="Picture 3"/>
          <p:cNvPicPr>
            <a:picLocks noChangeAspect="1"/>
          </p:cNvPicPr>
          <p:nvPr/>
        </p:nvPicPr>
        <p:blipFill>
          <a:blip r:embed="rId5"/>
          <a:stretch>
            <a:fillRect/>
          </a:stretch>
        </p:blipFill>
        <p:spPr>
          <a:xfrm>
            <a:off x="2834169" y="588089"/>
            <a:ext cx="1790700" cy="1809750"/>
          </a:xfrm>
          <a:prstGeom prst="rect">
            <a:avLst/>
          </a:prstGeom>
        </p:spPr>
      </p:pic>
      <p:sp>
        <p:nvSpPr>
          <p:cNvPr id="5" name="Oval 4"/>
          <p:cNvSpPr/>
          <p:nvPr/>
        </p:nvSpPr>
        <p:spPr>
          <a:xfrm>
            <a:off x="298962" y="2537717"/>
            <a:ext cx="1324355" cy="9581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715910" y="914401"/>
            <a:ext cx="2479352" cy="1676135"/>
          </a:xfrm>
          <a:prstGeom prst="curvedConnector3">
            <a:avLst>
              <a:gd name="adj1" fmla="val 30938"/>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Oval 7"/>
          <p:cNvSpPr/>
          <p:nvPr/>
        </p:nvSpPr>
        <p:spPr>
          <a:xfrm>
            <a:off x="1560445" y="1669384"/>
            <a:ext cx="1102331" cy="9211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445147" y="2397839"/>
            <a:ext cx="2629331" cy="43749"/>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31411" y="2604771"/>
            <a:ext cx="1435122" cy="2315094"/>
          </a:xfrm>
          <a:prstGeom prst="rect">
            <a:avLst/>
          </a:prstGeom>
        </p:spPr>
      </p:pic>
      <p:sp>
        <p:nvSpPr>
          <p:cNvPr id="22" name="Oval 21"/>
          <p:cNvSpPr/>
          <p:nvPr/>
        </p:nvSpPr>
        <p:spPr>
          <a:xfrm>
            <a:off x="5401753" y="1437980"/>
            <a:ext cx="1102331" cy="7401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4079965" y="2129960"/>
            <a:ext cx="1539999" cy="88682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pic>
        <p:nvPicPr>
          <p:cNvPr id="23" name="Picture 22"/>
          <p:cNvPicPr>
            <a:picLocks noChangeAspect="1"/>
          </p:cNvPicPr>
          <p:nvPr/>
        </p:nvPicPr>
        <p:blipFill>
          <a:blip r:embed="rId7"/>
          <a:stretch>
            <a:fillRect/>
          </a:stretch>
        </p:blipFill>
        <p:spPr>
          <a:xfrm>
            <a:off x="7089982" y="142318"/>
            <a:ext cx="1893931" cy="2995559"/>
          </a:xfrm>
          <a:prstGeom prst="rect">
            <a:avLst/>
          </a:prstGeom>
        </p:spPr>
      </p:pic>
      <p:sp>
        <p:nvSpPr>
          <p:cNvPr id="28" name="Oval 27"/>
          <p:cNvSpPr/>
          <p:nvPr/>
        </p:nvSpPr>
        <p:spPr>
          <a:xfrm>
            <a:off x="5358179" y="174259"/>
            <a:ext cx="1102331" cy="7401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p:nvPr/>
        </p:nvCxnSpPr>
        <p:spPr>
          <a:xfrm flipV="1">
            <a:off x="6427910" y="544330"/>
            <a:ext cx="1111681" cy="14745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589722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632" y="715917"/>
            <a:ext cx="2381582" cy="3286584"/>
          </a:xfrm>
          <a:prstGeom prst="rect">
            <a:avLst/>
          </a:prstGeom>
        </p:spPr>
      </p:pic>
      <p:sp>
        <p:nvSpPr>
          <p:cNvPr id="8" name="Oval 7"/>
          <p:cNvSpPr/>
          <p:nvPr/>
        </p:nvSpPr>
        <p:spPr>
          <a:xfrm>
            <a:off x="581112" y="2126421"/>
            <a:ext cx="1102331" cy="9211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1683443" y="1371881"/>
            <a:ext cx="1973915" cy="987328"/>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0930" y="831810"/>
            <a:ext cx="2162477" cy="3315163"/>
          </a:xfrm>
          <a:prstGeom prst="rect">
            <a:avLst/>
          </a:prstGeom>
        </p:spPr>
      </p:pic>
      <p:sp>
        <p:nvSpPr>
          <p:cNvPr id="11" name="Oval 10"/>
          <p:cNvSpPr/>
          <p:nvPr/>
        </p:nvSpPr>
        <p:spPr>
          <a:xfrm>
            <a:off x="5266527" y="1772125"/>
            <a:ext cx="293704" cy="195209"/>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266527" y="2164000"/>
            <a:ext cx="293704" cy="195209"/>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266527" y="2489392"/>
            <a:ext cx="293704" cy="195209"/>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506834" y="3853904"/>
            <a:ext cx="787338" cy="5399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73266" y="1428108"/>
            <a:ext cx="1374785" cy="2317778"/>
          </a:xfrm>
          <a:prstGeom prst="rect">
            <a:avLst/>
          </a:prstGeom>
        </p:spPr>
      </p:pic>
      <p:cxnSp>
        <p:nvCxnSpPr>
          <p:cNvPr id="24" name="Straight Arrow Connector 9"/>
          <p:cNvCxnSpPr/>
          <p:nvPr/>
        </p:nvCxnSpPr>
        <p:spPr>
          <a:xfrm rot="5400000" flipH="1" flipV="1">
            <a:off x="5023826" y="2032150"/>
            <a:ext cx="2435534" cy="1901813"/>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947166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632" y="715917"/>
            <a:ext cx="2381582" cy="3286584"/>
          </a:xfrm>
          <a:prstGeom prst="rect">
            <a:avLst/>
          </a:prstGeom>
        </p:spPr>
      </p:pic>
      <p:sp>
        <p:nvSpPr>
          <p:cNvPr id="8" name="Oval 7"/>
          <p:cNvSpPr/>
          <p:nvPr/>
        </p:nvSpPr>
        <p:spPr>
          <a:xfrm>
            <a:off x="1887883" y="3014843"/>
            <a:ext cx="1102331" cy="9211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361294" y="2106059"/>
            <a:ext cx="1409079" cy="908784"/>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pic>
        <p:nvPicPr>
          <p:cNvPr id="3" name="Picture 2"/>
          <p:cNvPicPr>
            <a:picLocks noChangeAspect="1"/>
          </p:cNvPicPr>
          <p:nvPr/>
        </p:nvPicPr>
        <p:blipFill>
          <a:blip r:embed="rId4"/>
          <a:stretch>
            <a:fillRect/>
          </a:stretch>
        </p:blipFill>
        <p:spPr>
          <a:xfrm>
            <a:off x="3770373" y="516252"/>
            <a:ext cx="2609850" cy="3327276"/>
          </a:xfrm>
          <a:prstGeom prst="rect">
            <a:avLst/>
          </a:prstGeom>
        </p:spPr>
      </p:pic>
      <p:pic>
        <p:nvPicPr>
          <p:cNvPr id="5" name="Picture 4"/>
          <p:cNvPicPr>
            <a:picLocks noChangeAspect="1"/>
          </p:cNvPicPr>
          <p:nvPr/>
        </p:nvPicPr>
        <p:blipFill>
          <a:blip r:embed="rId5"/>
          <a:stretch>
            <a:fillRect/>
          </a:stretch>
        </p:blipFill>
        <p:spPr>
          <a:xfrm>
            <a:off x="6487274" y="448694"/>
            <a:ext cx="2533121" cy="3462391"/>
          </a:xfrm>
          <a:prstGeom prst="rect">
            <a:avLst/>
          </a:prstGeom>
        </p:spPr>
      </p:pic>
      <p:cxnSp>
        <p:nvCxnSpPr>
          <p:cNvPr id="15" name="Straight Arrow Connector 9"/>
          <p:cNvCxnSpPr/>
          <p:nvPr/>
        </p:nvCxnSpPr>
        <p:spPr>
          <a:xfrm flipV="1">
            <a:off x="2763748" y="3688422"/>
            <a:ext cx="3955551" cy="191256"/>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sp>
        <p:nvSpPr>
          <p:cNvPr id="14" name="TextBox 13"/>
          <p:cNvSpPr txBox="1"/>
          <p:nvPr/>
        </p:nvSpPr>
        <p:spPr>
          <a:xfrm>
            <a:off x="6575461" y="2106059"/>
            <a:ext cx="945222" cy="307777"/>
          </a:xfrm>
          <a:prstGeom prst="rect">
            <a:avLst/>
          </a:prstGeom>
          <a:noFill/>
        </p:spPr>
        <p:txBody>
          <a:bodyPr wrap="square" rtlCol="0">
            <a:spAutoFit/>
          </a:bodyPr>
          <a:lstStyle/>
          <a:p>
            <a:r>
              <a:rPr lang="en-US" dirty="0" smtClean="0"/>
              <a:t>Keyword</a:t>
            </a:r>
            <a:endParaRPr lang="en-US" dirty="0"/>
          </a:p>
        </p:txBody>
      </p:sp>
    </p:spTree>
    <p:extLst>
      <p:ext uri="{BB962C8B-B14F-4D97-AF65-F5344CB8AC3E}">
        <p14:creationId xmlns:p14="http://schemas.microsoft.com/office/powerpoint/2010/main" val="184766643"/>
      </p:ext>
    </p:extLst>
  </p:cSld>
  <p:clrMapOvr>
    <a:masterClrMapping/>
  </p:clrMapOvr>
  <p:timing>
    <p:tnLst>
      <p:par>
        <p:cTn id="1" dur="indefinite" restart="never" nodeType="tmRoot"/>
      </p:par>
    </p:tnLst>
  </p:timing>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TotalTime>
  <Words>277</Words>
  <Application>Microsoft Office PowerPoint</Application>
  <PresentationFormat>On-screen Show (16:9)</PresentationFormat>
  <Paragraphs>82</Paragraphs>
  <Slides>20</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Avenir Book</vt:lpstr>
      <vt:lpstr>Verdana</vt:lpstr>
      <vt:lpstr>Courier New</vt:lpstr>
      <vt:lpstr>Wingdings</vt:lpstr>
      <vt:lpstr>Source Code Pro</vt:lpstr>
      <vt:lpstr>Arial</vt:lpstr>
      <vt:lpstr>Roboto</vt:lpstr>
      <vt:lpstr>material</vt:lpstr>
      <vt:lpstr>Online News</vt:lpstr>
      <vt:lpstr>Value Proposition</vt:lpstr>
      <vt:lpstr>Problem/Solution</vt:lpstr>
      <vt:lpstr>Selected Interface</vt:lpstr>
      <vt:lpstr>Selected Interface</vt:lpstr>
      <vt:lpstr>Low-Fi Prototype</vt:lpstr>
      <vt:lpstr>PowerPoint Presentation</vt:lpstr>
      <vt:lpstr>PowerPoint Presentation</vt:lpstr>
      <vt:lpstr>PowerPoint Presentation</vt:lpstr>
      <vt:lpstr>Methods</vt:lpstr>
      <vt:lpstr>Methods</vt:lpstr>
      <vt:lpstr>Results</vt:lpstr>
      <vt:lpstr>Three Tasks</vt:lpstr>
      <vt:lpstr>Results(From Simple Task)</vt:lpstr>
      <vt:lpstr>Results(From Moderate Task)</vt:lpstr>
      <vt:lpstr>Results(From Complex Task)</vt:lpstr>
      <vt:lpstr>UI Changes</vt:lpstr>
      <vt:lpstr>UI Changes</vt:lpstr>
      <vt:lpstr>Summary</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News</dc:title>
  <dc:creator>Zeeshan Muzammal</dc:creator>
  <cp:lastModifiedBy>Zeeshan Muzammal</cp:lastModifiedBy>
  <cp:revision>30</cp:revision>
  <dcterms:modified xsi:type="dcterms:W3CDTF">2017-05-07T18:18:06Z</dcterms:modified>
</cp:coreProperties>
</file>