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2" r:id="rId6"/>
    <p:sldId id="264" r:id="rId7"/>
    <p:sldId id="265" r:id="rId8"/>
    <p:sldId id="270" r:id="rId9"/>
    <p:sldId id="266" r:id="rId10"/>
    <p:sldId id="267" r:id="rId11"/>
    <p:sldId id="269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755"/>
  </p:normalViewPr>
  <p:slideViewPr>
    <p:cSldViewPr>
      <p:cViewPr varScale="1">
        <p:scale>
          <a:sx n="108" d="100"/>
          <a:sy n="108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91EE9-FCE0-F545-806A-FABF9E8BE1E2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A868D-BC65-FE40-8CE0-4CDA37C2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5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D249CB-15B4-6232-C8A4-E509E80DBF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C527B-30FF-F64D-A68E-FEB003EEA516}" type="datetime1">
              <a:rPr lang="en-GB" smtClean="0"/>
              <a:t>03/03/2023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AAA2CA-9A6D-6670-ACD6-32F4B47EF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856EB6-6616-A2C1-0493-FCB2D19D23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82000-22FF-8948-9B66-1678D0CCBA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4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1E0229-F6A5-6D4F-12D7-57A51DE88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FBBC8-9684-3646-BC64-CCF169AB21F9}" type="datetime1">
              <a:rPr lang="en-GB" smtClean="0"/>
              <a:t>03/03/2023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4CEFBF-54C0-CC06-2C43-D9BC7D4C38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1A9D1F-E59B-5A61-01BB-F875F6ACB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EA6E1-6422-694F-80AA-69B61088F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39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D6BFC6-F81F-3C42-C6B0-A5D9E16F4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6E749-2FBB-0549-B21B-C9DF2D894EF4}" type="datetime1">
              <a:rPr lang="en-GB" smtClean="0"/>
              <a:t>03/03/2023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34812B-B60E-4732-074F-DE4748F5A0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3562C6-A20D-C2AE-67A4-F9B148718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C5468-A443-4440-8B7F-A992551390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3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5A43F6-1AF5-D397-F8A7-67FE716A7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9AF11-A9FA-3C49-9DBB-E80C7F85E0FE}" type="datetime1">
              <a:rPr lang="en-GB" smtClean="0"/>
              <a:t>03/03/2023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93DCED-4BB1-D6C5-C287-410B77C1BD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13B944-F6A8-344D-70B7-15F026DD6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BB08C-65BA-1B47-9B95-0581851B76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24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7DDCF8-FD95-E755-4030-346F9F7745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E6973-10E4-A440-A9AE-C3297773CFA1}" type="datetime1">
              <a:rPr lang="en-GB" smtClean="0"/>
              <a:t>03/03/2023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61F830-9393-61F6-2274-6A2C15B9D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2F22D6-26F5-EF23-6CA2-C0FFC49D6A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95DED-E2BE-D748-A284-1678E7B85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16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D226C-187E-936E-E136-9867A550F1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369CD-96DF-7044-8F37-ED5C410E4726}" type="datetime1">
              <a:rPr lang="en-GB" smtClean="0"/>
              <a:t>03/03/2023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51DB4-D7E3-4CBB-A0F9-E71E6C5E51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83489-FDC9-AE18-7448-D9DD9E4B11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FB128-FF02-5B47-AFC3-4E3589FD6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66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860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06A96-AF22-4645-C8CB-302F9CD7F4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19D1E-D24D-654E-A8D8-E490E77339A7}" type="datetime1">
              <a:rPr lang="en-GB" smtClean="0"/>
              <a:t>03/03/2023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C490C-5AEC-0428-FBC8-147468DF48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BCA12-860F-CDA2-A815-164572828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A5A48-ECD6-714E-8432-24B188A8E6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68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C09913-7FB6-F22F-92DF-F1F459129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0227-1A15-404D-9578-64698F3D2E2A}" type="datetime1">
              <a:rPr lang="en-GB" smtClean="0"/>
              <a:t>03/03/2023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3A088A-5A1B-3EEC-2E12-24B278027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1F0D76-6C65-0CF6-B915-D7724D610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386A7-554A-C441-9BDB-0289766DA4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7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2DB85-35D3-6B2C-A63A-FDC54ED974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0F9BF-7AFB-A145-A56C-1D5D22E31212}" type="datetime1">
              <a:rPr lang="en-GB" smtClean="0"/>
              <a:t>03/03/2023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19EA4-7C67-04A6-FB37-CB80C1340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8CD34-C16F-F8FF-1BD8-A859AAAC1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32C91-A345-5544-8962-578ECB4D80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2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361E1F-18C2-840E-1F9C-1EE368F0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8692AB-0392-ED26-0C01-685642DA4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286000"/>
            <a:ext cx="838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3EE67E-2F52-F5F8-9CFC-68BF1A773A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911F5AE-5D57-A340-A5D5-A7A5F0733A8B}" type="datetime1">
              <a:rPr lang="en-GB" smtClean="0"/>
              <a:t>03/03/2023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16F5D0-DD69-0A7E-1287-86DDB162DE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A8DD68-5270-B2B7-FA5C-F2C5A0A0D1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213B"/>
                </a:solidFill>
              </a:defRPr>
            </a:lvl1pPr>
          </a:lstStyle>
          <a:p>
            <a:fld id="{7BC87AD7-2CCC-4343-8184-00ACE3AD5A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CA636693-E3E3-C8F6-5F01-AD03375D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400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1032" name="Picture 5" descr="UoG_keyline.eps">
            <a:extLst>
              <a:ext uri="{FF2B5EF4-FFF2-40B4-BE49-F238E27FC236}">
                <a16:creationId xmlns:a16="http://schemas.microsoft.com/office/drawing/2014/main" id="{230F24C5-11A1-2A48-AAAF-8AE443474B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74650"/>
            <a:ext cx="1968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213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213B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rgbClr val="00213B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213B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Zefran.Rozario@cern.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pace.cern.ch/atlas-tthbb/Shared%20Documents/Studies/ttH(bb)_08_10_2020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>
            <a:extLst>
              <a:ext uri="{FF2B5EF4-FFF2-40B4-BE49-F238E27FC236}">
                <a16:creationId xmlns:a16="http://schemas.microsoft.com/office/drawing/2014/main" id="{A75B5FE3-B35E-B349-E21E-17BF9187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9144000" cy="6858000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40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2">
                <a:extLst>
                  <a:ext uri="{FF2B5EF4-FFF2-40B4-BE49-F238E27FC236}">
                    <a16:creationId xmlns:a16="http://schemas.microsoft.com/office/drawing/2014/main" id="{F7ABA42F-63A7-37C1-5A45-F94F1D22BC6B}"/>
                  </a:ext>
                </a:extLst>
              </p:cNvPr>
              <p:cNvSpPr>
                <a:spLocks noGrp="1" noChangeArrowheads="1"/>
              </p:cNvSpPr>
              <p:nvPr>
                <p:ph type="ctrTitle"/>
              </p:nvPr>
            </p:nvSpPr>
            <p:spPr>
              <a:xfrm>
                <a:off x="457200" y="2286000"/>
                <a:ext cx="8001000" cy="1143000"/>
              </a:xfrm>
              <a:solidFill>
                <a:srgbClr val="00213B"/>
              </a:solidFill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̅"/>
                        <m:ctrlPr>
                          <a:rPr lang="en-GB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GB" alt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alt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𝒃𝒃</m:t>
                    </m:r>
                    <m:r>
                      <a:rPr lang="en-GB" alt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1"/>
                    </a:solidFill>
                  </a:rPr>
                  <a:t> P-Flow b-tagging calibration overflow </a:t>
                </a:r>
              </a:p>
            </p:txBody>
          </p:sp>
        </mc:Choice>
        <mc:Fallback xmlns="">
          <p:sp>
            <p:nvSpPr>
              <p:cNvPr id="11267" name="Rectangle 2">
                <a:extLst>
                  <a:ext uri="{FF2B5EF4-FFF2-40B4-BE49-F238E27FC236}">
                    <a16:creationId xmlns:a16="http://schemas.microsoft.com/office/drawing/2014/main" id="{F7ABA42F-63A7-37C1-5A45-F94F1D22B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7200" y="2286000"/>
                <a:ext cx="8001000" cy="1143000"/>
              </a:xfrm>
              <a:blipFill>
                <a:blip r:embed="rId2"/>
                <a:stretch>
                  <a:fillRect l="-317" r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Rectangle 3">
            <a:extLst>
              <a:ext uri="{FF2B5EF4-FFF2-40B4-BE49-F238E27FC236}">
                <a16:creationId xmlns:a16="http://schemas.microsoft.com/office/drawing/2014/main" id="{4C7E5F93-AC2B-C49C-3899-49B4003467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3581400"/>
            <a:ext cx="7315200" cy="1752600"/>
          </a:xfrm>
          <a:solidFill>
            <a:srgbClr val="00213B"/>
          </a:solidFill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</a:rPr>
              <a:t>Zefran Rozario, Mark Owen, Albert </a:t>
            </a:r>
            <a:r>
              <a:rPr lang="en-US" altLang="en-US" dirty="0" err="1">
                <a:solidFill>
                  <a:schemeClr val="bg1"/>
                </a:solidFill>
              </a:rPr>
              <a:t>Borbely</a:t>
            </a:r>
            <a:r>
              <a:rPr lang="en-US" altLang="en-US" dirty="0">
                <a:solidFill>
                  <a:schemeClr val="bg1"/>
                </a:solidFill>
              </a:rPr>
              <a:t>, Tony Doyle, Giuseppe </a:t>
            </a:r>
            <a:r>
              <a:rPr lang="en-US" altLang="en-US" dirty="0" err="1">
                <a:solidFill>
                  <a:schemeClr val="bg1"/>
                </a:solidFill>
              </a:rPr>
              <a:t>Callea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1269" name="Picture 5" descr="UoG_keyline.eps">
            <a:extLst>
              <a:ext uri="{FF2B5EF4-FFF2-40B4-BE49-F238E27FC236}">
                <a16:creationId xmlns:a16="http://schemas.microsoft.com/office/drawing/2014/main" id="{C57661E3-92F0-2B4E-2F94-75FA43999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74650"/>
            <a:ext cx="1968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7FEBA13-A4E8-2B21-6D91-CBA372B4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2" y="101105"/>
            <a:ext cx="2152842" cy="89584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5704F-B9D1-BD9D-B22F-4EA43BB1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42B2D4-7636-9A48-904D-96917D719EE2}" type="datetime1">
              <a:rPr lang="en-GB" smtClean="0">
                <a:solidFill>
                  <a:schemeClr val="bg1"/>
                </a:solidFill>
              </a:rPr>
              <a:t>03/03/2023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2D366-52D5-DF35-E3F2-C9FCF732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Zefran Rozario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C17F5-FBB1-F1D2-02D6-2A519F4F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A6E1-6422-694F-80AA-69B61088FFAD}" type="slidenum">
              <a:rPr lang="en-US" altLang="en-US" smtClean="0">
                <a:solidFill>
                  <a:schemeClr val="bg1"/>
                </a:solidFill>
              </a:rPr>
              <a:pPr/>
              <a:t>1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0B1D-0697-A834-197C-E6396427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42900"/>
            <a:ext cx="8382000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Boosted signal (</a:t>
            </a:r>
            <a:r>
              <a:rPr lang="en-US" dirty="0" err="1">
                <a:solidFill>
                  <a:schemeClr val="bg1"/>
                </a:solidFill>
              </a:rPr>
              <a:t>ttH</a:t>
            </a:r>
            <a:r>
              <a:rPr lang="en-US" dirty="0">
                <a:solidFill>
                  <a:schemeClr val="bg1"/>
                </a:solidFill>
              </a:rPr>
              <a:t>) sample 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47C-0B4C-B25C-E031-4AEAB93A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41" y="1695450"/>
            <a:ext cx="83820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088D-4A9C-4A96-5148-FFE0496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C527B-30FF-F64D-A68E-FEB003EEA516}" type="datetime1">
              <a:rPr lang="en-GB" smtClean="0"/>
              <a:t>03/03/2023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3B07-8E52-D408-2395-0CDBF5C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8655-E273-EDBB-C978-3E3CA6E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4D953D9-F884-A418-625F-A94E6C5C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40557"/>
              </p:ext>
            </p:extLst>
          </p:nvPr>
        </p:nvGraphicFramePr>
        <p:xfrm>
          <a:off x="1277515" y="2103120"/>
          <a:ext cx="65889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23">
                  <a:extLst>
                    <a:ext uri="{9D8B030D-6E8A-4147-A177-3AD203B41FA5}">
                      <a16:colId xmlns:a16="http://schemas.microsoft.com/office/drawing/2014/main" val="1937188827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1008068866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518532233"/>
                    </a:ext>
                  </a:extLst>
                </a:gridCol>
              </a:tblGrid>
              <a:tr h="940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Jet truth 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events with at least one jet outside the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total jets outside the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623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8584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4112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220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47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0B1D-0697-A834-197C-E6396427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42900"/>
            <a:ext cx="8382000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Boosted background (</a:t>
            </a:r>
            <a:r>
              <a:rPr lang="en-US" dirty="0" err="1">
                <a:solidFill>
                  <a:schemeClr val="bg1"/>
                </a:solidFill>
              </a:rPr>
              <a:t>ttbb</a:t>
            </a:r>
            <a:r>
              <a:rPr lang="en-US" dirty="0">
                <a:solidFill>
                  <a:schemeClr val="bg1"/>
                </a:solidFill>
              </a:rPr>
              <a:t>) sample 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47C-0B4C-B25C-E031-4AEAB93A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41" y="1695450"/>
            <a:ext cx="83820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088D-4A9C-4A96-5148-FFE0496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C527B-30FF-F64D-A68E-FEB003EEA516}" type="datetime1">
              <a:rPr lang="en-GB" smtClean="0"/>
              <a:t>03/03/2023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3B07-8E52-D408-2395-0CDBF5C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8655-E273-EDBB-C978-3E3CA6E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4D953D9-F884-A418-625F-A94E6C5C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97779"/>
              </p:ext>
            </p:extLst>
          </p:nvPr>
        </p:nvGraphicFramePr>
        <p:xfrm>
          <a:off x="1277515" y="2103120"/>
          <a:ext cx="65889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23">
                  <a:extLst>
                    <a:ext uri="{9D8B030D-6E8A-4147-A177-3AD203B41FA5}">
                      <a16:colId xmlns:a16="http://schemas.microsoft.com/office/drawing/2014/main" val="1937188827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1008068866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518532233"/>
                    </a:ext>
                  </a:extLst>
                </a:gridCol>
              </a:tblGrid>
              <a:tr h="940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Jet truth 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events with at least one jet outside the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total jets outside the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623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8584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4112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220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0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0B1D-0697-A834-197C-E6396427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42900"/>
            <a:ext cx="8382000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Boosted background (</a:t>
            </a:r>
            <a:r>
              <a:rPr lang="en-US" dirty="0" err="1">
                <a:solidFill>
                  <a:schemeClr val="bg1"/>
                </a:solidFill>
              </a:rPr>
              <a:t>ttbb</a:t>
            </a:r>
            <a:r>
              <a:rPr lang="en-US" dirty="0">
                <a:solidFill>
                  <a:schemeClr val="bg1"/>
                </a:solidFill>
              </a:rPr>
              <a:t>) sample 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47C-0B4C-B25C-E031-4AEAB93A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41" y="1695450"/>
            <a:ext cx="83820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088D-4A9C-4A96-5148-FFE0496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C527B-30FF-F64D-A68E-FEB003EEA516}" type="datetime1">
              <a:rPr lang="en-GB" smtClean="0"/>
              <a:t>03/03/2023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3B07-8E52-D408-2395-0CDBF5C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8655-E273-EDBB-C978-3E3CA6E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4D953D9-F884-A418-625F-A94E6C5C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93857"/>
              </p:ext>
            </p:extLst>
          </p:nvPr>
        </p:nvGraphicFramePr>
        <p:xfrm>
          <a:off x="1277515" y="2103120"/>
          <a:ext cx="65889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23">
                  <a:extLst>
                    <a:ext uri="{9D8B030D-6E8A-4147-A177-3AD203B41FA5}">
                      <a16:colId xmlns:a16="http://schemas.microsoft.com/office/drawing/2014/main" val="1937188827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1008068866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518532233"/>
                    </a:ext>
                  </a:extLst>
                </a:gridCol>
              </a:tblGrid>
              <a:tr h="940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Jet truth 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events with at least one jet outside the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total jets outside the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623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8584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4112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220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9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49E6-124E-D388-43ED-AF839AE6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Thanks for listening, any question?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2153-C42E-31B3-6C8A-6F019421A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Feel free to contact me at: </a:t>
            </a:r>
            <a:r>
              <a:rPr lang="en-US" dirty="0">
                <a:hlinkClick r:id="rId2"/>
              </a:rPr>
              <a:t>Zefran.Rozario@cern.ch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165A2-9657-AD7D-E0D2-B034A4CB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911-47B8-1D4E-8247-B8CA48016EB9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E200-D972-9F9F-7B5C-E0470180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0FDE1D-F74F-6646-A39E-D2128EF42A98}" type="datetime1">
              <a:rPr lang="en-GB" smtClean="0"/>
              <a:t>03/03/2023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6E07D-C576-53AC-76EE-861BE3B3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</p:spTree>
    <p:extLst>
      <p:ext uri="{BB962C8B-B14F-4D97-AF65-F5344CB8AC3E}">
        <p14:creationId xmlns:p14="http://schemas.microsoft.com/office/powerpoint/2010/main" val="67250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00CEDE9-54C2-8374-EBAA-F90030EB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792" y="332656"/>
            <a:ext cx="6063208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5D22F-24FD-7075-5B47-D57436F27E61}"/>
              </a:ext>
            </a:extLst>
          </p:cNvPr>
          <p:cNvSpPr txBox="1"/>
          <p:nvPr/>
        </p:nvSpPr>
        <p:spPr>
          <a:xfrm>
            <a:off x="755576" y="1844824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latest L2 </a:t>
            </a:r>
            <a:r>
              <a:rPr lang="en-US" dirty="0" err="1"/>
              <a:t>ntuples</a:t>
            </a:r>
            <a:r>
              <a:rPr lang="en-US" dirty="0"/>
              <a:t> (as of Nov 2022) , </a:t>
            </a:r>
            <a:r>
              <a:rPr lang="en-US" dirty="0">
                <a:latin typeface="Courier" pitchFamily="2" charset="0"/>
              </a:rPr>
              <a:t>Powheg+Pythia8 mc16, nominal loose,   </a:t>
            </a:r>
            <a:r>
              <a:rPr lang="en-US" dirty="0">
                <a:latin typeface="+mj-lt"/>
              </a:rPr>
              <a:t>P-flow jets</a:t>
            </a:r>
            <a:r>
              <a:rPr lang="en-US" dirty="0">
                <a:latin typeface="Courier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ttH</a:t>
            </a:r>
            <a:r>
              <a:rPr lang="en-US" dirty="0">
                <a:latin typeface="+mn-lt"/>
              </a:rPr>
              <a:t> for signal </a:t>
            </a:r>
            <a:r>
              <a:rPr lang="en-US" dirty="0" err="1">
                <a:latin typeface="+mn-lt"/>
              </a:rPr>
              <a:t>ttbb</a:t>
            </a:r>
            <a:r>
              <a:rPr lang="en-US" dirty="0">
                <a:latin typeface="+mn-lt"/>
              </a:rPr>
              <a:t> for background.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Using the whole of run 2 (</a:t>
            </a:r>
            <a:r>
              <a:rPr lang="en-US" dirty="0" err="1">
                <a:latin typeface="+mn-lt"/>
              </a:rPr>
              <a:t>a,d</a:t>
            </a:r>
            <a:r>
              <a:rPr lang="en-US" dirty="0">
                <a:latin typeface="+mn-lt"/>
              </a:rPr>
              <a:t> and 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Focusing on the small-R jets, boosted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Looking for the fraction of events with at least one jet outside the calibration range also the total number of jets outside the calibration range.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b-jets, c-jets and light jets.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2"/>
              </a:rPr>
              <a:t>Previous study (done with EM-Topo).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A42A0-381C-9C9D-1DA9-A1474C68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17FA9-BC32-EE4D-A004-1C446D068EBC}" type="datetime1">
              <a:rPr lang="en-GB" smtClean="0"/>
              <a:t>03/03/2023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96938-414C-1FA0-0AD2-A394B3A4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E78DA8-46DD-81C6-99DE-7265F3DA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92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868AD7-7732-1518-8B1D-21D24D60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792" y="260648"/>
            <a:ext cx="6063208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b-tagging calibration thresholds per jet flavor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6F7CAD64-065B-7FA1-AB33-6BBD8DD50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180218"/>
                  </p:ext>
                </p:extLst>
              </p:nvPr>
            </p:nvGraphicFramePr>
            <p:xfrm>
              <a:off x="1331640" y="2132856"/>
              <a:ext cx="6177644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1300">
                      <a:extLst>
                        <a:ext uri="{9D8B030D-6E8A-4147-A177-3AD203B41FA5}">
                          <a16:colId xmlns:a16="http://schemas.microsoft.com/office/drawing/2014/main" val="2224112884"/>
                        </a:ext>
                      </a:extLst>
                    </a:gridCol>
                    <a:gridCol w="3096344">
                      <a:extLst>
                        <a:ext uri="{9D8B030D-6E8A-4147-A177-3AD203B41FA5}">
                          <a16:colId xmlns:a16="http://schemas.microsoft.com/office/drawing/2014/main" val="23195919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Jet truth flavor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b-tagging calibration threshold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018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400 GeV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942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250 GeV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719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300 GeV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6814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6F7CAD64-065B-7FA1-AB33-6BBD8DD50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180218"/>
                  </p:ext>
                </p:extLst>
              </p:nvPr>
            </p:nvGraphicFramePr>
            <p:xfrm>
              <a:off x="1331640" y="2132856"/>
              <a:ext cx="6177644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1300">
                      <a:extLst>
                        <a:ext uri="{9D8B030D-6E8A-4147-A177-3AD203B41FA5}">
                          <a16:colId xmlns:a16="http://schemas.microsoft.com/office/drawing/2014/main" val="2224112884"/>
                        </a:ext>
                      </a:extLst>
                    </a:gridCol>
                    <a:gridCol w="3096344">
                      <a:extLst>
                        <a:ext uri="{9D8B030D-6E8A-4147-A177-3AD203B41FA5}">
                          <a16:colId xmlns:a16="http://schemas.microsoft.com/office/drawing/2014/main" val="23195919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Jet truth flavor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184" t="-3922" r="-816" b="-18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018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400 GeV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942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250 GeV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719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300 GeV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6814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7276D4-2BDC-FDB0-64F1-094B316D4776}"/>
              </a:ext>
            </a:extLst>
          </p:cNvPr>
          <p:cNvSpPr txBox="1"/>
          <p:nvPr/>
        </p:nvSpPr>
        <p:spPr>
          <a:xfrm>
            <a:off x="899592" y="4437112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b-jets are at a lower calibration energy than before, previously 600 GeV(EM-Topo) now 400 GeV (P-flow).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 and light jets have the same calibration cutoff as before.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BE00DE-BA2A-724D-26E4-EB1F8A89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03F5FB-89A3-6A40-A77C-7DE757AEC7C9}" type="datetime1">
              <a:rPr lang="en-GB" smtClean="0"/>
              <a:t>03/03/2023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AA1189-0FE1-4DCE-11B6-158F8D8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40B703-34B2-1894-D114-2DCA6A78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77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67C595-4553-D8A9-0040-4865C7B5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342900"/>
            <a:ext cx="6120680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Fractions outside the calibration, signal.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49BE06-1CD7-5A18-D979-7406CBD39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98445"/>
              </p:ext>
            </p:extLst>
          </p:nvPr>
        </p:nvGraphicFramePr>
        <p:xfrm>
          <a:off x="431304" y="1844824"/>
          <a:ext cx="477619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064">
                  <a:extLst>
                    <a:ext uri="{9D8B030D-6E8A-4147-A177-3AD203B41FA5}">
                      <a16:colId xmlns:a16="http://schemas.microsoft.com/office/drawing/2014/main" val="1937188827"/>
                    </a:ext>
                  </a:extLst>
                </a:gridCol>
                <a:gridCol w="1592064">
                  <a:extLst>
                    <a:ext uri="{9D8B030D-6E8A-4147-A177-3AD203B41FA5}">
                      <a16:colId xmlns:a16="http://schemas.microsoft.com/office/drawing/2014/main" val="1008068866"/>
                    </a:ext>
                  </a:extLst>
                </a:gridCol>
                <a:gridCol w="1592064">
                  <a:extLst>
                    <a:ext uri="{9D8B030D-6E8A-4147-A177-3AD203B41FA5}">
                      <a16:colId xmlns:a16="http://schemas.microsoft.com/office/drawing/2014/main" val="518532233"/>
                    </a:ext>
                  </a:extLst>
                </a:gridCol>
              </a:tblGrid>
              <a:tr h="940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Jet truth 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events with at least one jet outside the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total jets outside the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623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8584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4112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220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7895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1C7536-1416-08D5-1EAE-77AE46A1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A0644-49E9-BF4A-8605-68C637F83887}" type="datetime1">
              <a:rPr lang="en-GB" smtClean="0"/>
              <a:t>03/03/2023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69C809-AE11-6389-393A-FAC969A6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F7DA-D268-4A0A-A381-D920DB8A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72D11-BDF4-6627-08DA-455B6A9B950F}"/>
              </a:ext>
            </a:extLst>
          </p:cNvPr>
          <p:cNvSpPr txBox="1"/>
          <p:nvPr/>
        </p:nvSpPr>
        <p:spPr>
          <a:xfrm>
            <a:off x="5682799" y="1694334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things to note: 3.9% Signal for P-flow compared to 18% for EM-Topo. Should have little effect on fit. </a:t>
            </a:r>
          </a:p>
        </p:txBody>
      </p:sp>
    </p:spTree>
    <p:extLst>
      <p:ext uri="{BB962C8B-B14F-4D97-AF65-F5344CB8AC3E}">
        <p14:creationId xmlns:p14="http://schemas.microsoft.com/office/powerpoint/2010/main" val="17074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67C595-4553-D8A9-0040-4865C7B5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342900"/>
            <a:ext cx="6120680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Fractions outside the calibration, background.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49BE06-1CD7-5A18-D979-7406CBD39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75387"/>
              </p:ext>
            </p:extLst>
          </p:nvPr>
        </p:nvGraphicFramePr>
        <p:xfrm>
          <a:off x="1277515" y="2103120"/>
          <a:ext cx="65889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23">
                  <a:extLst>
                    <a:ext uri="{9D8B030D-6E8A-4147-A177-3AD203B41FA5}">
                      <a16:colId xmlns:a16="http://schemas.microsoft.com/office/drawing/2014/main" val="1937188827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1008068866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518532233"/>
                    </a:ext>
                  </a:extLst>
                </a:gridCol>
              </a:tblGrid>
              <a:tr h="940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Jet truth 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events with at least one jet outside the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total jets outside the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623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8584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4112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220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7895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1C7536-1416-08D5-1EAE-77AE46A1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A0644-49E9-BF4A-8605-68C637F83887}" type="datetime1">
              <a:rPr lang="en-GB" smtClean="0"/>
              <a:t>03/03/2023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69C809-AE11-6389-393A-FAC969A6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F7DA-D268-4A0A-A381-D920DB8A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7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0B1D-0697-A834-197C-E6396427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42900"/>
            <a:ext cx="8382000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Boosted STXS bin 5 [300,450) GeV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47C-0B4C-B25C-E031-4AEAB93A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41" y="1695450"/>
            <a:ext cx="83820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088D-4A9C-4A96-5148-FFE0496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C527B-30FF-F64D-A68E-FEB003EEA516}" type="datetime1">
              <a:rPr lang="en-GB" smtClean="0"/>
              <a:t>03/03/2023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3B07-8E52-D408-2395-0CDBF5C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8655-E273-EDBB-C978-3E3CA6E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4D953D9-F884-A418-625F-A94E6C5C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5257"/>
              </p:ext>
            </p:extLst>
          </p:nvPr>
        </p:nvGraphicFramePr>
        <p:xfrm>
          <a:off x="1277515" y="2103120"/>
          <a:ext cx="65889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23">
                  <a:extLst>
                    <a:ext uri="{9D8B030D-6E8A-4147-A177-3AD203B41FA5}">
                      <a16:colId xmlns:a16="http://schemas.microsoft.com/office/drawing/2014/main" val="1937188827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1008068866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518532233"/>
                    </a:ext>
                  </a:extLst>
                </a:gridCol>
              </a:tblGrid>
              <a:tr h="940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Jet truth 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events with at least one jet outside the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total jets outside the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623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8584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4112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220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37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0B1D-0697-A834-197C-E6396427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42900"/>
            <a:ext cx="8382000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Boosted STXS bin 6 [450,inf) GeV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47C-0B4C-B25C-E031-4AEAB93A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41" y="1695450"/>
            <a:ext cx="83820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088D-4A9C-4A96-5148-FFE0496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C527B-30FF-F64D-A68E-FEB003EEA516}" type="datetime1">
              <a:rPr lang="en-GB" smtClean="0"/>
              <a:t>03/03/2023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3B07-8E52-D408-2395-0CDBF5C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8655-E273-EDBB-C978-3E3CA6E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4D953D9-F884-A418-625F-A94E6C5C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94311"/>
              </p:ext>
            </p:extLst>
          </p:nvPr>
        </p:nvGraphicFramePr>
        <p:xfrm>
          <a:off x="1277515" y="2103120"/>
          <a:ext cx="65889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23">
                  <a:extLst>
                    <a:ext uri="{9D8B030D-6E8A-4147-A177-3AD203B41FA5}">
                      <a16:colId xmlns:a16="http://schemas.microsoft.com/office/drawing/2014/main" val="1937188827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1008068866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518532233"/>
                    </a:ext>
                  </a:extLst>
                </a:gridCol>
              </a:tblGrid>
              <a:tr h="940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Jet truth 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events with at least one jet outside the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total jets outside the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623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8584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4112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220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1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00CEDE9-54C2-8374-EBAA-F90030EB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792" y="332656"/>
            <a:ext cx="6063208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Accessing the signal and control regions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5D22F-24FD-7075-5B47-D57436F27E61}"/>
              </a:ext>
            </a:extLst>
          </p:cNvPr>
          <p:cNvSpPr txBox="1"/>
          <p:nvPr/>
        </p:nvSpPr>
        <p:spPr>
          <a:xfrm>
            <a:off x="755576" y="1844824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With </a:t>
            </a:r>
            <a:r>
              <a:rPr lang="en-US" dirty="0">
                <a:latin typeface="Courier" pitchFamily="2" charset="0"/>
              </a:rPr>
              <a:t>L2_DeepSets_tth_fraction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If </a:t>
            </a:r>
            <a:r>
              <a:rPr lang="en-US" dirty="0">
                <a:latin typeface="Courier" pitchFamily="2" charset="0"/>
              </a:rPr>
              <a:t>L2_DeepSets_tth_fraction&lt;0.05 </a:t>
            </a:r>
            <a:r>
              <a:rPr lang="en-US" dirty="0">
                <a:latin typeface="+mn-lt"/>
              </a:rPr>
              <a:t>we are in the control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If </a:t>
            </a:r>
            <a:r>
              <a:rPr lang="en-US" dirty="0">
                <a:latin typeface="Courier" pitchFamily="2" charset="0"/>
              </a:rPr>
              <a:t>L2_DeepSets_tth_fraction&gt;0.05 </a:t>
            </a:r>
            <a:r>
              <a:rPr lang="en-US" dirty="0">
                <a:latin typeface="+mn-lt"/>
              </a:rPr>
              <a:t>we are in the signal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A42A0-381C-9C9D-1DA9-A1474C68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17FA9-BC32-EE4D-A004-1C446D068EBC}" type="datetime1">
              <a:rPr lang="en-GB" smtClean="0"/>
              <a:t>03/03/2023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96938-414C-1FA0-0AD2-A394B3A4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E78DA8-46DD-81C6-99DE-7265F3DA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83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0B1D-0697-A834-197C-E6396427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42900"/>
            <a:ext cx="8382000" cy="685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Boosted Signal (</a:t>
            </a:r>
            <a:r>
              <a:rPr lang="en-US" dirty="0" err="1">
                <a:solidFill>
                  <a:schemeClr val="bg1"/>
                </a:solidFill>
              </a:rPr>
              <a:t>ttH</a:t>
            </a:r>
            <a:r>
              <a:rPr lang="en-US" dirty="0">
                <a:solidFill>
                  <a:schemeClr val="bg1"/>
                </a:solidFill>
              </a:rPr>
              <a:t>) sample 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47C-0B4C-B25C-E031-4AEAB93A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41" y="1695450"/>
            <a:ext cx="83820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088D-4A9C-4A96-5148-FFE0496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C527B-30FF-F64D-A68E-FEB003EEA516}" type="datetime1">
              <a:rPr lang="en-GB" smtClean="0"/>
              <a:t>03/03/2023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3B07-8E52-D408-2395-0CDBF5C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Zefran Rozario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8655-E273-EDBB-C978-3E3CA6E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2000-22FF-8948-9B66-1678D0CCBAD0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4D953D9-F884-A418-625F-A94E6C5C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49227"/>
              </p:ext>
            </p:extLst>
          </p:nvPr>
        </p:nvGraphicFramePr>
        <p:xfrm>
          <a:off x="1277515" y="2103120"/>
          <a:ext cx="65889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23">
                  <a:extLst>
                    <a:ext uri="{9D8B030D-6E8A-4147-A177-3AD203B41FA5}">
                      <a16:colId xmlns:a16="http://schemas.microsoft.com/office/drawing/2014/main" val="1937188827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1008068866"/>
                    </a:ext>
                  </a:extLst>
                </a:gridCol>
                <a:gridCol w="2196323">
                  <a:extLst>
                    <a:ext uri="{9D8B030D-6E8A-4147-A177-3AD203B41FA5}">
                      <a16:colId xmlns:a16="http://schemas.microsoft.com/office/drawing/2014/main" val="518532233"/>
                    </a:ext>
                  </a:extLst>
                </a:gridCol>
              </a:tblGrid>
              <a:tr h="940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Jet truth 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events with at least one jet outside the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Fraction of total jets outside the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623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8584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4112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72209"/>
                  </a:ext>
                </a:extLst>
              </a:tr>
              <a:tr h="238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143936"/>
      </p:ext>
    </p:extLst>
  </p:cSld>
  <p:clrMapOvr>
    <a:masterClrMapping/>
  </p:clrMapOvr>
</p:sld>
</file>

<file path=ppt/theme/theme1.xml><?xml version="1.0" encoding="utf-8"?>
<a:theme xmlns:a="http://schemas.openxmlformats.org/drawingml/2006/main" name="plain_blu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 and ATLAS" id="{23C31D8C-F6AD-2247-BCA9-02E9BD45B24D}" vid="{EA6C3442-05FF-1342-A8B7-48D2C53C82BB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plain_blue</Template>
  <TotalTime>9168</TotalTime>
  <Words>705</Words>
  <Application>Microsoft Macintosh PowerPoint</Application>
  <PresentationFormat>On-screen Show (4:3)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Courier</vt:lpstr>
      <vt:lpstr>plain_blue</vt:lpstr>
      <vt:lpstr>tt ̅H(bb) P-Flow b-tagging calibration overflow </vt:lpstr>
      <vt:lpstr>Introduction</vt:lpstr>
      <vt:lpstr>b-tagging calibration thresholds per jet flavor </vt:lpstr>
      <vt:lpstr>The Fractions outside the calibration, signal.</vt:lpstr>
      <vt:lpstr>The Fractions outside the calibration, background.</vt:lpstr>
      <vt:lpstr>Boosted STXS bin 5 [300,450) GeV</vt:lpstr>
      <vt:lpstr>Boosted STXS bin 6 [450,inf) GeV</vt:lpstr>
      <vt:lpstr>Accessing the signal and control regions</vt:lpstr>
      <vt:lpstr>Boosted Signal (ttH) sample SR</vt:lpstr>
      <vt:lpstr>Boosted signal (ttH) sample CR</vt:lpstr>
      <vt:lpstr>Boosted background (ttbb) sample SR</vt:lpstr>
      <vt:lpstr>Boosted background (ttbb) sample CR</vt:lpstr>
      <vt:lpstr>Thanks for listening, 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 ̅H(bb) p-flow b-tagging calibration overflow </dc:title>
  <dc:creator>Zefran Rozario (PGR)</dc:creator>
  <cp:lastModifiedBy>Zefran Rozario (PGR)</cp:lastModifiedBy>
  <cp:revision>6</cp:revision>
  <dcterms:created xsi:type="dcterms:W3CDTF">2022-12-18T16:25:56Z</dcterms:created>
  <dcterms:modified xsi:type="dcterms:W3CDTF">2023-03-07T12:57:38Z</dcterms:modified>
</cp:coreProperties>
</file>