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ATSSG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Julie Kaplan     Evelyn Moss     Tom Shkurti     James Talbott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ATSSG?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</a:t>
            </a:r>
            <a:r>
              <a:rPr lang="en"/>
              <a:t>lice-</a:t>
            </a:r>
            <a:r>
              <a:rPr b="1" lang="en"/>
              <a:t>T</a:t>
            </a:r>
            <a:r>
              <a:rPr lang="en"/>
              <a:t>ype </a:t>
            </a:r>
            <a:r>
              <a:rPr b="1" lang="en"/>
              <a:t>S</a:t>
            </a:r>
            <a:r>
              <a:rPr lang="en"/>
              <a:t>cripted </a:t>
            </a:r>
            <a:r>
              <a:rPr b="1" lang="en"/>
              <a:t>S</a:t>
            </a:r>
            <a:r>
              <a:rPr lang="en"/>
              <a:t>trategy </a:t>
            </a:r>
            <a:r>
              <a:rPr b="1" lang="en"/>
              <a:t>G</a:t>
            </a:r>
            <a:r>
              <a:rPr lang="en"/>
              <a:t>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Teach middle to high school students basic programming concepts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Turn-based strategy game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Manage complex unit actions via</a:t>
            </a:r>
            <a:br>
              <a:rPr lang="en"/>
            </a:br>
            <a:r>
              <a:rPr lang="en"/>
              <a:t>graphical scripting language</a:t>
            </a:r>
          </a:p>
        </p:txBody>
      </p:sp>
      <p:pic>
        <p:nvPicPr>
          <p:cNvPr descr="Alice-2-screenshot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850" y="2224100"/>
            <a:ext cx="4063475" cy="253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Queue units to perform orders at the end of turn.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Load &amp; Save game states.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Customizable and configurable maps.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scripts using internal programming language to handle micromanagement.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Custom Engine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Architecture- Overview</a:t>
            </a:r>
          </a:p>
        </p:txBody>
      </p:sp>
      <p:sp>
        <p:nvSpPr>
          <p:cNvPr id="79" name="Shape 79"/>
          <p:cNvSpPr/>
          <p:nvPr/>
        </p:nvSpPr>
        <p:spPr>
          <a:xfrm>
            <a:off x="6889750" y="3045725"/>
            <a:ext cx="686400" cy="4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AI</a:t>
            </a:r>
          </a:p>
        </p:txBody>
      </p:sp>
      <p:sp>
        <p:nvSpPr>
          <p:cNvPr id="80" name="Shape 80"/>
          <p:cNvSpPr/>
          <p:nvPr/>
        </p:nvSpPr>
        <p:spPr>
          <a:xfrm>
            <a:off x="6889750" y="1807675"/>
            <a:ext cx="686400" cy="4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Player</a:t>
            </a:r>
          </a:p>
        </p:txBody>
      </p:sp>
      <p:sp>
        <p:nvSpPr>
          <p:cNvPr id="81" name="Shape 81"/>
          <p:cNvSpPr/>
          <p:nvPr/>
        </p:nvSpPr>
        <p:spPr>
          <a:xfrm>
            <a:off x="5983025" y="2470750"/>
            <a:ext cx="686400" cy="4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Action</a:t>
            </a:r>
          </a:p>
        </p:txBody>
      </p:sp>
      <p:sp>
        <p:nvSpPr>
          <p:cNvPr id="82" name="Shape 82"/>
          <p:cNvSpPr/>
          <p:nvPr/>
        </p:nvSpPr>
        <p:spPr>
          <a:xfrm>
            <a:off x="4317962" y="2470750"/>
            <a:ext cx="686400" cy="4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GameMap</a:t>
            </a:r>
          </a:p>
        </p:txBody>
      </p:sp>
      <p:sp>
        <p:nvSpPr>
          <p:cNvPr id="83" name="Shape 83"/>
          <p:cNvSpPr/>
          <p:nvPr/>
        </p:nvSpPr>
        <p:spPr>
          <a:xfrm>
            <a:off x="1178500" y="2511925"/>
            <a:ext cx="686400" cy="4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Menu</a:t>
            </a:r>
          </a:p>
        </p:txBody>
      </p:sp>
      <p:sp>
        <p:nvSpPr>
          <p:cNvPr id="84" name="Shape 84"/>
          <p:cNvSpPr/>
          <p:nvPr/>
        </p:nvSpPr>
        <p:spPr>
          <a:xfrm>
            <a:off x="2748237" y="2511925"/>
            <a:ext cx="686400" cy="4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Main Map</a:t>
            </a:r>
          </a:p>
        </p:txBody>
      </p:sp>
      <p:sp>
        <p:nvSpPr>
          <p:cNvPr id="85" name="Shape 85"/>
          <p:cNvSpPr/>
          <p:nvPr/>
        </p:nvSpPr>
        <p:spPr>
          <a:xfrm>
            <a:off x="4317975" y="1667887"/>
            <a:ext cx="686400" cy="4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Detail Cards</a:t>
            </a:r>
          </a:p>
        </p:txBody>
      </p:sp>
      <p:sp>
        <p:nvSpPr>
          <p:cNvPr id="86" name="Shape 86"/>
          <p:cNvSpPr/>
          <p:nvPr/>
        </p:nvSpPr>
        <p:spPr>
          <a:xfrm>
            <a:off x="4317962" y="3198075"/>
            <a:ext cx="686400" cy="4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Unit</a:t>
            </a:r>
          </a:p>
        </p:txBody>
      </p:sp>
      <p:cxnSp>
        <p:nvCxnSpPr>
          <p:cNvPr id="87" name="Shape 87"/>
          <p:cNvCxnSpPr>
            <a:stCxn id="84" idx="1"/>
            <a:endCxn id="83" idx="3"/>
          </p:cNvCxnSpPr>
          <p:nvPr/>
        </p:nvCxnSpPr>
        <p:spPr>
          <a:xfrm flipH="1">
            <a:off x="1865037" y="2740675"/>
            <a:ext cx="8832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84" idx="3"/>
            <a:endCxn id="85" idx="1"/>
          </p:cNvCxnSpPr>
          <p:nvPr/>
        </p:nvCxnSpPr>
        <p:spPr>
          <a:xfrm flipH="1" rot="10800000">
            <a:off x="3434637" y="1896775"/>
            <a:ext cx="883200" cy="8439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stCxn id="86" idx="0"/>
            <a:endCxn id="82" idx="2"/>
          </p:cNvCxnSpPr>
          <p:nvPr/>
        </p:nvCxnSpPr>
        <p:spPr>
          <a:xfrm rot="-5400000">
            <a:off x="4526612" y="3062925"/>
            <a:ext cx="269700" cy="6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>
            <a:stCxn id="80" idx="2"/>
            <a:endCxn id="81" idx="3"/>
          </p:cNvCxnSpPr>
          <p:nvPr/>
        </p:nvCxnSpPr>
        <p:spPr>
          <a:xfrm rot="5400000">
            <a:off x="6734050" y="2200675"/>
            <a:ext cx="434400" cy="56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>
            <a:stCxn id="79" idx="0"/>
            <a:endCxn id="81" idx="3"/>
          </p:cNvCxnSpPr>
          <p:nvPr/>
        </p:nvCxnSpPr>
        <p:spPr>
          <a:xfrm flipH="1" rot="5400000">
            <a:off x="6778150" y="2590925"/>
            <a:ext cx="346200" cy="56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>
            <a:stCxn id="81" idx="2"/>
            <a:endCxn id="86" idx="3"/>
          </p:cNvCxnSpPr>
          <p:nvPr/>
        </p:nvCxnSpPr>
        <p:spPr>
          <a:xfrm rot="5400000">
            <a:off x="5416025" y="2516650"/>
            <a:ext cx="498600" cy="1321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 flipH="1">
            <a:off x="3465237" y="2740675"/>
            <a:ext cx="8832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- Salient Points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Enums allow easy addition of mechanical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View-Model segregation in GameMap </a:t>
            </a:r>
            <a:r>
              <a:rPr lang="en"/>
              <a:t>and MainMap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AI and human players are subclasses of Player which produce Action lists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Modular GUI, game mechanics, and 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&amp; Software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Github</a:t>
            </a:r>
            <a:r>
              <a:rPr lang="en"/>
              <a:t>: Version Control &amp; Bug Tracking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JUnit</a:t>
            </a:r>
            <a:r>
              <a:rPr lang="en"/>
              <a:t>: Unit Tests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Antlr</a:t>
            </a:r>
            <a:r>
              <a:rPr lang="en"/>
              <a:t>: Script Parsing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EcLemma</a:t>
            </a:r>
            <a:r>
              <a:rPr lang="en"/>
              <a:t>: Code Coverage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norFlop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625" y="1152475"/>
            <a:ext cx="3294675" cy="247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