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1" r:id="rId3"/>
    <p:sldId id="259" r:id="rId4"/>
    <p:sldId id="305" r:id="rId5"/>
    <p:sldId id="273" r:id="rId6"/>
    <p:sldId id="274" r:id="rId8"/>
    <p:sldId id="277" r:id="rId9"/>
    <p:sldId id="284" r:id="rId10"/>
    <p:sldId id="307" r:id="rId11"/>
    <p:sldId id="262" r:id="rId12"/>
    <p:sldId id="265" r:id="rId13"/>
    <p:sldId id="308" r:id="rId14"/>
    <p:sldId id="288" r:id="rId15"/>
    <p:sldId id="335" r:id="rId16"/>
    <p:sldId id="278" r:id="rId17"/>
    <p:sldId id="309" r:id="rId18"/>
    <p:sldId id="297" r:id="rId19"/>
    <p:sldId id="300" r:id="rId20"/>
    <p:sldId id="301" r:id="rId21"/>
    <p:sldId id="303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2" Type="http://schemas.openxmlformats.org/officeDocument/2006/relationships/tags" Target="../tags/tag197.xml"/><Relationship Id="rId31" Type="http://schemas.openxmlformats.org/officeDocument/2006/relationships/tags" Target="../tags/tag196.xml"/><Relationship Id="rId30" Type="http://schemas.openxmlformats.org/officeDocument/2006/relationships/tags" Target="../tags/tag195.xml"/><Relationship Id="rId3" Type="http://schemas.openxmlformats.org/officeDocument/2006/relationships/tags" Target="../tags/tag168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>
            <p:custDataLst>
              <p:tags r:id="rId2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 userDrawn="1">
            <p:custDataLst>
              <p:tags r:id="rId3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 userDrawn="1">
            <p:custDataLst>
              <p:tags r:id="rId4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 userDrawn="1">
            <p:custDataLst>
              <p:tags r:id="rId7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 userDrawn="1">
            <p:custDataLst>
              <p:tags r:id="rId8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13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6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2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 userDrawn="1">
              <p:custDataLst>
                <p:tags r:id="rId2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 userDrawn="1">
              <p:custDataLst>
                <p:tags r:id="rId2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 userDrawn="1">
              <p:custDataLst>
                <p:tags r:id="rId2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>
            <p:custDataLst>
              <p:tags r:id="rId29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1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>
            <p:custDataLst>
              <p:tags r:id="rId2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1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2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 userDrawn="1">
            <p:custDataLst>
              <p:tags r:id="rId2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2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26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27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>
            <p:custDataLst>
              <p:tags r:id="rId2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9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 userDrawn="1">
            <p:custDataLst>
              <p:tags r:id="rId30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1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32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rot="0"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 rot="0"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14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9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8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13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>
            <p:custDataLst>
              <p:tags r:id="rId2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3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4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 userDrawn="1">
            <p:custDataLst>
              <p:tags r:id="rId11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12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13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 userDrawn="1">
            <p:custDataLst>
              <p:tags r:id="rId16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17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9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4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5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9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3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 userDrawn="1">
            <p:custDataLst>
              <p:tags r:id="rId2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 userDrawn="1">
            <p:custDataLst>
              <p:tags r:id="rId3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 userDrawn="1">
            <p:custDataLst>
              <p:tags r:id="rId4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5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 userDrawn="1">
            <p:custDataLst>
              <p:tags r:id="rId6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16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336.xml"/><Relationship Id="rId3" Type="http://schemas.openxmlformats.org/officeDocument/2006/relationships/image" Target="../media/image2.png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hemeOverride" Target="../theme/themeOverride12.xml"/><Relationship Id="rId6" Type="http://schemas.openxmlformats.org/officeDocument/2006/relationships/tags" Target="../tags/tag34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3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5.jpe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4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5.xml"/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6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7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363.xml"/><Relationship Id="rId3" Type="http://schemas.openxmlformats.org/officeDocument/2006/relationships/image" Target="../media/image7.png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9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327.xml"/><Relationship Id="rId2" Type="http://schemas.openxmlformats.org/officeDocument/2006/relationships/image" Target="../media/image1.png"/><Relationship Id="rId1" Type="http://schemas.openxmlformats.org/officeDocument/2006/relationships/tags" Target="../tags/tag3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Predict future Sales</a:t>
            </a:r>
            <a:endParaRPr lang="en-US" alt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预测未来商品销售量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0" y="845335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月份与总销售量的折线图</a:t>
            </a:r>
            <a:endParaRPr lang="en-US" altLang="zh-CN" dirty="0"/>
          </a:p>
        </p:txBody>
      </p:sp>
      <p:pic>
        <p:nvPicPr>
          <p:cNvPr id="7" name="内容占位符 6" descr="F:\work\Kaggle\Sales Prediction\KaggleDataSet\Figure\Total Sales of the whole time period.pngTotal Sales of the whole time period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93153" y="1517650"/>
            <a:ext cx="9664700" cy="4832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03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数据优化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11959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数据集中会有一些和实际值相差很大的值，为避免出现过拟合，我们可以把这些离群值滤除掉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7656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>
                <a:sym typeface="+mn-ea"/>
              </a:rPr>
              <a:t>滤波</a:t>
            </a:r>
            <a:endParaRPr lang="zh-CN" altLang="en-US" sz="3200" b="1">
              <a:sym typeface="+mn-ea"/>
            </a:endParaRPr>
          </a:p>
        </p:txBody>
      </p:sp>
      <p:pic>
        <p:nvPicPr>
          <p:cNvPr id="3" name="图片 2" descr="F:\高清图\简单背景-小清新\pexels-photo-2123430.jpegpexels-photo-2123430"/>
          <p:cNvPicPr/>
          <p:nvPr>
            <p:custDataLst>
              <p:tags r:id="rId3"/>
            </p:custDataLst>
          </p:nvPr>
        </p:nvPicPr>
        <p:blipFill>
          <a:blip r:embed="rId4"/>
          <a:srcRect r="-220"/>
          <a:stretch>
            <a:fillRect/>
          </a:stretch>
        </p:blipFill>
        <p:spPr>
          <a:xfrm>
            <a:off x="609600" y="609600"/>
            <a:ext cx="10969200" cy="36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" y="608965"/>
            <a:ext cx="11099165" cy="36436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z="3200" dirty="0"/>
              <a:t>制作数据透视表</a:t>
            </a:r>
            <a:endParaRPr lang="zh-CN" altLang="zh-CN" sz="3200" dirty="0"/>
          </a:p>
        </p:txBody>
      </p:sp>
      <p:pic>
        <p:nvPicPr>
          <p:cNvPr id="6" name="内容占位符 5" descr="F:\高清图\简单背景-小清新\pexels-photo-2480854.jpegpexels-photo-2480854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410200" y="769620"/>
            <a:ext cx="6472800" cy="5087620"/>
          </a:xfrm>
          <a:prstGeom prst="rect">
            <a:avLst/>
          </a:prstGeom>
        </p:spPr>
      </p:pic>
      <p:sp>
        <p:nvSpPr>
          <p:cNvPr id="2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对测试集中的表格和训练集中的数据</a:t>
            </a:r>
            <a:r>
              <a:rPr lang="zh-CN" altLang="en-US" dirty="0">
                <a:latin typeface="Arial" panose="020B0604020202020204" pitchFamily="34" charset="0"/>
              </a:rPr>
              <a:t>进行整合，删除测试集中没有的元素；然后生成数据透视表。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数据透视表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993140"/>
            <a:ext cx="12640945" cy="429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04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学习模型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Sequential 序贯模型: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序贯模型是函数式模型的简略版，为最简单的线性、从头到尾的结构顺序，不分叉，是多个网络层的线性堆叠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1指定输入数据的尺寸(shape)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内容占位符 6"/>
          <p:cNvSpPr/>
          <p:nvPr>
            <p:ph sz="quarter" idx="14"/>
          </p:nvPr>
        </p:nvSpPr>
        <p:spPr/>
        <p:txBody>
          <a:bodyPr/>
          <a:p>
            <a:r>
              <a:rPr lang="en-US" altLang="zh-CN"/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sales_model.add(LSTM(units=64, input_shape=(33, 1)))</a:t>
            </a:r>
            <a:endParaRPr lang="en-US" altLang="zh-CN"/>
          </a:p>
          <a:p>
            <a:r>
              <a:rPr lang="en-US" altLang="zh-CN"/>
              <a:t>sales_model.add(Dropout(0.5))</a:t>
            </a:r>
            <a:endParaRPr lang="en-US" altLang="zh-CN"/>
          </a:p>
          <a:p>
            <a:r>
              <a:rPr lang="en-US" altLang="zh-CN"/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/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sales_model.fit(X_train, y_train, batch_size=4096, epochs=20)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2编译在训练模型之前，我们需要配置学习过程，这是通过compile方法完成的，他接收三个参数：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优化器 optimizer：adam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损失函数 loss：MSE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最小均方差函数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。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评估标准 metrics(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精度值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）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：对于任何分类问题，你都希望将其设置为 metrics = ['mean_squared_error']。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30" y="1764030"/>
            <a:ext cx="4128770" cy="418846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3.Keras 模型在输入数据和标签的 Numpy 矩阵上进行训练。为了训练一个模型，你通常会使用 fit 函数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>
          <a:xfrm>
            <a:off x="5204460" y="770255"/>
            <a:ext cx="6510655" cy="545147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submission_output = sales_model.predict(X_test)  # 把预测出来的模型丢入进行训练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计算机开始训练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>
                <a:latin typeface="Arial" panose="020B0604020202020204" pitchFamily="34" charset="0"/>
              </a:rPr>
              <a:t>sales_model.fit(X_train, y_train, batch_size=4096, epochs=20)</a:t>
            </a: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dirty="0">
                <a:latin typeface="Arial" panose="020B0604020202020204" pitchFamily="34" charset="0"/>
              </a:rPr>
              <a:t>基数据为</a:t>
            </a:r>
            <a:r>
              <a:rPr lang="en-US" altLang="zh-CN" dirty="0">
                <a:latin typeface="Arial" panose="020B0604020202020204" pitchFamily="34" charset="0"/>
              </a:rPr>
              <a:t>4096</a:t>
            </a:r>
            <a:r>
              <a:rPr lang="zh-CN" altLang="en-US" dirty="0">
                <a:latin typeface="Arial" panose="020B0604020202020204" pitchFamily="34" charset="0"/>
              </a:rPr>
              <a:t>个，然后训练</a:t>
            </a: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次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运行环境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python3.6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tensorflow-gpu1.4.0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95" y="490220"/>
            <a:ext cx="5995035" cy="5876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7064375" y="1048385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项目需求和数据集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>
            <p:custDataLst>
              <p:tags r:id="rId2"/>
            </p:custDataLst>
          </p:nvPr>
        </p:nvSpPr>
        <p:spPr>
          <a:xfrm>
            <a:off x="6257925" y="115125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 rot="2700000">
            <a:off x="6463665" y="125222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7064375" y="2306955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数据处理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>
            <p:custDataLst>
              <p:tags r:id="rId5"/>
            </p:custDataLst>
          </p:nvPr>
        </p:nvSpPr>
        <p:spPr>
          <a:xfrm>
            <a:off x="6257925" y="242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6"/>
            </p:custDataLst>
          </p:nvPr>
        </p:nvSpPr>
        <p:spPr>
          <a:xfrm rot="2700000">
            <a:off x="6463665" y="252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7064375" y="356552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数据优化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椭圆 42"/>
          <p:cNvSpPr/>
          <p:nvPr>
            <p:custDataLst>
              <p:tags r:id="rId8"/>
            </p:custDataLst>
          </p:nvPr>
        </p:nvSpPr>
        <p:spPr>
          <a:xfrm>
            <a:off x="6257925" y="369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 rot="2700000">
            <a:off x="6463665" y="379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>
            <a:off x="7064375" y="482536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模型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6257925" y="496570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 rot="2700000">
            <a:off x="6463665" y="506666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目 录</a:t>
            </a:r>
            <a:endParaRPr lang="zh-CN" altLang="en-US" sz="4800" spc="6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04365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ym typeface="+mn-ea"/>
              </a:rPr>
              <a:t>项目需求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这个挑战是Coursera课程“如何赢得数据科学竞赛”的最终项目。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使用具有挑战性的</a:t>
            </a:r>
            <a:r>
              <a:rPr lang="zh-CN" altLang="en-US" sz="1800" dirty="0">
                <a:solidFill>
                  <a:srgbClr val="FF0000"/>
                </a:solidFill>
              </a:rPr>
              <a:t>时间序列</a:t>
            </a:r>
            <a:r>
              <a:rPr lang="zh-CN" altLang="en-US" sz="1800" dirty="0"/>
              <a:t>数据集，包括每日销售数据，由俄罗斯最大的软件公司之一1C公司提供。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我们要求你预测下个月所有产品和店铺的总销售额。通过解决这个竞赛，你将能够应用和提高你的数据科学技能。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38380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762125"/>
            <a:ext cx="7307580" cy="3445510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提交的评估根均方误差(RMSE)。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提交文件：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对于测试集中的每个id，必须预测总销售额。该文件应该包含头文件，格式如下: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ID, item_cnt_month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0, 0.5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1、0.5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2、0.5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3、0.5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20" y="23256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024255" y="842010"/>
            <a:ext cx="10469245" cy="56286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ID- 代表测试集中的（商店，商品）元组的ID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shop_id-商店的唯一标识符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item_id-产品的唯一标识符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item_cnt_day-销售的产品数量。您正在预测此量度的每月金额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item_price-商品的当前价格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日期 -格式为dd / mm / yyyy的日期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date_block_num-连续的月份号，为方便起见。2013年1月为0,2013年2月为1，...，2015年10月为33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item_name- 项目名称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shop_name-商店名称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item_category_name-项目类别名称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>
                <a:sym typeface="+mn-ea"/>
              </a:rPr>
              <a:t>sales_train.csv -训练集。2013年1月至2015年10月的每日历史数据。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>
                <a:sym typeface="+mn-ea"/>
              </a:rPr>
              <a:t>test_</a:t>
            </a:r>
            <a:r>
              <a:rPr lang="zh-CN" altLang="en-US">
                <a:sym typeface="+mn-ea"/>
              </a:rPr>
              <a:t>csv -测试集。您需要预测这些商店和产品在2015年11月的销售情况。</a:t>
            </a:r>
            <a:endParaRPr lang="zh-CN" altLang="en-US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601679" y="417938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读取数据集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训练集）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10958195" cy="3356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数据处理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数据可视化</a:t>
            </a:r>
            <a:endParaRPr lang="zh-CN" altLang="zh-CN" dirty="0"/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zh-CN" altLang="en-US"/>
              <a:t>ts = train.groupby(["date_block_num"])["item_cnt_day"].sum()  # 每月的总销售量</a:t>
            </a:r>
            <a:endParaRPr lang="zh-CN" altLang="en-US"/>
          </a:p>
          <a:p>
            <a:r>
              <a:rPr lang="zh-CN" altLang="en-US"/>
              <a:t>ts.astype('float')</a:t>
            </a:r>
            <a:endParaRPr lang="zh-CN" altLang="en-US"/>
          </a:p>
          <a:p>
            <a:r>
              <a:rPr lang="zh-CN" altLang="en-US"/>
              <a:t>plt.figure(figsize=(10, 5))  # 窗口</a:t>
            </a:r>
            <a:r>
              <a:rPr lang="zh-CN" altLang="en-US"/>
              <a:t>尺寸</a:t>
            </a:r>
            <a:endParaRPr lang="zh-CN" altLang="en-US"/>
          </a:p>
          <a:p>
            <a:r>
              <a:rPr lang="zh-CN" altLang="en-US"/>
              <a:t>plt.title('Total Sales of the whole time period')</a:t>
            </a:r>
            <a:endParaRPr lang="zh-CN" altLang="en-US"/>
          </a:p>
          <a:p>
            <a:r>
              <a:rPr lang="zh-CN" altLang="en-US"/>
              <a:t>plt.xlabel('Time')</a:t>
            </a:r>
            <a:endParaRPr lang="zh-CN" altLang="en-US"/>
          </a:p>
          <a:p>
            <a:r>
              <a:rPr lang="zh-CN" altLang="en-US"/>
              <a:t>plt.ylabel('Sales')</a:t>
            </a:r>
            <a:endParaRPr lang="zh-CN" altLang="en-US"/>
          </a:p>
          <a:p>
            <a:r>
              <a:rPr lang="zh-CN" altLang="en-US"/>
              <a:t>plt.plot(ts)  # 折线图</a:t>
            </a:r>
            <a:endParaRPr lang="zh-CN" altLang="en-US"/>
          </a:p>
          <a:p>
            <a:r>
              <a:rPr lang="en-US" altLang="zh-CN"/>
              <a:t>plt.show()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利用 matplotlib中的pyplot对数据进行可视化，绘制出</a:t>
            </a:r>
            <a:r>
              <a:rPr lang="zh-CN" altLang="zh-CN" sz="1800" dirty="0">
                <a:sym typeface="+mn-ea"/>
              </a:rPr>
              <a:t>月份与总销售量的折线图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296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1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2_1*b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ID" val="custom2020260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2"/>
  <p:tag name="KSO_WM_SLIDE_LAYOUT" val="a_b"/>
  <p:tag name="KSO_WM_SLIDE_LAYOUT_CNT" val="1_1"/>
  <p:tag name="KSO_WM_TEMPLATE_THUMBS_INDEX" val="1、4、6、7、8、9、10、12、13、14"/>
  <p:tag name="KSO_WM_TEMPLATE_MASTER_THUMB_INDEX" val="1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TEXT_FILL_FORE_SCHEMECOLOR_INDEX" val="5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SLIDE_ID" val="custom20202602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16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19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2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5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33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0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35.xml><?xml version="1.0" encoding="utf-8"?>
<p:tagLst xmlns:p="http://schemas.openxmlformats.org/presentationml/2006/main">
  <p:tag name="KSO_WM_UNIT_VALUE" val="950*3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10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36.xml><?xml version="1.0" encoding="utf-8"?>
<p:tagLst xmlns:p="http://schemas.openxmlformats.org/presentationml/2006/main">
  <p:tag name="KSO_WM_SLIDE_ID" val="custom20202602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64*440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39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02_7*f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VALUE" val="1011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7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43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45.xml><?xml version="1.0" encoding="utf-8"?>
<p:tagLst xmlns:p="http://schemas.openxmlformats.org/presentationml/2006/main">
  <p:tag name="KSO_WM_UNIT_VALUE" val="1412*179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9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47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51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4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7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3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14"/>
  <p:tag name="KSO_WM_UNIT_TYPE" val="b"/>
  <p:tag name="KSO_WM_UNIT_INDEX" val="1"/>
</p:tagLst>
</file>

<file path=ppt/tags/tag366.xml><?xml version="1.0" encoding="utf-8"?>
<p:tagLst xmlns:p="http://schemas.openxmlformats.org/presentationml/2006/main">
  <p:tag name="KSO_WM_SLIDE_ID" val="custom20202602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02"/>
  <p:tag name="KSO_WM_SLIDE_TYPE" val="endPage"/>
  <p:tag name="KSO_WM_SLIDE_SUBTYPE" val="pureTxt"/>
  <p:tag name="KSO_WM_SLIDE_LAYOUT" val="a_b"/>
  <p:tag name="KSO_WM_SLIDE_LAYOUT_CNT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2507</Words>
  <Application>WPS 演示</Application>
  <PresentationFormat>宽屏</PresentationFormat>
  <Paragraphs>170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(使用中文字体)</vt:lpstr>
      <vt:lpstr>Segoe Print</vt:lpstr>
      <vt:lpstr>Arial Unicode MS</vt:lpstr>
      <vt:lpstr>Calibri</vt:lpstr>
      <vt:lpstr>1_Office 主题​​</vt:lpstr>
      <vt:lpstr>Predict future Sales</vt:lpstr>
      <vt:lpstr>PowerPoint 演示文稿</vt:lpstr>
      <vt:lpstr>项目需求 </vt:lpstr>
      <vt:lpstr>项目需求</vt:lpstr>
      <vt:lpstr>项目需求</vt:lpstr>
      <vt:lpstr>数据集</vt:lpstr>
      <vt:lpstr>PowerPoint 演示文稿</vt:lpstr>
      <vt:lpstr>数据可视化 </vt:lpstr>
      <vt:lpstr>数据可视化</vt:lpstr>
      <vt:lpstr>月份与总销售量的折线图</vt:lpstr>
      <vt:lpstr>数据预处理 </vt:lpstr>
      <vt:lpstr>PowerPoint 演示文稿</vt:lpstr>
      <vt:lpstr>单击此处添加标题</vt:lpstr>
      <vt:lpstr>数据透视表</vt:lpstr>
      <vt:lpstr>学习模型 </vt:lpstr>
      <vt:lpstr>序贯模型</vt:lpstr>
      <vt:lpstr>序贯模型</vt:lpstr>
      <vt:lpstr>序贯模型</vt:lpstr>
      <vt:lpstr>计算机开始训练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lzf</dc:creator>
  <cp:lastModifiedBy>Fan</cp:lastModifiedBy>
  <cp:revision>20</cp:revision>
  <dcterms:created xsi:type="dcterms:W3CDTF">2021-01-01T01:35:00Z</dcterms:created>
  <dcterms:modified xsi:type="dcterms:W3CDTF">2021-01-05T14:34:51Z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