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45" r:id="rId3"/>
    <p:sldId id="259" r:id="rId4"/>
    <p:sldId id="305" r:id="rId5"/>
    <p:sldId id="273" r:id="rId6"/>
    <p:sldId id="274" r:id="rId8"/>
    <p:sldId id="277" r:id="rId9"/>
    <p:sldId id="284" r:id="rId10"/>
    <p:sldId id="307" r:id="rId11"/>
    <p:sldId id="262" r:id="rId12"/>
    <p:sldId id="265" r:id="rId13"/>
    <p:sldId id="308" r:id="rId14"/>
    <p:sldId id="288" r:id="rId15"/>
    <p:sldId id="278" r:id="rId16"/>
    <p:sldId id="309" r:id="rId17"/>
    <p:sldId id="297" r:id="rId18"/>
    <p:sldId id="300" r:id="rId19"/>
    <p:sldId id="301" r:id="rId20"/>
    <p:sldId id="344" r:id="rId21"/>
    <p:sldId id="343" r:id="rId22"/>
    <p:sldId id="303" r:id="rId23"/>
    <p:sldId id="28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2" Type="http://schemas.openxmlformats.org/officeDocument/2006/relationships/tags" Target="../tags/tag197.xml"/><Relationship Id="rId31" Type="http://schemas.openxmlformats.org/officeDocument/2006/relationships/tags" Target="../tags/tag196.xml"/><Relationship Id="rId30" Type="http://schemas.openxmlformats.org/officeDocument/2006/relationships/tags" Target="../tags/tag195.xml"/><Relationship Id="rId3" Type="http://schemas.openxmlformats.org/officeDocument/2006/relationships/tags" Target="../tags/tag168.xml"/><Relationship Id="rId29" Type="http://schemas.openxmlformats.org/officeDocument/2006/relationships/tags" Target="../tags/tag194.xml"/><Relationship Id="rId28" Type="http://schemas.openxmlformats.org/officeDocument/2006/relationships/tags" Target="../tags/tag193.xml"/><Relationship Id="rId27" Type="http://schemas.openxmlformats.org/officeDocument/2006/relationships/tags" Target="../tags/tag192.xml"/><Relationship Id="rId26" Type="http://schemas.openxmlformats.org/officeDocument/2006/relationships/tags" Target="../tags/tag19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tags" Target="../tags/tag167.xml"/><Relationship Id="rId19" Type="http://schemas.openxmlformats.org/officeDocument/2006/relationships/tags" Target="../tags/tag184.xml"/><Relationship Id="rId18" Type="http://schemas.openxmlformats.org/officeDocument/2006/relationships/tags" Target="../tags/tag183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8" Type="http://schemas.openxmlformats.org/officeDocument/2006/relationships/tags" Target="../tags/tag235.xml"/><Relationship Id="rId17" Type="http://schemas.openxmlformats.org/officeDocument/2006/relationships/tags" Target="../tags/tag234.xml"/><Relationship Id="rId16" Type="http://schemas.openxmlformats.org/officeDocument/2006/relationships/tags" Target="../tags/tag233.xml"/><Relationship Id="rId15" Type="http://schemas.openxmlformats.org/officeDocument/2006/relationships/tags" Target="../tags/tag232.xml"/><Relationship Id="rId14" Type="http://schemas.openxmlformats.org/officeDocument/2006/relationships/tags" Target="../tags/tag231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0" Type="http://schemas.openxmlformats.org/officeDocument/2006/relationships/tags" Target="../tags/tag122.xml"/><Relationship Id="rId2" Type="http://schemas.openxmlformats.org/officeDocument/2006/relationships/tags" Target="../tags/tag104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 userDrawn="1">
            <p:custDataLst>
              <p:tags r:id="rId2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 userDrawn="1">
            <p:custDataLst>
              <p:tags r:id="rId3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5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 userDrawn="1">
            <p:custDataLst>
              <p:tags r:id="rId4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 userDrawn="1">
            <p:custDataLst>
              <p:tags r:id="rId7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 userDrawn="1">
            <p:custDataLst>
              <p:tags r:id="rId8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 userDrawn="1">
            <p:custDataLst>
              <p:tags r:id="rId9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13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8" name="菱形 7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6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19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>
            <p:custDataLst>
              <p:tags r:id="rId2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22" name="菱形 21"/>
            <p:cNvSpPr/>
            <p:nvPr userDrawn="1">
              <p:custDataLst>
                <p:tags r:id="rId2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 userDrawn="1">
              <p:custDataLst>
                <p:tags r:id="rId2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 userDrawn="1">
              <p:custDataLst>
                <p:tags r:id="rId2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 userDrawn="1">
              <p:custDataLst>
                <p:tags r:id="rId2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/>
          <p:cNvSpPr/>
          <p:nvPr userDrawn="1">
            <p:custDataLst>
              <p:tags r:id="rId29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0"/>
            </p:custDataLst>
          </p:nvPr>
        </p:nvSpPr>
        <p:spPr>
          <a:xfrm>
            <a:off x="2529840" y="2139316"/>
            <a:ext cx="7310755" cy="119888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1"/>
            </p:custDataLst>
          </p:nvPr>
        </p:nvSpPr>
        <p:spPr>
          <a:xfrm>
            <a:off x="4559257" y="3429000"/>
            <a:ext cx="3072981" cy="3987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28" name="矩形 27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33" name="菱形 32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4" name="菱形 33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31" name="菱形 30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2" name="菱形 31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 userDrawn="1">
            <p:custDataLst>
              <p:tags r:id="rId2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7" name="菱形 6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11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15" name="菱形 14"/>
            <p:cNvSpPr/>
            <p:nvPr>
              <p:custDataLst>
                <p:tags r:id="rId12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>
              <p:custDataLst>
                <p:tags r:id="rId13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1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18" name="菱形 17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22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3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 userDrawn="1">
            <p:custDataLst>
              <p:tags r:id="rId24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25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26"/>
            </p:custDataLst>
          </p:nvPr>
        </p:nvSpPr>
        <p:spPr>
          <a:xfrm>
            <a:off x="10574893" y="1872448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27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 userDrawn="1">
            <p:custDataLst>
              <p:tags r:id="rId28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29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: 形状 29"/>
          <p:cNvSpPr/>
          <p:nvPr userDrawn="1">
            <p:custDataLst>
              <p:tags r:id="rId30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1"/>
            </p:custDataLst>
          </p:nvPr>
        </p:nvSpPr>
        <p:spPr>
          <a:xfrm>
            <a:off x="3162498" y="2141528"/>
            <a:ext cx="5867005" cy="1203652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3" hasCustomPrompt="1"/>
            <p:custDataLst>
              <p:tags r:id="rId32"/>
            </p:custDataLst>
          </p:nvPr>
        </p:nvSpPr>
        <p:spPr>
          <a:xfrm>
            <a:off x="4559258" y="3459547"/>
            <a:ext cx="3084046" cy="37550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 rot="0" flipH="1">
            <a:off x="283210" y="6022340"/>
            <a:ext cx="857885" cy="562610"/>
            <a:chOff x="7788812" y="2050366"/>
            <a:chExt cx="4205068" cy="2757268"/>
          </a:xfrm>
        </p:grpSpPr>
        <p:sp>
          <p:nvSpPr>
            <p:cNvPr id="32" name="菱形 31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3" name="菱形 32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 userDrawn="1">
            <p:custDataLst>
              <p:tags r:id="rId6"/>
            </p:custDataLst>
          </p:nvPr>
        </p:nvGrpSpPr>
        <p:grpSpPr>
          <a:xfrm rot="0" flipH="1">
            <a:off x="11044555" y="273050"/>
            <a:ext cx="857885" cy="562610"/>
            <a:chOff x="7788812" y="2050366"/>
            <a:chExt cx="4205068" cy="2757268"/>
          </a:xfrm>
        </p:grpSpPr>
        <p:sp>
          <p:nvSpPr>
            <p:cNvPr id="10" name="菱形 9"/>
            <p:cNvSpPr/>
            <p:nvPr>
              <p:custDataLst>
                <p:tags r:id="rId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菱形 15"/>
            <p:cNvSpPr/>
            <p:nvPr>
              <p:custDataLst>
                <p:tags r:id="rId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7" name="组合 26"/>
          <p:cNvGrpSpPr/>
          <p:nvPr userDrawn="1">
            <p:custDataLst>
              <p:tags r:id="rId3"/>
            </p:custDataLst>
          </p:nvPr>
        </p:nvGrpSpPr>
        <p:grpSpPr>
          <a:xfrm>
            <a:off x="116112" y="6508233"/>
            <a:ext cx="1134745" cy="224790"/>
            <a:chOff x="1489" y="4565"/>
            <a:chExt cx="1787" cy="354"/>
          </a:xfrm>
        </p:grpSpPr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菱形 29"/>
            <p:cNvSpPr/>
            <p:nvPr userDrawn="1">
              <p:custDataLst>
                <p:tags r:id="rId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菱形 30"/>
            <p:cNvSpPr/>
            <p:nvPr userDrawn="1">
              <p:custDataLst>
                <p:tags r:id="rId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14"/>
            </p:custDataLst>
          </p:nvPr>
        </p:nvGrpSpPr>
        <p:grpSpPr>
          <a:xfrm rot="10800000">
            <a:off x="10866755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5" name="菱形 14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9"/>
            </p:custDataLst>
          </p:nvPr>
        </p:nvGrpSpPr>
        <p:grpSpPr>
          <a:xfrm rot="10800000">
            <a:off x="5528628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 userDrawn="1">
            <p:custDataLst>
              <p:tags r:id="rId2"/>
            </p:custDataLst>
          </p:nvPr>
        </p:nvGrpSpPr>
        <p:grpSpPr>
          <a:xfrm rot="10800000">
            <a:off x="10789920" y="6442075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8"/>
            </p:custDataLst>
          </p:nvPr>
        </p:nvGrpSpPr>
        <p:grpSpPr>
          <a:xfrm rot="16200000">
            <a:off x="11275695" y="324358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13"/>
            </p:custDataLst>
          </p:nvPr>
        </p:nvGrpSpPr>
        <p:grpSpPr>
          <a:xfrm rot="16200000">
            <a:off x="-299720" y="3243580"/>
            <a:ext cx="1134745" cy="224790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56210" y="6426200"/>
            <a:ext cx="1134745" cy="224790"/>
            <a:chOff x="1489" y="4565"/>
            <a:chExt cx="1787" cy="354"/>
          </a:xfrm>
        </p:grpSpPr>
        <p:sp>
          <p:nvSpPr>
            <p:cNvPr id="8" name="菱形 7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7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13" name="菱形 12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 userDrawn="1">
            <p:custDataLst>
              <p:tags r:id="rId2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3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4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 userDrawn="1">
            <p:custDataLst>
              <p:tags r:id="rId7"/>
            </p:custDataLst>
          </p:nvPr>
        </p:nvCxnSpPr>
        <p:spPr>
          <a:xfrm>
            <a:off x="5715796" y="3236645"/>
            <a:ext cx="7604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>
            <p:custDataLst>
              <p:tags r:id="rId8"/>
            </p:custDataLst>
          </p:nvPr>
        </p:nvGrpSpPr>
        <p:grpSpPr>
          <a:xfrm>
            <a:off x="9231298" y="2644867"/>
            <a:ext cx="2391742" cy="1568266"/>
            <a:chOff x="7788812" y="2050366"/>
            <a:chExt cx="4205068" cy="2757268"/>
          </a:xfrm>
        </p:grpSpPr>
        <p:sp>
          <p:nvSpPr>
            <p:cNvPr id="19" name="菱形 18"/>
            <p:cNvSpPr/>
            <p:nvPr>
              <p:custDataLst>
                <p:tags r:id="rId9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>
              <p:custDataLst>
                <p:tags r:id="rId10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菱形 20"/>
          <p:cNvSpPr/>
          <p:nvPr userDrawn="1">
            <p:custDataLst>
              <p:tags r:id="rId11"/>
            </p:custDataLst>
          </p:nvPr>
        </p:nvSpPr>
        <p:spPr>
          <a:xfrm>
            <a:off x="10429332" y="2530474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12"/>
            </p:custDataLst>
          </p:nvPr>
        </p:nvSpPr>
        <p:spPr>
          <a:xfrm>
            <a:off x="1327069" y="3871055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>
            <p:custDataLst>
              <p:tags r:id="rId13"/>
            </p:custDataLst>
          </p:nvPr>
        </p:nvGrpSpPr>
        <p:grpSpPr>
          <a:xfrm flipH="1">
            <a:off x="568960" y="2644865"/>
            <a:ext cx="2391744" cy="1568268"/>
            <a:chOff x="7788812" y="2050366"/>
            <a:chExt cx="4205068" cy="2757268"/>
          </a:xfrm>
        </p:grpSpPr>
        <p:sp>
          <p:nvSpPr>
            <p:cNvPr id="16" name="菱形 15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 userDrawn="1">
            <p:custDataLst>
              <p:tags r:id="rId16"/>
            </p:custDataLst>
          </p:nvPr>
        </p:nvGrpSpPr>
        <p:grpSpPr>
          <a:xfrm>
            <a:off x="9194169" y="-187558"/>
            <a:ext cx="3272177" cy="2351641"/>
            <a:chOff x="9194169" y="-187558"/>
            <a:chExt cx="3272177" cy="2351641"/>
          </a:xfrm>
        </p:grpSpPr>
        <p:sp>
          <p:nvSpPr>
            <p:cNvPr id="38" name="任意多边形: 形状 37"/>
            <p:cNvSpPr/>
            <p:nvPr>
              <p:custDataLst>
                <p:tags r:id="rId17"/>
              </p:custDataLst>
            </p:nvPr>
          </p:nvSpPr>
          <p:spPr>
            <a:xfrm rot="780000" flipH="1">
              <a:off x="10861599" y="-92228"/>
              <a:ext cx="1604747" cy="2256311"/>
            </a:xfrm>
            <a:custGeom>
              <a:avLst/>
              <a:gdLst>
                <a:gd name="connsiteX0" fmla="*/ 520910 w 1604747"/>
                <a:gd name="connsiteY0" fmla="*/ 0 h 2256311"/>
                <a:gd name="connsiteX1" fmla="*/ 0 w 1604747"/>
                <a:gd name="connsiteY1" fmla="*/ 2256311 h 2256311"/>
                <a:gd name="connsiteX2" fmla="*/ 1604747 w 1604747"/>
                <a:gd name="connsiteY2" fmla="*/ 651704 h 2256311"/>
                <a:gd name="connsiteX3" fmla="*/ 1082697 w 1604747"/>
                <a:gd name="connsiteY3" fmla="*/ 129699 h 225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747" h="2256311">
                  <a:moveTo>
                    <a:pt x="520910" y="0"/>
                  </a:moveTo>
                  <a:lnTo>
                    <a:pt x="0" y="2256311"/>
                  </a:lnTo>
                  <a:lnTo>
                    <a:pt x="1604747" y="651704"/>
                  </a:lnTo>
                  <a:lnTo>
                    <a:pt x="1082697" y="129699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: 形状 33"/>
            <p:cNvSpPr/>
            <p:nvPr>
              <p:custDataLst>
                <p:tags r:id="rId18"/>
              </p:custDataLst>
            </p:nvPr>
          </p:nvSpPr>
          <p:spPr>
            <a:xfrm rot="780000" flipH="1">
              <a:off x="9194169" y="-187558"/>
              <a:ext cx="2378176" cy="1637546"/>
            </a:xfrm>
            <a:custGeom>
              <a:avLst/>
              <a:gdLst>
                <a:gd name="connsiteX0" fmla="*/ 2374166 w 2378176"/>
                <a:gd name="connsiteY0" fmla="*/ 444552 h 1637546"/>
                <a:gd name="connsiteX1" fmla="*/ 448600 w 2378176"/>
                <a:gd name="connsiteY1" fmla="*/ 0 h 1637546"/>
                <a:gd name="connsiteX2" fmla="*/ 0 w 2378176"/>
                <a:gd name="connsiteY2" fmla="*/ 448561 h 1637546"/>
                <a:gd name="connsiteX3" fmla="*/ 1189088 w 2378176"/>
                <a:gd name="connsiteY3" fmla="*/ 1637546 h 1637546"/>
                <a:gd name="connsiteX4" fmla="*/ 2378176 w 2378176"/>
                <a:gd name="connsiteY4" fmla="*/ 448561 h 163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76" h="1637546">
                  <a:moveTo>
                    <a:pt x="2374166" y="444552"/>
                  </a:moveTo>
                  <a:lnTo>
                    <a:pt x="448600" y="0"/>
                  </a:lnTo>
                  <a:lnTo>
                    <a:pt x="0" y="448561"/>
                  </a:lnTo>
                  <a:lnTo>
                    <a:pt x="1189088" y="1637546"/>
                  </a:lnTo>
                  <a:lnTo>
                    <a:pt x="2378176" y="448561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9"/>
            </p:custDataLst>
          </p:nvPr>
        </p:nvGrpSpPr>
        <p:grpSpPr>
          <a:xfrm rot="16200000">
            <a:off x="-426085" y="875030"/>
            <a:ext cx="1574800" cy="311785"/>
            <a:chOff x="1489" y="4565"/>
            <a:chExt cx="1787" cy="354"/>
          </a:xfrm>
        </p:grpSpPr>
        <p:sp>
          <p:nvSpPr>
            <p:cNvPr id="11" name="菱形 10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4"/>
            </p:custDataLst>
          </p:nvPr>
        </p:nvSpPr>
        <p:spPr>
          <a:xfrm>
            <a:off x="4475179" y="3398897"/>
            <a:ext cx="3254811" cy="713087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25"/>
            </p:custDataLst>
          </p:nvPr>
        </p:nvSpPr>
        <p:spPr>
          <a:xfrm>
            <a:off x="4475179" y="4199089"/>
            <a:ext cx="3269000" cy="59753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9"/>
            </p:custDataLst>
          </p:nvPr>
        </p:nvSpPr>
        <p:spPr>
          <a:xfrm>
            <a:off x="5932052" y="2010189"/>
            <a:ext cx="327894" cy="32789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10"/>
            </p:custDataLst>
          </p:nvPr>
        </p:nvGrpSpPr>
        <p:grpSpPr>
          <a:xfrm flipH="1">
            <a:off x="158115" y="6065520"/>
            <a:ext cx="1000760" cy="65595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1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2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13"/>
            </p:custDataLst>
          </p:nvPr>
        </p:nvGrpSpPr>
        <p:grpSpPr>
          <a:xfrm flipH="1">
            <a:off x="11008995" y="115570"/>
            <a:ext cx="1000760" cy="655955"/>
            <a:chOff x="7788812" y="2050366"/>
            <a:chExt cx="4205068" cy="2757268"/>
          </a:xfrm>
        </p:grpSpPr>
        <p:sp>
          <p:nvSpPr>
            <p:cNvPr id="14" name="菱形 13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 userDrawn="1">
            <p:custDataLst>
              <p:tags r:id="rId2"/>
            </p:custDataLst>
          </p:nvPr>
        </p:nvSpPr>
        <p:spPr>
          <a:xfrm flipH="1">
            <a:off x="1730483" y="1868378"/>
            <a:ext cx="2990289" cy="2990290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 userDrawn="1">
            <p:custDataLst>
              <p:tags r:id="rId3"/>
            </p:custDataLst>
          </p:nvPr>
        </p:nvSpPr>
        <p:spPr>
          <a:xfrm flipH="1">
            <a:off x="1427767" y="3063801"/>
            <a:ext cx="599445" cy="599444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 userDrawn="1">
            <p:custDataLst>
              <p:tags r:id="rId4"/>
            </p:custDataLst>
          </p:nvPr>
        </p:nvSpPr>
        <p:spPr>
          <a:xfrm>
            <a:off x="4424043" y="3063800"/>
            <a:ext cx="599445" cy="599445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 userDrawn="1">
            <p:custDataLst>
              <p:tags r:id="rId5"/>
            </p:custDataLst>
          </p:nvPr>
        </p:nvSpPr>
        <p:spPr>
          <a:xfrm flipH="1">
            <a:off x="1377798" y="3015133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 userDrawn="1">
            <p:custDataLst>
              <p:tags r:id="rId6"/>
            </p:custDataLst>
          </p:nvPr>
        </p:nvSpPr>
        <p:spPr>
          <a:xfrm flipH="1">
            <a:off x="4920465" y="3482218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11"/>
            </p:custDataLst>
          </p:nvPr>
        </p:nvGrpSpPr>
        <p:grpSpPr>
          <a:xfrm rot="16200000">
            <a:off x="-706755" y="5248910"/>
            <a:ext cx="2336800" cy="462915"/>
            <a:chOff x="1489" y="4565"/>
            <a:chExt cx="1787" cy="354"/>
          </a:xfrm>
        </p:grpSpPr>
        <p:sp>
          <p:nvSpPr>
            <p:cNvPr id="7" name="菱形 6"/>
            <p:cNvSpPr/>
            <p:nvPr userDrawn="1">
              <p:custDataLst>
                <p:tags r:id="rId12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 userDrawn="1">
              <p:custDataLst>
                <p:tags r:id="rId13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14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15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>
            <p:custDataLst>
              <p:tags r:id="rId16"/>
            </p:custDataLst>
          </p:nvPr>
        </p:nvGrpSpPr>
        <p:grpSpPr>
          <a:xfrm rot="16200000">
            <a:off x="10632440" y="1198880"/>
            <a:ext cx="2336800" cy="462915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37" name="矩形 36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8" name="组合 37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42" name="菱形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3" name="菱形 42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" name="组合 38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40" name="菱形 39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1" name="菱形 40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95.xml"/><Relationship Id="rId23" Type="http://schemas.openxmlformats.org/officeDocument/2006/relationships/tags" Target="../tags/tag294.xml"/><Relationship Id="rId22" Type="http://schemas.openxmlformats.org/officeDocument/2006/relationships/tags" Target="../tags/tag293.xml"/><Relationship Id="rId21" Type="http://schemas.openxmlformats.org/officeDocument/2006/relationships/tags" Target="../tags/tag292.xml"/><Relationship Id="rId20" Type="http://schemas.openxmlformats.org/officeDocument/2006/relationships/tags" Target="../tags/tag29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9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themeOverride" Target="../theme/themeOverride9.xml"/><Relationship Id="rId4" Type="http://schemas.openxmlformats.org/officeDocument/2006/relationships/tags" Target="../tags/tag334.xml"/><Relationship Id="rId3" Type="http://schemas.openxmlformats.org/officeDocument/2006/relationships/image" Target="../media/image3.png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0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hemeOverride" Target="../theme/themeOverride11.xml"/><Relationship Id="rId6" Type="http://schemas.openxmlformats.org/officeDocument/2006/relationships/tags" Target="../tags/tag34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2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3.xml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4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5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16.xml"/><Relationship Id="rId5" Type="http://schemas.openxmlformats.org/officeDocument/2006/relationships/tags" Target="../tags/tag359.xml"/><Relationship Id="rId4" Type="http://schemas.openxmlformats.org/officeDocument/2006/relationships/image" Target="../media/image7.jpeg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hemeOverride" Target="../theme/themeOverride17.xml"/><Relationship Id="rId6" Type="http://schemas.openxmlformats.org/officeDocument/2006/relationships/tags" Target="../tags/tag36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7" Type="http://schemas.openxmlformats.org/officeDocument/2006/relationships/slideLayout" Target="../slideLayouts/slideLayout6.xml"/><Relationship Id="rId16" Type="http://schemas.openxmlformats.org/officeDocument/2006/relationships/themeOverride" Target="../theme/themeOverride1.xml"/><Relationship Id="rId15" Type="http://schemas.openxmlformats.org/officeDocument/2006/relationships/tags" Target="../tags/tag311.xml"/><Relationship Id="rId14" Type="http://schemas.openxmlformats.org/officeDocument/2006/relationships/tags" Target="../tags/tag310.xml"/><Relationship Id="rId13" Type="http://schemas.openxmlformats.org/officeDocument/2006/relationships/tags" Target="../tags/tag309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tags" Target="../tags/tag29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18.xml"/><Relationship Id="rId4" Type="http://schemas.openxmlformats.org/officeDocument/2006/relationships/tags" Target="../tags/tag365.xml"/><Relationship Id="rId3" Type="http://schemas.openxmlformats.org/officeDocument/2006/relationships/image" Target="../media/image11.png"/><Relationship Id="rId2" Type="http://schemas.openxmlformats.org/officeDocument/2006/relationships/tags" Target="../tags/tag364.xml"/><Relationship Id="rId1" Type="http://schemas.openxmlformats.org/officeDocument/2006/relationships/tags" Target="../tags/tag36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1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325.xml"/><Relationship Id="rId2" Type="http://schemas.openxmlformats.org/officeDocument/2006/relationships/image" Target="../media/image2.png"/><Relationship Id="rId1" Type="http://schemas.openxmlformats.org/officeDocument/2006/relationships/tags" Target="../tags/tag32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8.xml"/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6770" y="370840"/>
            <a:ext cx="2919095" cy="29965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510917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p>
            <a:pPr algn="ctr"/>
            <a:endParaRPr lang="zh-CN" altLang="en-US" sz="2400"/>
          </a:p>
        </p:txBody>
      </p:sp>
      <p:sp>
        <p:nvSpPr>
          <p:cNvPr id="5" name="TextBox 1"/>
          <p:cNvSpPr txBox="1"/>
          <p:nvPr/>
        </p:nvSpPr>
        <p:spPr>
          <a:xfrm>
            <a:off x="2042232" y="3634644"/>
            <a:ext cx="8268048" cy="859155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p>
            <a:pPr algn="ctr"/>
            <a:r>
              <a:rPr lang="zh-CN" altLang="en-US" sz="4800" dirty="0">
                <a:solidFill>
                  <a:schemeClr val="bg1"/>
                </a:solidFill>
                <a:sym typeface="+mn-ea"/>
              </a:rPr>
              <a:t>预测商品销售量</a:t>
            </a:r>
            <a:endParaRPr lang="zh-CN" altLang="en-US" sz="4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9765" y="4774565"/>
            <a:ext cx="3413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组员： 林泽帆   李俊毅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0" y="845335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月份与总销售量的折线图</a:t>
            </a:r>
            <a:endParaRPr lang="en-US" altLang="zh-CN" dirty="0"/>
          </a:p>
        </p:txBody>
      </p:sp>
      <p:pic>
        <p:nvPicPr>
          <p:cNvPr id="7" name="内容占位符 6" descr="F:\work\Kaggle\Sales Prediction\KaggleDataSet\Figure\Total Sales of the whole time period.pngTotal Sales of the whole time period"/>
          <p:cNvPicPr>
            <a:picLocks noGrp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093153" y="1517650"/>
            <a:ext cx="9664700" cy="4832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13890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03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数据优化</a:t>
            </a:r>
            <a:endParaRPr lang="zh-CN" altLang="en-US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609299" y="5211959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数据集中会有一些和实际值相差很大的值，为避免出现过拟合，我们可以把这些离群值滤除掉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09299" y="447656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>
                <a:sym typeface="+mn-ea"/>
              </a:rPr>
              <a:t>滤波</a:t>
            </a:r>
            <a:endParaRPr lang="zh-CN" altLang="en-US" sz="3200" b="1">
              <a:sym typeface="+mn-ea"/>
            </a:endParaRPr>
          </a:p>
        </p:txBody>
      </p:sp>
      <p:pic>
        <p:nvPicPr>
          <p:cNvPr id="3" name="图片 2" descr="F:\高清图\简单背景-小清新\pexels-photo-2123430.jpegpexels-photo-2123430"/>
          <p:cNvPicPr/>
          <p:nvPr>
            <p:custDataLst>
              <p:tags r:id="rId3"/>
            </p:custDataLst>
          </p:nvPr>
        </p:nvPicPr>
        <p:blipFill>
          <a:blip r:embed="rId4"/>
          <a:srcRect r="-220"/>
          <a:stretch>
            <a:fillRect/>
          </a:stretch>
        </p:blipFill>
        <p:spPr>
          <a:xfrm>
            <a:off x="609600" y="609600"/>
            <a:ext cx="10969200" cy="36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5" y="608965"/>
            <a:ext cx="11099165" cy="36436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数据透视表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993140"/>
            <a:ext cx="12640945" cy="429323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56005" y="5368290"/>
            <a:ext cx="7991475" cy="82423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对测试集中的表格和训练集中的数据</a:t>
            </a:r>
            <a:r>
              <a:rPr lang="zh-CN" altLang="en-US" dirty="0">
                <a:latin typeface="Arial" panose="020B0604020202020204" pitchFamily="34" charset="0"/>
              </a:rPr>
              <a:t>进行整合，删除测试集中没有的元素；然后生成数据透视表。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13890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04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学习模型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序贯模型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90" y="1764000"/>
            <a:ext cx="3956400" cy="4093200"/>
          </a:xfr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Sequential 序贯模型: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序贯模型是函数式模型的简略版，为最简单的线性、从头到尾的结构顺序，不分叉，是多个网络层的线性堆叠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1指定输入数据的尺寸(shape)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7" name="内容占位符 6"/>
          <p:cNvSpPr/>
          <p:nvPr>
            <p:ph sz="quarter" idx="14"/>
          </p:nvPr>
        </p:nvSpPr>
        <p:spPr/>
        <p:txBody>
          <a:bodyPr/>
          <a:p>
            <a:r>
              <a:rPr lang="en-US" altLang="zh-CN"/>
              <a:t>sales_model = Sequential()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sales_model.add(LSTM(units=64, input_shape=(33, 1)))</a:t>
            </a:r>
            <a:endParaRPr lang="en-US" altLang="zh-CN"/>
          </a:p>
          <a:p>
            <a:r>
              <a:rPr lang="en-US" altLang="zh-CN"/>
              <a:t>sales_model.add(Dropout(0.5))</a:t>
            </a:r>
            <a:endParaRPr lang="en-US" altLang="zh-CN"/>
          </a:p>
          <a:p>
            <a:r>
              <a:rPr lang="en-US" altLang="zh-CN"/>
              <a:t>sales_model.add(Dense(1))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sales_model.compile(loss='mse', optimizer='adam', metrics=['mean_squared_error'])</a:t>
            </a:r>
            <a:endParaRPr lang="en-US" altLang="zh-CN"/>
          </a:p>
          <a:p>
            <a:r>
              <a:rPr lang="en-US" altLang="zh-CN"/>
              <a:t>sales_model.summary()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sales_model.fit(X_train, y_train, batch_size=4096, epochs=20)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序贯模型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90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2编译在训练模型之前，我们需要配置学习过程，这是通过compile方法完成的，他接收三个参数：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优化器 optimizer：adam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损失函数 loss：MSE</a:t>
            </a: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最小均方差函数</a:t>
            </a:r>
            <a:r>
              <a:rPr lang="en-US" sz="1800" dirty="0">
                <a:latin typeface="Arial" panose="020B0604020202020204" pitchFamily="34" charset="0"/>
                <a:sym typeface="+mn-ea"/>
              </a:rPr>
              <a:t>。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评估标准 metrics(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精度值</a:t>
            </a: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）</a:t>
            </a:r>
            <a:r>
              <a:rPr lang="en-US" sz="1800" dirty="0">
                <a:latin typeface="Arial" panose="020B0604020202020204" pitchFamily="34" charset="0"/>
                <a:sym typeface="+mn-ea"/>
              </a:rPr>
              <a:t>：对于任何分类问题，你都希望将其设置为 metrics = ['mean_squared_error']。</a:t>
            </a:r>
            <a:endParaRPr lang="en-US" sz="180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sz="quarter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sales_model = Sequential()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sales_model.add(LSTM(units=64, input_shape=(33, 1)))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sales_model.add(Dropout(0.5))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sales_model.add(Dense(1))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sales_model.compile(loss='mse', optimizer='adam', metrics=['mean_squared_error'])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sales_model.summary() 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sales_model.fit(X_train, y_train, batch_size=4096, epochs=20)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序贯模型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30" y="1764030"/>
            <a:ext cx="4128770" cy="418846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3.Keras 模型在输入数据和标签的 Numpy 矩阵上进行训练。为了训练一个模型，你通常会使用 fit 函数</a:t>
            </a:r>
            <a:endParaRPr lang="en-US" sz="180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sz="quarter" idx="14"/>
          </p:nvPr>
        </p:nvSpPr>
        <p:spPr>
          <a:xfrm>
            <a:off x="5204460" y="770255"/>
            <a:ext cx="6510655" cy="545147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sales_model = Sequential()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sales_model.add(LSTM(units=64, input_shape=(33, 1)))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sales_model.add(Dropout(0.5))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sales_model.add(Dense(1))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sales_model.compile(loss='mse', optimizer='adam', metrics=['mean_squared_error'])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sales_model.summary() 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sales_model.fit(X_train, y_train, batch_size=4096, epochs=20)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submission_output = sales_model.predict(X_test)  # 把预测出来的模型丢入进行训练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RNN</a:t>
            </a:r>
            <a:endParaRPr lang="en-US" altLang="zh-CN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30" y="1764030"/>
            <a:ext cx="4128770" cy="418846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普通</a:t>
            </a:r>
            <a:r>
              <a:rPr lang="en-US" altLang="zh-CN" sz="1800" dirty="0">
                <a:latin typeface="Arial" panose="020B0604020202020204" pitchFamily="34" charset="0"/>
                <a:sym typeface="+mn-ea"/>
              </a:rPr>
              <a:t>RNN</a:t>
            </a:r>
            <a:endParaRPr lang="en-US" altLang="zh-CN" sz="1800" dirty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5" name="内容占位符 4" descr="RNN"/>
          <p:cNvPicPr>
            <a:picLocks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04460" y="1085215"/>
            <a:ext cx="6510655" cy="48202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LSTM</a:t>
            </a:r>
            <a:endParaRPr lang="en-US" altLang="zh-CN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30" y="1764030"/>
            <a:ext cx="4128770" cy="418846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长短期记忆（Long short-term memory, LSTM）是一种特殊的RNN，主要是为了解决长序列训练过程中的梯度消失和梯度爆炸问题。简单来说，就是相比普通的RNN，LSTM能够在更长的序列中有更好的表现。</a:t>
            </a:r>
            <a:endParaRPr lang="en-US" sz="1800" dirty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5" name="内容占位符 4" descr="lstm3"/>
          <p:cNvPicPr>
            <a:picLocks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253355" y="3073400"/>
            <a:ext cx="4903470" cy="3644900"/>
          </a:xfrm>
          <a:prstGeom prst="rect">
            <a:avLst/>
          </a:prstGeom>
        </p:spPr>
      </p:pic>
      <p:pic>
        <p:nvPicPr>
          <p:cNvPr id="6" name="图片 5" descr="lstm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830" y="767080"/>
            <a:ext cx="3611880" cy="2633980"/>
          </a:xfrm>
          <a:prstGeom prst="rect">
            <a:avLst/>
          </a:prstGeom>
        </p:spPr>
      </p:pic>
      <p:pic>
        <p:nvPicPr>
          <p:cNvPr id="7" name="图片 6" descr="lstm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725" y="770255"/>
            <a:ext cx="3666490" cy="26308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7064375" y="1048385"/>
            <a:ext cx="3481070" cy="52197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项目需求和数据集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椭圆 34"/>
          <p:cNvSpPr/>
          <p:nvPr>
            <p:custDataLst>
              <p:tags r:id="rId2"/>
            </p:custDataLst>
          </p:nvPr>
        </p:nvSpPr>
        <p:spPr>
          <a:xfrm>
            <a:off x="6257925" y="1151255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 rot="2700000">
            <a:off x="6463665" y="1252220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4"/>
            </p:custDataLst>
          </p:nvPr>
        </p:nvSpPr>
        <p:spPr>
          <a:xfrm>
            <a:off x="7064375" y="2306955"/>
            <a:ext cx="3481070" cy="52324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数据处理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>
            <p:custDataLst>
              <p:tags r:id="rId5"/>
            </p:custDataLst>
          </p:nvPr>
        </p:nvSpPr>
        <p:spPr>
          <a:xfrm>
            <a:off x="6257925" y="242316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6"/>
            </p:custDataLst>
          </p:nvPr>
        </p:nvSpPr>
        <p:spPr>
          <a:xfrm rot="2700000">
            <a:off x="6463665" y="252412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>
            <a:off x="7064375" y="3565525"/>
            <a:ext cx="3481070" cy="522605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数据优化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椭圆 42"/>
          <p:cNvSpPr/>
          <p:nvPr>
            <p:custDataLst>
              <p:tags r:id="rId8"/>
            </p:custDataLst>
          </p:nvPr>
        </p:nvSpPr>
        <p:spPr>
          <a:xfrm>
            <a:off x="6257925" y="369316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9"/>
            </p:custDataLst>
          </p:nvPr>
        </p:nvSpPr>
        <p:spPr>
          <a:xfrm rot="2700000">
            <a:off x="6463665" y="379412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0"/>
            </p:custDataLst>
          </p:nvPr>
        </p:nvSpPr>
        <p:spPr>
          <a:xfrm>
            <a:off x="7064375" y="4825365"/>
            <a:ext cx="3481070" cy="522605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模型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7" name="椭圆 46"/>
          <p:cNvSpPr/>
          <p:nvPr>
            <p:custDataLst>
              <p:tags r:id="rId11"/>
            </p:custDataLst>
          </p:nvPr>
        </p:nvSpPr>
        <p:spPr>
          <a:xfrm>
            <a:off x="6257925" y="496570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>
            <p:custDataLst>
              <p:tags r:id="rId12"/>
            </p:custDataLst>
          </p:nvPr>
        </p:nvSpPr>
        <p:spPr>
          <a:xfrm rot="2700000">
            <a:off x="6463665" y="506666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2131493" y="2693416"/>
            <a:ext cx="2141674" cy="843556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zh-CN" altLang="en-US" sz="4800" spc="6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目 录</a:t>
            </a:r>
            <a:endParaRPr lang="zh-CN" altLang="en-US" sz="4800" spc="6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2298196" y="3337792"/>
            <a:ext cx="1807892" cy="456535"/>
          </a:xfrm>
          <a:prstGeom prst="rect">
            <a:avLst/>
          </a:prstGeom>
        </p:spPr>
        <p:txBody>
          <a:bodyPr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计算机开始训练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6165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dirty="0">
                <a:latin typeface="Arial" panose="020B0604020202020204" pitchFamily="34" charset="0"/>
              </a:rPr>
              <a:t>sales_model.fit(X_train, y_train, batch_size=4096, epochs=20)</a:t>
            </a:r>
            <a:endParaRPr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dirty="0">
                <a:latin typeface="Arial" panose="020B0604020202020204" pitchFamily="34" charset="0"/>
              </a:rPr>
              <a:t>基数据为</a:t>
            </a:r>
            <a:r>
              <a:rPr lang="en-US" altLang="zh-CN" dirty="0">
                <a:latin typeface="Arial" panose="020B0604020202020204" pitchFamily="34" charset="0"/>
              </a:rPr>
              <a:t>4096</a:t>
            </a:r>
            <a:r>
              <a:rPr lang="zh-CN" altLang="en-US" dirty="0">
                <a:latin typeface="Arial" panose="020B0604020202020204" pitchFamily="34" charset="0"/>
              </a:rPr>
              <a:t>个，然后训练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次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80" y="770255"/>
            <a:ext cx="5828665" cy="58077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单击此处添加文本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04365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01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ym typeface="+mn-ea"/>
              </a:rPr>
              <a:t>项目需求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项目需求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这个挑战是Coursera课程“如何赢得数据科学竞赛”的最终项目。</a:t>
            </a:r>
            <a:endParaRPr lang="zh-CN" altLang="en-US" sz="18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使用具有挑战性的</a:t>
            </a:r>
            <a:r>
              <a:rPr lang="zh-CN" altLang="en-US" sz="1800" dirty="0">
                <a:solidFill>
                  <a:srgbClr val="FF0000"/>
                </a:solidFill>
              </a:rPr>
              <a:t>时间序列</a:t>
            </a:r>
            <a:r>
              <a:rPr lang="zh-CN" altLang="en-US" sz="1800" dirty="0"/>
              <a:t>数据集，包括每日销售数据，由俄罗斯最大的软件公司之一1C公司提供。</a:t>
            </a:r>
            <a:endParaRPr lang="zh-CN" altLang="en-US" sz="18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1800" dirty="0"/>
              <a:t>我们要求你预测下个月所有产品和店铺的总销售额。通过解决这个竞赛，你将能够应用和提高你的数据科学技能。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1038380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/>
              <a:t>项目需求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2700" y="1762125"/>
            <a:ext cx="7307580" cy="3445510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提交的评估根均方误差(RMSE)。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提交文件：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对于测试集中的每个id，必须预测总销售额。该文件应该包含头文件，格式如下: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ID, item_cnt_month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0, 0.5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1、0.5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2、0.5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3、0.5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等。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2020" y="23256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024255" y="842010"/>
            <a:ext cx="10469245" cy="56286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ID- 代表测试集中的（商店，商品）元组的ID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shop_id-商店的唯一标识符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item_id-产品的唯一标识符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item_cnt_day-销售的产品数量。您正在预测此量度的每月金额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item_price-商品的当前价格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日期 -格式为dd / mm / yyyy的日期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date_block_num-连续的月份号，为方便起见。2013年1月为0,2013年2月为1，...，2015年10月为33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# item_name- 项目名称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# shop_name-商店名称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# item_category_name-项目类别名称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>
                <a:sym typeface="+mn-ea"/>
              </a:rPr>
              <a:t>sales_train.csv -训练集。2013年1月至2015年10月的每日历史数据。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>
                <a:sym typeface="+mn-ea"/>
              </a:rPr>
              <a:t>test_</a:t>
            </a:r>
            <a:r>
              <a:rPr lang="zh-CN" altLang="en-US">
                <a:sym typeface="+mn-ea"/>
              </a:rPr>
              <a:t>csv -测试集。您需要预测这些商店和产品在2015年11月的销售情况。</a:t>
            </a:r>
            <a:endParaRPr lang="zh-CN" altLang="en-US"/>
          </a:p>
          <a:p>
            <a:pPr marL="0" indent="0" fontAlgn="auto">
              <a:lnSpc>
                <a:spcPct val="140000"/>
              </a:lnSpc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/>
          <p:nvPr>
            <p:custDataLst>
              <p:tags r:id="rId1"/>
            </p:custDataLst>
          </p:nvPr>
        </p:nvSpPr>
        <p:spPr>
          <a:xfrm>
            <a:off x="601679" y="417938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读取数据集</a:t>
            </a:r>
            <a:r>
              <a:rPr altLang="zh-CN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训练集）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10958195" cy="3356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13890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02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数据处理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数据可视化</a:t>
            </a:r>
            <a:endParaRPr lang="zh-CN" altLang="zh-CN" dirty="0"/>
          </a:p>
        </p:txBody>
      </p:sp>
      <p:sp>
        <p:nvSpPr>
          <p:cNvPr id="3" name="内容占位符 2"/>
          <p:cNvSpPr/>
          <p:nvPr>
            <p:ph sz="quarter" idx="14"/>
          </p:nvPr>
        </p:nvSpPr>
        <p:spPr/>
        <p:txBody>
          <a:bodyPr/>
          <a:p>
            <a:r>
              <a:rPr lang="zh-CN" altLang="en-US"/>
              <a:t>ts = train.groupby(["date_block_num"])["item_cnt_day"].sum()  # 每月的总销售量</a:t>
            </a:r>
            <a:endParaRPr lang="zh-CN" altLang="en-US"/>
          </a:p>
          <a:p>
            <a:r>
              <a:rPr lang="zh-CN" altLang="en-US"/>
              <a:t>ts.astype('float')</a:t>
            </a:r>
            <a:endParaRPr lang="zh-CN" altLang="en-US"/>
          </a:p>
          <a:p>
            <a:r>
              <a:rPr lang="zh-CN" altLang="en-US"/>
              <a:t>plt.figure(figsize=(10, 5))  # 窗口</a:t>
            </a:r>
            <a:r>
              <a:rPr lang="zh-CN" altLang="en-US"/>
              <a:t>尺寸</a:t>
            </a:r>
            <a:endParaRPr lang="zh-CN" altLang="en-US"/>
          </a:p>
          <a:p>
            <a:r>
              <a:rPr lang="zh-CN" altLang="en-US"/>
              <a:t>plt.title('Total Sales of the whole time period')</a:t>
            </a:r>
            <a:endParaRPr lang="zh-CN" altLang="en-US"/>
          </a:p>
          <a:p>
            <a:r>
              <a:rPr lang="zh-CN" altLang="en-US"/>
              <a:t>plt.xlabel('Time')</a:t>
            </a:r>
            <a:endParaRPr lang="zh-CN" altLang="en-US"/>
          </a:p>
          <a:p>
            <a:r>
              <a:rPr lang="zh-CN" altLang="en-US"/>
              <a:t>plt.ylabel('Sales')</a:t>
            </a:r>
            <a:endParaRPr lang="zh-CN" altLang="en-US"/>
          </a:p>
          <a:p>
            <a:r>
              <a:rPr lang="zh-CN" altLang="en-US"/>
              <a:t>plt.plot(ts)  # 折线图</a:t>
            </a:r>
            <a:endParaRPr lang="zh-CN" altLang="en-US"/>
          </a:p>
          <a:p>
            <a:r>
              <a:rPr lang="en-US" altLang="zh-CN"/>
              <a:t>plt.show()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90" y="1764000"/>
            <a:ext cx="3956400" cy="4093200"/>
          </a:xfr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利用 matplotlib中的pyplot对数据进行可视化，绘制出</a:t>
            </a:r>
            <a:r>
              <a:rPr lang="zh-CN" altLang="zh-CN" sz="1800" dirty="0">
                <a:sym typeface="+mn-ea"/>
              </a:rPr>
              <a:t>月份与总销售量的折线图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8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8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9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0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8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9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2"/>
  <p:tag name="KSO_WM_TEMPLATE_THUMBS_INDEX" val="1、4、6、7、8、9、10、12、13、14"/>
</p:tagLst>
</file>

<file path=ppt/tags/tag29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1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2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3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4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4_1"/>
  <p:tag name="KSO_WM_UNIT_TEXT_FILL_FORE_SCHEMECOLOR_INDEX" val="5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4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5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4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TEXT_FILL_FORE_SCHEMECOLOR_INDEX" val="5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SLIDE_ID" val="custom20202602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14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17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23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2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2_7*a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ID" val="custom20202602_7"/>
  <p:tag name="KSO_WM_TEMPLATE_SUBCATEGORY" val="0"/>
  <p:tag name="KSO_WM_SLIDE_TYPE" val="text"/>
  <p:tag name="KSO_WM_SLIDE_SUBTYPE" val="picTxt"/>
  <p:tag name="KSO_WM_SLIDE_ITEM_CNT" val="0"/>
  <p:tag name="KSO_WM_SLIDE_INDEX" val="7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02"/>
  <p:tag name="KSO_WM_SLIDE_LAYOUT" val="a_d_f"/>
  <p:tag name="KSO_WM_SLIDE_LAYOUT_CNT" val="1_1_1"/>
  <p:tag name="KSO_WM_TEMPLATE_MASTER_TYPE" val="1"/>
  <p:tag name="KSO_WM_TEMPLATE_COLOR_TYPE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28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31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0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333.xml><?xml version="1.0" encoding="utf-8"?>
<p:tagLst xmlns:p="http://schemas.openxmlformats.org/presentationml/2006/main">
  <p:tag name="KSO_WM_UNIT_VALUE" val="950*304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02_10*d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PPORT_UNIT_TYPE" val="[&quot;all&quot;]"/>
</p:tagLst>
</file>

<file path=ppt/tags/tag334.xml><?xml version="1.0" encoding="utf-8"?>
<p:tagLst xmlns:p="http://schemas.openxmlformats.org/presentationml/2006/main">
  <p:tag name="KSO_WM_SLIDE_ID" val="custom20202602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64*440"/>
  <p:tag name="KSO_WM_SLIDE_POSITION" val="48*61"/>
  <p:tag name="KSO_WM_SLIDE_LAYOUT" val="a_d_f"/>
  <p:tag name="KSO_WM_SLIDE_LAYOUT_CNT" val="1_1_1"/>
  <p:tag name="KSO_WM_TEMPLATE_MASTER_TYPE" val="1"/>
  <p:tag name="KSO_WM_TEMPLATE_COLOR_TYPE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37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38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02_7*f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2_7*a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VALUE" val="1011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02_7*d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PPORT_UNIT_TYPE" val="[&quot;all&quot;]"/>
</p:tagLst>
</file>

<file path=ppt/tags/tag341.xml><?xml version="1.0" encoding="utf-8"?>
<p:tagLst xmlns:p="http://schemas.openxmlformats.org/presentationml/2006/main">
  <p:tag name="KSO_WM_SLIDE_ID" val="custom20202602_7"/>
  <p:tag name="KSO_WM_TEMPLATE_SUBCATEGORY" val="0"/>
  <p:tag name="KSO_WM_SLIDE_TYPE" val="text"/>
  <p:tag name="KSO_WM_SLIDE_SUBTYPE" val="picTxt"/>
  <p:tag name="KSO_WM_SLIDE_ITEM_CNT" val="0"/>
  <p:tag name="KSO_WM_SLIDE_INDEX" val="7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02"/>
  <p:tag name="KSO_WM_SLIDE_LAYOUT" val="a_d_f"/>
  <p:tag name="KSO_WM_SLIDE_LAYOUT_CNT" val="1_1_1"/>
  <p:tag name="KSO_WM_TEMPLATE_MASTER_TYPE" val="1"/>
  <p:tag name="KSO_WM_TEMPLATE_COLOR_TYPE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4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46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49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52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55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58.xml><?xml version="1.0" encoding="utf-8"?>
<p:tagLst xmlns:p="http://schemas.openxmlformats.org/presentationml/2006/main">
  <p:tag name="KSO_WM_UNIT_PLACING_PICTURE_USER_VIEWPORT" val="{&quot;height&quot;:7591,&quot;width&quot;:10253}"/>
</p:tagLst>
</file>

<file path=ppt/tags/tag359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62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65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4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4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文本"/>
  <p:tag name="KSO_WM_UNIT_NOCLEAR" val="0"/>
  <p:tag name="KSO_WM_UNIT_VALUE" val="14"/>
  <p:tag name="KSO_WM_UNIT_TYPE" val="b"/>
  <p:tag name="KSO_WM_UNIT_INDEX" val="1"/>
</p:tagLst>
</file>

<file path=ppt/tags/tag368.xml><?xml version="1.0" encoding="utf-8"?>
<p:tagLst xmlns:p="http://schemas.openxmlformats.org/presentationml/2006/main">
  <p:tag name="KSO_WM_SLIDE_ID" val="custom20202602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602"/>
  <p:tag name="KSO_WM_SLIDE_TYPE" val="endPage"/>
  <p:tag name="KSO_WM_SLIDE_SUBTYPE" val="pureTxt"/>
  <p:tag name="KSO_WM_SLIDE_LAYOUT" val="a_b"/>
  <p:tag name="KSO_WM_SLIDE_LAYOUT_CNT" val="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6">
      <a:dk1>
        <a:srgbClr val="000000"/>
      </a:dk1>
      <a:lt1>
        <a:srgbClr val="FFFFFF"/>
      </a:lt1>
      <a:dk2>
        <a:srgbClr val="F3F8F8"/>
      </a:dk2>
      <a:lt2>
        <a:srgbClr val="FFFFFF"/>
      </a:lt2>
      <a:accent1>
        <a:srgbClr val="3AB7B7"/>
      </a:accent1>
      <a:accent2>
        <a:srgbClr val="4EBDA5"/>
      </a:accent2>
      <a:accent3>
        <a:srgbClr val="61C08E"/>
      </a:accent3>
      <a:accent4>
        <a:srgbClr val="78BF74"/>
      </a:accent4>
      <a:accent5>
        <a:srgbClr val="96BB5C"/>
      </a:accent5>
      <a:accent6>
        <a:srgbClr val="B6B646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8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9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演示</Application>
  <PresentationFormat>宽屏</PresentationFormat>
  <Paragraphs>173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(使用中文字体)</vt:lpstr>
      <vt:lpstr>Segoe Print</vt:lpstr>
      <vt:lpstr>Arial Unicode MS</vt:lpstr>
      <vt:lpstr>Calibri</vt:lpstr>
      <vt:lpstr>1_Office 主题​​</vt:lpstr>
      <vt:lpstr>PowerPoint 演示文稿</vt:lpstr>
      <vt:lpstr>PowerPoint 演示文稿</vt:lpstr>
      <vt:lpstr>项目需求 </vt:lpstr>
      <vt:lpstr>项目需求</vt:lpstr>
      <vt:lpstr>项目需求</vt:lpstr>
      <vt:lpstr>数据集</vt:lpstr>
      <vt:lpstr>PowerPoint 演示文稿</vt:lpstr>
      <vt:lpstr>数据处理 </vt:lpstr>
      <vt:lpstr>数据可视化</vt:lpstr>
      <vt:lpstr>月份与总销售量的折线图</vt:lpstr>
      <vt:lpstr>数据优化</vt:lpstr>
      <vt:lpstr>PowerPoint 演示文稿</vt:lpstr>
      <vt:lpstr>数据透视表</vt:lpstr>
      <vt:lpstr>学习模型 </vt:lpstr>
      <vt:lpstr>序贯模型</vt:lpstr>
      <vt:lpstr>序贯模型</vt:lpstr>
      <vt:lpstr>序贯模型</vt:lpstr>
      <vt:lpstr>LSTM</vt:lpstr>
      <vt:lpstr>序贯模型</vt:lpstr>
      <vt:lpstr>计算机开始训练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lzf</dc:creator>
  <cp:lastModifiedBy>Fan</cp:lastModifiedBy>
  <cp:revision>30</cp:revision>
  <dcterms:created xsi:type="dcterms:W3CDTF">2021-01-01T01:35:00Z</dcterms:created>
  <dcterms:modified xsi:type="dcterms:W3CDTF">2021-01-07T14:52:32Z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