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Lor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ora-bold.fntdata"/><Relationship Id="rId16" Type="http://schemas.openxmlformats.org/officeDocument/2006/relationships/font" Target="fonts/Lor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ora-boldItalic.fntdata"/><Relationship Id="rId6" Type="http://schemas.openxmlformats.org/officeDocument/2006/relationships/slide" Target="slides/slide1.xml"/><Relationship Id="rId18" Type="http://schemas.openxmlformats.org/officeDocument/2006/relationships/font" Target="fonts/Lor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463cf21b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75463cf21b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3b685d96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3b685d96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753b685d96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3b685d96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3b685d96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753b685d96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53b685d96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53b685d96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753b685d96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0" y="-1649"/>
            <a:ext cx="4724400" cy="68613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0" y="0"/>
            <a:ext cx="4319042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>
            <p:ph type="ctrTitle"/>
          </p:nvPr>
        </p:nvSpPr>
        <p:spPr>
          <a:xfrm>
            <a:off x="476342" y="924883"/>
            <a:ext cx="424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STFangsong"/>
              <a:buNone/>
            </a:pPr>
            <a:r>
              <a:rPr b="1" lang="en-US" sz="5400">
                <a:solidFill>
                  <a:srgbClr val="FFFFFF"/>
                </a:solidFill>
                <a:latin typeface="STFangsong"/>
                <a:ea typeface="STFangsong"/>
                <a:cs typeface="STFangsong"/>
                <a:sym typeface="STFangsong"/>
              </a:rPr>
              <a:t>How can you   get hired ?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1142000" y="4727050"/>
            <a:ext cx="35823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Scientist Job Market in the U.S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25" y="1180000"/>
            <a:ext cx="6153500" cy="44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10705500" y="6213275"/>
            <a:ext cx="148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Group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/>
          <p:nvPr/>
        </p:nvSpPr>
        <p:spPr>
          <a:xfrm>
            <a:off x="396875" y="280375"/>
            <a:ext cx="11438700" cy="1247700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396875" y="280375"/>
            <a:ext cx="114387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b="1" lang="en-US" sz="3600">
                <a:solidFill>
                  <a:srgbClr val="FFFFFF"/>
                </a:solidFill>
              </a:rPr>
              <a:t>Conclusions</a:t>
            </a:r>
            <a:endParaRPr sz="3600"/>
          </a:p>
        </p:txBody>
      </p:sp>
      <p:cxnSp>
        <p:nvCxnSpPr>
          <p:cNvPr id="189" name="Google Shape;189;p24"/>
          <p:cNvCxnSpPr/>
          <p:nvPr/>
        </p:nvCxnSpPr>
        <p:spPr>
          <a:xfrm flipH="1" rot="10800000">
            <a:off x="1687528" y="1112567"/>
            <a:ext cx="8857500" cy="3090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24"/>
          <p:cNvSpPr txBox="1"/>
          <p:nvPr/>
        </p:nvSpPr>
        <p:spPr>
          <a:xfrm>
            <a:off x="816075" y="2118950"/>
            <a:ext cx="102513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nir"/>
              <a:buChar char="•"/>
            </a:pPr>
            <a:r>
              <a:rPr b="1"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get a job as a data scientist or machine learning professional, you'd better have a PhD, but for other positions a bachelor's degree may be enough.</a:t>
            </a:r>
            <a:endParaRPr b="1" sz="2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nir"/>
              <a:buChar char="•"/>
            </a:pPr>
            <a:r>
              <a:rPr b="1"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You need to master Python and SQL, and meet the specific needs of each position, but communication is always important.</a:t>
            </a:r>
            <a:endParaRPr b="1" sz="2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nir"/>
              <a:buChar char="•"/>
            </a:pPr>
            <a:r>
              <a:rPr b="1"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Consider California and Washington state for the west coast and Massachusetts and New York state for the east coast.</a:t>
            </a:r>
            <a:endParaRPr b="1" sz="2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nir"/>
              <a:buChar char="•"/>
            </a:pPr>
            <a:r>
              <a:rPr b="1"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Pay attention to big tech companies.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1524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dk1">
              <a:alpha val="8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0" y="0"/>
            <a:ext cx="3284331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25" y="1214400"/>
            <a:ext cx="4709100" cy="44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Overview </a:t>
            </a:r>
            <a:br>
              <a:rPr lang="en-US"/>
            </a:br>
            <a:r>
              <a:rPr lang="en-US"/>
              <a:t>&amp;</a:t>
            </a:r>
            <a:br>
              <a:rPr lang="en-US"/>
            </a:br>
            <a:r>
              <a:rPr lang="en-US"/>
              <a:t>Exploring questions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5358384" y="640263"/>
            <a:ext cx="6028944" cy="5254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9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b="1" lang="en-US" sz="3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Source: http://www.indeed.com/</a:t>
            </a:r>
            <a:endParaRPr b="1" sz="3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79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b="1" lang="en-US" sz="3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Exploring Questions:</a:t>
            </a:r>
            <a:endParaRPr b="1" sz="3000"/>
          </a:p>
          <a:p>
            <a:pPr indent="-2921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ier New"/>
              <a:buChar char="o"/>
            </a:pPr>
            <a:r>
              <a:rPr b="1" lang="en-US" sz="3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What type of talent do employers want concerning tools, degrees, and skills? </a:t>
            </a:r>
            <a:endParaRPr b="1" sz="3000"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396875" y="280375"/>
            <a:ext cx="11438700" cy="1247700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396875" y="280375"/>
            <a:ext cx="114387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b="1" lang="en-US" sz="3600">
                <a:solidFill>
                  <a:srgbClr val="FFFFFF"/>
                </a:solidFill>
              </a:rPr>
              <a:t>Number of Data Science Related Job in 2018</a:t>
            </a:r>
            <a:endParaRPr sz="3600"/>
          </a:p>
        </p:txBody>
      </p:sp>
      <p:cxnSp>
        <p:nvCxnSpPr>
          <p:cNvPr id="123" name="Google Shape;123;p17"/>
          <p:cNvCxnSpPr/>
          <p:nvPr/>
        </p:nvCxnSpPr>
        <p:spPr>
          <a:xfrm flipH="1" rot="10800000">
            <a:off x="1687528" y="1112567"/>
            <a:ext cx="8857500" cy="3090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5937078" y="2022286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25" y="2087275"/>
            <a:ext cx="5675675" cy="40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9325" y="2022275"/>
            <a:ext cx="5739626" cy="40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396875" y="280375"/>
            <a:ext cx="11438700" cy="1223400"/>
          </a:xfrm>
          <a:prstGeom prst="rect">
            <a:avLst/>
          </a:prstGeom>
          <a:solidFill>
            <a:srgbClr val="434343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376650" y="280375"/>
            <a:ext cx="11438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b="1" lang="en-US" sz="3600">
                <a:solidFill>
                  <a:srgbClr val="FFFFFF"/>
                </a:solidFill>
              </a:rPr>
              <a:t>The Job Demand for Companies and Roles</a:t>
            </a:r>
            <a:endParaRPr sz="3600"/>
          </a:p>
        </p:txBody>
      </p:sp>
      <p:cxnSp>
        <p:nvCxnSpPr>
          <p:cNvPr id="133" name="Google Shape;133;p18"/>
          <p:cNvCxnSpPr/>
          <p:nvPr/>
        </p:nvCxnSpPr>
        <p:spPr>
          <a:xfrm flipH="1" rot="10800000">
            <a:off x="2052303" y="1210979"/>
            <a:ext cx="8087400" cy="840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18"/>
          <p:cNvCxnSpPr/>
          <p:nvPr/>
        </p:nvCxnSpPr>
        <p:spPr>
          <a:xfrm>
            <a:off x="6116228" y="1930261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75" y="2116500"/>
            <a:ext cx="5689600" cy="44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9175" y="2116500"/>
            <a:ext cx="5859851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0" y="0"/>
            <a:ext cx="5911800" cy="1577400"/>
          </a:xfrm>
          <a:prstGeom prst="rect">
            <a:avLst/>
          </a:prstGeom>
          <a:solidFill>
            <a:schemeClr val="dk1">
              <a:alpha val="8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90725" y="1882200"/>
            <a:ext cx="7455675" cy="497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9"/>
          <p:cNvCxnSpPr/>
          <p:nvPr/>
        </p:nvCxnSpPr>
        <p:spPr>
          <a:xfrm>
            <a:off x="5911878" y="2541311"/>
            <a:ext cx="0" cy="3657600"/>
          </a:xfrm>
          <a:prstGeom prst="straightConnector1">
            <a:avLst/>
          </a:prstGeom>
          <a:noFill/>
          <a:ln cap="flat" cmpd="dbl" w="1016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9"/>
          <p:cNvCxnSpPr/>
          <p:nvPr/>
        </p:nvCxnSpPr>
        <p:spPr>
          <a:xfrm>
            <a:off x="287728" y="1178667"/>
            <a:ext cx="5285400" cy="180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19"/>
          <p:cNvSpPr/>
          <p:nvPr/>
        </p:nvSpPr>
        <p:spPr>
          <a:xfrm>
            <a:off x="6054150" y="0"/>
            <a:ext cx="6138000" cy="1577400"/>
          </a:xfrm>
          <a:prstGeom prst="rect">
            <a:avLst/>
          </a:prstGeom>
          <a:solidFill>
            <a:schemeClr val="dk1">
              <a:alpha val="8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9"/>
          <p:cNvCxnSpPr/>
          <p:nvPr/>
        </p:nvCxnSpPr>
        <p:spPr>
          <a:xfrm>
            <a:off x="6367353" y="1178667"/>
            <a:ext cx="5285400" cy="180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19"/>
          <p:cNvSpPr/>
          <p:nvPr/>
        </p:nvSpPr>
        <p:spPr>
          <a:xfrm>
            <a:off x="0" y="0"/>
            <a:ext cx="5787516" cy="157734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349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Wordcloud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/>
          <p:nvPr/>
        </p:nvSpPr>
        <p:spPr>
          <a:xfrm rot="10800000">
            <a:off x="6097998" y="4215"/>
            <a:ext cx="6079052" cy="1594485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349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6589050" y="343650"/>
            <a:ext cx="50637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Top 6 Position Categories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4">
            <a:alphaModFix/>
          </a:blip>
          <a:srcRect b="0" l="-484" r="-484" t="0"/>
          <a:stretch/>
        </p:blipFill>
        <p:spPr>
          <a:xfrm>
            <a:off x="5975475" y="2005800"/>
            <a:ext cx="6388475" cy="420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-72125" y="794700"/>
            <a:ext cx="12576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155CC"/>
                </a:solidFill>
                <a:latin typeface="Lora"/>
                <a:ea typeface="Lora"/>
                <a:cs typeface="Lora"/>
                <a:sym typeface="Lora"/>
              </a:rPr>
              <a:t>Data Scientist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      VS.   </a:t>
            </a:r>
            <a:r>
              <a:rPr b="1" lang="en-US" sz="3000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Data Analyst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   VS.   </a:t>
            </a:r>
            <a:r>
              <a:rPr b="1" lang="en-US" sz="3000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Business </a:t>
            </a:r>
            <a:r>
              <a:rPr b="1" lang="en-US" sz="3000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Management</a:t>
            </a:r>
            <a:r>
              <a:rPr b="1" lang="en-US" sz="3000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 Job</a:t>
            </a:r>
            <a:endParaRPr b="1" sz="3000">
              <a:solidFill>
                <a:srgbClr val="FF99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0" y="0"/>
            <a:ext cx="60267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Lora"/>
                <a:ea typeface="Lora"/>
                <a:cs typeface="Lora"/>
                <a:sym typeface="Lora"/>
              </a:rPr>
              <a:t>Does the degree matter ?</a:t>
            </a:r>
            <a:endParaRPr b="1" sz="30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200" y="1540500"/>
            <a:ext cx="8111175" cy="472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/>
        </p:nvSpPr>
        <p:spPr>
          <a:xfrm>
            <a:off x="0" y="96375"/>
            <a:ext cx="1071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Tools</a:t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575" y="1596500"/>
            <a:ext cx="9273750" cy="5095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0" y="781338"/>
            <a:ext cx="12576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155CC"/>
                </a:solidFill>
                <a:latin typeface="Lora"/>
                <a:ea typeface="Lora"/>
                <a:cs typeface="Lora"/>
                <a:sym typeface="Lora"/>
              </a:rPr>
              <a:t>Data Scientist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     VS.   </a:t>
            </a:r>
            <a:r>
              <a:rPr b="1" lang="en-US" sz="3000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Data Analyst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   VS.   </a:t>
            </a:r>
            <a:r>
              <a:rPr b="1" lang="en-US" sz="3000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Business Management Job</a:t>
            </a:r>
            <a:endParaRPr b="1" sz="3000">
              <a:solidFill>
                <a:srgbClr val="FF99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96375"/>
            <a:ext cx="107139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Skills</a:t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625" y="1582750"/>
            <a:ext cx="9171551" cy="50953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-58350" y="742063"/>
            <a:ext cx="12576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155CC"/>
                </a:solidFill>
                <a:latin typeface="Lora"/>
                <a:ea typeface="Lora"/>
                <a:cs typeface="Lora"/>
                <a:sym typeface="Lora"/>
              </a:rPr>
              <a:t>Data Scientist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     VS.   </a:t>
            </a:r>
            <a:r>
              <a:rPr b="1" lang="en-US" sz="3000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Data Analyst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   VS.   </a:t>
            </a:r>
            <a:r>
              <a:rPr b="1" lang="en-US" sz="3000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Business Management Job</a:t>
            </a:r>
            <a:endParaRPr b="1" sz="3000">
              <a:solidFill>
                <a:srgbClr val="FF99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>
            <a:off x="0" y="0"/>
            <a:ext cx="4709100" cy="6858000"/>
          </a:xfrm>
          <a:prstGeom prst="rect">
            <a:avLst/>
          </a:prstGeom>
          <a:solidFill>
            <a:schemeClr val="dk1">
              <a:alpha val="8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0" y="0"/>
            <a:ext cx="3282472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349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 txBox="1"/>
          <p:nvPr>
            <p:ph type="title"/>
          </p:nvPr>
        </p:nvSpPr>
        <p:spPr>
          <a:xfrm>
            <a:off x="334200" y="2063125"/>
            <a:ext cx="4040700" cy="2532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Limitations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5344150" y="1024425"/>
            <a:ext cx="6252000" cy="52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Char char="•"/>
            </a:pPr>
            <a:r>
              <a:rPr b="1" lang="en-US" sz="2200">
                <a:latin typeface="Avenir"/>
                <a:ea typeface="Avenir"/>
                <a:cs typeface="Avenir"/>
                <a:sym typeface="Avenir"/>
              </a:rPr>
              <a:t>Customized job postings on indeed may bias the data.</a:t>
            </a:r>
            <a:endParaRPr b="1" sz="2200"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Char char="•"/>
            </a:pPr>
            <a:r>
              <a:rPr b="1" lang="en-US" sz="2200">
                <a:latin typeface="Avenir"/>
                <a:ea typeface="Avenir"/>
                <a:cs typeface="Avenir"/>
                <a:sym typeface="Avenir"/>
              </a:rPr>
              <a:t>Limited sample size.</a:t>
            </a:r>
            <a:endParaRPr b="1" sz="2200"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Char char="•"/>
            </a:pPr>
            <a:r>
              <a:rPr b="1" lang="en-US" sz="2200">
                <a:latin typeface="Avenir"/>
                <a:ea typeface="Avenir"/>
                <a:cs typeface="Avenir"/>
                <a:sym typeface="Avenir"/>
              </a:rPr>
              <a:t>Unverified title categorization.</a:t>
            </a:r>
            <a:endParaRPr b="1" sz="2200"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Char char="•"/>
            </a:pPr>
            <a:r>
              <a:rPr b="1" lang="en-US" sz="2200">
                <a:latin typeface="Avenir"/>
                <a:ea typeface="Avenir"/>
                <a:cs typeface="Avenir"/>
                <a:sym typeface="Avenir"/>
              </a:rPr>
              <a:t>Overcounting </a:t>
            </a:r>
            <a:r>
              <a:rPr b="1" lang="en-US" sz="2200">
                <a:latin typeface="Avenir"/>
                <a:ea typeface="Avenir"/>
                <a:cs typeface="Avenir"/>
                <a:sym typeface="Avenir"/>
              </a:rPr>
              <a:t>several</a:t>
            </a:r>
            <a:r>
              <a:rPr b="1" lang="en-US" sz="2200">
                <a:latin typeface="Avenir"/>
                <a:ea typeface="Avenir"/>
                <a:cs typeface="Avenir"/>
                <a:sym typeface="Avenir"/>
              </a:rPr>
              <a:t> words: “engineer”, “data science”, etc.</a:t>
            </a:r>
            <a:endParaRPr b="1" sz="2200">
              <a:latin typeface="Avenir"/>
              <a:ea typeface="Avenir"/>
              <a:cs typeface="Avenir"/>
              <a:sym typeface="Avenir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