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5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7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8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32" r:id="rId2"/>
    <p:sldMasterId id="2147483658" r:id="rId3"/>
    <p:sldMasterId id="2147483663" r:id="rId4"/>
    <p:sldMasterId id="2147483668" r:id="rId5"/>
    <p:sldMasterId id="2147483673" r:id="rId6"/>
    <p:sldMasterId id="2147483677" r:id="rId7"/>
    <p:sldMasterId id="2147483701" r:id="rId8"/>
    <p:sldMasterId id="2147483721" r:id="rId9"/>
  </p:sldMasterIdLst>
  <p:notesMasterIdLst>
    <p:notesMasterId r:id="rId13"/>
  </p:notesMasterIdLst>
  <p:handoutMasterIdLst>
    <p:handoutMasterId r:id="rId14"/>
  </p:handoutMasterIdLst>
  <p:sldIdLst>
    <p:sldId id="2965" r:id="rId10"/>
    <p:sldId id="2966" r:id="rId11"/>
    <p:sldId id="2968" r:id="rId12"/>
  </p:sldIdLst>
  <p:sldSz cx="9144000" cy="6858000" type="screen4x3"/>
  <p:notesSz cx="6889750" cy="10021888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shisuo" initials="c" lastIdx="7" clrIdx="0"/>
  <p:cmAuthor id="2" name="刘 永记" initials="刘" lastIdx="2" clrIdx="1"/>
  <p:cmAuthor id="3" name="chen ming" initials="cm" lastIdx="5" clrIdx="2"/>
  <p:cmAuthor id="4" name="admin" initials="a" lastIdx="1" clrIdx="3"/>
  <p:cmAuthor id="5" name="hchua" initials="h" lastIdx="1" clrIdx="4"/>
  <p:cmAuthor id="6" name="jie xue" initials="jx" lastIdx="1" clrIdx="5">
    <p:extLst>
      <p:ext uri="{19B8F6BF-5375-455C-9EA6-DF929625EA0E}">
        <p15:presenceInfo xmlns:p15="http://schemas.microsoft.com/office/powerpoint/2012/main" userId="f15504933aa3fdc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  <a:srgbClr val="002060"/>
    <a:srgbClr val="4472C4"/>
    <a:srgbClr val="144799"/>
    <a:srgbClr val="DBEFF9"/>
    <a:srgbClr val="DAE3F3"/>
    <a:srgbClr val="1F4E79"/>
    <a:srgbClr val="E6E6E6"/>
    <a:srgbClr val="0D5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13" autoAdjust="0"/>
    <p:restoredTop sz="92773" autoAdjust="0"/>
  </p:normalViewPr>
  <p:slideViewPr>
    <p:cSldViewPr snapToGrid="0" showGuides="1">
      <p:cViewPr varScale="1">
        <p:scale>
          <a:sx n="63" d="100"/>
          <a:sy n="63" d="100"/>
        </p:scale>
        <p:origin x="1072" y="56"/>
      </p:cViewPr>
      <p:guideLst>
        <p:guide orient="horz" pos="2183"/>
        <p:guide pos="2925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00" d="100"/>
        <a:sy n="100" d="100"/>
      </p:scale>
      <p:origin x="0" y="-8260"/>
    </p:cViewPr>
  </p:sorterViewPr>
  <p:notesViewPr>
    <p:cSldViewPr snapToGrid="0">
      <p:cViewPr varScale="1">
        <p:scale>
          <a:sx n="54" d="100"/>
          <a:sy n="54" d="100"/>
        </p:scale>
        <p:origin x="262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2024/11/29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1252538"/>
            <a:ext cx="4511675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CCB1E-F726-A290-70C1-07B91AEC4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2B45F1-453F-B44B-F43D-DA7DDE707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34432D-FCA3-9D9F-DB18-EF3C10C5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DE26A-57F6-BAB4-62AB-DE357E5DB7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3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222A4-AB99-A59A-E9E0-D5BCF439D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8792C2-CC4F-FA89-6454-15FFE8802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8867CE-D7AB-4502-B9C4-3996A14C7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9424E6-41F1-5A14-BD11-946FBAA80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9F42C-2DAE-424C-A4B8-3140182C3E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36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8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对齐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395652" y="682630"/>
            <a:ext cx="7488000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395652" y="58191"/>
            <a:ext cx="7488000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对齐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36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883652" y="58191"/>
            <a:ext cx="1185533" cy="69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652" y="682630"/>
            <a:ext cx="8415839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395651" y="58191"/>
            <a:ext cx="8415839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25585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883652" y="58191"/>
            <a:ext cx="1185533" cy="69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652" y="682630"/>
            <a:ext cx="8415839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395651" y="58191"/>
            <a:ext cx="8415839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50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_居中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883652" y="58191"/>
            <a:ext cx="1185533" cy="69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82630"/>
            <a:ext cx="9143998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0" y="58191"/>
            <a:ext cx="9143997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39256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_左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883652" y="58191"/>
            <a:ext cx="1185533" cy="69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82630"/>
            <a:ext cx="9143998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0" y="58191"/>
            <a:ext cx="9143997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2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矩形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3"/>
          <p:cNvSpPr/>
          <p:nvPr userDrawn="1"/>
        </p:nvSpPr>
        <p:spPr>
          <a:xfrm>
            <a:off x="-70484" y="0"/>
            <a:ext cx="2917825" cy="68580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195580" y="20320"/>
            <a:ext cx="28067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195581" y="706120"/>
            <a:ext cx="44399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>
            <a:fillRect/>
          </a:stretch>
        </p:blipFill>
        <p:spPr>
          <a:xfrm>
            <a:off x="8299184" y="47360"/>
            <a:ext cx="684795" cy="677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矩形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矩形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对齐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395652" y="682630"/>
            <a:ext cx="7488000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395652" y="58191"/>
            <a:ext cx="7488000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3"/>
          <p:cNvSpPr/>
          <p:nvPr userDrawn="1"/>
        </p:nvSpPr>
        <p:spPr>
          <a:xfrm>
            <a:off x="-70485" y="0"/>
            <a:ext cx="2917825" cy="68580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195580" y="20320"/>
            <a:ext cx="28067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195580" y="706120"/>
            <a:ext cx="44399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>
            <a:fillRect/>
          </a:stretch>
        </p:blipFill>
        <p:spPr>
          <a:xfrm>
            <a:off x="8299184" y="47360"/>
            <a:ext cx="684795" cy="677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矩形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矩形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A58B-DDF3-47EE-9590-F08E3B42AD65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3"/>
          <p:cNvSpPr/>
          <p:nvPr userDrawn="1"/>
        </p:nvSpPr>
        <p:spPr>
          <a:xfrm>
            <a:off x="-70485" y="0"/>
            <a:ext cx="2917825" cy="68580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195580" y="20320"/>
            <a:ext cx="28067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195580" y="706120"/>
            <a:ext cx="44399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>
            <a:fillRect/>
          </a:stretch>
        </p:blipFill>
        <p:spPr>
          <a:xfrm>
            <a:off x="8299184" y="47360"/>
            <a:ext cx="684795" cy="677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6" name="矩形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" name="矩形 6"/>
          <p:cNvSpPr/>
          <p:nvPr userDrawn="1"/>
        </p:nvSpPr>
        <p:spPr>
          <a:xfrm>
            <a:off x="0" y="0"/>
            <a:ext cx="9144000" cy="43434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矩形 3"/>
          <p:cNvSpPr/>
          <p:nvPr userDrawn="1"/>
        </p:nvSpPr>
        <p:spPr>
          <a:xfrm>
            <a:off x="-70484" y="0"/>
            <a:ext cx="2917825" cy="6858000"/>
          </a:xfrm>
          <a:prstGeom prst="rect">
            <a:avLst/>
          </a:prstGeom>
          <a:solidFill>
            <a:srgbClr val="1E3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 userDrawn="1"/>
        </p:nvSpPr>
        <p:spPr>
          <a:xfrm>
            <a:off x="195580" y="20320"/>
            <a:ext cx="28067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8" name="直接连接符 27"/>
          <p:cNvCxnSpPr/>
          <p:nvPr userDrawn="1"/>
        </p:nvCxnSpPr>
        <p:spPr>
          <a:xfrm>
            <a:off x="195581" y="706120"/>
            <a:ext cx="443992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12"/>
          <a:stretch>
            <a:fillRect/>
          </a:stretch>
        </p:blipFill>
        <p:spPr>
          <a:xfrm>
            <a:off x="8299184" y="47360"/>
            <a:ext cx="684795" cy="677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左对齐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1" y="0"/>
            <a:ext cx="9144000" cy="87206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332"/>
            <a:ext cx="9143999" cy="653835"/>
          </a:xfrm>
        </p:spPr>
        <p:txBody>
          <a:bodyPr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587067"/>
            <a:ext cx="2133600" cy="27093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3944C6-082E-4FF0-9881-94A307BF8706}" type="slidenum">
              <a:rPr lang="en-US" altLang="zh-CN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52" y="41844"/>
            <a:ext cx="792479" cy="792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06"/>
    </mc:Choice>
    <mc:Fallback xmlns="">
      <p:transition advTm="9506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矩形 26"/>
          <p:cNvSpPr/>
          <p:nvPr userDrawn="1"/>
        </p:nvSpPr>
        <p:spPr>
          <a:xfrm>
            <a:off x="0" y="6231467"/>
            <a:ext cx="9144000" cy="62653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-1" y="0"/>
            <a:ext cx="9144000" cy="87206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989901" y="104332"/>
            <a:ext cx="6996417" cy="653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52" y="41844"/>
            <a:ext cx="792479" cy="792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06"/>
    </mc:Choice>
    <mc:Fallback xmlns="">
      <p:transition advTm="9506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1" y="0"/>
            <a:ext cx="9144000" cy="87206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332"/>
            <a:ext cx="9143999" cy="653835"/>
          </a:xfrm>
        </p:spPr>
        <p:txBody>
          <a:bodyPr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587067"/>
            <a:ext cx="2133600" cy="27093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3944C6-082E-4FF0-9881-94A307BF8706}" type="slidenum">
              <a:rPr lang="en-US" altLang="zh-CN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52" y="41844"/>
            <a:ext cx="792479" cy="792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06"/>
    </mc:Choice>
    <mc:Fallback xmlns="">
      <p:transition advTm="9506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1" y="0"/>
            <a:ext cx="9144000" cy="87206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332"/>
            <a:ext cx="9143999" cy="653835"/>
          </a:xfrm>
        </p:spPr>
        <p:txBody>
          <a:bodyPr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587067"/>
            <a:ext cx="2133600" cy="27093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3944C6-082E-4FF0-9881-94A307BF8706}" type="slidenum">
              <a:rPr lang="en-US" altLang="zh-CN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52" y="41844"/>
            <a:ext cx="792479" cy="792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06"/>
    </mc:Choice>
    <mc:Fallback xmlns="">
      <p:transition advTm="9506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-1" y="0"/>
            <a:ext cx="9144000" cy="872067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332"/>
            <a:ext cx="9143999" cy="653835"/>
          </a:xfrm>
        </p:spPr>
        <p:txBody>
          <a:bodyPr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0400" y="6587067"/>
            <a:ext cx="2133600" cy="27093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3944C6-082E-4FF0-9881-94A307BF8706}" type="slidenum">
              <a:rPr lang="en-US" altLang="zh-CN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52" y="41844"/>
            <a:ext cx="792479" cy="79247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06"/>
    </mc:Choice>
    <mc:Fallback xmlns="">
      <p:transition advTm="9506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944C6-082E-4FF0-9881-94A307BF8706}" type="slidenum">
              <a:rPr lang="en-US" altLang="zh-CN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06"/>
    </mc:Choice>
    <mc:Fallback xmlns="">
      <p:transition advTm="9506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944C6-082E-4FF0-9881-94A307BF8706}" type="slidenum">
              <a:rPr lang="en-US" altLang="zh-CN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06"/>
    </mc:Choice>
    <mc:Fallback xmlns="">
      <p:transition advTm="9506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8089900" y="0"/>
            <a:ext cx="1079500" cy="1055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332"/>
            <a:ext cx="9143999" cy="653835"/>
          </a:xfrm>
        </p:spPr>
        <p:txBody>
          <a:bodyPr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78085"/>
      </p:ext>
    </p:extLst>
  </p:cSld>
  <p:clrMapOvr>
    <a:masterClrMapping/>
  </p:clrMapOvr>
  <p:transition advTm="9506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90600" y="104775"/>
            <a:ext cx="6996113" cy="6540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4099" name="Picture 8" descr="F:\PPT模板\北航标识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5"/>
            <a:ext cx="4851400" cy="955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06767"/>
      </p:ext>
    </p:extLst>
  </p:cSld>
  <p:clrMapOvr>
    <a:masterClrMapping/>
  </p:clrMapOvr>
  <p:transition advTm="9506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8089900" y="0"/>
            <a:ext cx="1079500" cy="1055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63358"/>
      </p:ext>
    </p:extLst>
  </p:cSld>
  <p:clrMapOvr>
    <a:masterClrMapping/>
  </p:clrMapOvr>
  <p:transition advTm="9506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883652" y="58191"/>
            <a:ext cx="1185533" cy="69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652" y="682630"/>
            <a:ext cx="8415839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395651" y="58191"/>
            <a:ext cx="8415839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8089900" y="0"/>
            <a:ext cx="1079500" cy="1055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583625"/>
      </p:ext>
    </p:extLst>
  </p:cSld>
  <p:clrMapOvr>
    <a:masterClrMapping/>
  </p:clrMapOvr>
  <p:transition advTm="9506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0" y="0"/>
            <a:ext cx="627063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269157"/>
      </p:ext>
    </p:extLst>
  </p:cSld>
  <p:clrMapOvr>
    <a:masterClrMapping/>
  </p:clrMapOvr>
  <p:transition advTm="9506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175" y="-11112"/>
            <a:ext cx="9144000" cy="8715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0" y="104332"/>
            <a:ext cx="9143999" cy="653835"/>
          </a:xfrm>
        </p:spPr>
        <p:txBody>
          <a:bodyPr/>
          <a:lstStyle/>
          <a:p>
            <a:r>
              <a:rPr lang="zh-CN" altLang="en-US" dirty="0"/>
              <a:t>研究方向：先进复合材料结构力学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3436"/>
      </p:ext>
    </p:extLst>
  </p:cSld>
  <p:clrMapOvr>
    <a:masterClrMapping/>
  </p:clrMapOvr>
  <p:transition advTm="9506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0" y="0"/>
            <a:ext cx="627063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627538"/>
      </p:ext>
    </p:extLst>
  </p:cSld>
  <p:clrMapOvr>
    <a:masterClrMapping/>
  </p:clrMapOvr>
  <p:transition advTm="9506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96975"/>
            <a:ext cx="7848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F8B20A-C80E-4FA8-98A1-25823A62C1D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2024/11/29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14563" y="6286500"/>
            <a:ext cx="4419600" cy="508000"/>
          </a:xfrm>
        </p:spPr>
        <p:txBody>
          <a:bodyPr/>
          <a:lstStyle>
            <a:lvl1pPr>
              <a:spcBef>
                <a:spcPct val="20000"/>
              </a:spcBef>
              <a:defRPr sz="1400" b="0" i="1">
                <a:solidFill>
                  <a:srgbClr val="000066"/>
                </a:solidFill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Beihang University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58600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00711"/>
      </p:ext>
    </p:extLst>
  </p:cSld>
  <p:clrMapOvr>
    <a:masterClrMapping/>
  </p:clrMapOvr>
  <p:transition advTm="9506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0" y="0"/>
            <a:ext cx="627063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401411"/>
      </p:ext>
    </p:extLst>
  </p:cSld>
  <p:clrMapOvr>
    <a:masterClrMapping/>
  </p:clrMapOvr>
  <p:transition advTm="9506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8089900" y="0"/>
            <a:ext cx="1079500" cy="1055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04332"/>
            <a:ext cx="9143999" cy="653835"/>
          </a:xfrm>
        </p:spPr>
        <p:txBody>
          <a:bodyPr>
            <a:noAutofit/>
          </a:bodyPr>
          <a:lstStyle>
            <a:lvl1pPr algn="ctr">
              <a:defRPr sz="3200" b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3286"/>
      </p:ext>
    </p:extLst>
  </p:cSld>
  <p:clrMapOvr>
    <a:masterClrMapping/>
  </p:clrMapOvr>
  <p:transition advTm="9506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990600" y="104775"/>
            <a:ext cx="6996113" cy="654050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4099" name="Picture 8" descr="F:\PPT模板\北航标识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5"/>
            <a:ext cx="4851400" cy="955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416311"/>
      </p:ext>
    </p:extLst>
  </p:cSld>
  <p:clrMapOvr>
    <a:masterClrMapping/>
  </p:clrMapOvr>
  <p:transition advTm="9506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8089900" y="0"/>
            <a:ext cx="1079500" cy="1055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571105"/>
      </p:ext>
    </p:extLst>
  </p:cSld>
  <p:clrMapOvr>
    <a:masterClrMapping/>
  </p:clrMapOvr>
  <p:transition advTm="9506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883652" y="58191"/>
            <a:ext cx="1185533" cy="69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95652" y="682630"/>
            <a:ext cx="8415839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395651" y="58191"/>
            <a:ext cx="8415839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8089900" y="0"/>
            <a:ext cx="1079500" cy="1055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43262"/>
      </p:ext>
    </p:extLst>
  </p:cSld>
  <p:clrMapOvr>
    <a:masterClrMapping/>
  </p:clrMapOvr>
  <p:transition advTm="9506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0" y="0"/>
            <a:ext cx="627063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22114"/>
      </p:ext>
    </p:extLst>
  </p:cSld>
  <p:clrMapOvr>
    <a:masterClrMapping/>
  </p:clrMapOvr>
  <p:transition advTm="9506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175" y="-11112"/>
            <a:ext cx="9144000" cy="8715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hasCustomPrompt="1"/>
          </p:nvPr>
        </p:nvSpPr>
        <p:spPr>
          <a:xfrm>
            <a:off x="0" y="104332"/>
            <a:ext cx="9143999" cy="653835"/>
          </a:xfrm>
        </p:spPr>
        <p:txBody>
          <a:bodyPr/>
          <a:lstStyle/>
          <a:p>
            <a:r>
              <a:rPr lang="zh-CN" altLang="en-US" dirty="0"/>
              <a:t>研究方向：先进复合材料结构力学</a:t>
            </a: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39"/>
      </p:ext>
    </p:extLst>
  </p:cSld>
  <p:clrMapOvr>
    <a:masterClrMapping/>
  </p:clrMapOvr>
  <p:transition advTm="9506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0" y="0"/>
            <a:ext cx="627063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532331"/>
      </p:ext>
    </p:extLst>
  </p:cSld>
  <p:clrMapOvr>
    <a:masterClrMapping/>
  </p:clrMapOvr>
  <p:transition advTm="9506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6781800" cy="685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88" y="1196975"/>
            <a:ext cx="7848600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F8B20A-C80E-4FA8-98A1-25823A62C1D6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2024/11/29</a:t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214563" y="6286500"/>
            <a:ext cx="4419600" cy="508000"/>
          </a:xfrm>
        </p:spPr>
        <p:txBody>
          <a:bodyPr/>
          <a:lstStyle>
            <a:lvl1pPr>
              <a:spcBef>
                <a:spcPct val="20000"/>
              </a:spcBef>
              <a:defRPr sz="1400" b="0" i="1">
                <a:solidFill>
                  <a:srgbClr val="000066"/>
                </a:solidFill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1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Beihang University 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16946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563554"/>
      </p:ext>
    </p:extLst>
  </p:cSld>
  <p:clrMapOvr>
    <a:masterClrMapping/>
  </p:clrMapOvr>
  <p:transition advTm="9506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 descr="F:\PPT模板\北航标识.png"/>
          <p:cNvPicPr>
            <a:picLocks noChangeAspect="1"/>
          </p:cNvPicPr>
          <p:nvPr userDrawn="1"/>
        </p:nvPicPr>
        <p:blipFill>
          <a:blip r:embed="rId2"/>
          <a:srcRect r="79767"/>
          <a:stretch>
            <a:fillRect/>
          </a:stretch>
        </p:blipFill>
        <p:spPr>
          <a:xfrm>
            <a:off x="0" y="0"/>
            <a:ext cx="627063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楷体_GB2312" pitchFamily="49" charset="-122"/>
                <a:ea typeface="楷体_GB2312" pitchFamily="49" charset="-122"/>
              </a:defRPr>
            </a:lvl1pPr>
            <a:lvl2pPr>
              <a:defRPr>
                <a:latin typeface="楷体_GB2312" pitchFamily="49" charset="-122"/>
                <a:ea typeface="楷体_GB2312" pitchFamily="49" charset="-122"/>
              </a:defRPr>
            </a:lvl2pPr>
            <a:lvl3pPr>
              <a:defRPr>
                <a:latin typeface="楷体_GB2312" pitchFamily="49" charset="-122"/>
                <a:ea typeface="楷体_GB2312" pitchFamily="49" charset="-122"/>
              </a:defRPr>
            </a:lvl3pPr>
            <a:lvl4pPr>
              <a:defRPr>
                <a:latin typeface="楷体_GB2312" pitchFamily="49" charset="-122"/>
                <a:ea typeface="楷体_GB2312" pitchFamily="49" charset="-122"/>
              </a:defRPr>
            </a:lvl4pPr>
            <a:lvl5pPr>
              <a:defRPr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537325"/>
            <a:ext cx="2133600" cy="3206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047103"/>
      </p:ext>
    </p:extLst>
  </p:cSld>
  <p:clrMapOvr>
    <a:masterClrMapping/>
  </p:clrMapOvr>
  <p:transition advTm="9506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_居中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883652" y="58191"/>
            <a:ext cx="1185533" cy="69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82630"/>
            <a:ext cx="9143998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0" y="58191"/>
            <a:ext cx="9143997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_左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7883652" y="58191"/>
            <a:ext cx="1185533" cy="698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0" y="682630"/>
            <a:ext cx="9143998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0" y="58191"/>
            <a:ext cx="9143997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居中对齐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395652" y="682630"/>
            <a:ext cx="7488000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395652" y="58191"/>
            <a:ext cx="7488000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816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对齐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 flipV="1">
            <a:off x="395652" y="682630"/>
            <a:ext cx="7488000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395652" y="58191"/>
            <a:ext cx="7488000" cy="5712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694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heme" Target="../theme/theme9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95652" y="682630"/>
            <a:ext cx="8415839" cy="0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 userDrawn="1"/>
        </p:nvSpPr>
        <p:spPr>
          <a:xfrm>
            <a:off x="7909261" y="6488668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2C2DD6-942F-4C99-BE19-18CA49450731}" type="slidenum"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7909261" y="6488668"/>
            <a:ext cx="1105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2C2DD6-942F-4C99-BE19-18CA49450731}" type="slidenum">
              <a:rPr lang="zh-CN" altLang="en-US" sz="18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372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9A6AC-2FB9-4C77-9453-AF7DCD58712F}" type="datetime1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7067"/>
            <a:ext cx="2133600" cy="270933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53944C6-082E-4FF0-9881-94A307BF8706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</p:sldLayoutIdLst>
  <mc:AlternateContent xmlns:mc="http://schemas.openxmlformats.org/markup-compatibility/2006" xmlns:p14="http://schemas.microsoft.com/office/powerpoint/2010/main">
    <mc:Choice Requires="p14">
      <p:transition p14:dur="0" advTm="9506"/>
    </mc:Choice>
    <mc:Fallback xmlns="">
      <p:transition advTm="9506"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5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9" r:id="rId7"/>
    <p:sldLayoutId id="2147483710" r:id="rId8"/>
    <p:sldLayoutId id="2147483711" r:id="rId9"/>
    <p:sldLayoutId id="2147483712" r:id="rId10"/>
  </p:sldLayoutIdLst>
  <p:transition advTm="9506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586538"/>
            <a:ext cx="2133600" cy="2714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cs typeface="Times New Roman" panose="02020603050405020304" pitchFamily="18" charset="0"/>
              </a:rPr>
              <a:t>‹#›</a:t>
            </a:fld>
            <a:endParaRPr lang="en-US" altLang="zh-CN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58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ransition advTm="9506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07F8D971-6D43-4B0F-A52D-7EC0A952E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610475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A0C7EC6-8561-7D03-12EB-B3113C7AFFCC}"/>
              </a:ext>
            </a:extLst>
          </p:cNvPr>
          <p:cNvSpPr/>
          <p:nvPr/>
        </p:nvSpPr>
        <p:spPr>
          <a:xfrm>
            <a:off x="0" y="833343"/>
            <a:ext cx="1126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</a:t>
            </a:r>
            <a:r>
              <a:rPr lang="en-US" altLang="zh-CN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PIMPLE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算法使用</a:t>
            </a:r>
            <a:r>
              <a:rPr lang="en-US" altLang="zh-CN" b="1" kern="1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OpenFOAM</a:t>
            </a:r>
            <a:r>
              <a:rPr lang="zh-CN" altLang="en-US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开源软件对高压井口装备的数值模拟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7A024DD-A18B-2703-6DD1-3E83DAFB8EC6}"/>
              </a:ext>
            </a:extLst>
          </p:cNvPr>
          <p:cNvSpPr txBox="1"/>
          <p:nvPr/>
        </p:nvSpPr>
        <p:spPr>
          <a:xfrm>
            <a:off x="420957" y="1832055"/>
            <a:ext cx="39000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spAutoFit/>
          </a:bodyPr>
          <a:lstStyle>
            <a:defPPr>
              <a:defRPr lang="en-US"/>
            </a:defPPr>
            <a:lvl1pPr algn="ctr">
              <a:defRPr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defTabSz="457200">
              <a:buClrTx/>
              <a:buSzTx/>
              <a:buFontTx/>
              <a:defRPr/>
            </a:pPr>
            <a:r>
              <a:rPr lang="zh-CN" altLang="en-US" dirty="0">
                <a:solidFill>
                  <a:prstClr val="white"/>
                </a:solidFill>
                <a:sym typeface="+mn-ea"/>
              </a:rPr>
              <a:t>湍流模拟方法：雷诺时均模拟（</a:t>
            </a:r>
            <a:r>
              <a:rPr lang="en-US" altLang="zh-CN" dirty="0">
                <a:solidFill>
                  <a:prstClr val="white"/>
                </a:solidFill>
                <a:sym typeface="+mn-ea"/>
              </a:rPr>
              <a:t>RAS</a:t>
            </a:r>
            <a:r>
              <a:rPr lang="zh-CN" altLang="en-US" dirty="0">
                <a:solidFill>
                  <a:prstClr val="white"/>
                </a:solidFill>
                <a:sym typeface="+mn-ea"/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8757633-702C-1CC6-91CD-0E55D9B1BA99}"/>
              </a:ext>
            </a:extLst>
          </p:cNvPr>
          <p:cNvSpPr/>
          <p:nvPr/>
        </p:nvSpPr>
        <p:spPr>
          <a:xfrm>
            <a:off x="0" y="1335249"/>
            <a:ext cx="112695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n"/>
            </a:pPr>
            <a:r>
              <a:rPr lang="zh-CN" altLang="en-US" b="1" kern="1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基本原理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1C1EFB-A579-1353-FE56-81C308B74C09}"/>
              </a:ext>
            </a:extLst>
          </p:cNvPr>
          <p:cNvSpPr txBox="1"/>
          <p:nvPr/>
        </p:nvSpPr>
        <p:spPr>
          <a:xfrm>
            <a:off x="420956" y="2632425"/>
            <a:ext cx="390003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1" forceAA="0" compatLnSpc="1">
            <a:spAutoFit/>
          </a:bodyPr>
          <a:lstStyle>
            <a:defPPr>
              <a:defRPr lang="en-US"/>
            </a:defPPr>
            <a:lvl1pPr algn="ctr">
              <a:defRPr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ctr" defTabSz="457200">
              <a:buClrTx/>
              <a:buSzTx/>
              <a:buFontTx/>
              <a:defRPr/>
            </a:pPr>
            <a:r>
              <a:rPr lang="zh-CN" altLang="en-US" dirty="0">
                <a:solidFill>
                  <a:prstClr val="white"/>
                </a:solidFill>
                <a:sym typeface="+mn-ea"/>
              </a:rPr>
              <a:t>粘度模型：</a:t>
            </a:r>
            <a:r>
              <a:rPr lang="en-US" altLang="zh-CN" dirty="0">
                <a:solidFill>
                  <a:prstClr val="white"/>
                </a:solidFill>
              </a:rPr>
              <a:t>Herschel-Bulkley</a:t>
            </a:r>
            <a:r>
              <a:rPr lang="zh-CN" altLang="en-US" dirty="0">
                <a:solidFill>
                  <a:prstClr val="white"/>
                </a:solidFill>
              </a:rPr>
              <a:t>模型</a:t>
            </a:r>
            <a:endParaRPr lang="zh-CN" altLang="en-US" dirty="0">
              <a:solidFill>
                <a:prstClr val="white"/>
              </a:solidFill>
              <a:sym typeface="+mn-ea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B1DA229-BAC9-E9DA-46D4-408F0CC67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89" y="1751782"/>
            <a:ext cx="1927045" cy="2499950"/>
          </a:xfrm>
          <a:prstGeom prst="rect">
            <a:avLst/>
          </a:prstGeom>
        </p:spPr>
      </p:pic>
      <p:sp>
        <p:nvSpPr>
          <p:cNvPr id="19" name="圆角矩形 31">
            <a:extLst>
              <a:ext uri="{FF2B5EF4-FFF2-40B4-BE49-F238E27FC236}">
                <a16:creationId xmlns:a16="http://schemas.microsoft.com/office/drawing/2014/main" id="{D9C53DC1-9BD8-57A5-1F79-24413041E373}"/>
              </a:ext>
            </a:extLst>
          </p:cNvPr>
          <p:cNvSpPr/>
          <p:nvPr/>
        </p:nvSpPr>
        <p:spPr>
          <a:xfrm>
            <a:off x="420956" y="3530481"/>
            <a:ext cx="3689350" cy="2033905"/>
          </a:xfrm>
          <a:prstGeom prst="roundRect">
            <a:avLst>
              <a:gd name="adj" fmla="val 2443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F192DE8-0768-6602-A5CD-1B74AC81A507}"/>
              </a:ext>
            </a:extLst>
          </p:cNvPr>
          <p:cNvSpPr txBox="1"/>
          <p:nvPr/>
        </p:nvSpPr>
        <p:spPr>
          <a:xfrm>
            <a:off x="1006108" y="3327519"/>
            <a:ext cx="2519045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spAutoFit/>
          </a:bodyPr>
          <a:lstStyle>
            <a:defPPr>
              <a:defRPr lang="en-US"/>
            </a:defPPr>
            <a:lvl1pPr algn="ctr">
              <a:defRPr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defTabSz="457200">
              <a:defRPr/>
            </a:pPr>
            <a:r>
              <a:rPr lang="en-US" altLang="zh-CN" dirty="0">
                <a:solidFill>
                  <a:prstClr val="white"/>
                </a:solidFill>
              </a:rPr>
              <a:t>PIMPLE</a:t>
            </a:r>
            <a:r>
              <a:rPr lang="zh-CN" altLang="en-US" dirty="0">
                <a:solidFill>
                  <a:prstClr val="white"/>
                </a:solidFill>
              </a:rPr>
              <a:t>算法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5C0AD8-432B-F241-9F4C-9B3DA83402FA}"/>
              </a:ext>
            </a:extLst>
          </p:cNvPr>
          <p:cNvSpPr txBox="1"/>
          <p:nvPr/>
        </p:nvSpPr>
        <p:spPr>
          <a:xfrm>
            <a:off x="420956" y="3682335"/>
            <a:ext cx="3689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PIMPLE</a:t>
            </a:r>
            <a:r>
              <a:rPr lang="zh-CN" altLang="en-US" sz="1600" dirty="0"/>
              <a:t>算法：</a:t>
            </a: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Navier-Stokes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方程分解为速度和压力两个独立的方程来求解。其中使用</a:t>
            </a: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PISO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算法对速度场进行更新，使用</a:t>
            </a:r>
            <a:r>
              <a:rPr lang="en-US" altLang="zh-CN" sz="1600" b="0" i="0" dirty="0">
                <a:solidFill>
                  <a:srgbClr val="05073B"/>
                </a:solidFill>
                <a:effectLst/>
                <a:latin typeface="-apple-system"/>
              </a:rPr>
              <a:t>SIMPLE</a:t>
            </a:r>
            <a:r>
              <a:rPr lang="zh-CN" altLang="en-US" sz="1600" b="0" i="0" dirty="0">
                <a:solidFill>
                  <a:srgbClr val="05073B"/>
                </a:solidFill>
                <a:effectLst/>
                <a:latin typeface="-apple-system"/>
              </a:rPr>
              <a:t>算法对压力场进行修正，之后再将压力修正值应用到速度场来更新速度场。不断迭代求解，直至收敛。</a:t>
            </a:r>
            <a:endParaRPr lang="zh-CN" altLang="en-US" sz="1600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DF3E47E8-B521-C097-ED16-65383562E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89" y="1751782"/>
            <a:ext cx="2172439" cy="3697426"/>
          </a:xfrm>
          <a:prstGeom prst="rect">
            <a:avLst/>
          </a:prstGeom>
        </p:spPr>
      </p:pic>
      <p:sp>
        <p:nvSpPr>
          <p:cNvPr id="25" name="圆角矩形 69">
            <a:extLst>
              <a:ext uri="{FF2B5EF4-FFF2-40B4-BE49-F238E27FC236}">
                <a16:creationId xmlns:a16="http://schemas.microsoft.com/office/drawing/2014/main" id="{ED35D94A-D10E-3F7E-9AA3-6460861EA58D}"/>
              </a:ext>
            </a:extLst>
          </p:cNvPr>
          <p:cNvSpPr/>
          <p:nvPr/>
        </p:nvSpPr>
        <p:spPr>
          <a:xfrm>
            <a:off x="6645289" y="5564386"/>
            <a:ext cx="2159611" cy="296820"/>
          </a:xfrm>
          <a:prstGeom prst="roundRect">
            <a:avLst>
              <a:gd name="adj" fmla="val 18541"/>
            </a:avLst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PIMPLE</a:t>
            </a:r>
            <a:r>
              <a:rPr lang="zh-CN" altLang="en-US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26" name="圆角矩形 69">
            <a:extLst>
              <a:ext uri="{FF2B5EF4-FFF2-40B4-BE49-F238E27FC236}">
                <a16:creationId xmlns:a16="http://schemas.microsoft.com/office/drawing/2014/main" id="{CB82AFA2-B48C-85B1-74DD-C5C638E1586E}"/>
              </a:ext>
            </a:extLst>
          </p:cNvPr>
          <p:cNvSpPr/>
          <p:nvPr/>
        </p:nvSpPr>
        <p:spPr>
          <a:xfrm>
            <a:off x="4467401" y="4313910"/>
            <a:ext cx="1999419" cy="30650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spcBef>
                <a:spcPct val="50000"/>
              </a:spcBef>
            </a:pPr>
            <a:r>
              <a:rPr lang="en-US" altLang="zh-CN" sz="1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RAS</a:t>
            </a:r>
            <a:endParaRPr lang="zh-CN" altLang="en-US" sz="1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485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F9E2F-7DF6-5D24-CB02-F19A0098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E05FA693-AE05-A37B-770D-012ABCEA6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610475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防喷器流场分布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BB92E6-2A0C-5F6F-F6BD-B7E487AEDC14}"/>
              </a:ext>
            </a:extLst>
          </p:cNvPr>
          <p:cNvSpPr txBox="1"/>
          <p:nvPr/>
        </p:nvSpPr>
        <p:spPr>
          <a:xfrm>
            <a:off x="4572000" y="3714432"/>
            <a:ext cx="362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认识：流体从竖直流道流向水平流道流动时，速度梯度较大，速度增大压强减小，湍动能变化剧烈，此区域湍流动能较大。速度梯度较大的地方会产生较强的湍流动能。</a:t>
            </a:r>
          </a:p>
        </p:txBody>
      </p:sp>
      <p:sp>
        <p:nvSpPr>
          <p:cNvPr id="11" name="圆角矩形 69">
            <a:extLst>
              <a:ext uri="{FF2B5EF4-FFF2-40B4-BE49-F238E27FC236}">
                <a16:creationId xmlns:a16="http://schemas.microsoft.com/office/drawing/2014/main" id="{F25B279A-0AE2-98A8-071C-E35702259603}"/>
              </a:ext>
            </a:extLst>
          </p:cNvPr>
          <p:cNvSpPr/>
          <p:nvPr/>
        </p:nvSpPr>
        <p:spPr>
          <a:xfrm>
            <a:off x="1097749" y="6001751"/>
            <a:ext cx="2336153" cy="3384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湍动能</a:t>
            </a:r>
          </a:p>
        </p:txBody>
      </p:sp>
      <p:sp>
        <p:nvSpPr>
          <p:cNvPr id="12" name="圆角矩形 69">
            <a:extLst>
              <a:ext uri="{FF2B5EF4-FFF2-40B4-BE49-F238E27FC236}">
                <a16:creationId xmlns:a16="http://schemas.microsoft.com/office/drawing/2014/main" id="{71C2711D-6DA7-D145-D59A-4923B0526402}"/>
              </a:ext>
            </a:extLst>
          </p:cNvPr>
          <p:cNvSpPr/>
          <p:nvPr/>
        </p:nvSpPr>
        <p:spPr>
          <a:xfrm>
            <a:off x="5523369" y="3259773"/>
            <a:ext cx="2336153" cy="3384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压强</a:t>
            </a:r>
          </a:p>
        </p:txBody>
      </p:sp>
      <p:sp>
        <p:nvSpPr>
          <p:cNvPr id="13" name="圆角矩形 69">
            <a:extLst>
              <a:ext uri="{FF2B5EF4-FFF2-40B4-BE49-F238E27FC236}">
                <a16:creationId xmlns:a16="http://schemas.microsoft.com/office/drawing/2014/main" id="{C9FC0481-2CFA-D964-E500-2C8969800EA5}"/>
              </a:ext>
            </a:extLst>
          </p:cNvPr>
          <p:cNvSpPr/>
          <p:nvPr/>
        </p:nvSpPr>
        <p:spPr>
          <a:xfrm>
            <a:off x="1076875" y="3217378"/>
            <a:ext cx="2336153" cy="3384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1CD590-FBE4-0E02-4872-7A40FC0BB0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0" y="837737"/>
            <a:ext cx="3968292" cy="22834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71890A5-A575-C9A7-A24E-FCE90DAA30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97" y="837737"/>
            <a:ext cx="3968295" cy="22834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EC4214A-8DB5-7430-9F62-96005FC688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0" y="3652060"/>
            <a:ext cx="3968292" cy="228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6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4DEC6-0F71-79A3-8494-62FE159E2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">
            <a:extLst>
              <a:ext uri="{FF2B5EF4-FFF2-40B4-BE49-F238E27FC236}">
                <a16:creationId xmlns:a16="http://schemas.microsoft.com/office/drawing/2014/main" id="{D3CFCA90-F04D-E9B1-C39B-B9426B29B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7610475" cy="700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套管头流场分布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804C71-6102-9314-3F3D-8623D4977624}"/>
              </a:ext>
            </a:extLst>
          </p:cNvPr>
          <p:cNvSpPr txBox="1"/>
          <p:nvPr/>
        </p:nvSpPr>
        <p:spPr>
          <a:xfrm>
            <a:off x="4572000" y="3714432"/>
            <a:ext cx="3621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认识：流体从竖直流道流向水平流道流动时，速度梯度较大，速度急剧减小压强不变，湍动能变化剧烈，此区域由于速度剧烈减小，流动状态变化较大，湍流动能较大。</a:t>
            </a:r>
          </a:p>
        </p:txBody>
      </p:sp>
      <p:sp>
        <p:nvSpPr>
          <p:cNvPr id="11" name="圆角矩形 69">
            <a:extLst>
              <a:ext uri="{FF2B5EF4-FFF2-40B4-BE49-F238E27FC236}">
                <a16:creationId xmlns:a16="http://schemas.microsoft.com/office/drawing/2014/main" id="{0E59BC6B-610A-D0E4-838A-99223124D204}"/>
              </a:ext>
            </a:extLst>
          </p:cNvPr>
          <p:cNvSpPr/>
          <p:nvPr/>
        </p:nvSpPr>
        <p:spPr>
          <a:xfrm>
            <a:off x="1097749" y="6001751"/>
            <a:ext cx="2336153" cy="3384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湍动能</a:t>
            </a:r>
          </a:p>
        </p:txBody>
      </p:sp>
      <p:sp>
        <p:nvSpPr>
          <p:cNvPr id="12" name="圆角矩形 69">
            <a:extLst>
              <a:ext uri="{FF2B5EF4-FFF2-40B4-BE49-F238E27FC236}">
                <a16:creationId xmlns:a16="http://schemas.microsoft.com/office/drawing/2014/main" id="{F3CA01A7-BB2B-86F6-F9CA-D0739A010D2E}"/>
              </a:ext>
            </a:extLst>
          </p:cNvPr>
          <p:cNvSpPr/>
          <p:nvPr/>
        </p:nvSpPr>
        <p:spPr>
          <a:xfrm>
            <a:off x="5523369" y="3259773"/>
            <a:ext cx="2336153" cy="3384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压强</a:t>
            </a:r>
          </a:p>
        </p:txBody>
      </p:sp>
      <p:sp>
        <p:nvSpPr>
          <p:cNvPr id="13" name="圆角矩形 69">
            <a:extLst>
              <a:ext uri="{FF2B5EF4-FFF2-40B4-BE49-F238E27FC236}">
                <a16:creationId xmlns:a16="http://schemas.microsoft.com/office/drawing/2014/main" id="{09CB945B-C1DA-A1C5-4D2C-A2B2E1CBFF76}"/>
              </a:ext>
            </a:extLst>
          </p:cNvPr>
          <p:cNvSpPr/>
          <p:nvPr/>
        </p:nvSpPr>
        <p:spPr>
          <a:xfrm>
            <a:off x="1076875" y="3217378"/>
            <a:ext cx="2336153" cy="33845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517CF8-D849-1CDB-77E3-C5D39DDB6E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5" y="852713"/>
            <a:ext cx="3968291" cy="22834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18B526-DA30-25BF-BC67-486449B482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299" y="838564"/>
            <a:ext cx="3968291" cy="22834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04C0FD-90F2-37C5-7C18-7030C89E2C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6" y="3637085"/>
            <a:ext cx="3968290" cy="22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70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AzYTdjMGI3MzZlY2Y3YWE0OTdiYmRjOGE3ZmUyY2UifQ==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dirty="0" smtClean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dirty="0" smtClean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dirty="0" smtClean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  <a:scene3d>
          <a:camera prst="orthographicFront">
            <a:rot lat="0" lon="0" rev="0"/>
          </a:camera>
          <a:lightRig rig="contrasting" dir="t">
            <a:rot lat="0" lon="0" rev="4500000"/>
          </a:lightRig>
        </a:scene3d>
        <a:sp3d contourW="6350" prstMaterial="metal">
          <a:bevelT w="127000" h="31750" prst="relaxedInset"/>
          <a:contourClr>
            <a:schemeClr val="accent1">
              <a:shade val="75000"/>
            </a:schemeClr>
          </a:contourClr>
        </a:sp3d>
      </a:bodyPr>
      <a:lstStyle>
        <a:defPPr algn="ctr">
          <a:defRPr sz="5400" b="1" cap="all" dirty="0" smtClean="0">
            <a:ln w="0"/>
            <a:gradFill flip="none">
              <a:gsLst>
                <a:gs pos="0">
                  <a:schemeClr val="accent1">
                    <a:tint val="75000"/>
                    <a:shade val="75000"/>
                    <a:satMod val="170000"/>
                  </a:schemeClr>
                </a:gs>
                <a:gs pos="49000">
                  <a:schemeClr val="accent1">
                    <a:tint val="88000"/>
                    <a:shade val="65000"/>
                    <a:satMod val="172000"/>
                  </a:schemeClr>
                </a:gs>
                <a:gs pos="50000">
                  <a:schemeClr val="accent1">
                    <a:shade val="65000"/>
                    <a:satMod val="130000"/>
                  </a:schemeClr>
                </a:gs>
                <a:gs pos="92000">
                  <a:schemeClr val="accent1">
                    <a:shade val="50000"/>
                    <a:satMod val="120000"/>
                  </a:schemeClr>
                </a:gs>
                <a:gs pos="100000">
                  <a:schemeClr val="accent1">
                    <a:shade val="48000"/>
                    <a:satMod val="120000"/>
                  </a:schemeClr>
                </a:gs>
              </a:gsLst>
              <a:lin ang="5400000"/>
            </a:gradFill>
            <a:effectLst>
              <a:reflection blurRad="12700" stA="50000" endPos="50000" dist="5000" dir="5400000" sy="-100000" rotWithShape="0"/>
            </a:effectLst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Office 主题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11747</TotalTime>
  <Words>195</Words>
  <Application>Microsoft Office PowerPoint</Application>
  <PresentationFormat>全屏显示(4:3)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3</vt:i4>
      </vt:variant>
    </vt:vector>
  </HeadingPairs>
  <TitlesOfParts>
    <vt:vector size="21" baseType="lpstr">
      <vt:lpstr>-apple-system</vt:lpstr>
      <vt:lpstr>黑体</vt:lpstr>
      <vt:lpstr>楷体_GB2312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2_Office 主题</vt:lpstr>
      <vt:lpstr>自定义设计方案</vt:lpstr>
      <vt:lpstr>1_自定义设计方案</vt:lpstr>
      <vt:lpstr>2_自定义设计方案</vt:lpstr>
      <vt:lpstr>3_自定义设计方案</vt:lpstr>
      <vt:lpstr>1_Office 主题</vt:lpstr>
      <vt:lpstr>4_Office 主题</vt:lpstr>
      <vt:lpstr>6_Office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IDEAL</dc:creator>
  <cp:lastModifiedBy>泽丰 任</cp:lastModifiedBy>
  <cp:revision>3943</cp:revision>
  <cp:lastPrinted>2022-09-11T05:09:00Z</cp:lastPrinted>
  <dcterms:created xsi:type="dcterms:W3CDTF">2019-06-19T02:08:00Z</dcterms:created>
  <dcterms:modified xsi:type="dcterms:W3CDTF">2024-11-29T09:46:07Z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5D5F8E2087A444A0AC297874E732BC97</vt:lpwstr>
  </property>
</Properties>
</file>