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893" y="3861048"/>
            <a:ext cx="23907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362" y="799837"/>
            <a:ext cx="42580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Gap</a:t>
            </a:r>
            <a:r>
              <a:rPr lang="zh-CN" altLang="en-US" dirty="0"/>
              <a:t>： 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gapCAT</a:t>
            </a:r>
            <a:r>
              <a:rPr lang="en-US" altLang="zh-CN" dirty="0"/>
              <a:t>: 1.5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当有</a:t>
            </a:r>
            <a:r>
              <a:rPr lang="en-US" altLang="zh-CN" sz="1600" dirty="0"/>
              <a:t>category file</a:t>
            </a:r>
            <a:r>
              <a:rPr lang="zh-CN" altLang="en-US" sz="1600" dirty="0"/>
              <a:t>时，此参数才有用</a:t>
            </a:r>
            <a:r>
              <a:rPr lang="en-US" altLang="zh-CN" sz="1600" dirty="0"/>
              <a:t>,</a:t>
            </a:r>
            <a:r>
              <a:rPr lang="zh-CN" altLang="en-US" sz="1600" dirty="0"/>
              <a:t>否则忽视</a:t>
            </a:r>
            <a:r>
              <a:rPr lang="en-US" altLang="zh-CN" sz="16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33" y="326203"/>
            <a:ext cx="2366099" cy="218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8131" y="13768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Backbone file</a:t>
            </a:r>
            <a:r>
              <a:rPr lang="zh-CN" altLang="en-US" dirty="0"/>
              <a:t>相关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5"/>
          <a:stretch/>
        </p:blipFill>
        <p:spPr bwMode="auto">
          <a:xfrm>
            <a:off x="4932040" y="326204"/>
            <a:ext cx="1609531" cy="213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41571" y="102742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-43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数据格式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889" y="2246387"/>
            <a:ext cx="8389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Gap</a:t>
            </a:r>
            <a:r>
              <a:rPr lang="zh-CN" altLang="en-US" sz="1400" dirty="0"/>
              <a:t>的单位是度数</a:t>
            </a:r>
            <a:endParaRPr lang="en-US" altLang="zh-CN" sz="1400" dirty="0"/>
          </a:p>
          <a:p>
            <a:r>
              <a:rPr lang="en-US" altLang="zh-CN" sz="1400" dirty="0"/>
              <a:t>Gap</a:t>
            </a:r>
            <a:r>
              <a:rPr lang="zh-CN" altLang="en-US" sz="1400" dirty="0"/>
              <a:t>为每一个</a:t>
            </a:r>
            <a:r>
              <a:rPr lang="en-US" altLang="zh-CN" sz="1400" dirty="0"/>
              <a:t>gene name</a:t>
            </a:r>
            <a:r>
              <a:rPr lang="zh-CN" altLang="en-US" sz="1400" dirty="0"/>
              <a:t>之间的间隔度数</a:t>
            </a:r>
            <a:endParaRPr lang="en-US" altLang="zh-CN" sz="1400" dirty="0"/>
          </a:p>
          <a:p>
            <a:r>
              <a:rPr lang="en-US" altLang="zh-CN" sz="1400" dirty="0" err="1"/>
              <a:t>gapCAT</a:t>
            </a:r>
            <a:r>
              <a:rPr lang="zh-CN" altLang="en-US" sz="1400" dirty="0"/>
              <a:t>为每一个</a:t>
            </a:r>
            <a:r>
              <a:rPr lang="en-US" altLang="zh-CN" sz="1400" dirty="0"/>
              <a:t>category</a:t>
            </a:r>
            <a:r>
              <a:rPr lang="zh-CN" altLang="en-US" sz="1400" dirty="0"/>
              <a:t>之间的间隔度数，即当有</a:t>
            </a:r>
            <a:r>
              <a:rPr lang="en-US" altLang="zh-CN" sz="1400" dirty="0"/>
              <a:t>category file</a:t>
            </a:r>
            <a:r>
              <a:rPr lang="zh-CN" altLang="en-US" sz="1400" dirty="0"/>
              <a:t>时</a:t>
            </a:r>
            <a:r>
              <a:rPr lang="en-US" altLang="zh-CN" sz="1400" dirty="0"/>
              <a:t>,cat</a:t>
            </a:r>
            <a:r>
              <a:rPr lang="zh-CN" altLang="en-US" sz="1400" dirty="0"/>
              <a:t>内部的基因</a:t>
            </a:r>
            <a:r>
              <a:rPr lang="en-US" altLang="zh-CN" sz="1400" dirty="0"/>
              <a:t>gap</a:t>
            </a:r>
            <a:r>
              <a:rPr lang="zh-CN" altLang="en-US" sz="1400" dirty="0"/>
              <a:t>是</a:t>
            </a:r>
            <a:r>
              <a:rPr lang="en-US" altLang="zh-CN" sz="1400" dirty="0"/>
              <a:t>1,,Cat</a:t>
            </a:r>
            <a:r>
              <a:rPr lang="zh-CN" altLang="en-US" sz="1400" dirty="0"/>
              <a:t>间的</a:t>
            </a:r>
            <a:r>
              <a:rPr lang="en-US" altLang="zh-CN" sz="1400" dirty="0"/>
              <a:t>gap</a:t>
            </a:r>
            <a:r>
              <a:rPr lang="zh-CN" altLang="en-US" sz="1400" dirty="0"/>
              <a:t>是</a:t>
            </a:r>
            <a:r>
              <a:rPr lang="en-US" altLang="zh-CN" sz="1400" dirty="0"/>
              <a:t>1.5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38961" y="3140968"/>
            <a:ext cx="52674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Start degree: </a:t>
            </a:r>
            <a:r>
              <a:rPr lang="zh-CN" altLang="en-US" dirty="0"/>
              <a:t>第一个方块开始画的位置</a:t>
            </a:r>
            <a:endParaRPr lang="en-US" altLang="zh-CN" dirty="0"/>
          </a:p>
          <a:p>
            <a:r>
              <a:rPr lang="en-US" altLang="zh-CN" dirty="0"/>
              <a:t>Height: 0.1     </a:t>
            </a:r>
            <a:r>
              <a:rPr lang="zh-CN" altLang="en-US" dirty="0"/>
              <a:t>方块的宽度</a:t>
            </a:r>
            <a:endParaRPr lang="en-US" altLang="zh-CN" dirty="0"/>
          </a:p>
          <a:p>
            <a:r>
              <a:rPr lang="en-US" altLang="zh-CN" dirty="0" err="1"/>
              <a:t>bg.col</a:t>
            </a:r>
            <a:r>
              <a:rPr lang="zh-CN" altLang="en-US" dirty="0"/>
              <a:t>：</a:t>
            </a:r>
            <a:r>
              <a:rPr lang="en-US" altLang="zh-CN" dirty="0"/>
              <a:t>NA    </a:t>
            </a:r>
            <a:r>
              <a:rPr lang="zh-CN" altLang="en-US" dirty="0"/>
              <a:t>方块内填充颜色</a:t>
            </a:r>
            <a:r>
              <a:rPr lang="en-US" altLang="zh-CN" dirty="0"/>
              <a:t>,NA</a:t>
            </a:r>
            <a:r>
              <a:rPr lang="zh-CN" altLang="en-US" dirty="0"/>
              <a:t>就是不填充</a:t>
            </a:r>
            <a:endParaRPr lang="en-US" altLang="zh-CN" dirty="0"/>
          </a:p>
          <a:p>
            <a:r>
              <a:rPr lang="en-US" altLang="zh-CN" dirty="0" err="1"/>
              <a:t>Border.type</a:t>
            </a:r>
            <a:r>
              <a:rPr lang="en-US" altLang="zh-CN" dirty="0"/>
              <a:t>: solid </a:t>
            </a:r>
            <a:r>
              <a:rPr lang="zh-CN" altLang="en-US" dirty="0"/>
              <a:t>方块边框线条类型</a:t>
            </a:r>
            <a:r>
              <a:rPr lang="en-US" altLang="zh-CN" dirty="0"/>
              <a:t>(</a:t>
            </a:r>
            <a:r>
              <a:rPr lang="zh-CN" altLang="en-US" dirty="0"/>
              <a:t>实线，虚线等）</a:t>
            </a:r>
            <a:endParaRPr lang="en-US" altLang="zh-CN" dirty="0"/>
          </a:p>
          <a:p>
            <a:r>
              <a:rPr lang="en-US" altLang="zh-CN" dirty="0" err="1"/>
              <a:t>border.col</a:t>
            </a:r>
            <a:r>
              <a:rPr lang="zh-CN" altLang="en-US" dirty="0"/>
              <a:t>：</a:t>
            </a:r>
            <a:r>
              <a:rPr lang="en-US" altLang="zh-CN" dirty="0"/>
              <a:t>black        </a:t>
            </a:r>
            <a:r>
              <a:rPr lang="zh-CN" altLang="en-US" dirty="0"/>
              <a:t>方块边框线条颜色</a:t>
            </a:r>
            <a:endParaRPr lang="en-US" altLang="zh-CN" dirty="0"/>
          </a:p>
          <a:p>
            <a:r>
              <a:rPr lang="en-US" altLang="zh-CN" dirty="0" err="1"/>
              <a:t>border.lwd</a:t>
            </a:r>
            <a:r>
              <a:rPr lang="en-US" altLang="zh-CN" dirty="0"/>
              <a:t>: 1      </a:t>
            </a:r>
            <a:r>
              <a:rPr lang="zh-CN" altLang="en-US" dirty="0"/>
              <a:t>方块边框线条粗细</a:t>
            </a:r>
            <a:endParaRPr lang="en-US" altLang="zh-CN" dirty="0"/>
          </a:p>
          <a:p>
            <a:r>
              <a:rPr lang="en-US" altLang="zh-CN" dirty="0"/>
              <a:t>Label</a:t>
            </a:r>
            <a:r>
              <a:rPr lang="zh-CN" altLang="en-US" dirty="0"/>
              <a:t>弄一个方框可以勾选的  默认不勾 </a:t>
            </a:r>
            <a:endParaRPr lang="en-US" altLang="zh-CN" dirty="0"/>
          </a:p>
          <a:p>
            <a:r>
              <a:rPr lang="en-US" altLang="zh-CN" dirty="0"/>
              <a:t>Direction: clockwise/ </a:t>
            </a:r>
            <a:r>
              <a:rPr lang="zh-CN" altLang="en-US" dirty="0"/>
              <a:t> </a:t>
            </a:r>
            <a:r>
              <a:rPr lang="en-US" altLang="zh-CN" dirty="0"/>
              <a:t>anticlockwise </a:t>
            </a:r>
          </a:p>
          <a:p>
            <a:r>
              <a:rPr lang="en-US" altLang="zh-CN" dirty="0"/>
              <a:t>Scale bar </a:t>
            </a:r>
            <a:r>
              <a:rPr lang="zh-CN" altLang="en-US" dirty="0"/>
              <a:t>弄一个方框可以勾选的  默认勾上 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985186"/>
            <a:ext cx="170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这一项可以不需要</a:t>
            </a:r>
            <a:endParaRPr lang="en-US" altLang="zh-CN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5" r="25407" b="41425"/>
          <a:stretch/>
        </p:blipFill>
        <p:spPr bwMode="auto">
          <a:xfrm>
            <a:off x="8273224" y="6291471"/>
            <a:ext cx="746026" cy="30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367514" y="4797152"/>
            <a:ext cx="2077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是否显示方块名称的 </a:t>
            </a:r>
            <a:endParaRPr lang="en-US" altLang="zh-CN" sz="1600" dirty="0"/>
          </a:p>
        </p:txBody>
      </p:sp>
      <p:sp>
        <p:nvSpPr>
          <p:cNvPr id="19" name="矩形 18"/>
          <p:cNvSpPr/>
          <p:nvPr/>
        </p:nvSpPr>
        <p:spPr>
          <a:xfrm>
            <a:off x="4497438" y="5376378"/>
            <a:ext cx="1787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是否显示</a:t>
            </a:r>
            <a:r>
              <a:rPr lang="en-US" altLang="zh-CN" sz="1600" dirty="0"/>
              <a:t>scale bar</a:t>
            </a:r>
            <a:r>
              <a:rPr lang="zh-CN" altLang="en-US" sz="1600" dirty="0"/>
              <a:t> </a:t>
            </a:r>
            <a:endParaRPr lang="en-US" altLang="zh-CN" sz="1600" dirty="0"/>
          </a:p>
        </p:txBody>
      </p:sp>
      <p:sp>
        <p:nvSpPr>
          <p:cNvPr id="20" name="矩形 19"/>
          <p:cNvSpPr/>
          <p:nvPr/>
        </p:nvSpPr>
        <p:spPr>
          <a:xfrm>
            <a:off x="4344188" y="5049083"/>
            <a:ext cx="1904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顺时针</a:t>
            </a:r>
            <a:r>
              <a:rPr lang="en-US" altLang="zh-CN" sz="1600" dirty="0"/>
              <a:t>/</a:t>
            </a:r>
            <a:r>
              <a:rPr lang="zh-CN" altLang="en-US" sz="1600" dirty="0"/>
              <a:t>逆时针画图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635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62" y="799837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/>
              <a:t>type</a:t>
            </a:r>
            <a:r>
              <a:rPr lang="zh-CN" altLang="en-US" dirty="0"/>
              <a:t>：</a:t>
            </a:r>
            <a:r>
              <a:rPr lang="en-US" altLang="zh-CN" dirty="0"/>
              <a:t>outside / inside / 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31" y="137684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category file</a:t>
            </a:r>
            <a:r>
              <a:rPr lang="zh-CN" altLang="en-US" dirty="0"/>
              <a:t>相关</a:t>
            </a:r>
            <a:r>
              <a:rPr lang="en-US" altLang="zh-CN" dirty="0"/>
              <a:t>(optional) </a:t>
            </a:r>
            <a:r>
              <a:rPr lang="zh-CN" altLang="en-US" dirty="0"/>
              <a:t>该文件没有也可以画图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6210" y="-19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数据格式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61" y="164950"/>
            <a:ext cx="2081437" cy="20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47664" y="144616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弄成下拉菜单那种 有 这么几个选项  默认是第一个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801" y="2420888"/>
            <a:ext cx="4700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outside</a:t>
            </a:r>
            <a:r>
              <a:rPr lang="zh-CN" altLang="en-US" dirty="0"/>
              <a:t>或</a:t>
            </a:r>
            <a:r>
              <a:rPr lang="en-US" altLang="zh-CN" dirty="0"/>
              <a:t>inside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zh-CN" altLang="en-US" dirty="0"/>
              <a:t>参数为：</a:t>
            </a:r>
            <a:endParaRPr lang="en-US" altLang="zh-CN" dirty="0"/>
          </a:p>
          <a:p>
            <a:r>
              <a:rPr lang="en-US" altLang="zh-CN" dirty="0"/>
              <a:t>Height: 0.2         category</a:t>
            </a:r>
            <a:r>
              <a:rPr lang="zh-CN" altLang="en-US" dirty="0"/>
              <a:t>层的高度</a:t>
            </a:r>
            <a:endParaRPr lang="en-US" altLang="zh-CN" dirty="0"/>
          </a:p>
          <a:p>
            <a:r>
              <a:rPr lang="en-US" altLang="zh-CN" dirty="0"/>
              <a:t>col: gray             category</a:t>
            </a:r>
            <a:r>
              <a:rPr lang="zh-CN" altLang="en-US" dirty="0"/>
              <a:t>层的填充颜色</a:t>
            </a:r>
            <a:endParaRPr lang="en-US" altLang="zh-CN" dirty="0"/>
          </a:p>
          <a:p>
            <a:r>
              <a:rPr lang="en-US" altLang="zh-CN" dirty="0"/>
              <a:t>Label: TRUE          </a:t>
            </a:r>
            <a:r>
              <a:rPr lang="zh-CN" altLang="en-US" dirty="0"/>
              <a:t>是否写上</a:t>
            </a:r>
            <a:r>
              <a:rPr lang="en-US" altLang="zh-CN" dirty="0"/>
              <a:t>category</a:t>
            </a:r>
            <a:r>
              <a:rPr lang="zh-CN" altLang="en-US" dirty="0"/>
              <a:t>对应的文字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375801" y="4576589"/>
            <a:ext cx="410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inner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zh-CN" altLang="en-US" dirty="0"/>
              <a:t>参数为：</a:t>
            </a:r>
            <a:endParaRPr lang="en-US" altLang="zh-CN" dirty="0"/>
          </a:p>
          <a:p>
            <a:r>
              <a:rPr lang="en-US" altLang="zh-CN" dirty="0"/>
              <a:t>Label: TRUE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06" y="4822230"/>
            <a:ext cx="210263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62" y="2460274"/>
            <a:ext cx="2082764" cy="188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042" y="5615662"/>
            <a:ext cx="533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Type</a:t>
            </a:r>
            <a:r>
              <a:rPr lang="zh-CN" altLang="en-US" sz="1400" dirty="0"/>
              <a:t>为</a:t>
            </a:r>
            <a:r>
              <a:rPr lang="en-US" altLang="zh-CN" sz="1400" dirty="0"/>
              <a:t>inner </a:t>
            </a:r>
            <a:r>
              <a:rPr lang="zh-CN" altLang="en-US" sz="1400" dirty="0"/>
              <a:t>就把</a:t>
            </a:r>
            <a:r>
              <a:rPr lang="en-US" altLang="zh-CN" sz="1400" dirty="0"/>
              <a:t>backbone</a:t>
            </a:r>
            <a:r>
              <a:rPr lang="zh-CN" altLang="en-US" sz="1400" dirty="0"/>
              <a:t>里面方框填充颜色根据</a:t>
            </a:r>
            <a:r>
              <a:rPr lang="en-US" altLang="zh-CN" sz="1400" dirty="0" err="1"/>
              <a:t>categoty</a:t>
            </a:r>
            <a:r>
              <a:rPr lang="zh-CN" altLang="en-US" sz="1400" dirty="0"/>
              <a:t>的种类给定义上不同颜色 如右图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83337"/>
            <a:ext cx="1461727" cy="1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0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62" y="799837"/>
            <a:ext cx="351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/>
              <a:t>type</a:t>
            </a:r>
            <a:r>
              <a:rPr lang="zh-CN" altLang="en-US" dirty="0"/>
              <a:t>：</a:t>
            </a:r>
            <a:r>
              <a:rPr lang="en-US" altLang="zh-CN" dirty="0"/>
              <a:t>arrow/ tile / point/line/bar/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603" y="137684"/>
            <a:ext cx="547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Track arrow file</a:t>
            </a:r>
            <a:r>
              <a:rPr lang="zh-CN" altLang="en-US" dirty="0"/>
              <a:t>相关</a:t>
            </a:r>
            <a:r>
              <a:rPr lang="en-US" altLang="zh-CN" dirty="0"/>
              <a:t>(optional)   </a:t>
            </a:r>
            <a:r>
              <a:rPr lang="zh-CN" altLang="en-US" dirty="0"/>
              <a:t>该文件没有也可以画图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6210" y="-19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数据格式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1639" y="144616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弄成下拉菜单那种 有 这么几个选项  默认是第一个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603" y="1772403"/>
            <a:ext cx="4700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arrow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参数为：</a:t>
            </a:r>
            <a:endParaRPr lang="en-US" altLang="zh-CN" dirty="0"/>
          </a:p>
          <a:p>
            <a:r>
              <a:rPr lang="en-US" altLang="zh-CN" dirty="0" err="1"/>
              <a:t>Head.width</a:t>
            </a:r>
            <a:r>
              <a:rPr lang="en-US" altLang="zh-CN" dirty="0"/>
              <a:t>: 0.6         </a:t>
            </a:r>
          </a:p>
          <a:p>
            <a:r>
              <a:rPr lang="en-US" altLang="zh-CN" dirty="0" err="1"/>
              <a:t>Head.ratio</a:t>
            </a:r>
            <a:r>
              <a:rPr lang="en-US" altLang="zh-CN" dirty="0"/>
              <a:t>: 0.2     </a:t>
            </a:r>
            <a:r>
              <a:rPr lang="zh-CN" altLang="en-US" dirty="0"/>
              <a:t>头尾比例</a:t>
            </a:r>
            <a:endParaRPr lang="en-US" altLang="zh-CN" dirty="0"/>
          </a:p>
          <a:p>
            <a:r>
              <a:rPr lang="en-US" altLang="zh-CN" dirty="0" err="1"/>
              <a:t>Tail.width</a:t>
            </a:r>
            <a:r>
              <a:rPr lang="en-US" altLang="zh-CN" dirty="0"/>
              <a:t>: 0.6</a:t>
            </a:r>
          </a:p>
          <a:p>
            <a:r>
              <a:rPr lang="en-US" altLang="zh-CN" dirty="0"/>
              <a:t>Direction: clockwise</a:t>
            </a:r>
          </a:p>
          <a:p>
            <a:r>
              <a:rPr lang="en-US" altLang="zh-CN" dirty="0"/>
              <a:t>col: gray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801" y="4576589"/>
            <a:ext cx="41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</a:t>
            </a:r>
            <a:r>
              <a:rPr lang="en-US" altLang="zh-CN" dirty="0"/>
              <a:t>type</a:t>
            </a:r>
            <a:r>
              <a:rPr lang="zh-CN" altLang="en-US" dirty="0"/>
              <a:t>先不管吧</a:t>
            </a:r>
            <a:endParaRPr lang="en-US" altLang="zh-C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501" y="359410"/>
            <a:ext cx="3275131" cy="220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07272" y="1785790"/>
            <a:ext cx="2076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tile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数据格式 </a:t>
            </a:r>
            <a:r>
              <a:rPr lang="en-US" altLang="zh-CN" dirty="0"/>
              <a:t>direction</a:t>
            </a:r>
            <a:r>
              <a:rPr lang="zh-CN" altLang="en-US" dirty="0"/>
              <a:t>那列不需要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参数为：</a:t>
            </a:r>
            <a:endParaRPr lang="en-US" altLang="zh-CN" dirty="0"/>
          </a:p>
          <a:p>
            <a:r>
              <a:rPr lang="en-US" altLang="zh-CN" dirty="0"/>
              <a:t>width: 0.6   </a:t>
            </a:r>
          </a:p>
          <a:p>
            <a:r>
              <a:rPr lang="en-US" altLang="zh-CN" dirty="0"/>
              <a:t>bottom: 0.2</a:t>
            </a:r>
          </a:p>
          <a:p>
            <a:r>
              <a:rPr lang="en-US" altLang="zh-CN" dirty="0"/>
              <a:t>col: gray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55" y="430505"/>
            <a:ext cx="582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Track arrow file</a:t>
            </a:r>
            <a:r>
              <a:rPr lang="zh-CN" altLang="en-US" dirty="0"/>
              <a:t>可以上传多个文件 每个文件单独设置参数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5F4F813-30E1-4237-89B1-C00468EAEC0A}"/>
              </a:ext>
            </a:extLst>
          </p:cNvPr>
          <p:cNvSpPr/>
          <p:nvPr/>
        </p:nvSpPr>
        <p:spPr>
          <a:xfrm rot="16200000">
            <a:off x="4572000" y="4509120"/>
            <a:ext cx="1440160" cy="5760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1D36362-3EEA-4596-B174-5938356F6BBF}"/>
              </a:ext>
            </a:extLst>
          </p:cNvPr>
          <p:cNvCxnSpPr/>
          <p:nvPr/>
        </p:nvCxnSpPr>
        <p:spPr>
          <a:xfrm>
            <a:off x="6516216" y="4077071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ADC094-4F30-4777-BDE1-A2C22F61B936}"/>
              </a:ext>
            </a:extLst>
          </p:cNvPr>
          <p:cNvCxnSpPr/>
          <p:nvPr/>
        </p:nvCxnSpPr>
        <p:spPr>
          <a:xfrm>
            <a:off x="6516216" y="5517232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D3E1C-13E0-481E-8FB2-68101933D410}"/>
              </a:ext>
            </a:extLst>
          </p:cNvPr>
          <p:cNvSpPr txBox="1"/>
          <p:nvPr/>
        </p:nvSpPr>
        <p:spPr>
          <a:xfrm>
            <a:off x="7812360" y="4797151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Tail.width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AEAC814-733B-4B09-AC2C-D7BFCB431443}"/>
              </a:ext>
            </a:extLst>
          </p:cNvPr>
          <p:cNvCxnSpPr>
            <a:stCxn id="3" idx="4"/>
          </p:cNvCxnSpPr>
          <p:nvPr/>
        </p:nvCxnSpPr>
        <p:spPr>
          <a:xfrm flipH="1" flipV="1">
            <a:off x="3275856" y="4077071"/>
            <a:ext cx="23042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BEF017-A743-42B3-80C5-8AE41456A737}"/>
              </a:ext>
            </a:extLst>
          </p:cNvPr>
          <p:cNvCxnSpPr/>
          <p:nvPr/>
        </p:nvCxnSpPr>
        <p:spPr>
          <a:xfrm flipH="1" flipV="1">
            <a:off x="3277918" y="5517232"/>
            <a:ext cx="23042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9FA1922-B7B6-452E-BFF9-C8219BEA9E17}"/>
              </a:ext>
            </a:extLst>
          </p:cNvPr>
          <p:cNvSpPr txBox="1"/>
          <p:nvPr/>
        </p:nvSpPr>
        <p:spPr>
          <a:xfrm>
            <a:off x="3453936" y="4538736"/>
            <a:ext cx="12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Head.width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B06CC1C-5AB5-4D00-A8CD-0BCD538D82F7}"/>
              </a:ext>
            </a:extLst>
          </p:cNvPr>
          <p:cNvCxnSpPr>
            <a:stCxn id="3" idx="0"/>
          </p:cNvCxnSpPr>
          <p:nvPr/>
        </p:nvCxnSpPr>
        <p:spPr>
          <a:xfrm>
            <a:off x="5004048" y="4797152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25ECD6-8060-4A3D-876A-61E5619B410A}"/>
              </a:ext>
            </a:extLst>
          </p:cNvPr>
          <p:cNvCxnSpPr>
            <a:stCxn id="3" idx="3"/>
          </p:cNvCxnSpPr>
          <p:nvPr/>
        </p:nvCxnSpPr>
        <p:spPr>
          <a:xfrm>
            <a:off x="5580112" y="479715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3D8DCCB-BEAB-4734-9C0D-EDE6EB45E42C}"/>
              </a:ext>
            </a:extLst>
          </p:cNvPr>
          <p:cNvSpPr txBox="1"/>
          <p:nvPr/>
        </p:nvSpPr>
        <p:spPr>
          <a:xfrm>
            <a:off x="4788024" y="6156012"/>
            <a:ext cx="11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Head.ratio</a:t>
            </a:r>
            <a:endParaRPr lang="zh-CN" altLang="en-US" dirty="0"/>
          </a:p>
        </p:txBody>
      </p:sp>
      <p:sp>
        <p:nvSpPr>
          <p:cNvPr id="28" name="梯形 27">
            <a:extLst>
              <a:ext uri="{FF2B5EF4-FFF2-40B4-BE49-F238E27FC236}">
                <a16:creationId xmlns:a16="http://schemas.microsoft.com/office/drawing/2014/main" id="{58360547-70C9-4777-8E49-A8A21172EA75}"/>
              </a:ext>
            </a:extLst>
          </p:cNvPr>
          <p:cNvSpPr/>
          <p:nvPr/>
        </p:nvSpPr>
        <p:spPr>
          <a:xfrm rot="5400000">
            <a:off x="5885619" y="3801508"/>
            <a:ext cx="1430144" cy="1991287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7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799837"/>
            <a:ext cx="51390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/>
              <a:t>Type: intro out/ all in / all out</a:t>
            </a:r>
          </a:p>
          <a:p>
            <a:r>
              <a:rPr lang="en-US" altLang="zh-CN" dirty="0"/>
              <a:t>Directional  </a:t>
            </a:r>
            <a:r>
              <a:rPr lang="zh-CN" altLang="en-US" dirty="0"/>
              <a:t>弄一个方框可以勾选的  默认不勾</a:t>
            </a:r>
            <a:endParaRPr lang="en-US" altLang="zh-CN" dirty="0"/>
          </a:p>
          <a:p>
            <a:r>
              <a:rPr lang="en-US" altLang="zh-CN" dirty="0"/>
              <a:t>Border: 1</a:t>
            </a:r>
          </a:p>
          <a:p>
            <a:r>
              <a:rPr lang="en-US" altLang="zh-CN" dirty="0" err="1"/>
              <a:t>Lty</a:t>
            </a:r>
            <a:r>
              <a:rPr lang="en-US" altLang="zh-CN" dirty="0"/>
              <a:t>: solid   </a:t>
            </a:r>
            <a:r>
              <a:rPr lang="zh-CN" altLang="en-US" dirty="0"/>
              <a:t>线条类型</a:t>
            </a:r>
            <a:endParaRPr lang="en-US" altLang="zh-CN" dirty="0"/>
          </a:p>
          <a:p>
            <a:r>
              <a:rPr lang="en-US" altLang="zh-CN" dirty="0" err="1"/>
              <a:t>Colfun</a:t>
            </a:r>
            <a:r>
              <a:rPr lang="en-US" altLang="zh-CN" dirty="0"/>
              <a:t>: ramp / rainbow / none</a:t>
            </a:r>
          </a:p>
          <a:p>
            <a:r>
              <a:rPr lang="en-US" altLang="zh-CN" dirty="0" err="1"/>
              <a:t>Colfun</a:t>
            </a:r>
            <a:r>
              <a:rPr lang="zh-CN" altLang="en-US" dirty="0"/>
              <a:t>为</a:t>
            </a:r>
            <a:r>
              <a:rPr lang="en-US" altLang="zh-CN" dirty="0"/>
              <a:t>ramp</a:t>
            </a:r>
            <a:r>
              <a:rPr lang="zh-CN" altLang="en-US" dirty="0"/>
              <a:t>时</a:t>
            </a:r>
            <a:r>
              <a:rPr lang="en-US" altLang="zh-CN" dirty="0"/>
              <a:t> Col:  </a:t>
            </a:r>
            <a:r>
              <a:rPr lang="en-US" altLang="zh-CN" dirty="0" err="1"/>
              <a:t>blue,green,yellow,red,darkred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Colfun</a:t>
            </a:r>
            <a:r>
              <a:rPr lang="zh-CN" altLang="en-US" dirty="0"/>
              <a:t>为</a:t>
            </a:r>
            <a:r>
              <a:rPr lang="en-US" altLang="zh-CN" dirty="0"/>
              <a:t>none</a:t>
            </a:r>
            <a:r>
              <a:rPr lang="zh-CN" altLang="en-US" dirty="0"/>
              <a:t>时</a:t>
            </a:r>
            <a:r>
              <a:rPr lang="en-US" altLang="zh-CN" dirty="0"/>
              <a:t>  </a:t>
            </a:r>
            <a:r>
              <a:rPr lang="en-US" altLang="zh-CN" dirty="0" err="1"/>
              <a:t>Col:black</a:t>
            </a:r>
            <a:endParaRPr lang="zh-CN" altLang="en-US" dirty="0"/>
          </a:p>
          <a:p>
            <a:r>
              <a:rPr lang="en-US" altLang="zh-CN" dirty="0"/>
              <a:t>thermometer bar</a:t>
            </a:r>
            <a:r>
              <a:rPr lang="zh-CN" altLang="en-US" dirty="0"/>
              <a:t>弄一个方框可以勾选的  默认勾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10059"/>
            <a:ext cx="471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Link file</a:t>
            </a:r>
            <a:r>
              <a:rPr lang="zh-CN" altLang="en-US" dirty="0"/>
              <a:t>相关</a:t>
            </a:r>
            <a:r>
              <a:rPr lang="en-US" altLang="zh-CN" dirty="0"/>
              <a:t>(optional)   </a:t>
            </a:r>
            <a:r>
              <a:rPr lang="zh-CN" altLang="en-US" dirty="0"/>
              <a:t>该文件没有也可以画图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6210" y="-19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数据格式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6670"/>
            <a:ext cx="4580783" cy="270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5144"/>
            <a:ext cx="7334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30705" y="4869160"/>
            <a:ext cx="6084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Stre</a:t>
            </a:r>
            <a:r>
              <a:rPr lang="zh-CN" altLang="en-US" dirty="0"/>
              <a:t>对应线条颜色</a:t>
            </a:r>
            <a:r>
              <a:rPr lang="en-US" altLang="zh-CN" dirty="0"/>
              <a:t>, </a:t>
            </a:r>
            <a:r>
              <a:rPr lang="en-US" altLang="zh-CN" dirty="0" err="1"/>
              <a:t>lwd</a:t>
            </a:r>
            <a:r>
              <a:rPr lang="zh-CN" altLang="en-US" dirty="0"/>
              <a:t>对应线条粗细</a:t>
            </a:r>
            <a:r>
              <a:rPr lang="en-US" altLang="zh-CN" dirty="0"/>
              <a:t>(</a:t>
            </a:r>
            <a:r>
              <a:rPr lang="zh-CN" altLang="en-US" dirty="0"/>
              <a:t>没有就用固定值）</a:t>
            </a:r>
            <a:endParaRPr lang="en-US" altLang="zh-CN" dirty="0"/>
          </a:p>
          <a:p>
            <a:r>
              <a:rPr lang="zh-CN" altLang="en-US" dirty="0"/>
              <a:t>当没有</a:t>
            </a:r>
            <a:r>
              <a:rPr lang="en-US" altLang="zh-CN" dirty="0" err="1"/>
              <a:t>Stre</a:t>
            </a:r>
            <a:r>
              <a:rPr lang="zh-CN" altLang="en-US" dirty="0"/>
              <a:t>这一行的时候 </a:t>
            </a:r>
            <a:r>
              <a:rPr lang="en-US" altLang="zh-CN" dirty="0" err="1"/>
              <a:t>colfun</a:t>
            </a:r>
            <a:r>
              <a:rPr lang="zh-CN" altLang="en-US" dirty="0"/>
              <a:t>功能无用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colfun</a:t>
            </a:r>
            <a:r>
              <a:rPr lang="zh-CN" altLang="en-US" dirty="0"/>
              <a:t>选为</a:t>
            </a:r>
            <a:r>
              <a:rPr lang="en-US" altLang="zh-CN" dirty="0"/>
              <a:t>none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线条颜色固定，就以</a:t>
            </a:r>
            <a:r>
              <a:rPr lang="en-US" altLang="zh-CN" dirty="0"/>
              <a:t>col</a:t>
            </a:r>
            <a:r>
              <a:rPr lang="zh-CN" altLang="en-US" dirty="0"/>
              <a:t>颜色为准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colfun</a:t>
            </a:r>
            <a:r>
              <a:rPr lang="zh-CN" altLang="en-US" dirty="0"/>
              <a:t>选为</a:t>
            </a:r>
            <a:r>
              <a:rPr lang="en-US" altLang="zh-CN" dirty="0"/>
              <a:t>ramp</a:t>
            </a:r>
            <a:r>
              <a:rPr lang="zh-CN" altLang="en-US" dirty="0"/>
              <a:t>时，就显示</a:t>
            </a:r>
            <a:r>
              <a:rPr lang="en-US" altLang="zh-CN" dirty="0"/>
              <a:t>thermometer bar</a:t>
            </a:r>
          </a:p>
          <a:p>
            <a:r>
              <a:rPr lang="zh-CN" altLang="en-US" dirty="0"/>
              <a:t>当</a:t>
            </a:r>
            <a:r>
              <a:rPr lang="en-US" altLang="zh-CN" dirty="0" err="1"/>
              <a:t>colfun</a:t>
            </a:r>
            <a:r>
              <a:rPr lang="zh-CN" altLang="en-US" dirty="0"/>
              <a:t>为</a:t>
            </a:r>
            <a:r>
              <a:rPr lang="en-US" altLang="zh-CN" dirty="0"/>
              <a:t>rainbow</a:t>
            </a:r>
            <a:r>
              <a:rPr lang="zh-CN" altLang="en-US" dirty="0"/>
              <a:t>时，</a:t>
            </a:r>
            <a:r>
              <a:rPr lang="en-US" altLang="zh-CN" dirty="0" err="1"/>
              <a:t>Stre</a:t>
            </a:r>
            <a:r>
              <a:rPr lang="zh-CN" altLang="en-US" dirty="0"/>
              <a:t>这一行可以不是数字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98834" y="3532366"/>
            <a:ext cx="576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intro out</a:t>
            </a:r>
            <a:r>
              <a:rPr lang="zh-CN" altLang="en-US" dirty="0"/>
              <a:t>时  方块内部的连线画在圆外</a:t>
            </a:r>
            <a:r>
              <a:rPr lang="en-US" altLang="zh-CN" dirty="0"/>
              <a:t>,</a:t>
            </a:r>
            <a:r>
              <a:rPr lang="zh-CN" altLang="en-US" dirty="0"/>
              <a:t>其他画圆内</a:t>
            </a:r>
            <a:endParaRPr lang="en-US" altLang="zh-CN" dirty="0"/>
          </a:p>
          <a:p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all in , </a:t>
            </a:r>
            <a:r>
              <a:rPr lang="zh-CN" altLang="en-US" dirty="0"/>
              <a:t>连线画内部</a:t>
            </a:r>
            <a:endParaRPr lang="en-US" altLang="zh-CN" dirty="0"/>
          </a:p>
          <a:p>
            <a:r>
              <a:rPr lang="en-US" altLang="zh-CN" dirty="0"/>
              <a:t>Type </a:t>
            </a:r>
            <a:r>
              <a:rPr lang="zh-CN" altLang="en-US" dirty="0"/>
              <a:t>为</a:t>
            </a:r>
            <a:r>
              <a:rPr lang="en-US" altLang="zh-CN" dirty="0"/>
              <a:t>all out  </a:t>
            </a:r>
            <a:r>
              <a:rPr lang="zh-CN" altLang="en-US" dirty="0"/>
              <a:t>连线画外部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1907" y="316670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Link file</a:t>
            </a:r>
            <a:r>
              <a:rPr lang="zh-CN" altLang="en-US" dirty="0"/>
              <a:t>可以上传多个文件 每个文件单独设置参数</a:t>
            </a:r>
          </a:p>
        </p:txBody>
      </p:sp>
    </p:spTree>
    <p:extLst>
      <p:ext uri="{BB962C8B-B14F-4D97-AF65-F5344CB8AC3E}">
        <p14:creationId xmlns:p14="http://schemas.microsoft.com/office/powerpoint/2010/main" val="383263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623</Words>
  <Application>Microsoft Office PowerPoint</Application>
  <PresentationFormat>全屏显示(4:3)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lkf</dc:creator>
  <cp:lastModifiedBy>Jacaradon Zeffiretti</cp:lastModifiedBy>
  <cp:revision>25</cp:revision>
  <dcterms:created xsi:type="dcterms:W3CDTF">2020-03-12T05:47:21Z</dcterms:created>
  <dcterms:modified xsi:type="dcterms:W3CDTF">2020-12-12T02:35:38Z</dcterms:modified>
</cp:coreProperties>
</file>