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3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4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2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3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41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5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08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2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0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14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5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7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0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8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2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06F14C-4183-42A8-AF61-1806D471D9AD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06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C0490-28BF-0D06-A6D6-6666A98A1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fr-FR" dirty="0"/>
              <a:t>Mon </a:t>
            </a:r>
            <a:r>
              <a:rPr lang="fr-FR"/>
              <a:t>Vieux Grimoire </a:t>
            </a:r>
            <a:r>
              <a:rPr lang="fr-FR" dirty="0"/>
              <a:t>– Partage et Notation de Livres</a:t>
            </a:r>
          </a:p>
        </p:txBody>
      </p:sp>
    </p:spTree>
    <p:extLst>
      <p:ext uri="{BB962C8B-B14F-4D97-AF65-F5344CB8AC3E}">
        <p14:creationId xmlns:p14="http://schemas.microsoft.com/office/powerpoint/2010/main" val="300363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188" y="292100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Démo User</a:t>
            </a:r>
          </a:p>
        </p:txBody>
      </p:sp>
    </p:spTree>
    <p:extLst>
      <p:ext uri="{BB962C8B-B14F-4D97-AF65-F5344CB8AC3E}">
        <p14:creationId xmlns:p14="http://schemas.microsoft.com/office/powerpoint/2010/main" val="53350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Routes Books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7 Routes au total : 	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Récupération des 3 livres les mieux notés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Récupération d’un livre en fonction de son id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Récupération de tous les livres de la BDD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Ajout d’un nouveau livre à la BDD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Modification d’un livre dans la BDD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Suppression d’un livre dans la BDD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Ajout d’une note à un livre, et mise à jour de sa note moyenne </a:t>
            </a:r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On remarque l’usage de Middlewares dans ces routes </a:t>
            </a:r>
          </a:p>
          <a:p>
            <a:pPr marL="285750" indent="-285750" algn="l">
              <a:buFontTx/>
              <a:buChar char="-"/>
            </a:pPr>
            <a:endParaRPr lang="fr-FR" sz="2400" baseline="-25000" dirty="0"/>
          </a:p>
          <a:p>
            <a:pPr algn="l"/>
            <a:endParaRPr lang="fr-FR" sz="2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958F89-F293-2B50-DF5C-931F59AC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9082"/>
            <a:ext cx="592537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Middlewares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Middleware « </a:t>
            </a:r>
            <a:r>
              <a:rPr lang="fr-FR" sz="2400" baseline="-25000" dirty="0" err="1"/>
              <a:t>Auth</a:t>
            </a:r>
            <a:r>
              <a:rPr lang="fr-FR" sz="2400" baseline="-25000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Récupération du « </a:t>
            </a:r>
            <a:r>
              <a:rPr lang="fr-FR" sz="2000" baseline="-25000" dirty="0" err="1"/>
              <a:t>token</a:t>
            </a:r>
            <a:r>
              <a:rPr lang="fr-FR" sz="2000" baseline="-25000" dirty="0"/>
              <a:t> » envoyé par le frontend, et récupération de sa valeur après « </a:t>
            </a:r>
            <a:r>
              <a:rPr lang="fr-FR" sz="2000" baseline="-25000" dirty="0" err="1"/>
              <a:t>Bearer</a:t>
            </a:r>
            <a:r>
              <a:rPr lang="fr-FR" sz="2000" baseline="-25000" dirty="0"/>
              <a:t> »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Vérification de la validité du </a:t>
            </a:r>
            <a:r>
              <a:rPr lang="fr-FR" sz="2000" baseline="-25000" dirty="0" err="1"/>
              <a:t>token</a:t>
            </a:r>
            <a:r>
              <a:rPr lang="fr-FR" sz="2000" baseline="-25000" dirty="0"/>
              <a:t> avec </a:t>
            </a:r>
            <a:r>
              <a:rPr lang="fr-FR" sz="2000" baseline="-25000" dirty="0" err="1"/>
              <a:t>jsonwebtoken</a:t>
            </a:r>
            <a:endParaRPr lang="fr-FR" sz="2000" baseline="-25000" dirty="0"/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Renvoi de l’identité de l’utilisateur </a:t>
            </a:r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Middleware « </a:t>
            </a:r>
            <a:r>
              <a:rPr lang="fr-FR" sz="2400" baseline="-25000" dirty="0" err="1"/>
              <a:t>multer</a:t>
            </a:r>
            <a:r>
              <a:rPr lang="fr-FR" sz="2400" baseline="-25000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Configuration de </a:t>
            </a:r>
            <a:r>
              <a:rPr lang="fr-FR" sz="2000" baseline="-25000" dirty="0" err="1"/>
              <a:t>multer</a:t>
            </a:r>
            <a:r>
              <a:rPr lang="fr-FR" sz="2000" baseline="-25000" dirty="0"/>
              <a:t> permettant l’ajout de fichiers au backend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Définition des formats possibles pour ces fichiers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Définition d’un nom unique pour ces fichiers grâce à la date de mise en ligne, à la seconde </a:t>
            </a:r>
          </a:p>
          <a:p>
            <a:pPr marL="285750" indent="-285750" algn="l">
              <a:buFontTx/>
              <a:buChar char="-"/>
            </a:pPr>
            <a:endParaRPr lang="fr-FR" sz="2400" baseline="-25000" dirty="0"/>
          </a:p>
          <a:p>
            <a:pPr algn="l"/>
            <a:endParaRPr lang="fr-FR" sz="2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054571-732B-83A0-F25B-C3479FC2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80" y="148904"/>
            <a:ext cx="6439799" cy="28674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15186BC-E3AF-5624-F899-6D48AA2C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24" y="3082564"/>
            <a:ext cx="4984320" cy="37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3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Modèle Books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 err="1"/>
              <a:t>ratingSchema</a:t>
            </a:r>
            <a:endParaRPr lang="fr-FR" sz="2400" baseline="-25000" dirty="0"/>
          </a:p>
          <a:p>
            <a:pPr marL="742950" lvl="1" indent="-285750">
              <a:buFontTx/>
              <a:buChar char="-"/>
            </a:pPr>
            <a:r>
              <a:rPr lang="fr-FR" sz="1600" baseline="-25000" dirty="0"/>
              <a:t>Nécessite un </a:t>
            </a:r>
            <a:r>
              <a:rPr lang="fr-FR" sz="1600" baseline="-25000" dirty="0" err="1"/>
              <a:t>userId</a:t>
            </a:r>
            <a:r>
              <a:rPr lang="fr-FR" sz="1600" baseline="-25000" dirty="0"/>
              <a:t> qui doit être unique : 1 seul vote par utilisateur </a:t>
            </a:r>
          </a:p>
          <a:p>
            <a:pPr marL="742950" lvl="1" indent="-285750">
              <a:buFontTx/>
              <a:buChar char="-"/>
            </a:pPr>
            <a:r>
              <a:rPr lang="fr-FR" sz="1600" baseline="-25000" dirty="0"/>
              <a:t>Nécessite une note  </a:t>
            </a:r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 err="1"/>
              <a:t>bookSchema</a:t>
            </a:r>
            <a:endParaRPr lang="fr-FR" sz="2400" baseline="-25000" dirty="0"/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Contient tous les éléments nécessaires : titre, auteur, année, </a:t>
            </a:r>
            <a:r>
              <a:rPr lang="fr-FR" sz="2000" baseline="-25000" dirty="0" err="1"/>
              <a:t>userId</a:t>
            </a:r>
            <a:r>
              <a:rPr lang="fr-FR" sz="2000" baseline="-25000" dirty="0"/>
              <a:t>, URL de l’image,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Ratings = </a:t>
            </a:r>
            <a:r>
              <a:rPr lang="fr-FR" sz="2000" baseline="-25000" dirty="0" err="1"/>
              <a:t>ratingSchema</a:t>
            </a:r>
            <a:r>
              <a:rPr lang="fr-FR" sz="2000" baseline="-25000" dirty="0"/>
              <a:t>, car il y a dans la valeur ratings un objet, et ce n’est possible qu’avec l’usage du schéma créé auparavant </a:t>
            </a:r>
          </a:p>
          <a:p>
            <a:pPr marL="285750" indent="-285750" algn="l">
              <a:buFontTx/>
              <a:buChar char="-"/>
            </a:pPr>
            <a:endParaRPr lang="fr-FR" sz="2400" baseline="-25000" dirty="0"/>
          </a:p>
          <a:p>
            <a:pPr algn="l"/>
            <a:endParaRPr lang="fr-FR" sz="2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BEC9D5-5792-5433-15B5-68DBE429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32" y="1241890"/>
            <a:ext cx="5755481" cy="46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Contrôleurs Books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800" baseline="-25000" dirty="0"/>
              <a:t>Ajout d’un livre </a:t>
            </a:r>
          </a:p>
          <a:p>
            <a:pPr marL="342900" indent="-342900" algn="l">
              <a:buFontTx/>
              <a:buChar char="-"/>
            </a:pPr>
            <a:endParaRPr lang="fr-FR" sz="2800" baseline="-25000" dirty="0"/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Vérification de l’identité de l’utilisateur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Ajout d’un fichier au Backend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Création d’un nouveau livre dans la BDD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Récupération des données du schéma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Ajout de l’URL de l’image précédemment stockée par </a:t>
            </a:r>
            <a:r>
              <a:rPr lang="fr-FR" sz="2000" baseline="-25000" dirty="0" err="1"/>
              <a:t>multer</a:t>
            </a:r>
            <a:endParaRPr lang="fr-FR" sz="2000" baseline="-25000" dirty="0"/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Sauvegarde du nouveau livre </a:t>
            </a:r>
          </a:p>
          <a:p>
            <a:pPr marL="800100" lvl="1" indent="-342900">
              <a:buFontTx/>
              <a:buChar char="-"/>
            </a:pPr>
            <a:endParaRPr lang="fr-FR" sz="2000" baseline="-25000" dirty="0"/>
          </a:p>
          <a:p>
            <a:pPr marL="342900" indent="-342900" algn="l">
              <a:buFontTx/>
              <a:buChar char="-"/>
            </a:pPr>
            <a:r>
              <a:rPr lang="fr-FR" sz="2800" baseline="-25000" dirty="0"/>
              <a:t>Récupération des livres : </a:t>
            </a:r>
          </a:p>
          <a:p>
            <a:pPr marL="342900" indent="-342900" algn="l">
              <a:buFontTx/>
              <a:buChar char="-"/>
            </a:pPr>
            <a:endParaRPr lang="fr-FR" sz="2800" baseline="-25000" dirty="0"/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On récupère tous les livres de la BDD</a:t>
            </a:r>
          </a:p>
          <a:p>
            <a:pPr marL="285750" indent="-285750" algn="l">
              <a:buFontTx/>
              <a:buChar char="-"/>
            </a:pPr>
            <a:endParaRPr lang="fr-FR" sz="2400" baseline="-25000" dirty="0"/>
          </a:p>
          <a:p>
            <a:pPr algn="l"/>
            <a:endParaRPr lang="fr-FR" sz="2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34373A-F260-C487-2370-3C1BF914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48" y="1912605"/>
            <a:ext cx="6677957" cy="46107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EEE27E-12D6-10E9-3627-05EC1F1C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5569249"/>
            <a:ext cx="3286584" cy="1905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045D37-6247-56FB-941C-F488E5777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87" y="2210687"/>
            <a:ext cx="4667901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5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Contrôleurs Books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fr-FR" sz="2800" baseline="-25000" dirty="0"/>
              <a:t>Trouver un livre </a:t>
            </a:r>
          </a:p>
          <a:p>
            <a:pPr marL="342900" indent="-342900" algn="l">
              <a:buFontTx/>
              <a:buChar char="-"/>
            </a:pPr>
            <a:endParaRPr lang="fr-FR" sz="2800" baseline="-25000" dirty="0"/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Récupération de l’ID dans l’URL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Comparaison avec la base de données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Renvoi du livre correspondant</a:t>
            </a:r>
          </a:p>
          <a:p>
            <a:pPr marL="342900" indent="-342900" algn="l">
              <a:buFontTx/>
              <a:buChar char="-"/>
            </a:pPr>
            <a:r>
              <a:rPr lang="fr-FR" sz="2800" baseline="-25000" dirty="0"/>
              <a:t>Modification d’un livre : </a:t>
            </a:r>
          </a:p>
          <a:p>
            <a:pPr marL="342900" indent="-342900" algn="l">
              <a:buFontTx/>
              <a:buChar char="-"/>
            </a:pPr>
            <a:endParaRPr lang="fr-FR" sz="2800" baseline="-25000" dirty="0"/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Confirmation de l’identité Utilisateur </a:t>
            </a:r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Utilisation du middleware </a:t>
            </a:r>
            <a:r>
              <a:rPr lang="fr-FR" sz="2400" baseline="-25000" dirty="0" err="1"/>
              <a:t>multer</a:t>
            </a:r>
            <a:r>
              <a:rPr lang="fr-FR" sz="2400" baseline="-25000" dirty="0"/>
              <a:t> pour gérer les fichiers </a:t>
            </a:r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On retrouve le livre concerné</a:t>
            </a:r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Détermination du </a:t>
            </a:r>
            <a:r>
              <a:rPr lang="fr-FR" sz="2400" baseline="-25000" dirty="0" err="1"/>
              <a:t>typeof</a:t>
            </a:r>
            <a:r>
              <a:rPr lang="fr-FR" sz="2400" baseline="-25000" dirty="0"/>
              <a:t> de la requête (selon si l’image est modifiée ou non) </a:t>
            </a:r>
          </a:p>
          <a:p>
            <a:pPr marL="1257300" lvl="2" indent="-342900">
              <a:buFontTx/>
              <a:buChar char="-"/>
            </a:pPr>
            <a:r>
              <a:rPr lang="fr-FR" sz="2200" baseline="-25000" dirty="0"/>
              <a:t>Si la requête n’est pas une string, on prend le corps de la requête et on l’envoie directement </a:t>
            </a:r>
          </a:p>
          <a:p>
            <a:pPr marL="1257300" lvl="2" indent="-342900">
              <a:buFontTx/>
              <a:buChar char="-"/>
            </a:pPr>
            <a:r>
              <a:rPr lang="fr-FR" sz="2200" baseline="-25000" dirty="0"/>
              <a:t>Si la requête est une string, on la parse, et on ajuste l’adresse URL de l’image avant de renvoyer les données à jour </a:t>
            </a:r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Enfin, on met à jour le livre avec les nouvelles données </a:t>
            </a:r>
          </a:p>
          <a:p>
            <a:pPr marL="285750" indent="-285750" algn="l">
              <a:buFontTx/>
              <a:buChar char="-"/>
            </a:pPr>
            <a:endParaRPr lang="fr-FR" sz="2400" baseline="-25000" dirty="0"/>
          </a:p>
          <a:p>
            <a:pPr algn="l"/>
            <a:endParaRPr lang="fr-FR" sz="2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FF1FAC-ABF5-DD16-B6EE-6929FAA2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77" y="733890"/>
            <a:ext cx="4490936" cy="57362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098E508-05E8-9FC6-35C4-CB57AC3B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76" y="2046927"/>
            <a:ext cx="3458058" cy="2000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47FFBFB-6AA1-FD45-8A38-788B390B3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76" y="3497205"/>
            <a:ext cx="4848902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0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Contrôleurs Books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800" baseline="-25000" dirty="0"/>
              <a:t>Supprimer un livre </a:t>
            </a:r>
          </a:p>
          <a:p>
            <a:pPr marL="342900" indent="-342900" algn="l">
              <a:buFontTx/>
              <a:buChar char="-"/>
            </a:pPr>
            <a:endParaRPr lang="fr-FR" sz="2800" baseline="-25000" dirty="0"/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Confirmation de l’identité Utilisateur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Utilisation du middleware </a:t>
            </a:r>
            <a:r>
              <a:rPr lang="fr-FR" sz="2000" baseline="-25000" dirty="0" err="1"/>
              <a:t>multer</a:t>
            </a:r>
            <a:r>
              <a:rPr lang="fr-FR" sz="2000" baseline="-25000" dirty="0"/>
              <a:t> pour gérer les fichiers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On retrouve le livre concerné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On supprime le livre concerné</a:t>
            </a:r>
          </a:p>
          <a:p>
            <a:pPr marL="342900" indent="-342900" algn="l">
              <a:buFontTx/>
              <a:buChar char="-"/>
            </a:pPr>
            <a:r>
              <a:rPr lang="fr-FR" sz="2800" baseline="-25000" dirty="0"/>
              <a:t>Meilleures notes des livres : </a:t>
            </a:r>
          </a:p>
          <a:p>
            <a:pPr marL="342900" indent="-342900" algn="l">
              <a:buFontTx/>
              <a:buChar char="-"/>
            </a:pPr>
            <a:endParaRPr lang="fr-FR" sz="2800" baseline="-25000" dirty="0"/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On récupère tous les livres </a:t>
            </a:r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On les trie par ordre décroissant de leur </a:t>
            </a:r>
            <a:r>
              <a:rPr lang="fr-FR" sz="2400" baseline="-25000" dirty="0" err="1"/>
              <a:t>averageRating</a:t>
            </a:r>
            <a:r>
              <a:rPr lang="fr-FR" sz="2400" baseline="-250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On ne sélectionne que les 3 premières entrées de ce tableau </a:t>
            </a:r>
          </a:p>
          <a:p>
            <a:pPr marL="800100" lvl="1" indent="-342900">
              <a:buFontTx/>
              <a:buChar char="-"/>
            </a:pPr>
            <a:r>
              <a:rPr lang="fr-FR" sz="2400" baseline="-25000" dirty="0"/>
              <a:t>On renvoie cette sélection en </a:t>
            </a:r>
            <a:r>
              <a:rPr lang="fr-FR" sz="2400" baseline="-25000" dirty="0" err="1"/>
              <a:t>Res</a:t>
            </a:r>
            <a:r>
              <a:rPr lang="fr-FR" sz="2400" baseline="-25000" dirty="0"/>
              <a:t>.</a:t>
            </a:r>
          </a:p>
          <a:p>
            <a:pPr marL="800100" lvl="1" indent="-342900">
              <a:buFontTx/>
              <a:buChar char="-"/>
            </a:pPr>
            <a:endParaRPr lang="fr-FR" sz="2400" baseline="-25000" dirty="0"/>
          </a:p>
          <a:p>
            <a:pPr marL="285750" indent="-285750" algn="l">
              <a:buFontTx/>
              <a:buChar char="-"/>
            </a:pPr>
            <a:endParaRPr lang="fr-FR" sz="2400" baseline="-25000" dirty="0"/>
          </a:p>
          <a:p>
            <a:pPr algn="l"/>
            <a:endParaRPr lang="fr-FR" sz="2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37C29F-32D4-3269-CBF0-39EF4634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44" y="1844386"/>
            <a:ext cx="5953956" cy="37247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8FBCEF8-A468-DF5B-616F-95761FB5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6" y="2169252"/>
            <a:ext cx="5068007" cy="1905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BB5050-D61E-3A5A-EDA0-2A7C07EF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56" y="4278043"/>
            <a:ext cx="4563112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2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Contrôleurs Books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800" baseline="-25000" dirty="0"/>
              <a:t>Noter un livre </a:t>
            </a:r>
          </a:p>
          <a:p>
            <a:pPr marL="342900" indent="-342900" algn="l">
              <a:buFontTx/>
              <a:buChar char="-"/>
            </a:pPr>
            <a:endParaRPr lang="fr-FR" sz="2800" baseline="-25000" dirty="0"/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Confirmation de l’identité Utilisateur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On retrouve le livre concerné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On récupère </a:t>
            </a:r>
            <a:r>
              <a:rPr lang="fr-FR" sz="2000" baseline="-25000" dirty="0" err="1"/>
              <a:t>l’id</a:t>
            </a:r>
            <a:r>
              <a:rPr lang="fr-FR" sz="2000" baseline="-25000" dirty="0"/>
              <a:t> de l’utilisateur et la note qu’il envoie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On agrège ces données dans un objet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On retrouve le livre et on le met à jour avec les nouvelles données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Ensuite on modifie la donnée « </a:t>
            </a:r>
            <a:r>
              <a:rPr lang="fr-FR" sz="2000" baseline="-25000" dirty="0" err="1"/>
              <a:t>averageRatings</a:t>
            </a:r>
            <a:r>
              <a:rPr lang="fr-FR" sz="2000" baseline="-25000" dirty="0"/>
              <a:t> » en récupérant toutes les notes du livre, en les additionnant et enfin en les divisant par leur nombre </a:t>
            </a:r>
          </a:p>
          <a:p>
            <a:pPr marL="800100" lvl="1" indent="-342900">
              <a:buFontTx/>
              <a:buChar char="-"/>
            </a:pPr>
            <a:r>
              <a:rPr lang="fr-FR" sz="2000" baseline="-25000" dirty="0"/>
              <a:t>On sauvegarde la modification et on renvoie un statut 200 au frontend. </a:t>
            </a:r>
          </a:p>
          <a:p>
            <a:pPr marL="800100" lvl="1" indent="-342900">
              <a:buFontTx/>
              <a:buChar char="-"/>
            </a:pPr>
            <a:endParaRPr lang="fr-FR" sz="2000" baseline="-25000" dirty="0"/>
          </a:p>
          <a:p>
            <a:pPr marL="800100" lvl="1" indent="-342900">
              <a:buFontTx/>
              <a:buChar char="-"/>
            </a:pPr>
            <a:endParaRPr lang="fr-FR" sz="2400" baseline="-25000" dirty="0"/>
          </a:p>
          <a:p>
            <a:pPr marL="285750" indent="-285750" algn="l">
              <a:buFontTx/>
              <a:buChar char="-"/>
            </a:pPr>
            <a:endParaRPr lang="fr-FR" sz="2400" baseline="-25000" dirty="0"/>
          </a:p>
          <a:p>
            <a:pPr algn="l"/>
            <a:endParaRPr lang="fr-FR" sz="2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AC232B-9E8E-D129-6A5B-1F3398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432" y="0"/>
            <a:ext cx="5838568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D47B31-498A-BB80-1F66-9D431365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3" y="2222170"/>
            <a:ext cx="467742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555" y="317500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Démo Livres</a:t>
            </a:r>
          </a:p>
        </p:txBody>
      </p:sp>
    </p:spTree>
    <p:extLst>
      <p:ext uri="{BB962C8B-B14F-4D97-AF65-F5344CB8AC3E}">
        <p14:creationId xmlns:p14="http://schemas.microsoft.com/office/powerpoint/2010/main" val="27634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298ED58-AA0C-596F-B0F2-A550D1B4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1327413"/>
            <a:ext cx="6349206" cy="42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A704B-77F5-D200-56A7-03AAD423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15528-B164-2589-9CF1-04A5C782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99760"/>
            <a:ext cx="10353762" cy="2991439"/>
          </a:xfrm>
        </p:spPr>
        <p:txBody>
          <a:bodyPr>
            <a:normAutofit/>
          </a:bodyPr>
          <a:lstStyle/>
          <a:p>
            <a:r>
              <a:rPr lang="fr-FR" dirty="0"/>
              <a:t>Contexte &amp; Enjeux</a:t>
            </a:r>
          </a:p>
          <a:p>
            <a:endParaRPr lang="fr-FR" dirty="0"/>
          </a:p>
          <a:p>
            <a:r>
              <a:rPr lang="fr-FR" dirty="0"/>
              <a:t>Présentation Fonctions et Code</a:t>
            </a:r>
          </a:p>
          <a:p>
            <a:endParaRPr lang="fr-FR" dirty="0"/>
          </a:p>
          <a:p>
            <a:r>
              <a:rPr lang="fr-FR" dirty="0"/>
              <a:t>Échange et Questions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1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71D09-B428-E38A-5BD1-974E8DCE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974755"/>
            <a:ext cx="10353763" cy="908489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FBE24-3045-5997-B0F9-023F4999B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62" y="6487212"/>
            <a:ext cx="10352199" cy="37078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Arthur Pellissier – Soutenance P5 – 25/03/2023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03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/>
          <a:lstStyle/>
          <a:p>
            <a:r>
              <a:rPr lang="fr-FR" dirty="0"/>
              <a:t>Rappel du contexte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671" y="2266949"/>
            <a:ext cx="3706889" cy="3228877"/>
          </a:xfrm>
        </p:spPr>
        <p:txBody>
          <a:bodyPr>
            <a:normAutofit/>
          </a:bodyPr>
          <a:lstStyle/>
          <a:p>
            <a:r>
              <a:rPr lang="fr-FR" dirty="0"/>
              <a:t>Site de partage et notation de livres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Utilisation de </a:t>
            </a:r>
            <a:r>
              <a:rPr lang="fr-FR" dirty="0" err="1"/>
              <a:t>NodeJs</a:t>
            </a:r>
            <a:endParaRPr lang="fr-FR" dirty="0"/>
          </a:p>
          <a:p>
            <a:pPr marL="285750" indent="-285750" algn="l">
              <a:buFontTx/>
              <a:buChar char="-"/>
            </a:pPr>
            <a:r>
              <a:rPr lang="fr-FR" dirty="0"/>
              <a:t>Utilisation de MongoDB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Création de Routes pour faire fonctionner le frontend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DDAA22-447B-2EAF-1A48-DD5E17D4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94" y="1395166"/>
            <a:ext cx="7166668" cy="43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7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Fonctionnelle et Code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444" y="1616499"/>
            <a:ext cx="4706703" cy="4708903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/>
              <a:t>Usage de Node, Express, </a:t>
            </a:r>
            <a:r>
              <a:rPr lang="fr-FR" sz="2000" dirty="0" err="1"/>
              <a:t>Mongoose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Découpage en Dossiers/Fichiers cohérents :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server.js contient les informations propres au serveur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App.js contient les informations propres à l’application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Dossiers spécifiques pour : </a:t>
            </a:r>
          </a:p>
          <a:p>
            <a:pPr marL="800100" lvl="1" indent="-342900">
              <a:buFontTx/>
              <a:buChar char="-"/>
            </a:pPr>
            <a:r>
              <a:rPr lang="fr-FR" sz="1600" dirty="0"/>
              <a:t>Routes,</a:t>
            </a:r>
          </a:p>
          <a:p>
            <a:pPr marL="800100" lvl="1" indent="-342900">
              <a:buFontTx/>
              <a:buChar char="-"/>
            </a:pPr>
            <a:r>
              <a:rPr lang="fr-FR" sz="1600" dirty="0"/>
              <a:t>Middlewares,</a:t>
            </a:r>
          </a:p>
          <a:p>
            <a:pPr marL="800100" lvl="1" indent="-342900">
              <a:buFontTx/>
              <a:buChar char="-"/>
            </a:pPr>
            <a:r>
              <a:rPr lang="fr-FR" sz="1600" dirty="0"/>
              <a:t>Modèles,</a:t>
            </a:r>
          </a:p>
          <a:p>
            <a:pPr marL="800100" lvl="1" indent="-342900">
              <a:buFontTx/>
              <a:buChar char="-"/>
            </a:pPr>
            <a:r>
              <a:rPr lang="fr-FR" sz="1600" dirty="0"/>
              <a:t>Fichiers,</a:t>
            </a:r>
          </a:p>
          <a:p>
            <a:pPr marL="800100" lvl="1" indent="-342900">
              <a:buFontTx/>
              <a:buChar char="-"/>
            </a:pPr>
            <a:r>
              <a:rPr lang="fr-FR" sz="1600" dirty="0"/>
              <a:t>Identifiants,</a:t>
            </a:r>
          </a:p>
          <a:p>
            <a:pPr marL="800100" lvl="1" indent="-342900">
              <a:buFontTx/>
              <a:buChar char="-"/>
            </a:pPr>
            <a:r>
              <a:rPr lang="fr-FR" sz="1600" dirty="0"/>
              <a:t>Contrôleurs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10EB7A-D321-54D7-971F-DDFFC56A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3890"/>
            <a:ext cx="5447228" cy="56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Server.JS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2648931"/>
            <a:ext cx="4706703" cy="1960792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Création d’un serveur </a:t>
            </a:r>
            <a:r>
              <a:rPr lang="fr-FR" sz="2400" baseline="-25000" dirty="0" err="1"/>
              <a:t>NodeJS</a:t>
            </a:r>
            <a:endParaRPr lang="fr-FR" sz="2400" baseline="-25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Définition du port d’écoute sur 4000 par défaut (ou un autre port si celui-ci est défini ailleurs)</a:t>
            </a:r>
          </a:p>
          <a:p>
            <a:pPr algn="l"/>
            <a:endParaRPr lang="fr-FR" sz="24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0F78D2-CA0C-7353-A370-BA6C9181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26" y="289866"/>
            <a:ext cx="4121388" cy="62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5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App.js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Importation des modules </a:t>
            </a:r>
            <a:r>
              <a:rPr lang="fr-FR" sz="2400" baseline="-25000" dirty="0" err="1"/>
              <a:t>Mongoose</a:t>
            </a:r>
            <a:r>
              <a:rPr lang="fr-FR" sz="2400" baseline="-25000" dirty="0"/>
              <a:t>, </a:t>
            </a:r>
            <a:r>
              <a:rPr lang="fr-FR" sz="2400" baseline="-25000" dirty="0" err="1"/>
              <a:t>Multer</a:t>
            </a:r>
            <a:r>
              <a:rPr lang="fr-FR" sz="2400" baseline="-25000" dirty="0"/>
              <a:t>, et des routes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Définition des Headers de réponse du serveur, notamment le cross </a:t>
            </a:r>
            <a:r>
              <a:rPr lang="fr-FR" sz="2400" baseline="-25000" dirty="0" err="1"/>
              <a:t>origin</a:t>
            </a:r>
            <a:r>
              <a:rPr lang="fr-FR" sz="2400" baseline="-25000" dirty="0"/>
              <a:t>.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Définition du chemin du dossier « files » pour le stockage des images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Importation de variables « </a:t>
            </a:r>
            <a:r>
              <a:rPr lang="fr-FR" sz="2400" baseline="-25000" dirty="0" err="1"/>
              <a:t>credentials</a:t>
            </a:r>
            <a:r>
              <a:rPr lang="fr-FR" sz="2400" baseline="-25000" dirty="0"/>
              <a:t> » pour éviter de stocker les ID et MDP administrateurs de la base de données sur </a:t>
            </a:r>
            <a:r>
              <a:rPr lang="fr-FR" sz="2400" baseline="-25000" dirty="0" err="1"/>
              <a:t>Github</a:t>
            </a:r>
            <a:endParaRPr lang="fr-FR" sz="2400" baseline="-25000" dirty="0"/>
          </a:p>
          <a:p>
            <a:pPr marL="742950" lvl="1" indent="-285750">
              <a:buFontTx/>
              <a:buChar char="-"/>
            </a:pPr>
            <a:r>
              <a:rPr lang="fr-FR" sz="1400" baseline="-25000" dirty="0"/>
              <a:t>En production, on préfèrera utiliser un fichier .</a:t>
            </a:r>
            <a:r>
              <a:rPr lang="fr-FR" sz="1400" baseline="-25000" dirty="0" err="1"/>
              <a:t>env</a:t>
            </a:r>
            <a:r>
              <a:rPr lang="fr-FR" sz="1400" baseline="-25000" dirty="0"/>
              <a:t> pour stocker les variables à la racine du projet </a:t>
            </a:r>
          </a:p>
          <a:p>
            <a:pPr marL="742950" lvl="1" indent="-285750">
              <a:buFontTx/>
              <a:buChar char="-"/>
            </a:pPr>
            <a:r>
              <a:rPr lang="fr-FR" sz="1400" baseline="-25000" dirty="0"/>
              <a:t>Pour des raisons de simplicité et de partage avec l’examinateur, on a utilisé ici un simple fichier de déclaration des variables, séparé, mais </a:t>
            </a:r>
            <a:r>
              <a:rPr lang="fr-FR" sz="1400" baseline="-25000"/>
              <a:t>toujours inclus dans le Git</a:t>
            </a:r>
            <a:endParaRPr lang="fr-FR" sz="1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6EF208-E543-DB8D-9DB9-7BF66F5C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714" y="499620"/>
            <a:ext cx="6597556" cy="54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Routes 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404594"/>
            <a:ext cx="4706703" cy="5118754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Nous importons les données de </a:t>
            </a:r>
            <a:r>
              <a:rPr lang="fr-FR" sz="2400" baseline="-25000" dirty="0" err="1"/>
              <a:t>controller</a:t>
            </a:r>
            <a:r>
              <a:rPr lang="fr-FR" sz="2400" baseline="-25000" dirty="0"/>
              <a:t> « user »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Nous avons 2 routes possibles : </a:t>
            </a:r>
          </a:p>
          <a:p>
            <a:pPr marL="742950" lvl="1" indent="-285750">
              <a:buFontTx/>
              <a:buChar char="-"/>
            </a:pPr>
            <a:r>
              <a:rPr lang="fr-FR" sz="1600" baseline="-25000" dirty="0"/>
              <a:t>Post /</a:t>
            </a:r>
            <a:r>
              <a:rPr lang="fr-FR" sz="1600" baseline="-25000" dirty="0" err="1"/>
              <a:t>signup</a:t>
            </a:r>
            <a:r>
              <a:rPr lang="fr-FR" sz="1600" baseline="-25000" dirty="0"/>
              <a:t> : permet la création d’un compte utilisateur</a:t>
            </a:r>
            <a:endParaRPr lang="fr-FR" sz="1400" baseline="-25000" dirty="0"/>
          </a:p>
          <a:p>
            <a:pPr marL="742950" lvl="1" indent="-285750">
              <a:buFontTx/>
              <a:buChar char="-"/>
            </a:pPr>
            <a:r>
              <a:rPr lang="fr-FR" sz="1600" baseline="-25000" dirty="0"/>
              <a:t>Post /login : permet la connexion à un compte utilisateur</a:t>
            </a:r>
          </a:p>
          <a:p>
            <a:pPr algn="l"/>
            <a:endParaRPr lang="fr-FR" sz="2400" baseline="-25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73C5D6-EEAD-4AF6-E45D-39F4AFA2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42" y="1391862"/>
            <a:ext cx="506800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Création d’un USER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404594"/>
            <a:ext cx="4706703" cy="5118754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Modèle </a:t>
            </a:r>
            <a:r>
              <a:rPr lang="fr-FR" sz="2400" baseline="-25000" dirty="0" err="1"/>
              <a:t>Mongoose</a:t>
            </a:r>
            <a:r>
              <a:rPr lang="fr-FR" sz="2400" baseline="-25000" dirty="0"/>
              <a:t> :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Email et </a:t>
            </a:r>
            <a:r>
              <a:rPr lang="fr-FR" sz="2000" baseline="-25000" dirty="0" err="1"/>
              <a:t>Password</a:t>
            </a:r>
            <a:endParaRPr lang="fr-FR" sz="2000" baseline="-25000" dirty="0"/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L’Email doit être unique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Controller :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Fonction « </a:t>
            </a:r>
            <a:r>
              <a:rPr lang="fr-FR" sz="2000" baseline="-25000" dirty="0" err="1"/>
              <a:t>createUser</a:t>
            </a:r>
            <a:r>
              <a:rPr lang="fr-FR" sz="2000" baseline="-25000" dirty="0"/>
              <a:t> » :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Usage de </a:t>
            </a:r>
            <a:r>
              <a:rPr lang="fr-FR" sz="2000" baseline="-25000" dirty="0" err="1"/>
              <a:t>bcrypt</a:t>
            </a:r>
            <a:r>
              <a:rPr lang="fr-FR" sz="2000" baseline="-25000" dirty="0"/>
              <a:t> pour le hash du mot de passe, on évite de stocker les </a:t>
            </a:r>
            <a:r>
              <a:rPr lang="fr-FR" sz="2000" baseline="-25000" dirty="0" err="1"/>
              <a:t>mdp</a:t>
            </a:r>
            <a:r>
              <a:rPr lang="fr-FR" sz="2000" baseline="-25000" dirty="0"/>
              <a:t> en clair dans les bases de données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Si l’utilisateur est  bien créé, on renvoie un statut 201 au Frontend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Sinon : 400, </a:t>
            </a:r>
            <a:r>
              <a:rPr lang="fr-FR" sz="2000" baseline="-25000" dirty="0" err="1"/>
              <a:t>error</a:t>
            </a:r>
            <a:r>
              <a:rPr lang="fr-FR" sz="2000" baseline="-25000" dirty="0"/>
              <a:t>. </a:t>
            </a:r>
          </a:p>
          <a:p>
            <a:pPr algn="l"/>
            <a:endParaRPr lang="fr-FR" sz="24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977B3B-CA1C-601A-1E81-3EB7BC7E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36" y="388564"/>
            <a:ext cx="5792008" cy="27626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F3640E4-849F-F570-D390-42FA68E7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43" y="3287598"/>
            <a:ext cx="5177349" cy="33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8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Connexion d’un USER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956" y="1677970"/>
            <a:ext cx="4706703" cy="484537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Recherche d’un utilisateur spécifique  en fonction de l’adresse mail fournie : </a:t>
            </a:r>
            <a:r>
              <a:rPr lang="fr-FR" sz="2400" baseline="-25000" dirty="0" err="1"/>
              <a:t>User.findOne</a:t>
            </a:r>
            <a:r>
              <a:rPr lang="fr-FR" sz="2400" baseline="-25000" dirty="0"/>
              <a:t>()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Si l’utilisateur n’existe pas, erreur 401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Sinon : utilisation de </a:t>
            </a:r>
            <a:r>
              <a:rPr lang="fr-FR" sz="2400" baseline="-25000" dirty="0" err="1"/>
              <a:t>bcrypt</a:t>
            </a:r>
            <a:r>
              <a:rPr lang="fr-FR" sz="2400" baseline="-25000" dirty="0"/>
              <a:t> pour déterminer l’authenticité du mot de passe.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Si celui-ci est invalide, Statut 401 et message « mot de passe incorrect »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Sinon, on crée un </a:t>
            </a:r>
            <a:r>
              <a:rPr lang="fr-FR" sz="2400" baseline="-25000" dirty="0" err="1"/>
              <a:t>token</a:t>
            </a:r>
            <a:r>
              <a:rPr lang="fr-FR" sz="2400" baseline="-25000" dirty="0"/>
              <a:t> aléatoire, d’une durée de 24h, qui permettra d’authentifier l’utilisateur pendant sa navigation </a:t>
            </a:r>
          </a:p>
          <a:p>
            <a:pPr marL="285750" indent="-285750" algn="l">
              <a:buFontTx/>
              <a:buChar char="-"/>
            </a:pPr>
            <a:endParaRPr lang="fr-FR" sz="2400" baseline="-25000" dirty="0"/>
          </a:p>
          <a:p>
            <a:pPr algn="l"/>
            <a:endParaRPr lang="fr-FR" sz="2400" baseline="-25000" dirty="0"/>
          </a:p>
          <a:p>
            <a:pPr algn="l"/>
            <a:endParaRPr lang="fr-FR" sz="24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4B0A4-94D5-A158-35BD-E5EE295B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51" y="334652"/>
            <a:ext cx="6782747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701</TotalTime>
  <Words>945</Words>
  <Application>Microsoft Office PowerPoint</Application>
  <PresentationFormat>Grand écran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Calisto MT</vt:lpstr>
      <vt:lpstr>Wingdings 2</vt:lpstr>
      <vt:lpstr>Ardoise</vt:lpstr>
      <vt:lpstr>Mon Vieux Grimoire – Partage et Notation de Livres</vt:lpstr>
      <vt:lpstr>Table des Matières</vt:lpstr>
      <vt:lpstr>Rappel du contexte</vt:lpstr>
      <vt:lpstr>Présentation Fonctionnelle et Code</vt:lpstr>
      <vt:lpstr>Server.JS</vt:lpstr>
      <vt:lpstr>App.js</vt:lpstr>
      <vt:lpstr>Routes Users</vt:lpstr>
      <vt:lpstr>Création d’un USER</vt:lpstr>
      <vt:lpstr>Connexion d’un USER</vt:lpstr>
      <vt:lpstr>Démo User</vt:lpstr>
      <vt:lpstr>Routes Books</vt:lpstr>
      <vt:lpstr>Middlewares</vt:lpstr>
      <vt:lpstr>Modèle Books</vt:lpstr>
      <vt:lpstr>Contrôleurs Books</vt:lpstr>
      <vt:lpstr>Contrôleurs Books</vt:lpstr>
      <vt:lpstr>Contrôleurs Books</vt:lpstr>
      <vt:lpstr>Contrôleurs Books</vt:lpstr>
      <vt:lpstr>Démo Livres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P1</dc:title>
  <dc:creator>Pellissier Arthur</dc:creator>
  <cp:lastModifiedBy>Arthur Pellissier</cp:lastModifiedBy>
  <cp:revision>39</cp:revision>
  <dcterms:created xsi:type="dcterms:W3CDTF">2023-01-31T11:26:26Z</dcterms:created>
  <dcterms:modified xsi:type="dcterms:W3CDTF">2023-04-13T11:56:11Z</dcterms:modified>
</cp:coreProperties>
</file>