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8" r:id="rId2"/>
    <p:sldId id="287" r:id="rId3"/>
    <p:sldId id="288" r:id="rId4"/>
    <p:sldId id="283" r:id="rId5"/>
    <p:sldId id="286" r:id="rId6"/>
    <p:sldId id="280" r:id="rId7"/>
    <p:sldId id="265" r:id="rId8"/>
    <p:sldId id="285" r:id="rId9"/>
    <p:sldId id="256" r:id="rId10"/>
  </p:sldIdLst>
  <p:sldSz cx="12192000" cy="6858000"/>
  <p:notesSz cx="6858000" cy="16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5F90E-606F-42BC-A4D9-3D8A40143E22}" v="7676" dt="2019-07-20T08:03:45.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98" autoAdjust="0"/>
  </p:normalViewPr>
  <p:slideViewPr>
    <p:cSldViewPr snapToGrid="0">
      <p:cViewPr varScale="1">
        <p:scale>
          <a:sx n="61" d="100"/>
          <a:sy n="61" d="100"/>
        </p:scale>
        <p:origin x="1254"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FEADD-ADD8-468E-B13F-3352A18DD5A2}" type="datetimeFigureOut">
              <a:rPr lang="en-US" smtClean="0"/>
              <a:t>7/20/2019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3EAC3-861F-4CD2-80B8-0DB8A50AE523}" type="slidenum">
              <a:rPr lang="en-US" smtClean="0"/>
              <a:t>‹#›</a:t>
            </a:fld>
            <a:endParaRPr lang="en-US"/>
          </a:p>
        </p:txBody>
      </p:sp>
    </p:spTree>
    <p:extLst>
      <p:ext uri="{BB962C8B-B14F-4D97-AF65-F5344CB8AC3E}">
        <p14:creationId xmlns:p14="http://schemas.microsoft.com/office/powerpoint/2010/main" val="1645400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3B370-57F1-42C5-BBDE-809CDC07BE43}" type="datetimeFigureOut">
              <a:rPr lang="en-US" smtClean="0"/>
              <a:t>7/20/2019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8079C-6EB1-4C3A-A299-D5128BD31978}" type="slidenum">
              <a:rPr lang="en-US" smtClean="0"/>
              <a:t>‹#›</a:t>
            </a:fld>
            <a:endParaRPr lang="en-US"/>
          </a:p>
        </p:txBody>
      </p:sp>
    </p:spTree>
    <p:extLst>
      <p:ext uri="{BB962C8B-B14F-4D97-AF65-F5344CB8AC3E}">
        <p14:creationId xmlns:p14="http://schemas.microsoft.com/office/powerpoint/2010/main" val="361466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p:txBody>
      </p:sp>
      <p:sp>
        <p:nvSpPr>
          <p:cNvPr id="4" name="Slide Number Placeholder 3"/>
          <p:cNvSpPr>
            <a:spLocks noGrp="1"/>
          </p:cNvSpPr>
          <p:nvPr>
            <p:ph type="sldNum" sz="quarter" idx="5"/>
          </p:nvPr>
        </p:nvSpPr>
        <p:spPr/>
        <p:txBody>
          <a:bodyPr/>
          <a:lstStyle/>
          <a:p>
            <a:fld id="{7D38079C-6EB1-4C3A-A299-D5128BD31978}" type="slidenum">
              <a:rPr lang="en-US" smtClean="0"/>
              <a:t>1</a:t>
            </a:fld>
            <a:endParaRPr lang="en-US"/>
          </a:p>
        </p:txBody>
      </p:sp>
    </p:spTree>
    <p:extLst>
      <p:ext uri="{BB962C8B-B14F-4D97-AF65-F5344CB8AC3E}">
        <p14:creationId xmlns:p14="http://schemas.microsoft.com/office/powerpoint/2010/main" val="147823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I start to talk about the Database and API, I would like to recap what happened earlier today. We've built a very nice Frontend using React with TypeScript. We are able to submit a video and search for transcriptions. But I would like to bring your attention to the link on the right, I am sure you guys are familiar with this link by now as we've copied this link to the Frontend many times, but what's inside this link? How does this link handle all of the requests? After all, the React application just makes a ton of HTTP method calls to this API link. </a:t>
            </a:r>
          </a:p>
        </p:txBody>
      </p:sp>
      <p:sp>
        <p:nvSpPr>
          <p:cNvPr id="4" name="Slide Number Placeholder 3"/>
          <p:cNvSpPr>
            <a:spLocks noGrp="1"/>
          </p:cNvSpPr>
          <p:nvPr>
            <p:ph type="sldNum" sz="quarter" idx="5"/>
          </p:nvPr>
        </p:nvSpPr>
        <p:spPr/>
        <p:txBody>
          <a:bodyPr/>
          <a:lstStyle/>
          <a:p>
            <a:fld id="{7D38079C-6EB1-4C3A-A299-D5128BD31978}" type="slidenum">
              <a:rPr lang="en-US" smtClean="0"/>
              <a:t>2</a:t>
            </a:fld>
            <a:endParaRPr lang="en-US"/>
          </a:p>
        </p:txBody>
      </p:sp>
    </p:spTree>
    <p:extLst>
      <p:ext uri="{BB962C8B-B14F-4D97-AF65-F5344CB8AC3E}">
        <p14:creationId xmlns:p14="http://schemas.microsoft.com/office/powerpoint/2010/main" val="205880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behind this link, is the backend, looks like a gigantic mess right? The backend is where the magic happens, the nice thing about the separation between Frontend and backend is that the frontend does not need to understand how the backend works, one simply needs to know how to use it. For all we know, the backend could just be me being a very fast </a:t>
            </a:r>
            <a:r>
              <a:rPr lang="en-US" dirty="0" err="1">
                <a:cs typeface="Calibri"/>
              </a:rPr>
              <a:t>typer</a:t>
            </a:r>
            <a:r>
              <a:rPr lang="en-US" dirty="0">
                <a:cs typeface="Calibri"/>
              </a:rPr>
              <a:t>, watching every YouTube and type its caption in the database. when the frontend requests something, it could be just me copying and pasting information from the database to return to the frontend. But obviously that's not how this particular API works otherwise I'll be too exhausted to do this presentation. Now, unfortunately, the backend isn't as intuitive as the Frontend and it does take some getting used to. For people who have never been exposed to API and Database, it could look very cryptic. But hopefully we will do a good job of teaching Database and API, after all, you do need to use this content to pass phase two to potentially get a summer placement.</a:t>
            </a:r>
          </a:p>
        </p:txBody>
      </p:sp>
      <p:sp>
        <p:nvSpPr>
          <p:cNvPr id="4" name="Slide Number Placeholder 3"/>
          <p:cNvSpPr>
            <a:spLocks noGrp="1"/>
          </p:cNvSpPr>
          <p:nvPr>
            <p:ph type="sldNum" sz="quarter" idx="5"/>
          </p:nvPr>
        </p:nvSpPr>
        <p:spPr/>
        <p:txBody>
          <a:bodyPr/>
          <a:lstStyle/>
          <a:p>
            <a:fld id="{7D38079C-6EB1-4C3A-A299-D5128BD31978}" type="slidenum">
              <a:rPr lang="en-US" smtClean="0"/>
              <a:t>3</a:t>
            </a:fld>
            <a:endParaRPr lang="en-US"/>
          </a:p>
        </p:txBody>
      </p:sp>
    </p:spTree>
    <p:extLst>
      <p:ext uri="{BB962C8B-B14F-4D97-AF65-F5344CB8AC3E}">
        <p14:creationId xmlns:p14="http://schemas.microsoft.com/office/powerpoint/2010/main" val="413925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I jump into the nitty gritty, I would like to give a very very high level overview of the content, Our backend consists of two main components, the API and the database. The API’s job, as introduced earlier, is to respond to the request made by the client, in this case, the frontend. It is responsible for handling all requests, for example inserting or getting information into the database. We will be building this API using the Web API framework in ASP.NET Core, note the API doesn’t store any information, the database, as the name suggests, stores all of the information, for example, the video information and the transcriptions. We will be building this database using SQL Server on Azure</a:t>
            </a:r>
          </a:p>
        </p:txBody>
      </p:sp>
      <p:sp>
        <p:nvSpPr>
          <p:cNvPr id="4" name="Slide Number Placeholder 3"/>
          <p:cNvSpPr>
            <a:spLocks noGrp="1"/>
          </p:cNvSpPr>
          <p:nvPr>
            <p:ph type="sldNum" sz="quarter" idx="5"/>
          </p:nvPr>
        </p:nvSpPr>
        <p:spPr/>
        <p:txBody>
          <a:bodyPr/>
          <a:lstStyle/>
          <a:p>
            <a:fld id="{7D38079C-6EB1-4C3A-A299-D5128BD31978}" type="slidenum">
              <a:rPr lang="en-US" smtClean="0"/>
              <a:t>4</a:t>
            </a:fld>
            <a:endParaRPr lang="en-US"/>
          </a:p>
        </p:txBody>
      </p:sp>
    </p:spTree>
    <p:extLst>
      <p:ext uri="{BB962C8B-B14F-4D97-AF65-F5344CB8AC3E}">
        <p14:creationId xmlns:p14="http://schemas.microsoft.com/office/powerpoint/2010/main" val="80930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take a closer look at what an API is, API stands for Application Programming Interface, this is what enables the separation between backend and frontend. A well designed API does not expose the implementation behind the scenes and only returns information requested by the client. Using Scribr as an example, when we try to search for a word on there, the only information that gets returned to the client is a list of matching videos and transcriptions, all of the processing and searching in the database are done on the API side and the client does not need to know how it works, the client simply needs to know what gets returned. Below the HTTP methods are a couple of the main endpoints that we used this morning and I believe most of you would know what the first three does. We will make these endpoints in the API when we are creating the project in Visual Studio. REST stands for Representation State Transfer, it is a set of architectural constraints such as Code on demand, Statelessness and other attributes that allows our API to be simple, scalable and flexible. We will be talking more about the REST architecture when we are building the API.</a:t>
            </a:r>
          </a:p>
        </p:txBody>
      </p:sp>
      <p:sp>
        <p:nvSpPr>
          <p:cNvPr id="4" name="Slide Number Placeholder 3"/>
          <p:cNvSpPr>
            <a:spLocks noGrp="1"/>
          </p:cNvSpPr>
          <p:nvPr>
            <p:ph type="sldNum" sz="quarter" idx="5"/>
          </p:nvPr>
        </p:nvSpPr>
        <p:spPr/>
        <p:txBody>
          <a:bodyPr/>
          <a:lstStyle/>
          <a:p>
            <a:fld id="{7D38079C-6EB1-4C3A-A299-D5128BD31978}" type="slidenum">
              <a:rPr lang="en-US" smtClean="0"/>
              <a:t>5</a:t>
            </a:fld>
            <a:endParaRPr lang="en-US"/>
          </a:p>
        </p:txBody>
      </p:sp>
    </p:spTree>
    <p:extLst>
      <p:ext uri="{BB962C8B-B14F-4D97-AF65-F5344CB8AC3E}">
        <p14:creationId xmlns:p14="http://schemas.microsoft.com/office/powerpoint/2010/main" val="335876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order for the API to be considered useful in our application, we need to consider four basic functions, Create, Read, Update and Delete, these are the four fundamental concepts for persistent storage. We will be interacting with our RESTful API via HTTP requests, conveniently, there are HTTP methods that translates to these four basic functions, the most common one is a GET request, which is the read function in the CRUD. When you are visiting a website, the browser usually sends a GET request to the server and the server usually returns HTML code in the response body. We will be doing something similar, but instead of returning HTML code like normal website, our API is going to return information in JSON format, which I will formally introduce in the next slide. Create is normally translated to a HTTP POST request, Update can be either be PUT or PATCH in the HTTP method, and delete is simply a delete HTTP method. Again our API does not store any persistent information, our API will translate these requests into SQL commands to be used in the database.</a:t>
            </a:r>
          </a:p>
        </p:txBody>
      </p:sp>
      <p:sp>
        <p:nvSpPr>
          <p:cNvPr id="4" name="Slide Number Placeholder 3"/>
          <p:cNvSpPr>
            <a:spLocks noGrp="1"/>
          </p:cNvSpPr>
          <p:nvPr>
            <p:ph type="sldNum" sz="quarter" idx="5"/>
          </p:nvPr>
        </p:nvSpPr>
        <p:spPr/>
        <p:txBody>
          <a:bodyPr/>
          <a:lstStyle/>
          <a:p>
            <a:fld id="{7D38079C-6EB1-4C3A-A299-D5128BD31978}" type="slidenum">
              <a:rPr lang="en-US" smtClean="0"/>
              <a:t>6</a:t>
            </a:fld>
            <a:endParaRPr lang="en-US"/>
          </a:p>
        </p:txBody>
      </p:sp>
    </p:spTree>
    <p:extLst>
      <p:ext uri="{BB962C8B-B14F-4D97-AF65-F5344CB8AC3E}">
        <p14:creationId xmlns:p14="http://schemas.microsoft.com/office/powerpoint/2010/main" val="8504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different ways of transferring information from the API to the Client and from the Client to the API, there are JSON, XML and YAML just to name a few. If you guys paid close attention this morning then you should be familiar with JSON data. On the right is an example of the JSON data returned from our Scribr API, This particular endpoint returns a list, each item in the list has a key and a value, for example if I want to know the title of the first video, I would go to the 0</a:t>
            </a:r>
            <a:r>
              <a:rPr lang="en-NZ" baseline="30000" dirty="0"/>
              <a:t>th</a:t>
            </a:r>
            <a:r>
              <a:rPr lang="en-NZ" dirty="0"/>
              <a:t> index of the array, go to the key “</a:t>
            </a:r>
            <a:r>
              <a:rPr lang="en-NZ" dirty="0" err="1"/>
              <a:t>videoTitle</a:t>
            </a:r>
            <a:r>
              <a:rPr lang="en-NZ" dirty="0"/>
              <a:t>” and get its value. JSON has a lot of advantages over the other two, it is very compact, readable and as a result, very fast which is crucial when it comes to transferring information over the internet. </a:t>
            </a:r>
          </a:p>
          <a:p>
            <a:r>
              <a:rPr lang="en-NZ" dirty="0"/>
              <a:t>Note that although JSON stands for JavaScript Object Notation, its use is not limited to JavaScript, in fact JSON has become the norm for most of the </a:t>
            </a:r>
            <a:r>
              <a:rPr lang="en-NZ"/>
              <a:t>programming languages, </a:t>
            </a:r>
            <a:r>
              <a:rPr lang="en-NZ" dirty="0"/>
              <a:t>as a result, there usually is a built-in library to help us to manipulate the data very easily.</a:t>
            </a:r>
          </a:p>
        </p:txBody>
      </p:sp>
      <p:sp>
        <p:nvSpPr>
          <p:cNvPr id="4" name="Slide Number Placeholder 3"/>
          <p:cNvSpPr>
            <a:spLocks noGrp="1"/>
          </p:cNvSpPr>
          <p:nvPr>
            <p:ph type="sldNum" sz="quarter" idx="5"/>
          </p:nvPr>
        </p:nvSpPr>
        <p:spPr/>
        <p:txBody>
          <a:bodyPr/>
          <a:lstStyle/>
          <a:p>
            <a:fld id="{7D38079C-6EB1-4C3A-A299-D5128BD31978}" type="slidenum">
              <a:rPr lang="en-US" smtClean="0"/>
              <a:t>7</a:t>
            </a:fld>
            <a:endParaRPr lang="en-US"/>
          </a:p>
        </p:txBody>
      </p:sp>
    </p:spTree>
    <p:extLst>
      <p:ext uri="{BB962C8B-B14F-4D97-AF65-F5344CB8AC3E}">
        <p14:creationId xmlns:p14="http://schemas.microsoft.com/office/powerpoint/2010/main" val="5811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That’s about it for the API theory section, here are some additional links if you would like to learn more about REST architecture and APIs. I will put this presentation up tonight at the NZMSA GitHub repo. </a:t>
            </a:r>
          </a:p>
        </p:txBody>
      </p:sp>
      <p:sp>
        <p:nvSpPr>
          <p:cNvPr id="4" name="Slide Number Placeholder 3"/>
          <p:cNvSpPr>
            <a:spLocks noGrp="1"/>
          </p:cNvSpPr>
          <p:nvPr>
            <p:ph type="sldNum" sz="quarter" idx="5"/>
          </p:nvPr>
        </p:nvSpPr>
        <p:spPr/>
        <p:txBody>
          <a:bodyPr/>
          <a:lstStyle/>
          <a:p>
            <a:fld id="{7D38079C-6EB1-4C3A-A299-D5128BD31978}" type="slidenum">
              <a:rPr lang="en-US" smtClean="0"/>
              <a:t>8</a:t>
            </a:fld>
            <a:endParaRPr lang="en-US"/>
          </a:p>
        </p:txBody>
      </p:sp>
    </p:spTree>
    <p:extLst>
      <p:ext uri="{BB962C8B-B14F-4D97-AF65-F5344CB8AC3E}">
        <p14:creationId xmlns:p14="http://schemas.microsoft.com/office/powerpoint/2010/main" val="3311938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7D38079C-6EB1-4C3A-A299-D5128BD31978}" type="slidenum">
              <a:rPr lang="en-US" smtClean="0"/>
              <a:t>9</a:t>
            </a:fld>
            <a:endParaRPr lang="en-US"/>
          </a:p>
        </p:txBody>
      </p:sp>
    </p:spTree>
    <p:extLst>
      <p:ext uri="{BB962C8B-B14F-4D97-AF65-F5344CB8AC3E}">
        <p14:creationId xmlns:p14="http://schemas.microsoft.com/office/powerpoint/2010/main" val="255064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7030A0"/>
                </a:solidFill>
                <a:latin typeface="Segoe UI Light" panose="020B0502040204020203" pitchFamily="34" charset="0"/>
                <a:cs typeface="Segoe UI Light" panose="020B0502040204020203" pitchFamily="34" charset="0"/>
              </a:defRPr>
            </a:lvl1pPr>
          </a:lstStyle>
          <a:p>
            <a:r>
              <a:rPr lang="en-US" dirty="0"/>
              <a:t>Topic</a:t>
            </a:r>
          </a:p>
        </p:txBody>
      </p:sp>
      <p:sp>
        <p:nvSpPr>
          <p:cNvPr id="3" name="Subtitle 2"/>
          <p:cNvSpPr>
            <a:spLocks noGrp="1"/>
          </p:cNvSpPr>
          <p:nvPr>
            <p:ph type="subTitle" idx="1" hasCustomPrompt="1"/>
          </p:nvPr>
        </p:nvSpPr>
        <p:spPr>
          <a:xfrm>
            <a:off x="1524000" y="3602038"/>
            <a:ext cx="9144000" cy="1655762"/>
          </a:xfrm>
        </p:spPr>
        <p:txBody>
          <a:bodyPr/>
          <a:lstStyle>
            <a:lvl1pPr marL="0" indent="0" algn="l">
              <a:buNone/>
              <a:defRPr sz="2400" baseline="0">
                <a:solidFill>
                  <a:srgbClr val="7030A0"/>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br>
              <a:rPr lang="en-US" dirty="0"/>
            </a:br>
            <a:r>
              <a:rPr lang="en-US" dirty="0"/>
              <a:t>Role,</a:t>
            </a:r>
            <a:br>
              <a:rPr lang="en-US" dirty="0"/>
            </a:br>
            <a:r>
              <a:rPr lang="en-US" dirty="0"/>
              <a:t>Microsoft</a:t>
            </a:r>
          </a:p>
        </p:txBody>
      </p:sp>
      <p:sp>
        <p:nvSpPr>
          <p:cNvPr id="4" name="Date Placeholder 3"/>
          <p:cNvSpPr>
            <a:spLocks noGrp="1"/>
          </p:cNvSpPr>
          <p:nvPr>
            <p:ph type="dt" sz="half" idx="10"/>
          </p:nvPr>
        </p:nvSpPr>
        <p:spPr/>
        <p:txBody>
          <a:bodyPr/>
          <a:lstStyle/>
          <a:p>
            <a:fld id="{DEDD80FB-3701-48B5-A35B-2AB693260CE6}"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268486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rgbClr val="7030A0"/>
                </a:solidFill>
                <a:latin typeface="Segoe UI Light" panose="020B0502040204020203" pitchFamily="34" charset="0"/>
                <a:cs typeface="Segoe UI Light" panose="020B0502040204020203" pitchFamily="34" charset="0"/>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27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7030A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D80FB-3701-48B5-A35B-2AB693260CE6}"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232590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695" y="2557902"/>
            <a:ext cx="3423519" cy="1184085"/>
          </a:xfrm>
          <a:prstGeom prst="rect">
            <a:avLst/>
          </a:prstGeom>
        </p:spPr>
      </p:pic>
      <p:cxnSp>
        <p:nvCxnSpPr>
          <p:cNvPr id="9" name="Straight Connector 8"/>
          <p:cNvCxnSpPr>
            <a:cxnSpLocks/>
          </p:cNvCxnSpPr>
          <p:nvPr userDrawn="1"/>
        </p:nvCxnSpPr>
        <p:spPr>
          <a:xfrm>
            <a:off x="5877645" y="1219200"/>
            <a:ext cx="0" cy="45434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6265869" y="2483910"/>
            <a:ext cx="5926137" cy="1410758"/>
          </a:xfrm>
          <a:ln>
            <a:noFill/>
          </a:ln>
        </p:spPr>
        <p:txBody>
          <a:bodyPr>
            <a:normAutofit/>
          </a:bodyPr>
          <a:lstStyle>
            <a:lvl1pPr marL="0" indent="0">
              <a:buNone/>
              <a:defRPr sz="9600">
                <a:latin typeface="Segoe UI Light" panose="020B0502040204020203" pitchFamily="34" charset="0"/>
                <a:cs typeface="Segoe UI Light" panose="020B0502040204020203" pitchFamily="34" charset="0"/>
              </a:defRPr>
            </a:lvl1pPr>
          </a:lstStyle>
          <a:p>
            <a:pPr lvl="0"/>
            <a:r>
              <a:rPr lang="en-US" dirty="0"/>
              <a:t>Title</a:t>
            </a:r>
            <a:endParaRPr lang="en-NZ" dirty="0"/>
          </a:p>
        </p:txBody>
      </p:sp>
      <p:sp>
        <p:nvSpPr>
          <p:cNvPr id="14" name="Text Placeholder 13"/>
          <p:cNvSpPr>
            <a:spLocks noGrp="1"/>
          </p:cNvSpPr>
          <p:nvPr>
            <p:ph type="body" sz="quarter" idx="11" hasCustomPrompt="1"/>
          </p:nvPr>
        </p:nvSpPr>
        <p:spPr>
          <a:xfrm>
            <a:off x="6265863" y="4071946"/>
            <a:ext cx="5715000" cy="1482725"/>
          </a:xfrm>
        </p:spPr>
        <p:txBody>
          <a:bodyPr/>
          <a:lstStyle>
            <a:lvl1pPr marL="0" indent="0">
              <a:buNone/>
              <a:defRPr baseline="0"/>
            </a:lvl1pPr>
          </a:lstStyle>
          <a:p>
            <a:pPr lvl="0"/>
            <a:r>
              <a:rPr lang="en-NZ" dirty="0"/>
              <a:t>Subtitle</a:t>
            </a:r>
          </a:p>
        </p:txBody>
      </p:sp>
    </p:spTree>
    <p:extLst>
      <p:ext uri="{BB962C8B-B14F-4D97-AF65-F5344CB8AC3E}">
        <p14:creationId xmlns:p14="http://schemas.microsoft.com/office/powerpoint/2010/main" val="139819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fld id="{DEDD80FB-3701-48B5-A35B-2AB693260CE6}" type="datetimeFigureOut">
              <a:rPr lang="en-US" smtClean="0"/>
              <a:pPr/>
              <a:t>7/20/2019</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C2DE40E6-FA12-4FFC-A9E7-1009CF204D32}" type="slidenum">
              <a:rPr lang="en-US" smtClean="0"/>
              <a:pPr/>
              <a:t>‹#›</a:t>
            </a:fld>
            <a:endParaRPr lang="en-US"/>
          </a:p>
        </p:txBody>
      </p:sp>
    </p:spTree>
    <p:extLst>
      <p:ext uri="{BB962C8B-B14F-4D97-AF65-F5344CB8AC3E}">
        <p14:creationId xmlns:p14="http://schemas.microsoft.com/office/powerpoint/2010/main" val="332064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7030A0"/>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C00000"/>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DEDD80FB-3701-48B5-A35B-2AB693260CE6}"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56181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EDD80FB-3701-48B5-A35B-2AB693260CE6}"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312771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7030A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C00000"/>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C00000"/>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DD80FB-3701-48B5-A35B-2AB693260CE6}" type="datetimeFigureOut">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333013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DEDD80FB-3701-48B5-A35B-2AB693260CE6}"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174697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D80FB-3701-48B5-A35B-2AB693260CE6}" type="datetimeFigureOut">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227550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3090" y="2659751"/>
            <a:ext cx="10515600" cy="1325563"/>
          </a:xfrm>
        </p:spPr>
        <p:txBody>
          <a:bodyPr/>
          <a:lstStyle>
            <a:lvl1pPr>
              <a:defRPr/>
            </a:lvl1pPr>
          </a:lstStyle>
          <a:p>
            <a:r>
              <a:rPr lang="en-US" dirty="0"/>
              <a:t>Section Title</a:t>
            </a:r>
          </a:p>
        </p:txBody>
      </p:sp>
    </p:spTree>
    <p:extLst>
      <p:ext uri="{BB962C8B-B14F-4D97-AF65-F5344CB8AC3E}">
        <p14:creationId xmlns:p14="http://schemas.microsoft.com/office/powerpoint/2010/main" val="206221737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D80FB-3701-48B5-A35B-2AB693260CE6}"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E40E6-FA12-4FFC-A9E7-1009CF204D32}" type="slidenum">
              <a:rPr lang="en-US" smtClean="0"/>
              <a:t>‹#›</a:t>
            </a:fld>
            <a:endParaRPr lang="en-US"/>
          </a:p>
        </p:txBody>
      </p:sp>
    </p:spTree>
    <p:extLst>
      <p:ext uri="{BB962C8B-B14F-4D97-AF65-F5344CB8AC3E}">
        <p14:creationId xmlns:p14="http://schemas.microsoft.com/office/powerpoint/2010/main" val="125810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80FB-3701-48B5-A35B-2AB693260CE6}" type="datetimeFigureOut">
              <a:rPr lang="en-US" smtClean="0"/>
              <a:t>7/20/2019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E40E6-FA12-4FFC-A9E7-1009CF204D32}" type="slidenum">
              <a:rPr lang="en-US" smtClean="0"/>
              <a:t>‹#›</a:t>
            </a:fld>
            <a:endParaRPr lang="en-US"/>
          </a:p>
        </p:txBody>
      </p:sp>
    </p:spTree>
    <p:extLst>
      <p:ext uri="{BB962C8B-B14F-4D97-AF65-F5344CB8AC3E}">
        <p14:creationId xmlns:p14="http://schemas.microsoft.com/office/powerpoint/2010/main" val="171675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56" r:id="rId9"/>
    <p:sldLayoutId id="2147483660" r:id="rId10"/>
    <p:sldLayoutId id="2147483657"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reddit.com/r/ProgrammerHumor/comments/aiqhsr/frontend_vs_backen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reddit.com/r/ProgrammerHumor/comments/aiqhsr/frontend_vs_backen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stfulapi.net/rest-architectural-constrai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tutorialspoint.com/rest_api/index.asp" TargetMode="External"/><Relationship Id="rId5" Type="http://schemas.openxmlformats.org/officeDocument/2006/relationships/hyperlink" Target="https://www.restapitutorial.com/" TargetMode="External"/><Relationship Id="rId4" Type="http://schemas.openxmlformats.org/officeDocument/2006/relationships/hyperlink" Target="https://swagger.io/docs/specification/api-host-and-base-pat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C71BF7-DE40-47A5-9CFC-4BB0EF6BC82F}"/>
              </a:ext>
            </a:extLst>
          </p:cNvPr>
          <p:cNvSpPr>
            <a:spLocks noGrp="1"/>
          </p:cNvSpPr>
          <p:nvPr>
            <p:ph type="body" sz="quarter" idx="10"/>
          </p:nvPr>
        </p:nvSpPr>
        <p:spPr>
          <a:xfrm>
            <a:off x="6309956" y="1679652"/>
            <a:ext cx="5882044" cy="1998970"/>
          </a:xfrm>
        </p:spPr>
        <p:txBody>
          <a:bodyPr>
            <a:noAutofit/>
          </a:bodyPr>
          <a:lstStyle/>
          <a:p>
            <a:r>
              <a:rPr lang="en-NZ" sz="3600" dirty="0">
                <a:solidFill>
                  <a:srgbClr val="7043A2"/>
                </a:solidFill>
              </a:rPr>
              <a:t>Phase 2 Backend</a:t>
            </a:r>
          </a:p>
          <a:p>
            <a:endParaRPr lang="en-NZ" sz="3600" dirty="0">
              <a:solidFill>
                <a:srgbClr val="7043A2"/>
              </a:solidFill>
            </a:endParaRPr>
          </a:p>
          <a:p>
            <a:r>
              <a:rPr lang="en-NZ" sz="5400" dirty="0">
                <a:solidFill>
                  <a:srgbClr val="7043A2"/>
                </a:solidFill>
              </a:rPr>
              <a:t>Database and API</a:t>
            </a:r>
          </a:p>
        </p:txBody>
      </p:sp>
    </p:spTree>
    <p:extLst>
      <p:ext uri="{BB962C8B-B14F-4D97-AF65-F5344CB8AC3E}">
        <p14:creationId xmlns:p14="http://schemas.microsoft.com/office/powerpoint/2010/main" val="90381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device&#10;&#10;Description generated with high confidence">
            <a:extLst>
              <a:ext uri="{FF2B5EF4-FFF2-40B4-BE49-F238E27FC236}">
                <a16:creationId xmlns:a16="http://schemas.microsoft.com/office/drawing/2014/main" id="{27929333-0CF9-4F50-8EA8-B4BD1CA4958B}"/>
              </a:ext>
            </a:extLst>
          </p:cNvPr>
          <p:cNvPicPr>
            <a:picLocks noChangeAspect="1"/>
          </p:cNvPicPr>
          <p:nvPr/>
        </p:nvPicPr>
        <p:blipFill rotWithShape="1">
          <a:blip r:embed="rId3"/>
          <a:srcRect r="395" b="51396"/>
          <a:stretch/>
        </p:blipFill>
        <p:spPr>
          <a:xfrm>
            <a:off x="917072" y="1110642"/>
            <a:ext cx="4564599" cy="3482208"/>
          </a:xfrm>
          <a:prstGeom prst="rect">
            <a:avLst/>
          </a:prstGeom>
        </p:spPr>
      </p:pic>
      <p:sp>
        <p:nvSpPr>
          <p:cNvPr id="11" name="TextBox 10">
            <a:extLst>
              <a:ext uri="{FF2B5EF4-FFF2-40B4-BE49-F238E27FC236}">
                <a16:creationId xmlns:a16="http://schemas.microsoft.com/office/drawing/2014/main" id="{4B945A9D-A822-4012-BC10-8DFA434D4A10}"/>
              </a:ext>
            </a:extLst>
          </p:cNvPr>
          <p:cNvSpPr txBox="1"/>
          <p:nvPr/>
        </p:nvSpPr>
        <p:spPr>
          <a:xfrm>
            <a:off x="8377825" y="5977002"/>
            <a:ext cx="395405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ea typeface="+mn-lt"/>
                <a:cs typeface="+mn-lt"/>
                <a:hlinkClick r:id="rId4"/>
              </a:rPr>
              <a:t>https://www.reddit.com/r/ProgrammerHumor/comments/aiqhsr/frontend_vs_backend/</a:t>
            </a:r>
            <a:endParaRPr lang="en-US" sz="800">
              <a:cs typeface="Calibri"/>
            </a:endParaRPr>
          </a:p>
        </p:txBody>
      </p:sp>
      <p:sp>
        <p:nvSpPr>
          <p:cNvPr id="15" name="Rectangle 14">
            <a:extLst>
              <a:ext uri="{FF2B5EF4-FFF2-40B4-BE49-F238E27FC236}">
                <a16:creationId xmlns:a16="http://schemas.microsoft.com/office/drawing/2014/main" id="{4B0C82C3-97C4-4C61-8F83-D72C4053DD27}"/>
              </a:ext>
            </a:extLst>
          </p:cNvPr>
          <p:cNvSpPr/>
          <p:nvPr/>
        </p:nvSpPr>
        <p:spPr>
          <a:xfrm>
            <a:off x="6762880" y="1110510"/>
            <a:ext cx="4561561" cy="348641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57A856-5AEF-4CF9-B96F-9FE8601AD667}"/>
              </a:ext>
            </a:extLst>
          </p:cNvPr>
          <p:cNvSpPr txBox="1"/>
          <p:nvPr/>
        </p:nvSpPr>
        <p:spPr>
          <a:xfrm>
            <a:off x="6885140" y="2563660"/>
            <a:ext cx="445508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b="1" i="1" u="sng" dirty="0"/>
              <a:t>https://scriberapi.azurewebsites.net/</a:t>
            </a:r>
            <a:endParaRPr lang="en-US" sz="2100" b="1" i="1" u="sng" dirty="0">
              <a:cs typeface="Calibri"/>
            </a:endParaRPr>
          </a:p>
        </p:txBody>
      </p:sp>
    </p:spTree>
    <p:extLst>
      <p:ext uri="{BB962C8B-B14F-4D97-AF65-F5344CB8AC3E}">
        <p14:creationId xmlns:p14="http://schemas.microsoft.com/office/powerpoint/2010/main" val="23894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device&#10;&#10;Description generated with high confidence">
            <a:extLst>
              <a:ext uri="{FF2B5EF4-FFF2-40B4-BE49-F238E27FC236}">
                <a16:creationId xmlns:a16="http://schemas.microsoft.com/office/drawing/2014/main" id="{27929333-0CF9-4F50-8EA8-B4BD1CA4958B}"/>
              </a:ext>
            </a:extLst>
          </p:cNvPr>
          <p:cNvPicPr>
            <a:picLocks noChangeAspect="1"/>
          </p:cNvPicPr>
          <p:nvPr/>
        </p:nvPicPr>
        <p:blipFill rotWithShape="1">
          <a:blip r:embed="rId3"/>
          <a:srcRect r="395" b="51396"/>
          <a:stretch/>
        </p:blipFill>
        <p:spPr>
          <a:xfrm>
            <a:off x="917072" y="1110642"/>
            <a:ext cx="4564599" cy="3482208"/>
          </a:xfrm>
          <a:prstGeom prst="rect">
            <a:avLst/>
          </a:prstGeom>
        </p:spPr>
      </p:pic>
      <p:pic>
        <p:nvPicPr>
          <p:cNvPr id="10" name="Picture 8" descr="A close up of a device&#10;&#10;Description generated with high confidence">
            <a:extLst>
              <a:ext uri="{FF2B5EF4-FFF2-40B4-BE49-F238E27FC236}">
                <a16:creationId xmlns:a16="http://schemas.microsoft.com/office/drawing/2014/main" id="{0768E834-7661-4DBC-9089-219E3D59D2E8}"/>
              </a:ext>
            </a:extLst>
          </p:cNvPr>
          <p:cNvPicPr>
            <a:picLocks noChangeAspect="1"/>
          </p:cNvPicPr>
          <p:nvPr/>
        </p:nvPicPr>
        <p:blipFill rotWithShape="1">
          <a:blip r:embed="rId3"/>
          <a:srcRect t="51548" r="395" b="-254"/>
          <a:stretch/>
        </p:blipFill>
        <p:spPr>
          <a:xfrm>
            <a:off x="6762551" y="1111686"/>
            <a:ext cx="4564599" cy="3517702"/>
          </a:xfrm>
          <a:prstGeom prst="rect">
            <a:avLst/>
          </a:prstGeom>
        </p:spPr>
      </p:pic>
      <p:sp>
        <p:nvSpPr>
          <p:cNvPr id="3" name="TextBox 2">
            <a:extLst>
              <a:ext uri="{FF2B5EF4-FFF2-40B4-BE49-F238E27FC236}">
                <a16:creationId xmlns:a16="http://schemas.microsoft.com/office/drawing/2014/main" id="{681A801B-2335-48E6-940A-01E5E5EA169A}"/>
              </a:ext>
            </a:extLst>
          </p:cNvPr>
          <p:cNvSpPr txBox="1"/>
          <p:nvPr/>
        </p:nvSpPr>
        <p:spPr>
          <a:xfrm>
            <a:off x="8377825" y="5977002"/>
            <a:ext cx="395405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ea typeface="+mn-lt"/>
                <a:cs typeface="+mn-lt"/>
                <a:hlinkClick r:id="rId4"/>
              </a:rPr>
              <a:t>https://www.reddit.com/r/ProgrammerHumor/comments/aiqhsr/frontend_vs_backend/</a:t>
            </a:r>
            <a:endParaRPr lang="en-US" sz="800">
              <a:cs typeface="Calibri"/>
            </a:endParaRPr>
          </a:p>
        </p:txBody>
      </p:sp>
    </p:spTree>
    <p:extLst>
      <p:ext uri="{BB962C8B-B14F-4D97-AF65-F5344CB8AC3E}">
        <p14:creationId xmlns:p14="http://schemas.microsoft.com/office/powerpoint/2010/main" val="287368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4B0-B121-494C-921B-15B9B28D9E78}"/>
              </a:ext>
            </a:extLst>
          </p:cNvPr>
          <p:cNvSpPr>
            <a:spLocks noGrp="1"/>
          </p:cNvSpPr>
          <p:nvPr>
            <p:ph type="title"/>
          </p:nvPr>
        </p:nvSpPr>
        <p:spPr/>
        <p:txBody>
          <a:bodyPr/>
          <a:lstStyle/>
          <a:p>
            <a:r>
              <a:rPr lang="en-US" dirty="0">
                <a:latin typeface="Segoe UI Light"/>
                <a:cs typeface="Segoe UI Light"/>
              </a:rPr>
              <a:t>High-level overview of the backend</a:t>
            </a:r>
            <a:endParaRPr lang="en-US" dirty="0"/>
          </a:p>
        </p:txBody>
      </p:sp>
      <p:pic>
        <p:nvPicPr>
          <p:cNvPr id="1034" name="Picture 10" descr="https://lh4.googleusercontent.com/GRjARnX-VhZTBg3O7Ah_tr6-zFBMcAtcQF5aIjOEIPm_N16Bo7sA3MPktJ6YdBs60QeE5mx-IZ0xQSCcTIUMUjGUaxx4A5OYxH8QcCCIInImL7hpVJNGnCdlqCt5zubXaTn4hgWHIxI">
            <a:extLst>
              <a:ext uri="{FF2B5EF4-FFF2-40B4-BE49-F238E27FC236}">
                <a16:creationId xmlns:a16="http://schemas.microsoft.com/office/drawing/2014/main" id="{AE407AF7-785A-476D-AA87-E5D537AE7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31" y="2102069"/>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4.googleusercontent.com/6UYPqT-mCaApmTkbUUhafJKJZJekve1eAVLQggTWjJzZ6pi-A5aTOROByBndCN47EGdMl80N0z-LmN2nD92QmSDZoZ6OIGcNoJ7Np3Hsiqw3RaAuLFzwRcNaggGCgz8ABGs7Y_0Mn9Y">
            <a:extLst>
              <a:ext uri="{FF2B5EF4-FFF2-40B4-BE49-F238E27FC236}">
                <a16:creationId xmlns:a16="http://schemas.microsoft.com/office/drawing/2014/main" id="{C010A678-9783-4340-BF82-99008A763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148" y="2102069"/>
            <a:ext cx="1429408" cy="14294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react with typescript">
            <a:extLst>
              <a:ext uri="{FF2B5EF4-FFF2-40B4-BE49-F238E27FC236}">
                <a16:creationId xmlns:a16="http://schemas.microsoft.com/office/drawing/2014/main" id="{2A147C50-E623-44C4-82EF-2816FFA28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75260"/>
            <a:ext cx="2631965" cy="15791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377B30B-876F-4CFC-83DA-C48313CA9598}"/>
              </a:ext>
            </a:extLst>
          </p:cNvPr>
          <p:cNvSpPr/>
          <p:nvPr/>
        </p:nvSpPr>
        <p:spPr>
          <a:xfrm>
            <a:off x="953814" y="3650507"/>
            <a:ext cx="2494070" cy="1477328"/>
          </a:xfrm>
          <a:prstGeom prst="rect">
            <a:avLst/>
          </a:prstGeom>
        </p:spPr>
        <p:txBody>
          <a:bodyPr wrap="square">
            <a:spAutoFit/>
          </a:bodyPr>
          <a:lstStyle/>
          <a:p>
            <a:r>
              <a:rPr lang="en-NZ" dirty="0"/>
              <a:t>Scribr Frontend</a:t>
            </a:r>
          </a:p>
          <a:p>
            <a:pPr marL="285750" indent="-285750">
              <a:buFont typeface="Arial" panose="020B0604020202020204" pitchFamily="34" charset="0"/>
              <a:buChar char="•"/>
            </a:pPr>
            <a:r>
              <a:rPr lang="en-NZ" dirty="0"/>
              <a:t>React with TypeScript</a:t>
            </a:r>
          </a:p>
          <a:p>
            <a:endParaRPr lang="en-NZ" dirty="0"/>
          </a:p>
          <a:p>
            <a:endParaRPr lang="en-NZ" dirty="0"/>
          </a:p>
          <a:p>
            <a:r>
              <a:rPr lang="en-NZ" i="1" dirty="0"/>
              <a:t>Present the information</a:t>
            </a:r>
          </a:p>
        </p:txBody>
      </p:sp>
      <p:cxnSp>
        <p:nvCxnSpPr>
          <p:cNvPr id="6" name="Straight Arrow Connector 5">
            <a:extLst>
              <a:ext uri="{FF2B5EF4-FFF2-40B4-BE49-F238E27FC236}">
                <a16:creationId xmlns:a16="http://schemas.microsoft.com/office/drawing/2014/main" id="{3B82A253-D5AA-43A2-816C-F2D54502EDA3}"/>
              </a:ext>
            </a:extLst>
          </p:cNvPr>
          <p:cNvCxnSpPr>
            <a:cxnSpLocks/>
          </p:cNvCxnSpPr>
          <p:nvPr/>
        </p:nvCxnSpPr>
        <p:spPr>
          <a:xfrm>
            <a:off x="3647580" y="2764848"/>
            <a:ext cx="155378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2816605-573B-436E-A523-12872F79E3E6}"/>
              </a:ext>
            </a:extLst>
          </p:cNvPr>
          <p:cNvCxnSpPr>
            <a:cxnSpLocks/>
          </p:cNvCxnSpPr>
          <p:nvPr/>
        </p:nvCxnSpPr>
        <p:spPr>
          <a:xfrm>
            <a:off x="6928068" y="2764848"/>
            <a:ext cx="1573540" cy="85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7EB1C674-8F9A-4974-91C5-A6A3E59021B1}"/>
              </a:ext>
            </a:extLst>
          </p:cNvPr>
          <p:cNvSpPr/>
          <p:nvPr/>
        </p:nvSpPr>
        <p:spPr>
          <a:xfrm>
            <a:off x="5132357" y="3650507"/>
            <a:ext cx="2449347" cy="1477328"/>
          </a:xfrm>
          <a:prstGeom prst="rect">
            <a:avLst/>
          </a:prstGeom>
        </p:spPr>
        <p:txBody>
          <a:bodyPr wrap="square">
            <a:spAutoFit/>
          </a:bodyPr>
          <a:lstStyle/>
          <a:p>
            <a:r>
              <a:rPr lang="en-NZ" dirty="0"/>
              <a:t>Scribr RESTful API</a:t>
            </a:r>
          </a:p>
          <a:p>
            <a:pPr marL="285750" indent="-285750">
              <a:buFont typeface="Arial" panose="020B0604020202020204" pitchFamily="34" charset="0"/>
              <a:buChar char="•"/>
            </a:pPr>
            <a:r>
              <a:rPr lang="en-NZ" dirty="0"/>
              <a:t>ASP.NET Core</a:t>
            </a:r>
          </a:p>
          <a:p>
            <a:pPr marL="285750" indent="-285750">
              <a:buFont typeface="Arial" panose="020B0604020202020204" pitchFamily="34" charset="0"/>
              <a:buChar char="•"/>
            </a:pPr>
            <a:r>
              <a:rPr lang="en-NZ" dirty="0"/>
              <a:t>Web API</a:t>
            </a:r>
          </a:p>
          <a:p>
            <a:pPr marL="285750" indent="-285750">
              <a:buFont typeface="Arial" panose="020B0604020202020204" pitchFamily="34" charset="0"/>
              <a:buChar char="•"/>
            </a:pPr>
            <a:endParaRPr lang="en-NZ" dirty="0"/>
          </a:p>
          <a:p>
            <a:r>
              <a:rPr lang="en-NZ" i="1" dirty="0"/>
              <a:t>Handle the requests</a:t>
            </a:r>
          </a:p>
        </p:txBody>
      </p:sp>
      <p:sp>
        <p:nvSpPr>
          <p:cNvPr id="23" name="Rectangle 22">
            <a:extLst>
              <a:ext uri="{FF2B5EF4-FFF2-40B4-BE49-F238E27FC236}">
                <a16:creationId xmlns:a16="http://schemas.microsoft.com/office/drawing/2014/main" id="{DC82227F-B918-41D3-804D-6A8B8AF0EA86}"/>
              </a:ext>
            </a:extLst>
          </p:cNvPr>
          <p:cNvSpPr/>
          <p:nvPr/>
        </p:nvSpPr>
        <p:spPr>
          <a:xfrm>
            <a:off x="8632220" y="3650507"/>
            <a:ext cx="2255946" cy="1477328"/>
          </a:xfrm>
          <a:prstGeom prst="rect">
            <a:avLst/>
          </a:prstGeom>
        </p:spPr>
        <p:txBody>
          <a:bodyPr wrap="square">
            <a:spAutoFit/>
          </a:bodyPr>
          <a:lstStyle/>
          <a:p>
            <a:r>
              <a:rPr lang="en-NZ" dirty="0"/>
              <a:t>SQL Server on Azure</a:t>
            </a:r>
          </a:p>
          <a:p>
            <a:endParaRPr lang="en-NZ" dirty="0"/>
          </a:p>
          <a:p>
            <a:endParaRPr lang="en-NZ" dirty="0"/>
          </a:p>
          <a:p>
            <a:endParaRPr lang="en-NZ" dirty="0"/>
          </a:p>
          <a:p>
            <a:r>
              <a:rPr lang="en-NZ" i="1" dirty="0"/>
              <a:t>Store the information</a:t>
            </a:r>
          </a:p>
        </p:txBody>
      </p:sp>
    </p:spTree>
    <p:extLst>
      <p:ext uri="{BB962C8B-B14F-4D97-AF65-F5344CB8AC3E}">
        <p14:creationId xmlns:p14="http://schemas.microsoft.com/office/powerpoint/2010/main" val="25536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a:cs typeface="Segoe UI Light"/>
              </a:rPr>
              <a:t>Introduction to RESTful API</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457200" indent="-457200"/>
            <a:r>
              <a:rPr lang="en-US" dirty="0">
                <a:latin typeface="Segoe UI Light"/>
                <a:cs typeface="Segoe UI Light"/>
              </a:rPr>
              <a:t>What is an API? (Application programming Interface)</a:t>
            </a:r>
            <a:endParaRPr lang="en-US" dirty="0"/>
          </a:p>
          <a:p>
            <a:pPr lvl="1"/>
            <a:r>
              <a:rPr lang="en-US" dirty="0">
                <a:latin typeface="Segoe UI Light"/>
                <a:cs typeface="Segoe UI Light"/>
              </a:rPr>
              <a:t>RESTful API? (</a:t>
            </a:r>
            <a:r>
              <a:rPr lang="en-US" dirty="0" err="1">
                <a:latin typeface="Segoe UI Light"/>
                <a:cs typeface="Segoe UI Light"/>
              </a:rPr>
              <a:t>REpresentation</a:t>
            </a:r>
            <a:r>
              <a:rPr lang="en-US" dirty="0">
                <a:latin typeface="Segoe UI Light"/>
                <a:cs typeface="Segoe UI Light"/>
              </a:rPr>
              <a:t> State Transfer)</a:t>
            </a:r>
          </a:p>
          <a:p>
            <a:pPr lvl="1"/>
            <a:endParaRPr lang="en-US" dirty="0">
              <a:latin typeface="Segoe UI Light"/>
              <a:cs typeface="Segoe UI Light"/>
            </a:endParaRPr>
          </a:p>
          <a:p>
            <a:r>
              <a:rPr lang="en-US" dirty="0">
                <a:latin typeface="Segoe UI Light"/>
                <a:cs typeface="Segoe UI Light"/>
              </a:rPr>
              <a:t>HTTP Methods</a:t>
            </a:r>
          </a:p>
        </p:txBody>
      </p:sp>
      <p:graphicFrame>
        <p:nvGraphicFramePr>
          <p:cNvPr id="4" name="Table 3">
            <a:extLst>
              <a:ext uri="{FF2B5EF4-FFF2-40B4-BE49-F238E27FC236}">
                <a16:creationId xmlns:a16="http://schemas.microsoft.com/office/drawing/2014/main" id="{9F2CE40C-91AF-417B-B90D-218C32A9B5E0}"/>
              </a:ext>
            </a:extLst>
          </p:cNvPr>
          <p:cNvGraphicFramePr>
            <a:graphicFrameLocks noGrp="1"/>
          </p:cNvGraphicFramePr>
          <p:nvPr>
            <p:extLst>
              <p:ext uri="{D42A27DB-BD31-4B8C-83A1-F6EECF244321}">
                <p14:modId xmlns:p14="http://schemas.microsoft.com/office/powerpoint/2010/main" val="3838261027"/>
              </p:ext>
            </p:extLst>
          </p:nvPr>
        </p:nvGraphicFramePr>
        <p:xfrm>
          <a:off x="980966" y="3620522"/>
          <a:ext cx="9434787" cy="1854200"/>
        </p:xfrm>
        <a:graphic>
          <a:graphicData uri="http://schemas.openxmlformats.org/drawingml/2006/table">
            <a:tbl>
              <a:tblPr firstRow="1" bandRow="1">
                <a:tableStyleId>{5C22544A-7EE6-4342-B048-85BDC9FD1C3A}</a:tableStyleId>
              </a:tblPr>
              <a:tblGrid>
                <a:gridCol w="1909379">
                  <a:extLst>
                    <a:ext uri="{9D8B030D-6E8A-4147-A177-3AD203B41FA5}">
                      <a16:colId xmlns:a16="http://schemas.microsoft.com/office/drawing/2014/main" val="600529273"/>
                    </a:ext>
                  </a:extLst>
                </a:gridCol>
                <a:gridCol w="2060027">
                  <a:extLst>
                    <a:ext uri="{9D8B030D-6E8A-4147-A177-3AD203B41FA5}">
                      <a16:colId xmlns:a16="http://schemas.microsoft.com/office/drawing/2014/main" val="181190452"/>
                    </a:ext>
                  </a:extLst>
                </a:gridCol>
                <a:gridCol w="5465381">
                  <a:extLst>
                    <a:ext uri="{9D8B030D-6E8A-4147-A177-3AD203B41FA5}">
                      <a16:colId xmlns:a16="http://schemas.microsoft.com/office/drawing/2014/main" val="1951621870"/>
                    </a:ext>
                  </a:extLst>
                </a:gridCol>
              </a:tblGrid>
              <a:tr h="370840">
                <a:tc>
                  <a:txBody>
                    <a:bodyPr/>
                    <a:lstStyle/>
                    <a:p>
                      <a:r>
                        <a:rPr lang="en-NZ" dirty="0"/>
                        <a:t>HTTP Header</a:t>
                      </a:r>
                    </a:p>
                  </a:txBody>
                  <a:tcPr/>
                </a:tc>
                <a:tc>
                  <a:txBody>
                    <a:bodyPr/>
                    <a:lstStyle/>
                    <a:p>
                      <a:r>
                        <a:rPr lang="en-NZ" dirty="0"/>
                        <a:t>Endpoint</a:t>
                      </a:r>
                    </a:p>
                  </a:txBody>
                  <a:tcPr/>
                </a:tc>
                <a:tc>
                  <a:txBody>
                    <a:bodyPr/>
                    <a:lstStyle/>
                    <a:p>
                      <a:r>
                        <a:rPr lang="en-NZ" dirty="0"/>
                        <a:t>Action</a:t>
                      </a:r>
                    </a:p>
                  </a:txBody>
                  <a:tcPr/>
                </a:tc>
                <a:extLst>
                  <a:ext uri="{0D108BD9-81ED-4DB2-BD59-A6C34878D82A}">
                    <a16:rowId xmlns:a16="http://schemas.microsoft.com/office/drawing/2014/main" val="3959546330"/>
                  </a:ext>
                </a:extLst>
              </a:tr>
              <a:tr h="370840">
                <a:tc>
                  <a:txBody>
                    <a:bodyPr/>
                    <a:lstStyle/>
                    <a:p>
                      <a:r>
                        <a:rPr lang="en-NZ" dirty="0"/>
                        <a:t>GET</a:t>
                      </a:r>
                    </a:p>
                  </a:txBody>
                  <a:tcPr/>
                </a:tc>
                <a:tc>
                  <a:txBody>
                    <a:bodyPr/>
                    <a:lstStyle/>
                    <a:p>
                      <a:r>
                        <a:rPr lang="en-NZ" dirty="0"/>
                        <a:t>/Videos</a:t>
                      </a:r>
                    </a:p>
                  </a:txBody>
                  <a:tcPr/>
                </a:tc>
                <a:tc>
                  <a:txBody>
                    <a:bodyPr/>
                    <a:lstStyle/>
                    <a:p>
                      <a:r>
                        <a:rPr lang="en-NZ" dirty="0"/>
                        <a:t>List of videos</a:t>
                      </a:r>
                    </a:p>
                  </a:txBody>
                  <a:tcPr/>
                </a:tc>
                <a:extLst>
                  <a:ext uri="{0D108BD9-81ED-4DB2-BD59-A6C34878D82A}">
                    <a16:rowId xmlns:a16="http://schemas.microsoft.com/office/drawing/2014/main" val="45093625"/>
                  </a:ext>
                </a:extLst>
              </a:tr>
              <a:tr h="370840">
                <a:tc>
                  <a:txBody>
                    <a:bodyPr/>
                    <a:lstStyle/>
                    <a:p>
                      <a:r>
                        <a:rPr lang="en-NZ" dirty="0"/>
                        <a:t>POST</a:t>
                      </a:r>
                    </a:p>
                  </a:txBody>
                  <a:tcPr/>
                </a:tc>
                <a:tc>
                  <a:txBody>
                    <a:bodyPr/>
                    <a:lstStyle/>
                    <a:p>
                      <a:r>
                        <a:rPr lang="en-NZ" dirty="0"/>
                        <a:t>/Videos</a:t>
                      </a:r>
                    </a:p>
                  </a:txBody>
                  <a:tcPr/>
                </a:tc>
                <a:tc>
                  <a:txBody>
                    <a:bodyPr/>
                    <a:lstStyle/>
                    <a:p>
                      <a:r>
                        <a:rPr lang="en-NZ" dirty="0"/>
                        <a:t>Request a new video to be added</a:t>
                      </a:r>
                    </a:p>
                  </a:txBody>
                  <a:tcPr/>
                </a:tc>
                <a:extLst>
                  <a:ext uri="{0D108BD9-81ED-4DB2-BD59-A6C34878D82A}">
                    <a16:rowId xmlns:a16="http://schemas.microsoft.com/office/drawing/2014/main" val="2315034712"/>
                  </a:ext>
                </a:extLst>
              </a:tr>
              <a:tr h="370840">
                <a:tc>
                  <a:txBody>
                    <a:bodyPr/>
                    <a:lstStyle/>
                    <a:p>
                      <a:r>
                        <a:rPr lang="en-NZ" dirty="0"/>
                        <a:t>PATCH</a:t>
                      </a:r>
                    </a:p>
                  </a:txBody>
                  <a:tcPr/>
                </a:tc>
                <a:tc>
                  <a:txBody>
                    <a:bodyPr/>
                    <a:lstStyle/>
                    <a:p>
                      <a:r>
                        <a:rPr lang="en-NZ" dirty="0"/>
                        <a:t>/Videos/update/{id}</a:t>
                      </a:r>
                    </a:p>
                  </a:txBody>
                  <a:tcPr/>
                </a:tc>
                <a:tc>
                  <a:txBody>
                    <a:bodyPr/>
                    <a:lstStyle/>
                    <a:p>
                      <a:r>
                        <a:rPr lang="en-NZ" dirty="0"/>
                        <a:t>Update information about a video</a:t>
                      </a:r>
                    </a:p>
                  </a:txBody>
                  <a:tcPr/>
                </a:tc>
                <a:extLst>
                  <a:ext uri="{0D108BD9-81ED-4DB2-BD59-A6C34878D82A}">
                    <a16:rowId xmlns:a16="http://schemas.microsoft.com/office/drawing/2014/main" val="692043307"/>
                  </a:ext>
                </a:extLst>
              </a:tr>
              <a:tr h="370840">
                <a:tc>
                  <a:txBody>
                    <a:bodyPr/>
                    <a:lstStyle/>
                    <a:p>
                      <a:r>
                        <a:rPr lang="en-NZ" dirty="0"/>
                        <a:t>POST</a:t>
                      </a:r>
                    </a:p>
                  </a:txBody>
                  <a:tcPr/>
                </a:tc>
                <a:tc>
                  <a:txBody>
                    <a:bodyPr/>
                    <a:lstStyle/>
                    <a:p>
                      <a:r>
                        <a:rPr lang="en-NZ" dirty="0"/>
                        <a:t>/Transcriptions</a:t>
                      </a:r>
                    </a:p>
                  </a:txBody>
                  <a:tcPr/>
                </a:tc>
                <a:tc>
                  <a:txBody>
                    <a:bodyPr/>
                    <a:lstStyle/>
                    <a:p>
                      <a:r>
                        <a:rPr lang="en-NZ" dirty="0"/>
                        <a:t>Add a new phrase</a:t>
                      </a:r>
                    </a:p>
                  </a:txBody>
                  <a:tcPr/>
                </a:tc>
                <a:extLst>
                  <a:ext uri="{0D108BD9-81ED-4DB2-BD59-A6C34878D82A}">
                    <a16:rowId xmlns:a16="http://schemas.microsoft.com/office/drawing/2014/main" val="999099268"/>
                  </a:ext>
                </a:extLst>
              </a:tr>
            </a:tbl>
          </a:graphicData>
        </a:graphic>
      </p:graphicFrame>
    </p:spTree>
    <p:extLst>
      <p:ext uri="{BB962C8B-B14F-4D97-AF65-F5344CB8AC3E}">
        <p14:creationId xmlns:p14="http://schemas.microsoft.com/office/powerpoint/2010/main" val="135252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a:cs typeface="Segoe UI Light"/>
              </a:rPr>
              <a:t>CRUD (Create, Read, Update, Delete)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Segoe UI Light"/>
                <a:cs typeface="Segoe UI Light"/>
              </a:rPr>
              <a:t>Four basic functions of persistent storage</a:t>
            </a:r>
          </a:p>
          <a:p>
            <a:pPr marL="0" indent="0">
              <a:buNone/>
            </a:pPr>
            <a:endParaRPr lang="en-US" dirty="0">
              <a:latin typeface="Segoe UI Light"/>
              <a:cs typeface="Segoe UI Light"/>
            </a:endParaRPr>
          </a:p>
          <a:p>
            <a:pPr marL="0" indent="0">
              <a:buNone/>
            </a:pPr>
            <a:r>
              <a:rPr lang="en-US" dirty="0">
                <a:latin typeface="Segoe UI Light"/>
                <a:cs typeface="Segoe UI Light"/>
              </a:rPr>
              <a:t>HTTP Methods</a:t>
            </a:r>
          </a:p>
          <a:p>
            <a:pPr marL="0" indent="0">
              <a:buNone/>
            </a:pPr>
            <a:r>
              <a:rPr lang="en-US" dirty="0">
                <a:latin typeface="Segoe UI Light"/>
                <a:cs typeface="Segoe UI Light"/>
              </a:rPr>
              <a:t>Create – POST request</a:t>
            </a:r>
          </a:p>
          <a:p>
            <a:pPr marL="0" indent="0">
              <a:buNone/>
            </a:pPr>
            <a:r>
              <a:rPr lang="en-US" dirty="0">
                <a:latin typeface="Segoe UI Light"/>
                <a:cs typeface="Segoe UI Light"/>
              </a:rPr>
              <a:t>Read – GET Request</a:t>
            </a:r>
          </a:p>
          <a:p>
            <a:pPr marL="0" indent="0">
              <a:buNone/>
            </a:pPr>
            <a:r>
              <a:rPr lang="en-US" dirty="0">
                <a:latin typeface="Segoe UI Light"/>
                <a:cs typeface="Segoe UI Light"/>
              </a:rPr>
              <a:t>Update – PUT/PATCH Request</a:t>
            </a:r>
            <a:endParaRPr lang="en-US" dirty="0"/>
          </a:p>
          <a:p>
            <a:pPr marL="0" indent="0">
              <a:buNone/>
            </a:pPr>
            <a:r>
              <a:rPr lang="en-US" dirty="0">
                <a:latin typeface="Segoe UI Light"/>
                <a:cs typeface="Segoe UI Light"/>
              </a:rPr>
              <a:t>Delete – DELTE Request</a:t>
            </a:r>
            <a:endParaRPr lang="en-US" dirty="0"/>
          </a:p>
          <a:p>
            <a:pPr marL="0" indent="0">
              <a:buNone/>
            </a:pPr>
            <a:endParaRPr lang="en-US" dirty="0">
              <a:latin typeface="Segoe UI Light"/>
              <a:cs typeface="Segoe UI Light"/>
            </a:endParaRPr>
          </a:p>
        </p:txBody>
      </p:sp>
      <p:pic>
        <p:nvPicPr>
          <p:cNvPr id="5" name="Picture 4">
            <a:extLst>
              <a:ext uri="{FF2B5EF4-FFF2-40B4-BE49-F238E27FC236}">
                <a16:creationId xmlns:a16="http://schemas.microsoft.com/office/drawing/2014/main" id="{9F99DB65-ADC4-4768-8763-4FEF8E334174}"/>
              </a:ext>
            </a:extLst>
          </p:cNvPr>
          <p:cNvPicPr>
            <a:picLocks noChangeAspect="1"/>
          </p:cNvPicPr>
          <p:nvPr/>
        </p:nvPicPr>
        <p:blipFill>
          <a:blip r:embed="rId3"/>
          <a:stretch>
            <a:fillRect/>
          </a:stretch>
        </p:blipFill>
        <p:spPr>
          <a:xfrm>
            <a:off x="7035290" y="2770330"/>
            <a:ext cx="3927746" cy="2884236"/>
          </a:xfrm>
          <a:prstGeom prst="rect">
            <a:avLst/>
          </a:prstGeom>
        </p:spPr>
      </p:pic>
    </p:spTree>
    <p:extLst>
      <p:ext uri="{BB962C8B-B14F-4D97-AF65-F5344CB8AC3E}">
        <p14:creationId xmlns:p14="http://schemas.microsoft.com/office/powerpoint/2010/main" val="135337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32C4F9-AB70-4B35-ABC2-31F0238BF6C2}"/>
              </a:ext>
            </a:extLst>
          </p:cNvPr>
          <p:cNvSpPr>
            <a:spLocks noGrp="1"/>
          </p:cNvSpPr>
          <p:nvPr>
            <p:ph type="title"/>
          </p:nvPr>
        </p:nvSpPr>
        <p:spPr>
          <a:xfrm>
            <a:off x="838200" y="365125"/>
            <a:ext cx="10515600" cy="1325563"/>
          </a:xfrm>
        </p:spPr>
        <p:txBody>
          <a:bodyPr/>
          <a:lstStyle/>
          <a:p>
            <a:r>
              <a:rPr lang="en-US" dirty="0">
                <a:latin typeface="Segoe UI Light"/>
                <a:cs typeface="Segoe UI Light"/>
              </a:rPr>
              <a:t>Data Transfer Format</a:t>
            </a:r>
            <a:endParaRPr lang="en-US" dirty="0"/>
          </a:p>
        </p:txBody>
      </p:sp>
      <p:sp>
        <p:nvSpPr>
          <p:cNvPr id="10" name="Rectangle 9">
            <a:extLst>
              <a:ext uri="{FF2B5EF4-FFF2-40B4-BE49-F238E27FC236}">
                <a16:creationId xmlns:a16="http://schemas.microsoft.com/office/drawing/2014/main" id="{1E912F5B-AB43-4599-8485-0F0599426D3F}"/>
              </a:ext>
            </a:extLst>
          </p:cNvPr>
          <p:cNvSpPr/>
          <p:nvPr/>
        </p:nvSpPr>
        <p:spPr>
          <a:xfrm>
            <a:off x="838200" y="1690688"/>
            <a:ext cx="6096000" cy="1631216"/>
          </a:xfrm>
          <a:prstGeom prst="rect">
            <a:avLst/>
          </a:prstGeom>
        </p:spPr>
        <p:txBody>
          <a:bodyPr>
            <a:spAutoFit/>
          </a:bodyPr>
          <a:lstStyle/>
          <a:p>
            <a:pPr marL="342900" indent="-342900">
              <a:buFont typeface="Arial" panose="020B0604020202020204" pitchFamily="34" charset="0"/>
              <a:buChar char="•"/>
            </a:pPr>
            <a:r>
              <a:rPr lang="en-US" sz="2500" b="1" dirty="0"/>
              <a:t>JSON (JavaScript Object Notation)</a:t>
            </a:r>
          </a:p>
          <a:p>
            <a:pPr marL="342900" indent="-342900">
              <a:buFont typeface="Arial" panose="020B0604020202020204" pitchFamily="34" charset="0"/>
              <a:buChar char="•"/>
            </a:pPr>
            <a:r>
              <a:rPr lang="en-US" sz="2500" dirty="0"/>
              <a:t>XML (</a:t>
            </a:r>
            <a:r>
              <a:rPr lang="en-US" sz="2500" dirty="0" err="1"/>
              <a:t>eXtensible</a:t>
            </a:r>
            <a:r>
              <a:rPr lang="en-US" sz="2500" dirty="0"/>
              <a:t> Markup Language)</a:t>
            </a:r>
          </a:p>
          <a:p>
            <a:pPr marL="342900" indent="-342900">
              <a:buFont typeface="Arial" panose="020B0604020202020204" pitchFamily="34" charset="0"/>
              <a:buChar char="•"/>
            </a:pPr>
            <a:r>
              <a:rPr lang="en-US" sz="2500" dirty="0"/>
              <a:t>YAML (YAML </a:t>
            </a:r>
            <a:r>
              <a:rPr lang="en-US" sz="2500" dirty="0" err="1"/>
              <a:t>Ain’t</a:t>
            </a:r>
            <a:r>
              <a:rPr lang="en-US" sz="2500" dirty="0"/>
              <a:t> Markup Language)</a:t>
            </a:r>
          </a:p>
          <a:p>
            <a:pPr marL="342900" indent="-342900">
              <a:buFont typeface="Arial" panose="020B0604020202020204" pitchFamily="34" charset="0"/>
              <a:buChar char="•"/>
            </a:pPr>
            <a:r>
              <a:rPr lang="en-US" sz="2500" dirty="0"/>
              <a:t>…</a:t>
            </a:r>
          </a:p>
        </p:txBody>
      </p:sp>
      <p:pic>
        <p:nvPicPr>
          <p:cNvPr id="12" name="Picture 11">
            <a:extLst>
              <a:ext uri="{FF2B5EF4-FFF2-40B4-BE49-F238E27FC236}">
                <a16:creationId xmlns:a16="http://schemas.microsoft.com/office/drawing/2014/main" id="{289B8A51-2761-42FE-870B-888BB8052692}"/>
              </a:ext>
            </a:extLst>
          </p:cNvPr>
          <p:cNvPicPr>
            <a:picLocks noChangeAspect="1"/>
          </p:cNvPicPr>
          <p:nvPr/>
        </p:nvPicPr>
        <p:blipFill>
          <a:blip r:embed="rId3"/>
          <a:stretch>
            <a:fillRect/>
          </a:stretch>
        </p:blipFill>
        <p:spPr>
          <a:xfrm>
            <a:off x="6274675" y="2132121"/>
            <a:ext cx="5798775" cy="3753671"/>
          </a:xfrm>
          <a:prstGeom prst="rect">
            <a:avLst/>
          </a:prstGeom>
        </p:spPr>
      </p:pic>
      <p:sp>
        <p:nvSpPr>
          <p:cNvPr id="13" name="TextBox 12">
            <a:extLst>
              <a:ext uri="{FF2B5EF4-FFF2-40B4-BE49-F238E27FC236}">
                <a16:creationId xmlns:a16="http://schemas.microsoft.com/office/drawing/2014/main" id="{703B1AF9-95C9-40FA-B2BF-8807F857A844}"/>
              </a:ext>
            </a:extLst>
          </p:cNvPr>
          <p:cNvSpPr txBox="1"/>
          <p:nvPr/>
        </p:nvSpPr>
        <p:spPr>
          <a:xfrm>
            <a:off x="6253655" y="1776248"/>
            <a:ext cx="1566042" cy="369332"/>
          </a:xfrm>
          <a:prstGeom prst="rect">
            <a:avLst/>
          </a:prstGeom>
          <a:noFill/>
        </p:spPr>
        <p:txBody>
          <a:bodyPr wrap="square" rtlCol="0">
            <a:spAutoFit/>
          </a:bodyPr>
          <a:lstStyle/>
          <a:p>
            <a:r>
              <a:rPr lang="en-NZ" dirty="0"/>
              <a:t>GET /Videos</a:t>
            </a:r>
          </a:p>
        </p:txBody>
      </p:sp>
    </p:spTree>
    <p:extLst>
      <p:ext uri="{BB962C8B-B14F-4D97-AF65-F5344CB8AC3E}">
        <p14:creationId xmlns:p14="http://schemas.microsoft.com/office/powerpoint/2010/main" val="28908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3BDA-FFCC-4BCA-ADEE-EE9B97A1C6A8}"/>
              </a:ext>
            </a:extLst>
          </p:cNvPr>
          <p:cNvSpPr>
            <a:spLocks noGrp="1"/>
          </p:cNvSpPr>
          <p:nvPr>
            <p:ph type="title"/>
          </p:nvPr>
        </p:nvSpPr>
        <p:spPr/>
        <p:txBody>
          <a:bodyPr/>
          <a:lstStyle/>
          <a:p>
            <a:r>
              <a:rPr lang="en-US" dirty="0">
                <a:latin typeface="Segoe UI Light"/>
                <a:cs typeface="Segoe UI Light"/>
              </a:rPr>
              <a:t>Additional Resources for API</a:t>
            </a:r>
            <a:endParaRPr lang="en-US" dirty="0"/>
          </a:p>
        </p:txBody>
      </p:sp>
      <p:sp>
        <p:nvSpPr>
          <p:cNvPr id="3" name="Content Placeholder 2">
            <a:extLst>
              <a:ext uri="{FF2B5EF4-FFF2-40B4-BE49-F238E27FC236}">
                <a16:creationId xmlns:a16="http://schemas.microsoft.com/office/drawing/2014/main" id="{12E61F87-B5E4-4C55-B8E9-7BE6152C8F2D}"/>
              </a:ext>
            </a:extLst>
          </p:cNvPr>
          <p:cNvSpPr>
            <a:spLocks noGrp="1"/>
          </p:cNvSpPr>
          <p:nvPr>
            <p:ph idx="1"/>
          </p:nvPr>
        </p:nvSpPr>
        <p:spPr/>
        <p:txBody>
          <a:bodyPr vert="horz" lIns="91440" tIns="45720" rIns="91440" bIns="45720" rtlCol="0" anchor="t">
            <a:normAutofit/>
          </a:bodyPr>
          <a:lstStyle/>
          <a:p>
            <a:r>
              <a:rPr lang="en-US" dirty="0">
                <a:latin typeface="Segoe UI Light"/>
                <a:cs typeface="Segoe UI Light"/>
                <a:hlinkClick r:id="rId3"/>
              </a:rPr>
              <a:t>https://restfulapi.net/rest-architectural-constraints/</a:t>
            </a:r>
          </a:p>
          <a:p>
            <a:r>
              <a:rPr lang="en-US" dirty="0">
                <a:latin typeface="Segoe UI Light"/>
                <a:cs typeface="Segoe UI Light"/>
                <a:hlinkClick r:id="rId4"/>
              </a:rPr>
              <a:t>https://swagger.io/docs/specification/api-host-and-base-path/</a:t>
            </a:r>
          </a:p>
          <a:p>
            <a:r>
              <a:rPr lang="en-US" dirty="0">
                <a:latin typeface="Segoe UI Light"/>
                <a:cs typeface="Segoe UI Light"/>
                <a:hlinkClick r:id="rId5"/>
              </a:rPr>
              <a:t>https://www.restapitutorial.com/</a:t>
            </a:r>
            <a:endParaRPr lang="en-US" dirty="0">
              <a:latin typeface="Segoe UI Light"/>
              <a:cs typeface="Segoe UI Light"/>
            </a:endParaRPr>
          </a:p>
          <a:p>
            <a:r>
              <a:rPr lang="en-NZ" dirty="0">
                <a:hlinkClick r:id="rId6"/>
              </a:rPr>
              <a:t>https://www.tutorialspoint.com/rest_api/index.asp</a:t>
            </a:r>
            <a:endParaRPr lang="en-US" dirty="0">
              <a:latin typeface="Segoe UI Light"/>
              <a:cs typeface="Segoe UI Light"/>
            </a:endParaRPr>
          </a:p>
        </p:txBody>
      </p:sp>
    </p:spTree>
    <p:extLst>
      <p:ext uri="{BB962C8B-B14F-4D97-AF65-F5344CB8AC3E}">
        <p14:creationId xmlns:p14="http://schemas.microsoft.com/office/powerpoint/2010/main" val="400898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Next up: Relational Database theory</a:t>
            </a:r>
          </a:p>
        </p:txBody>
      </p:sp>
    </p:spTree>
    <p:extLst>
      <p:ext uri="{BB962C8B-B14F-4D97-AF65-F5344CB8AC3E}">
        <p14:creationId xmlns:p14="http://schemas.microsoft.com/office/powerpoint/2010/main" val="2249456621"/>
      </p:ext>
    </p:extLst>
  </p:cSld>
  <p:clrMapOvr>
    <a:masterClrMapping/>
  </p:clrMapOvr>
</p:sld>
</file>

<file path=ppt/theme/theme1.xml><?xml version="1.0" encoding="utf-8"?>
<a:theme xmlns:a="http://schemas.openxmlformats.org/drawingml/2006/main" name="Office Theme">
  <a:themeElements>
    <a:clrScheme name="Custom 1">
      <a:dk1>
        <a:srgbClr val="7030A0"/>
      </a:dk1>
      <a:lt1>
        <a:srgbClr val="E7E6E6"/>
      </a:lt1>
      <a:dk2>
        <a:srgbClr val="E7E6E6"/>
      </a:dk2>
      <a:lt2>
        <a:srgbClr val="FFFFFF"/>
      </a:lt2>
      <a:accent1>
        <a:srgbClr val="ED7D31"/>
      </a:accent1>
      <a:accent2>
        <a:srgbClr val="C00000"/>
      </a:accent2>
      <a:accent3>
        <a:srgbClr val="375623"/>
      </a:accent3>
      <a:accent4>
        <a:srgbClr val="02316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807</TotalTime>
  <Words>1421</Words>
  <Application>Microsoft Office PowerPoint</Application>
  <PresentationFormat>Widescreen</PresentationFormat>
  <Paragraphs>79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Segoe UI</vt:lpstr>
      <vt:lpstr>Segoe UI Light</vt:lpstr>
      <vt:lpstr>Office Theme</vt:lpstr>
      <vt:lpstr>PowerPoint Presentation</vt:lpstr>
      <vt:lpstr>PowerPoint Presentation</vt:lpstr>
      <vt:lpstr>PowerPoint Presentation</vt:lpstr>
      <vt:lpstr>High-level overview of the backend</vt:lpstr>
      <vt:lpstr>Introduction to RESTful API</vt:lpstr>
      <vt:lpstr>CRUD (Create, Read, Update, Delete)</vt:lpstr>
      <vt:lpstr>Data Transfer Format</vt:lpstr>
      <vt:lpstr>Additional Resources for API</vt:lpstr>
      <vt:lpstr>Next up: Relational Database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Janarthanan</dc:creator>
  <cp:lastModifiedBy>Xiaobin Lin</cp:lastModifiedBy>
  <cp:revision>1605</cp:revision>
  <dcterms:created xsi:type="dcterms:W3CDTF">2016-10-31T07:07:10Z</dcterms:created>
  <dcterms:modified xsi:type="dcterms:W3CDTF">2019-07-20T08:03:45Z</dcterms:modified>
</cp:coreProperties>
</file>