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Уровень текста 1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5" cy="636983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5" cy="4648204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Уровень текста 1…"/>
          <p:cNvSpPr txBox="1"/>
          <p:nvPr>
            <p:ph type="body" sz="quarter" idx="1" hasCustomPrompt="1"/>
          </p:nvPr>
        </p:nvSpPr>
        <p:spPr>
          <a:xfrm>
            <a:off x="2430022" y="10675453"/>
            <a:ext cx="20200057" cy="636983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Авторство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Уровень текста 1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4"/>
          </a:xfrm>
          <a:prstGeom prst="rect">
            <a:avLst/>
          </a:prstGeom>
        </p:spPr>
        <p:txBody>
          <a:bodyPr numCol="1" spcCol="38100"/>
          <a:lstStyle>
            <a:lvl1pPr marL="0" indent="169021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«Важная цитата»</a:t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Миска салата с жареным рисом, варёными яйцами и палочками для еды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Тарелка с рублеными котлетами из лосося, салатом и хумусом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Тарелка пасты папарделле с зелёным маслом из петрушки, жареным фундуком и стружкой сыра пармезан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иска салата с жареным рисом, варёными яйцами и палочками для еды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3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Уровень текста 1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6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Уровень текста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Текст пункта на слайде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Уровень текста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2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Текст пункта на слайде</a:t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51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Уровень текста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Темы повестки дня</a:t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Снимок экрана 2023-04-18 в 00.15.55.png" descr="Снимок экрана 2023-04-18 в 00.15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5206"/>
            <a:ext cx="24384003" cy="13756388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Выполнил: Егорка Помидорка"/>
          <p:cNvSpPr txBox="1"/>
          <p:nvPr>
            <p:ph type="body" sz="quarter" idx="1"/>
          </p:nvPr>
        </p:nvSpPr>
        <p:spPr>
          <a:xfrm>
            <a:off x="1201341" y="11859862"/>
            <a:ext cx="21971002" cy="155838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Выполнил: Егорка Помидорка</a:t>
            </a:r>
          </a:p>
        </p:txBody>
      </p:sp>
      <p:sp>
        <p:nvSpPr>
          <p:cNvPr id="153" name="Часы"/>
          <p:cNvSpPr txBox="1"/>
          <p:nvPr>
            <p:ph type="title"/>
          </p:nvPr>
        </p:nvSpPr>
        <p:spPr>
          <a:xfrm>
            <a:off x="1206494" y="2574987"/>
            <a:ext cx="21971008" cy="4648206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Сайт-Литератор</a:t>
            </a:r>
          </a:p>
        </p:txBody>
      </p:sp>
      <p:sp>
        <p:nvSpPr>
          <p:cNvPr id="154" name="Проект Яндекс"/>
          <p:cNvSpPr txBox="1"/>
          <p:nvPr/>
        </p:nvSpPr>
        <p:spPr>
          <a:xfrm>
            <a:off x="1201342" y="7223190"/>
            <a:ext cx="21971002" cy="190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Проект Яндекс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Цель:…"/>
          <p:cNvSpPr txBox="1"/>
          <p:nvPr>
            <p:ph type="body" sz="quarter" idx="1"/>
          </p:nvPr>
        </p:nvSpPr>
        <p:spPr>
          <a:xfrm>
            <a:off x="344269" y="135422"/>
            <a:ext cx="24008358" cy="1624387"/>
          </a:xfrm>
          <a:prstGeom prst="rect">
            <a:avLst/>
          </a:prstGeom>
        </p:spPr>
        <p:txBody>
          <a:bodyPr/>
          <a:lstStyle/>
          <a:p>
            <a:pPr defTabSz="975335">
              <a:defRPr spc="-100" sz="5000">
                <a:gradFill flip="none" rotWithShape="1">
                  <a:gsLst>
                    <a:gs pos="0">
                      <a:srgbClr val="671467"/>
                    </a:gs>
                    <a:gs pos="100000">
                      <a:srgbClr val="BE3424"/>
                    </a:gs>
                  </a:gsLst>
                  <a:lin ang="3084067" scaled="0"/>
                </a:gradFill>
              </a:defRPr>
            </a:pPr>
            <a:r>
              <a:t>Цель: </a:t>
            </a:r>
          </a:p>
          <a:p>
            <a:pPr defTabSz="975335">
              <a:defRPr spc="-100" sz="5000"/>
            </a:pPr>
            <a:r>
              <a:t>Разработать рабочий сайт-литератор, готовый к использованию человеком</a:t>
            </a:r>
          </a:p>
        </p:txBody>
      </p:sp>
      <p:grpSp>
        <p:nvGrpSpPr>
          <p:cNvPr id="161" name="Сгруппировать"/>
          <p:cNvGrpSpPr/>
          <p:nvPr/>
        </p:nvGrpSpPr>
        <p:grpSpPr>
          <a:xfrm>
            <a:off x="4748184" y="3767531"/>
            <a:ext cx="15200529" cy="6755929"/>
            <a:chOff x="0" y="0"/>
            <a:chExt cx="15200527" cy="6755928"/>
          </a:xfrm>
        </p:grpSpPr>
        <p:pic>
          <p:nvPicPr>
            <p:cNvPr id="157" name="Снимок экрана 2023-04-18 в 00.19.46.png" descr="Снимок экрана 2023-04-18 в 00.19.4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5200529" cy="61809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0" name="Caption"/>
            <p:cNvGrpSpPr/>
            <p:nvPr/>
          </p:nvGrpSpPr>
          <p:grpSpPr>
            <a:xfrm>
              <a:off x="0" y="6282537"/>
              <a:ext cx="15200529" cy="473392"/>
              <a:chOff x="0" y="0"/>
              <a:chExt cx="15200527" cy="473391"/>
            </a:xfrm>
          </p:grpSpPr>
          <p:sp>
            <p:nvSpPr>
              <p:cNvPr id="158" name="Прямоугольник"/>
              <p:cNvSpPr/>
              <p:nvPr/>
            </p:nvSpPr>
            <p:spPr>
              <a:xfrm>
                <a:off x="0" y="0"/>
                <a:ext cx="15200528" cy="473392"/>
              </a:xfrm>
              <a:prstGeom prst="roundRect">
                <a:avLst>
                  <a:gd name="adj" fmla="val 0"/>
                </a:avLst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defTabSz="975335">
                  <a:lnSpc>
                    <a:spcPct val="80000"/>
                  </a:lnSpc>
                  <a:defRPr spc="-50"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59" name="Пример"/>
              <p:cNvSpPr txBox="1"/>
              <p:nvPr/>
            </p:nvSpPr>
            <p:spPr>
              <a:xfrm>
                <a:off x="0" y="-1"/>
                <a:ext cx="15200528" cy="473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defTabSz="975335">
                  <a:lnSpc>
                    <a:spcPct val="80000"/>
                  </a:lnSpc>
                  <a:defRPr spc="-50"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Пример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Переключение между основными функциями реализовано при помощи QRadioButton"/>
          <p:cNvSpPr txBox="1"/>
          <p:nvPr>
            <p:ph type="body" sz="half" idx="1"/>
          </p:nvPr>
        </p:nvSpPr>
        <p:spPr>
          <a:xfrm>
            <a:off x="344268" y="-687306"/>
            <a:ext cx="23695464" cy="3086298"/>
          </a:xfrm>
          <a:prstGeom prst="rect">
            <a:avLst/>
          </a:prstGeom>
        </p:spPr>
        <p:txBody>
          <a:bodyPr/>
          <a:lstStyle>
            <a:lvl1pPr defTabSz="1755604">
              <a:defRPr spc="-200" sz="7700"/>
            </a:lvl1pPr>
          </a:lstStyle>
          <a:p>
            <a:pPr/>
            <a:r>
              <a:t>На сайте реализована система смены цитаты дня</a:t>
            </a:r>
          </a:p>
        </p:txBody>
      </p:sp>
      <p:pic>
        <p:nvPicPr>
          <p:cNvPr id="164" name="Снимок экрана 2023-04-18 в 00.21.48.png" descr="Снимок экрана 2023-04-18 в 00.21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0929" y="5432526"/>
            <a:ext cx="15722141" cy="2850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Переключение между основными функциями реализовано при помощи QRadioButton"/>
          <p:cNvSpPr txBox="1"/>
          <p:nvPr>
            <p:ph type="body" sz="half" idx="1"/>
          </p:nvPr>
        </p:nvSpPr>
        <p:spPr>
          <a:xfrm>
            <a:off x="344268" y="-237067"/>
            <a:ext cx="23695464" cy="3086298"/>
          </a:xfrm>
          <a:prstGeom prst="rect">
            <a:avLst/>
          </a:prstGeom>
        </p:spPr>
        <p:txBody>
          <a:bodyPr/>
          <a:lstStyle>
            <a:lvl1pPr defTabSz="1755604">
              <a:defRPr spc="-199" sz="8300"/>
            </a:lvl1pPr>
          </a:lstStyle>
          <a:p>
            <a:pPr/>
            <a:r>
              <a:t>На сайте сделан удобный интерфейс настроек</a:t>
            </a:r>
          </a:p>
        </p:txBody>
      </p:sp>
      <p:pic>
        <p:nvPicPr>
          <p:cNvPr id="167" name="Снимок экрана 2023-04-18 в 00.23.40.png" descr="Снимок экрана 2023-04-18 в 00.23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8430" y="4584339"/>
            <a:ext cx="21827139" cy="4547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Будильник"/>
          <p:cNvSpPr txBox="1"/>
          <p:nvPr>
            <p:ph type="body" sz="half" idx="1"/>
          </p:nvPr>
        </p:nvSpPr>
        <p:spPr>
          <a:xfrm>
            <a:off x="344268" y="-778377"/>
            <a:ext cx="23695464" cy="3086298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1A0C96"/>
                    </a:gs>
                    <a:gs pos="100000">
                      <a:srgbClr val="528993"/>
                    </a:gs>
                  </a:gsLst>
                  <a:lin ang="14221934" scaled="0"/>
                </a:gradFill>
              </a:defRPr>
            </a:lvl1pPr>
          </a:lstStyle>
          <a:p>
            <a:pPr/>
            <a:r>
              <a:t>Настройки</a:t>
            </a:r>
          </a:p>
        </p:txBody>
      </p:sp>
      <p:sp>
        <p:nvSpPr>
          <p:cNvPr id="170" name="Включает в себя 4 дополнительные функции:"/>
          <p:cNvSpPr txBox="1"/>
          <p:nvPr/>
        </p:nvSpPr>
        <p:spPr>
          <a:xfrm>
            <a:off x="344268" y="1344552"/>
            <a:ext cx="23695464" cy="1256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lnSpc>
                <a:spcPct val="80000"/>
              </a:lnSpc>
              <a:defRPr spc="-200" sz="6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Включает в себя</a:t>
            </a:r>
            <a:r>
              <a:rPr>
                <a:gradFill flip="none" rotWithShape="1">
                  <a:gsLst>
                    <a:gs pos="0">
                      <a:srgbClr val="1A0C96"/>
                    </a:gs>
                    <a:gs pos="100000">
                      <a:srgbClr val="528993"/>
                    </a:gs>
                  </a:gsLst>
                  <a:lin ang="14221934" scaled="0"/>
                </a:gradFill>
              </a:rPr>
              <a:t> </a:t>
            </a:r>
            <a:r>
              <a:t>1 дополнительную функцию:</a:t>
            </a:r>
          </a:p>
        </p:txBody>
      </p:sp>
      <p:sp>
        <p:nvSpPr>
          <p:cNvPr id="171" name="Добавление (реализовано с помощью создания нового набора форм при нажатии ’+’ QPushButton)…"/>
          <p:cNvSpPr txBox="1"/>
          <p:nvPr/>
        </p:nvSpPr>
        <p:spPr>
          <a:xfrm>
            <a:off x="344268" y="2385352"/>
            <a:ext cx="23695464" cy="308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629793" indent="-629793" algn="just" defTabSz="2121354">
              <a:lnSpc>
                <a:spcPct val="80000"/>
              </a:lnSpc>
              <a:buSzPct val="123000"/>
              <a:buChar char="•"/>
              <a:defRPr spc="-100" sz="4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Тип цитат </a:t>
            </a:r>
            <a:r>
              <a:rPr sz="3900">
                <a:latin typeface="Helvetica Neue Light"/>
                <a:ea typeface="Helvetica Neue Light"/>
                <a:cs typeface="Helvetica Neue Light"/>
                <a:sym typeface="Helvetica Neue Light"/>
              </a:rPr>
              <a:t>(сделано с помощью выбора типа цитат RadioButton)</a:t>
            </a:r>
          </a:p>
        </p:txBody>
      </p:sp>
      <p:pic>
        <p:nvPicPr>
          <p:cNvPr id="172" name="Снимок экрана 2023-04-18 в 00.23.40.png" descr="Снимок экрана 2023-04-18 в 00.23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218" y="4517419"/>
            <a:ext cx="22469563" cy="4681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В приложение реализованы 11 функций:…"/>
          <p:cNvSpPr txBox="1"/>
          <p:nvPr>
            <p:ph type="body" sz="half" idx="1"/>
          </p:nvPr>
        </p:nvSpPr>
        <p:spPr>
          <a:xfrm>
            <a:off x="344268" y="592320"/>
            <a:ext cx="23695464" cy="3086298"/>
          </a:xfrm>
          <a:prstGeom prst="rect">
            <a:avLst/>
          </a:prstGeom>
        </p:spPr>
        <p:txBody>
          <a:bodyPr/>
          <a:lstStyle/>
          <a:p>
            <a:pPr algn="just" defTabSz="1794617">
              <a:defRPr spc="-200" sz="8400"/>
            </a:pPr>
            <a:r>
              <a:t>На сайте реализована система пользователя:</a:t>
            </a:r>
            <a:endParaRPr spc="-170"/>
          </a:p>
          <a:p>
            <a:pPr marL="1084272" indent="-1084272" algn="just" defTabSz="1794617">
              <a:buSzPct val="123000"/>
              <a:buChar char="•"/>
              <a:defRPr spc="-200" sz="5700"/>
            </a:pPr>
            <a:r>
              <a:t>Регистрация</a:t>
            </a:r>
            <a:endParaRPr spc="-184"/>
          </a:p>
          <a:p>
            <a:pPr marL="1084272" indent="-1084272" algn="just" defTabSz="1794617">
              <a:buSzPct val="123000"/>
              <a:buChar char="•"/>
              <a:defRPr spc="-200" sz="5700"/>
            </a:pPr>
            <a:r>
              <a:t>Авторизация</a:t>
            </a:r>
          </a:p>
        </p:txBody>
      </p:sp>
      <p:pic>
        <p:nvPicPr>
          <p:cNvPr id="175" name="Снимок экрана 2023-04-18 в 00.39.02.png" descr="Снимок экрана 2023-04-18 в 00.39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9641" y="2200062"/>
            <a:ext cx="16044965" cy="6952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Снимок экрана 2023-04-18 в 00.39.31.png" descr="Снимок экрана 2023-04-18 в 00.39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9641" y="9080889"/>
            <a:ext cx="16044965" cy="3598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Переключение между основными функциями реализовано при помощи QRadioButton"/>
          <p:cNvSpPr txBox="1"/>
          <p:nvPr>
            <p:ph type="body" sz="half" idx="1"/>
          </p:nvPr>
        </p:nvSpPr>
        <p:spPr>
          <a:xfrm>
            <a:off x="344268" y="-687306"/>
            <a:ext cx="23695464" cy="3086298"/>
          </a:xfrm>
          <a:prstGeom prst="rect">
            <a:avLst/>
          </a:prstGeom>
        </p:spPr>
        <p:txBody>
          <a:bodyPr/>
          <a:lstStyle>
            <a:lvl1pPr defTabSz="1755604">
              <a:defRPr spc="-199" sz="8300"/>
            </a:lvl1pPr>
          </a:lstStyle>
          <a:p>
            <a:pPr/>
            <a:r>
              <a:t>На сайте сделано окно со всеми доступными цитатами</a:t>
            </a:r>
          </a:p>
        </p:txBody>
      </p:sp>
      <p:pic>
        <p:nvPicPr>
          <p:cNvPr id="179" name="Снимок экрана 2023-04-18 в 00.28.41.png" descr="Снимок экрана 2023-04-18 в 00.28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9014" y="2313416"/>
            <a:ext cx="21785971" cy="11392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Идеи на будущее"/>
          <p:cNvSpPr txBox="1"/>
          <p:nvPr>
            <p:ph type="body" sz="half" idx="1"/>
          </p:nvPr>
        </p:nvSpPr>
        <p:spPr>
          <a:xfrm>
            <a:off x="344268" y="1614998"/>
            <a:ext cx="23695464" cy="3086299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671467"/>
                    </a:gs>
                    <a:gs pos="100000">
                      <a:srgbClr val="BE3424"/>
                    </a:gs>
                  </a:gsLst>
                  <a:lin ang="3084067" scaled="0"/>
                </a:gradFill>
              </a:defRPr>
            </a:lvl1pPr>
          </a:lstStyle>
          <a:p>
            <a:pPr/>
            <a:r>
              <a:t>Идеи на будущее</a:t>
            </a:r>
          </a:p>
        </p:txBody>
      </p:sp>
      <p:sp>
        <p:nvSpPr>
          <p:cNvPr id="182" name="В планах добавить отображение даты по разным часовым поясам, реализовать возможность выбора различных мелодий для будильников и таймера, а также реализовать добавление кругов в секундомер."/>
          <p:cNvSpPr txBox="1"/>
          <p:nvPr/>
        </p:nvSpPr>
        <p:spPr>
          <a:xfrm>
            <a:off x="344268" y="4000205"/>
            <a:ext cx="23695464" cy="615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00" sz="6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В планах добавить выбор времени отправки, добавить дополнительные цитаты, изменение языка и сделать возможность добавления собственных цитат в реестр.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Вывод"/>
          <p:cNvSpPr txBox="1"/>
          <p:nvPr>
            <p:ph type="body" sz="half" idx="1"/>
          </p:nvPr>
        </p:nvSpPr>
        <p:spPr>
          <a:xfrm>
            <a:off x="344268" y="2804677"/>
            <a:ext cx="23695464" cy="3086298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671467"/>
                    </a:gs>
                    <a:gs pos="100000">
                      <a:srgbClr val="BE3424"/>
                    </a:gs>
                  </a:gsLst>
                  <a:lin ang="3084067" scaled="0"/>
                </a:gradFill>
              </a:defRPr>
            </a:lvl1pPr>
          </a:lstStyle>
          <a:p>
            <a:pPr/>
            <a:r>
              <a:t>Вывод</a:t>
            </a:r>
          </a:p>
        </p:txBody>
      </p:sp>
      <p:sp>
        <p:nvSpPr>
          <p:cNvPr id="185" name="У меня получилось реализовать все задуманные функции. В итоге получилось удобное приложение с интуитивно понятным интерфейсом, однако есть идеи для его дальнейшего развития."/>
          <p:cNvSpPr txBox="1"/>
          <p:nvPr/>
        </p:nvSpPr>
        <p:spPr>
          <a:xfrm>
            <a:off x="383431" y="5298461"/>
            <a:ext cx="23695464" cy="3880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00" sz="6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У меня получилось реализовать все задуманные функции. В итоге получился удобный сайт с интуитивно понятным интерфейсом, однако есть идеи для его дальнейшего развития.</a:t>
            </a:r>
          </a:p>
        </p:txBody>
      </p:sp>
      <p:sp>
        <p:nvSpPr>
          <p:cNvPr id="186" name="Спасибо за внимание!"/>
          <p:cNvSpPr txBox="1"/>
          <p:nvPr/>
        </p:nvSpPr>
        <p:spPr>
          <a:xfrm>
            <a:off x="9528548" y="11602252"/>
            <a:ext cx="5326901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7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