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19"/>
  </p:notesMasterIdLst>
  <p:handoutMasterIdLst>
    <p:handoutMasterId r:id="rId20"/>
  </p:handoutMasterIdLst>
  <p:sldIdLst>
    <p:sldId id="599" r:id="rId2"/>
    <p:sldId id="720" r:id="rId3"/>
    <p:sldId id="725" r:id="rId4"/>
    <p:sldId id="723" r:id="rId5"/>
    <p:sldId id="730" r:id="rId6"/>
    <p:sldId id="726" r:id="rId7"/>
    <p:sldId id="742" r:id="rId8"/>
    <p:sldId id="743" r:id="rId9"/>
    <p:sldId id="732" r:id="rId10"/>
    <p:sldId id="733" r:id="rId11"/>
    <p:sldId id="736" r:id="rId12"/>
    <p:sldId id="737" r:id="rId13"/>
    <p:sldId id="738" r:id="rId14"/>
    <p:sldId id="739" r:id="rId15"/>
    <p:sldId id="740" r:id="rId16"/>
    <p:sldId id="741" r:id="rId17"/>
    <p:sldId id="649" r:id="rId18"/>
  </p:sldIdLst>
  <p:sldSz cx="9906000" cy="6858000" type="A4"/>
  <p:notesSz cx="6985000" cy="10121900"/>
  <p:defaultTextStyle>
    <a:defPPr>
      <a:defRPr lang="de-DE"/>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854">
          <p15:clr>
            <a:srgbClr val="A4A3A4"/>
          </p15:clr>
        </p15:guide>
        <p15:guide id="2" pos="112">
          <p15:clr>
            <a:srgbClr val="A4A3A4"/>
          </p15:clr>
        </p15:guide>
      </p15:sldGuideLst>
    </p:ext>
    <p:ext uri="{2D200454-40CA-4A62-9FC3-DE9A4176ACB9}">
      <p15:notesGuideLst xmlns:p15="http://schemas.microsoft.com/office/powerpoint/2012/main">
        <p15:guide id="1" orient="horz" pos="3189">
          <p15:clr>
            <a:srgbClr val="A4A3A4"/>
          </p15:clr>
        </p15:guide>
        <p15:guide id="2" pos="22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06" autoAdjust="0"/>
    <p:restoredTop sz="79007" autoAdjust="0"/>
  </p:normalViewPr>
  <p:slideViewPr>
    <p:cSldViewPr snapToGrid="0">
      <p:cViewPr varScale="1">
        <p:scale>
          <a:sx n="95" d="100"/>
          <a:sy n="95" d="100"/>
        </p:scale>
        <p:origin x="1912" y="184"/>
      </p:cViewPr>
      <p:guideLst>
        <p:guide orient="horz" pos="3854"/>
        <p:guide pos="1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44" d="100"/>
          <a:sy n="44" d="100"/>
        </p:scale>
        <p:origin x="-1896" y="-90"/>
      </p:cViewPr>
      <p:guideLst>
        <p:guide orient="horz" pos="3189"/>
        <p:guide pos="22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41282E10-2C63-4345-665F-4717656553A7}"/>
              </a:ext>
            </a:extLst>
          </p:cNvPr>
          <p:cNvSpPr>
            <a:spLocks noGrp="1" noChangeArrowheads="1"/>
          </p:cNvSpPr>
          <p:nvPr>
            <p:ph type="hdr" sz="quarter"/>
          </p:nvPr>
        </p:nvSpPr>
        <p:spPr bwMode="auto">
          <a:xfrm>
            <a:off x="0" y="0"/>
            <a:ext cx="2998788" cy="544513"/>
          </a:xfrm>
          <a:prstGeom prst="rect">
            <a:avLst/>
          </a:prstGeom>
          <a:noFill/>
          <a:ln>
            <a:noFill/>
          </a:ln>
          <a:effectLst/>
        </p:spPr>
        <p:txBody>
          <a:bodyPr vert="horz" wrap="square" lIns="96605" tIns="48301" rIns="96605" bIns="48301" numCol="1" anchor="t" anchorCtr="0" compatLnSpc="1">
            <a:prstTxWarp prst="textNoShape">
              <a:avLst/>
            </a:prstTxWarp>
          </a:bodyPr>
          <a:lstStyle>
            <a:lvl1pPr algn="l" defTabSz="965200">
              <a:defRPr sz="1300" b="1">
                <a:latin typeface="Times New Roman" panose="02020603050405020304" pitchFamily="18" charset="0"/>
              </a:defRPr>
            </a:lvl1pPr>
          </a:lstStyle>
          <a:p>
            <a:pPr>
              <a:defRPr/>
            </a:pPr>
            <a:endParaRPr lang="en-US" altLang="en-US"/>
          </a:p>
        </p:txBody>
      </p:sp>
      <p:sp>
        <p:nvSpPr>
          <p:cNvPr id="61443" name="Rectangle 3">
            <a:extLst>
              <a:ext uri="{FF2B5EF4-FFF2-40B4-BE49-F238E27FC236}">
                <a16:creationId xmlns:a16="http://schemas.microsoft.com/office/drawing/2014/main" id="{E5DAD1CB-18C6-B39F-EB5C-C92B6B3972A7}"/>
              </a:ext>
            </a:extLst>
          </p:cNvPr>
          <p:cNvSpPr>
            <a:spLocks noGrp="1" noChangeArrowheads="1"/>
          </p:cNvSpPr>
          <p:nvPr>
            <p:ph type="dt" sz="quarter" idx="1"/>
          </p:nvPr>
        </p:nvSpPr>
        <p:spPr bwMode="auto">
          <a:xfrm>
            <a:off x="3946525" y="0"/>
            <a:ext cx="2998788" cy="544513"/>
          </a:xfrm>
          <a:prstGeom prst="rect">
            <a:avLst/>
          </a:prstGeom>
          <a:noFill/>
          <a:ln>
            <a:noFill/>
          </a:ln>
          <a:effectLst/>
        </p:spPr>
        <p:txBody>
          <a:bodyPr vert="horz" wrap="square" lIns="96605" tIns="48301" rIns="96605" bIns="48301" numCol="1" anchor="t" anchorCtr="0" compatLnSpc="1">
            <a:prstTxWarp prst="textNoShape">
              <a:avLst/>
            </a:prstTxWarp>
          </a:bodyPr>
          <a:lstStyle>
            <a:lvl1pPr algn="r" defTabSz="965200">
              <a:defRPr sz="1300" b="1">
                <a:latin typeface="Times New Roman" panose="02020603050405020304" pitchFamily="18" charset="0"/>
              </a:defRPr>
            </a:lvl1pPr>
          </a:lstStyle>
          <a:p>
            <a:pPr>
              <a:defRPr/>
            </a:pPr>
            <a:endParaRPr lang="en-US" altLang="en-US"/>
          </a:p>
        </p:txBody>
      </p:sp>
      <p:sp>
        <p:nvSpPr>
          <p:cNvPr id="61444" name="Rectangle 4">
            <a:extLst>
              <a:ext uri="{FF2B5EF4-FFF2-40B4-BE49-F238E27FC236}">
                <a16:creationId xmlns:a16="http://schemas.microsoft.com/office/drawing/2014/main" id="{FF0045B0-B53F-DFDE-7371-9B8E0ADEC321}"/>
              </a:ext>
            </a:extLst>
          </p:cNvPr>
          <p:cNvSpPr>
            <a:spLocks noGrp="1" noChangeArrowheads="1"/>
          </p:cNvSpPr>
          <p:nvPr>
            <p:ph type="ftr" sz="quarter" idx="2"/>
          </p:nvPr>
        </p:nvSpPr>
        <p:spPr bwMode="auto">
          <a:xfrm>
            <a:off x="0" y="9577388"/>
            <a:ext cx="2998788" cy="544512"/>
          </a:xfrm>
          <a:prstGeom prst="rect">
            <a:avLst/>
          </a:prstGeom>
          <a:noFill/>
          <a:ln>
            <a:noFill/>
          </a:ln>
          <a:effectLst/>
        </p:spPr>
        <p:txBody>
          <a:bodyPr vert="horz" wrap="square" lIns="96605" tIns="48301" rIns="96605" bIns="48301" numCol="1" anchor="b" anchorCtr="0" compatLnSpc="1">
            <a:prstTxWarp prst="textNoShape">
              <a:avLst/>
            </a:prstTxWarp>
          </a:bodyPr>
          <a:lstStyle>
            <a:lvl1pPr algn="l" defTabSz="965200">
              <a:defRPr sz="1300" b="1">
                <a:latin typeface="Times New Roman" panose="02020603050405020304" pitchFamily="18" charset="0"/>
              </a:defRPr>
            </a:lvl1pPr>
          </a:lstStyle>
          <a:p>
            <a:pPr>
              <a:defRPr/>
            </a:pPr>
            <a:endParaRPr lang="en-US" altLang="en-US"/>
          </a:p>
        </p:txBody>
      </p:sp>
      <p:sp>
        <p:nvSpPr>
          <p:cNvPr id="61445" name="Rectangle 5">
            <a:extLst>
              <a:ext uri="{FF2B5EF4-FFF2-40B4-BE49-F238E27FC236}">
                <a16:creationId xmlns:a16="http://schemas.microsoft.com/office/drawing/2014/main" id="{4610B572-420F-8DDF-107D-5908DBEFFD86}"/>
              </a:ext>
            </a:extLst>
          </p:cNvPr>
          <p:cNvSpPr>
            <a:spLocks noGrp="1" noChangeArrowheads="1"/>
          </p:cNvSpPr>
          <p:nvPr>
            <p:ph type="sldNum" sz="quarter" idx="3"/>
          </p:nvPr>
        </p:nvSpPr>
        <p:spPr bwMode="auto">
          <a:xfrm>
            <a:off x="3946525" y="9577388"/>
            <a:ext cx="2998788" cy="544512"/>
          </a:xfrm>
          <a:prstGeom prst="rect">
            <a:avLst/>
          </a:prstGeom>
          <a:noFill/>
          <a:ln>
            <a:noFill/>
          </a:ln>
          <a:effectLst/>
        </p:spPr>
        <p:txBody>
          <a:bodyPr vert="horz" wrap="square" lIns="96605" tIns="48301" rIns="96605" bIns="48301" numCol="1" anchor="b" anchorCtr="0" compatLnSpc="1">
            <a:prstTxWarp prst="textNoShape">
              <a:avLst/>
            </a:prstTxWarp>
          </a:bodyPr>
          <a:lstStyle>
            <a:lvl1pPr algn="r" defTabSz="965200">
              <a:defRPr sz="1300" b="1">
                <a:latin typeface="Times New Roman" panose="02020603050405020304" pitchFamily="18" charset="0"/>
              </a:defRPr>
            </a:lvl1pPr>
          </a:lstStyle>
          <a:p>
            <a:pPr>
              <a:defRPr/>
            </a:pPr>
            <a:fld id="{F1AD792F-BE84-4E43-8E99-E12DC551F67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BE60A04-E201-4466-7AD8-3F3C3F7CB036}"/>
              </a:ext>
            </a:extLst>
          </p:cNvPr>
          <p:cNvSpPr>
            <a:spLocks noGrp="1" noChangeArrowheads="1"/>
          </p:cNvSpPr>
          <p:nvPr>
            <p:ph type="hdr" sz="quarter"/>
          </p:nvPr>
        </p:nvSpPr>
        <p:spPr bwMode="auto">
          <a:xfrm>
            <a:off x="0" y="0"/>
            <a:ext cx="2998788" cy="544513"/>
          </a:xfrm>
          <a:prstGeom prst="rect">
            <a:avLst/>
          </a:prstGeom>
          <a:noFill/>
          <a:ln>
            <a:noFill/>
          </a:ln>
          <a:effectLst/>
        </p:spPr>
        <p:txBody>
          <a:bodyPr vert="horz" wrap="square" lIns="96605" tIns="48301" rIns="96605" bIns="48301" numCol="1" anchor="t" anchorCtr="0" compatLnSpc="1">
            <a:prstTxWarp prst="textNoShape">
              <a:avLst/>
            </a:prstTxWarp>
          </a:bodyPr>
          <a:lstStyle>
            <a:lvl1pPr algn="l" defTabSz="965200">
              <a:defRPr sz="1300" b="1">
                <a:latin typeface="Times New Roman" panose="02020603050405020304" pitchFamily="18" charset="0"/>
              </a:defRPr>
            </a:lvl1pPr>
          </a:lstStyle>
          <a:p>
            <a:pPr>
              <a:defRPr/>
            </a:pPr>
            <a:endParaRPr lang="en-US" altLang="en-US"/>
          </a:p>
        </p:txBody>
      </p:sp>
      <p:sp>
        <p:nvSpPr>
          <p:cNvPr id="63491" name="Rectangle 3">
            <a:extLst>
              <a:ext uri="{FF2B5EF4-FFF2-40B4-BE49-F238E27FC236}">
                <a16:creationId xmlns:a16="http://schemas.microsoft.com/office/drawing/2014/main" id="{3FE7FDC9-1E32-BE07-3760-CAC3908DF15E}"/>
              </a:ext>
            </a:extLst>
          </p:cNvPr>
          <p:cNvSpPr>
            <a:spLocks noGrp="1" noChangeArrowheads="1"/>
          </p:cNvSpPr>
          <p:nvPr>
            <p:ph type="dt" idx="1"/>
          </p:nvPr>
        </p:nvSpPr>
        <p:spPr bwMode="auto">
          <a:xfrm>
            <a:off x="3946525" y="0"/>
            <a:ext cx="2998788" cy="544513"/>
          </a:xfrm>
          <a:prstGeom prst="rect">
            <a:avLst/>
          </a:prstGeom>
          <a:noFill/>
          <a:ln>
            <a:noFill/>
          </a:ln>
          <a:effectLst/>
        </p:spPr>
        <p:txBody>
          <a:bodyPr vert="horz" wrap="square" lIns="96605" tIns="48301" rIns="96605" bIns="48301" numCol="1" anchor="t" anchorCtr="0" compatLnSpc="1">
            <a:prstTxWarp prst="textNoShape">
              <a:avLst/>
            </a:prstTxWarp>
          </a:bodyPr>
          <a:lstStyle>
            <a:lvl1pPr algn="r" defTabSz="965200">
              <a:defRPr sz="1300" b="1">
                <a:latin typeface="Times New Roman" panose="02020603050405020304" pitchFamily="18" charset="0"/>
              </a:defRPr>
            </a:lvl1pPr>
          </a:lstStyle>
          <a:p>
            <a:pPr>
              <a:defRPr/>
            </a:pPr>
            <a:endParaRPr lang="en-US" altLang="en-US"/>
          </a:p>
        </p:txBody>
      </p:sp>
      <p:sp>
        <p:nvSpPr>
          <p:cNvPr id="11268" name="Rectangle 4">
            <a:extLst>
              <a:ext uri="{FF2B5EF4-FFF2-40B4-BE49-F238E27FC236}">
                <a16:creationId xmlns:a16="http://schemas.microsoft.com/office/drawing/2014/main" id="{976D834A-443A-7EB7-799E-8AFD56F3A1D7}"/>
              </a:ext>
            </a:extLst>
          </p:cNvPr>
          <p:cNvSpPr>
            <a:spLocks noGrp="1" noRot="1" noChangeAspect="1" noChangeArrowheads="1" noTextEdit="1"/>
          </p:cNvSpPr>
          <p:nvPr>
            <p:ph type="sldImg" idx="2"/>
          </p:nvPr>
        </p:nvSpPr>
        <p:spPr bwMode="auto">
          <a:xfrm>
            <a:off x="757238" y="777875"/>
            <a:ext cx="5511800" cy="38163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3" name="Rectangle 5">
            <a:extLst>
              <a:ext uri="{FF2B5EF4-FFF2-40B4-BE49-F238E27FC236}">
                <a16:creationId xmlns:a16="http://schemas.microsoft.com/office/drawing/2014/main" id="{B2E94FA0-89B6-40EE-907C-9A3F36013A0B}"/>
              </a:ext>
            </a:extLst>
          </p:cNvPr>
          <p:cNvSpPr>
            <a:spLocks noGrp="1" noChangeArrowheads="1"/>
          </p:cNvSpPr>
          <p:nvPr>
            <p:ph type="body" sz="quarter" idx="3"/>
          </p:nvPr>
        </p:nvSpPr>
        <p:spPr bwMode="auto">
          <a:xfrm>
            <a:off x="946150" y="4826000"/>
            <a:ext cx="5132388" cy="4518025"/>
          </a:xfrm>
          <a:prstGeom prst="rect">
            <a:avLst/>
          </a:prstGeom>
          <a:noFill/>
          <a:ln>
            <a:noFill/>
          </a:ln>
          <a:effectLst/>
        </p:spPr>
        <p:txBody>
          <a:bodyPr vert="horz" wrap="square" lIns="96605" tIns="48301" rIns="96605" bIns="48301" numCol="1" anchor="t" anchorCtr="0" compatLnSpc="1">
            <a:prstTxWarp prst="textNoShape">
              <a:avLst/>
            </a:prstTxWarp>
          </a:bodyPr>
          <a:lstStyle/>
          <a:p>
            <a:pPr lvl="0"/>
            <a:r>
              <a:rPr lang="de-DE" altLang="en-US" noProof="0"/>
              <a:t>Click to edit Master text styles</a:t>
            </a:r>
          </a:p>
          <a:p>
            <a:pPr lvl="1"/>
            <a:r>
              <a:rPr lang="de-DE" altLang="en-US" noProof="0"/>
              <a:t>Second level</a:t>
            </a:r>
          </a:p>
          <a:p>
            <a:pPr lvl="2"/>
            <a:r>
              <a:rPr lang="de-DE" altLang="en-US" noProof="0"/>
              <a:t>Third level</a:t>
            </a:r>
          </a:p>
          <a:p>
            <a:pPr lvl="3"/>
            <a:r>
              <a:rPr lang="de-DE" altLang="en-US" noProof="0"/>
              <a:t>Fourth level</a:t>
            </a:r>
          </a:p>
          <a:p>
            <a:pPr lvl="4"/>
            <a:r>
              <a:rPr lang="de-DE" altLang="en-US" noProof="0"/>
              <a:t>Fifth level</a:t>
            </a:r>
          </a:p>
        </p:txBody>
      </p:sp>
      <p:sp>
        <p:nvSpPr>
          <p:cNvPr id="63494" name="Rectangle 6">
            <a:extLst>
              <a:ext uri="{FF2B5EF4-FFF2-40B4-BE49-F238E27FC236}">
                <a16:creationId xmlns:a16="http://schemas.microsoft.com/office/drawing/2014/main" id="{8F78D498-40F0-F31A-661B-ADD1268942EB}"/>
              </a:ext>
            </a:extLst>
          </p:cNvPr>
          <p:cNvSpPr>
            <a:spLocks noGrp="1" noChangeArrowheads="1"/>
          </p:cNvSpPr>
          <p:nvPr>
            <p:ph type="ftr" sz="quarter" idx="4"/>
          </p:nvPr>
        </p:nvSpPr>
        <p:spPr bwMode="auto">
          <a:xfrm>
            <a:off x="0" y="9577388"/>
            <a:ext cx="2998788" cy="544512"/>
          </a:xfrm>
          <a:prstGeom prst="rect">
            <a:avLst/>
          </a:prstGeom>
          <a:noFill/>
          <a:ln>
            <a:noFill/>
          </a:ln>
          <a:effectLst/>
        </p:spPr>
        <p:txBody>
          <a:bodyPr vert="horz" wrap="square" lIns="96605" tIns="48301" rIns="96605" bIns="48301" numCol="1" anchor="b" anchorCtr="0" compatLnSpc="1">
            <a:prstTxWarp prst="textNoShape">
              <a:avLst/>
            </a:prstTxWarp>
          </a:bodyPr>
          <a:lstStyle>
            <a:lvl1pPr algn="l" defTabSz="965200">
              <a:defRPr sz="1300" b="1">
                <a:latin typeface="Times New Roman" panose="02020603050405020304" pitchFamily="18" charset="0"/>
              </a:defRPr>
            </a:lvl1pPr>
          </a:lstStyle>
          <a:p>
            <a:pPr>
              <a:defRPr/>
            </a:pPr>
            <a:endParaRPr lang="en-US" altLang="en-US"/>
          </a:p>
        </p:txBody>
      </p:sp>
      <p:sp>
        <p:nvSpPr>
          <p:cNvPr id="63495" name="Rectangle 7">
            <a:extLst>
              <a:ext uri="{FF2B5EF4-FFF2-40B4-BE49-F238E27FC236}">
                <a16:creationId xmlns:a16="http://schemas.microsoft.com/office/drawing/2014/main" id="{99FC273A-450E-C1A7-0782-074AA0488036}"/>
              </a:ext>
            </a:extLst>
          </p:cNvPr>
          <p:cNvSpPr>
            <a:spLocks noGrp="1" noChangeArrowheads="1"/>
          </p:cNvSpPr>
          <p:nvPr>
            <p:ph type="sldNum" sz="quarter" idx="5"/>
          </p:nvPr>
        </p:nvSpPr>
        <p:spPr bwMode="auto">
          <a:xfrm>
            <a:off x="3946525" y="9577388"/>
            <a:ext cx="2998788" cy="544512"/>
          </a:xfrm>
          <a:prstGeom prst="rect">
            <a:avLst/>
          </a:prstGeom>
          <a:noFill/>
          <a:ln>
            <a:noFill/>
          </a:ln>
          <a:effectLst/>
        </p:spPr>
        <p:txBody>
          <a:bodyPr vert="horz" wrap="square" lIns="96605" tIns="48301" rIns="96605" bIns="48301" numCol="1" anchor="b" anchorCtr="0" compatLnSpc="1">
            <a:prstTxWarp prst="textNoShape">
              <a:avLst/>
            </a:prstTxWarp>
          </a:bodyPr>
          <a:lstStyle>
            <a:lvl1pPr algn="r" defTabSz="965200">
              <a:defRPr sz="1300" b="1">
                <a:latin typeface="Times New Roman" panose="02020603050405020304" pitchFamily="18" charset="0"/>
              </a:defRPr>
            </a:lvl1pPr>
          </a:lstStyle>
          <a:p>
            <a:pPr>
              <a:defRPr/>
            </a:pPr>
            <a:fld id="{203163D7-0D99-B04D-8243-EEE4F1F0B89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F8538FF4-761E-31B2-72DB-F74A030FB797}"/>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E19450C6-E96E-38DA-BE49-F89E31964EF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14340" name="Slide Number Placeholder 3">
            <a:extLst>
              <a:ext uri="{FF2B5EF4-FFF2-40B4-BE49-F238E27FC236}">
                <a16:creationId xmlns:a16="http://schemas.microsoft.com/office/drawing/2014/main" id="{89C96788-380B-5A5D-C63C-E3F9CA0EB6A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defRPr>
            </a:lvl9pPr>
          </a:lstStyle>
          <a:p>
            <a:fld id="{E3E95446-9167-224F-B764-49A2ED36486D}" type="slidenum">
              <a:rPr lang="en-US" altLang="en-US" sz="1300" smtClean="0">
                <a:latin typeface="Times New Roman" panose="02020603050405020304" pitchFamily="18" charset="0"/>
              </a:rPr>
              <a:pPr/>
              <a:t>1</a:t>
            </a:fld>
            <a:endParaRPr lang="en-US" altLang="en-US" sz="13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90D4B-8841-4C88-2E1C-DDD0222E1B33}"/>
            </a:ext>
          </a:extLst>
        </p:cNvPr>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6D20188C-F1DC-DC8E-E515-BA8BAE0E57CD}"/>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C66D29E2-BBB1-31D7-C444-DA97D596FF9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For our model design, we consider that we should use the Tabula as a baseline and try to improve it in both utility and privacy sides. So far, we plan to use transfer learning and together with other table-specific LLMs to improve the utility of synthetic data generated by Tabula. But since it involves a bunch of training process, it will be computation intensive which we are constrained. Our focus in this thesis will be privacy enhancement. And also as I mentioned in the last slide, LLMs extract many details and scarify the privacy for utility, it will be an interesting way for us to enhance the privacy protection while maintain the high utility of the model.</a:t>
            </a:r>
          </a:p>
          <a:p>
            <a:r>
              <a:rPr lang="en-US" altLang="zh-CN" dirty="0"/>
              <a:t>And another important process for this research is about the evaluation of synthetic data with </a:t>
            </a:r>
            <a:r>
              <a:rPr lang="en-US" altLang="zh-CN" dirty="0">
                <a:effectLst/>
                <a:latin typeface="Helvetica Neue" panose="02000503000000020004" pitchFamily="2" charset="0"/>
              </a:rPr>
              <a:t>three key metrics. </a:t>
            </a:r>
          </a:p>
          <a:p>
            <a:r>
              <a:rPr lang="en-US" altLang="zh-CN" dirty="0">
                <a:effectLst/>
                <a:latin typeface="Helvetica Neue" panose="02000503000000020004" pitchFamily="2" charset="0"/>
              </a:rPr>
              <a:t>Similarity between generated data and original data is crucial for understanding whether the synthetic data maintains the structural properties of the original dataset.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Helvetica Neue" panose="02000503000000020004" pitchFamily="2" charset="0"/>
              </a:rPr>
              <a:t>The goal of generating synthetic data is often to use it in machine learning tasks, so it’s important to assess how well machine learning models perform when trained on synthetic data. For regression tasks, I use the Mean Absolute Percentage Error (MAPE), and for classification tasks, I use accuracy and F1 scores.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Helvetica Neue" panose="02000503000000020004" pitchFamily="2" charset="0"/>
              </a:rPr>
              <a:t>Privacy is the central focus of my research. It’s not implemented so far, but we will try to use some methods like membership inference attack test as well as statistical similarity and overfitting check to measure the privacy of the synthetic data.</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Helvetica Neue" panose="02000503000000020004" pitchFamily="2" charset="0"/>
            </a:endParaRPr>
          </a:p>
        </p:txBody>
      </p:sp>
      <p:sp>
        <p:nvSpPr>
          <p:cNvPr id="14340" name="Slide Number Placeholder 3">
            <a:extLst>
              <a:ext uri="{FF2B5EF4-FFF2-40B4-BE49-F238E27FC236}">
                <a16:creationId xmlns:a16="http://schemas.microsoft.com/office/drawing/2014/main" id="{E8E1C1B4-4952-0822-A9B7-FEBE562F643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defRPr>
            </a:lvl9pPr>
          </a:lstStyle>
          <a:p>
            <a:fld id="{E3E95446-9167-224F-B764-49A2ED36486D}" type="slidenum">
              <a:rPr lang="en-US" altLang="en-US" sz="1300" smtClean="0">
                <a:latin typeface="Times New Roman" panose="02020603050405020304" pitchFamily="18" charset="0"/>
              </a:rPr>
              <a:pPr/>
              <a:t>10</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038416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1777C-8EAE-3D9F-5632-6244EE93B72B}"/>
            </a:ext>
          </a:extLst>
        </p:cNvPr>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5EF1BAEE-EA43-D63A-99A7-F8620A6124A3}"/>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C5326602-B250-9565-3267-A62C09574F6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Helvetica Neue" panose="02000503000000020004" pitchFamily="2" charset="0"/>
              </a:rPr>
              <a:t>In Tabula paper, they made a conclusion that random initialized model will have a faster converges compared to a pre-trained model. Inspired by this, I’ve designed two key experiments. The goal of these experiments is to evaluate whether pre-trained models can improve the quality of synthetic data compared to the random initialized model (which is proposed in Tabula).</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Helvetica Neue" panose="02000503000000020004" pitchFamily="2"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Helvetica Neue" panose="02000503000000020004" pitchFamily="2" charset="0"/>
              </a:rPr>
              <a:t>In Experiment 1, I use a model, M0, which is pre-trained on one dataset to create a pre-trained model, M2. I then use both M0 and M2 to train another dataset that has similar features, and from there, I generate two synthetic datasets. The idea is to compare the performance of these two models—M0, which starts from scratch, and M2, which benefits from pre-training. I hypothesize that the pre-trained model will perform better in terms of both utility and privacy.*</a:t>
            </a:r>
          </a:p>
          <a:p>
            <a:endParaRPr lang="zh-CN" altLang="zh-CN" dirty="0"/>
          </a:p>
        </p:txBody>
      </p:sp>
      <p:sp>
        <p:nvSpPr>
          <p:cNvPr id="14340" name="Slide Number Placeholder 3">
            <a:extLst>
              <a:ext uri="{FF2B5EF4-FFF2-40B4-BE49-F238E27FC236}">
                <a16:creationId xmlns:a16="http://schemas.microsoft.com/office/drawing/2014/main" id="{54000950-E22A-F8C0-9C51-AC942018F5B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defRPr>
            </a:lvl9pPr>
          </a:lstStyle>
          <a:p>
            <a:fld id="{E3E95446-9167-224F-B764-49A2ED36486D}" type="slidenum">
              <a:rPr lang="en-US" altLang="en-US" sz="1300" smtClean="0">
                <a:latin typeface="Times New Roman" panose="02020603050405020304" pitchFamily="18" charset="0"/>
              </a:rPr>
              <a:pPr/>
              <a:t>11</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807150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0513A-72DB-BEAC-5CED-740BC428D835}"/>
            </a:ext>
          </a:extLst>
        </p:cNvPr>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86F8C30E-CB7A-FA19-AE0D-5AD12B193011}"/>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62EF31CB-1F78-012E-44E3-F8EB48BD8B0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Helvetica Neue" panose="02000503000000020004" pitchFamily="2" charset="0"/>
              </a:rPr>
              <a:t>In Experiment 2, I extend this approach by pre-training M0 on three different datasets to create a new model, M4. Once again, I compare the performance of M0 and M4 in generating synthetic data. The hypothesis here is that a model trained on multiple tabular datasets even without similar features should perform better while handling tabular data generation tasks.</a:t>
            </a:r>
          </a:p>
          <a:p>
            <a:endParaRPr lang="zh-CN" altLang="zh-CN" dirty="0"/>
          </a:p>
        </p:txBody>
      </p:sp>
      <p:sp>
        <p:nvSpPr>
          <p:cNvPr id="14340" name="Slide Number Placeholder 3">
            <a:extLst>
              <a:ext uri="{FF2B5EF4-FFF2-40B4-BE49-F238E27FC236}">
                <a16:creationId xmlns:a16="http://schemas.microsoft.com/office/drawing/2014/main" id="{A87C2204-48DC-F9B9-1636-E9236883F47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defRPr>
            </a:lvl9pPr>
          </a:lstStyle>
          <a:p>
            <a:fld id="{E3E95446-9167-224F-B764-49A2ED36486D}" type="slidenum">
              <a:rPr lang="en-US" altLang="en-US" sz="1300" smtClean="0">
                <a:latin typeface="Times New Roman" panose="02020603050405020304" pitchFamily="18" charset="0"/>
              </a:rPr>
              <a:pPr/>
              <a:t>12</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334416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53C32-8135-DDAE-8531-7971D3F1BDA6}"/>
            </a:ext>
          </a:extLst>
        </p:cNvPr>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E6E18012-E497-F6AB-C0EE-63FC1D3295ED}"/>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17471555-32CA-7013-20DC-125A0A14E9E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Helvetica Neue" panose="02000503000000020004" pitchFamily="2" charset="0"/>
              </a:rPr>
              <a:t>In Experiment 1, which used an insurance dataset, I found that the pre-trained model, M2, outperformed the baseline model, M0, in several key areas. Specifically, M1 produced synthetic data that was more </a:t>
            </a:r>
            <a:r>
              <a:rPr lang="en-US" altLang="zh-CN" dirty="0" err="1">
                <a:effectLst/>
                <a:latin typeface="Helvetica Neue" panose="02000503000000020004" pitchFamily="2" charset="0"/>
              </a:rPr>
              <a:t>similiar</a:t>
            </a:r>
            <a:r>
              <a:rPr lang="en-US" altLang="zh-CN" dirty="0">
                <a:effectLst/>
                <a:latin typeface="Helvetica Neue" panose="02000503000000020004" pitchFamily="2" charset="0"/>
              </a:rPr>
              <a:t> to the original data in terms of its statistical properties like KL divergence. Additionally, machine learning models trained on the synthetic data generated by M2 performed better by comparing MAPE. I did the same in other datasets, it performs better in regression and classification tasks. This suggests that pre-training on a similar dataset can significantly improve the quality of the synthetic data, which is also very intuitive.</a:t>
            </a:r>
          </a:p>
          <a:p>
            <a:endParaRPr lang="zh-CN" altLang="zh-CN" dirty="0"/>
          </a:p>
        </p:txBody>
      </p:sp>
      <p:sp>
        <p:nvSpPr>
          <p:cNvPr id="14340" name="Slide Number Placeholder 3">
            <a:extLst>
              <a:ext uri="{FF2B5EF4-FFF2-40B4-BE49-F238E27FC236}">
                <a16:creationId xmlns:a16="http://schemas.microsoft.com/office/drawing/2014/main" id="{4A534B9F-0251-3EE1-0C44-B17532ADA88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defRPr>
            </a:lvl9pPr>
          </a:lstStyle>
          <a:p>
            <a:fld id="{E3E95446-9167-224F-B764-49A2ED36486D}" type="slidenum">
              <a:rPr lang="en-US" altLang="en-US" sz="1300" smtClean="0">
                <a:latin typeface="Times New Roman" panose="02020603050405020304" pitchFamily="18" charset="0"/>
              </a:rPr>
              <a:pPr/>
              <a:t>13</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509237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35335-BC9B-3614-EEF6-7674C3851B22}"/>
            </a:ext>
          </a:extLst>
        </p:cNvPr>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C06B0CFF-8BC9-5A2D-BDE9-0AE89FCB6B95}"/>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78F0DEFB-5510-A709-1150-DEFDEC8FC79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Helvetica Neue" panose="02000503000000020004" pitchFamily="2" charset="0"/>
              </a:rPr>
              <a:t>In Experiment 2, I expected that the model pre-trained on multiple datasets (M4) would perform better even than model from experiment 1. However, the results show that there is no clear indication that M4 behaves better than the random initialized model M0. And you can also notice that some abnormal signs appear in the graph for standard deviation for both synthetic datasets in some attribute. I haven’t figured it out why it happens, it will also be a concern in my future research.</a:t>
            </a:r>
            <a:endParaRPr lang="zh-CN" altLang="zh-CN" dirty="0"/>
          </a:p>
        </p:txBody>
      </p:sp>
      <p:sp>
        <p:nvSpPr>
          <p:cNvPr id="14340" name="Slide Number Placeholder 3">
            <a:extLst>
              <a:ext uri="{FF2B5EF4-FFF2-40B4-BE49-F238E27FC236}">
                <a16:creationId xmlns:a16="http://schemas.microsoft.com/office/drawing/2014/main" id="{06C4A2A2-6BEA-968E-FFCB-DC9249A792E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defRPr>
            </a:lvl9pPr>
          </a:lstStyle>
          <a:p>
            <a:fld id="{E3E95446-9167-224F-B764-49A2ED36486D}" type="slidenum">
              <a:rPr lang="en-US" altLang="en-US" sz="1300" smtClean="0">
                <a:latin typeface="Times New Roman" panose="02020603050405020304" pitchFamily="18" charset="0"/>
              </a:rPr>
              <a:pPr/>
              <a:t>14</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837498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6EC03-DB20-9AF9-85C0-6B3B5FA8C4BE}"/>
            </a:ext>
          </a:extLst>
        </p:cNvPr>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F1673C11-EB36-1D11-8CDE-83BC0C4A83DB}"/>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10AA2E0F-8E26-40A5-F60A-5B904DC669C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ffectLst/>
                <a:latin typeface="Helvetica Neue" panose="02000503000000020004" pitchFamily="2" charset="0"/>
              </a:rPr>
              <a:t>Based on the experiments so far, I can draw a few initial conclusions. First, model pre-training on similar datasets significantly enhances the performance of synthetic data generation tasks in terms of data utility. The pre-trained model (M1) consistently produced better synthetic data than the model trained from scratch.</a:t>
            </a:r>
          </a:p>
          <a:p>
            <a:r>
              <a:rPr lang="en-US" altLang="zh-CN" dirty="0">
                <a:effectLst/>
                <a:latin typeface="Helvetica Neue" panose="02000503000000020004" pitchFamily="2" charset="0"/>
              </a:rPr>
              <a:t> However, pre-training on multiple datasets doesn’t necessarily lead to better results. This suggests that the choice of pre-training data is critical, and training on a similar dataset may be more effective than using a broad, general dataset.</a:t>
            </a:r>
          </a:p>
        </p:txBody>
      </p:sp>
      <p:sp>
        <p:nvSpPr>
          <p:cNvPr id="14340" name="Slide Number Placeholder 3">
            <a:extLst>
              <a:ext uri="{FF2B5EF4-FFF2-40B4-BE49-F238E27FC236}">
                <a16:creationId xmlns:a16="http://schemas.microsoft.com/office/drawing/2014/main" id="{99BD0157-D2C1-9CF6-D9A9-664336384D2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defRPr>
            </a:lvl9pPr>
          </a:lstStyle>
          <a:p>
            <a:fld id="{E3E95446-9167-224F-B764-49A2ED36486D}" type="slidenum">
              <a:rPr lang="en-US" altLang="en-US" sz="1300" smtClean="0">
                <a:latin typeface="Times New Roman" panose="02020603050405020304" pitchFamily="18" charset="0"/>
              </a:rPr>
              <a:pPr/>
              <a:t>15</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935900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BDCCF-E1AC-AD0D-4544-39D154BF765C}"/>
            </a:ext>
          </a:extLst>
        </p:cNvPr>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5463EAE-E5C1-A09C-3999-1FC795730F4A}"/>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517131DC-D623-A6E7-5246-927C3D20C4F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In the future three months, there are two directions to go at the same time, I will do more literature review to capture those innovative methods to integrate with the current model to improve the utility of synthetic data. Also more experiments are expected to validate initial conclusions.</a:t>
            </a:r>
          </a:p>
          <a:p>
            <a:r>
              <a:rPr lang="en-US" altLang="zh-CN" dirty="0"/>
              <a:t>But considering it’s a process involving model pre-training, and we are limited by computation resources. So, the focus in the future three months will lie on the privacy protection of the synthetic data. For now, my initial plan is to take the DP-SGD which occurs in CTABGAN+ into the training process. I will try to evaluate different kinds of privacy protection methods into the baseline model and compare the results to reach an optimal tradeoff between utility and privacy.</a:t>
            </a:r>
            <a:endParaRPr lang="zh-CN" altLang="zh-CN" dirty="0"/>
          </a:p>
        </p:txBody>
      </p:sp>
      <p:sp>
        <p:nvSpPr>
          <p:cNvPr id="14340" name="Slide Number Placeholder 3">
            <a:extLst>
              <a:ext uri="{FF2B5EF4-FFF2-40B4-BE49-F238E27FC236}">
                <a16:creationId xmlns:a16="http://schemas.microsoft.com/office/drawing/2014/main" id="{F1526A63-F108-890B-59F6-CF4CD3581C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defRPr>
            </a:lvl9pPr>
          </a:lstStyle>
          <a:p>
            <a:fld id="{E3E95446-9167-224F-B764-49A2ED36486D}" type="slidenum">
              <a:rPr lang="en-US" altLang="en-US" sz="1300" smtClean="0">
                <a:latin typeface="Times New Roman" panose="02020603050405020304" pitchFamily="18" charset="0"/>
              </a:rPr>
              <a:pPr/>
              <a:t>16</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381758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D7C8E-4808-8CD5-B1B0-BA4A738485F2}"/>
            </a:ext>
          </a:extLst>
        </p:cNvPr>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D8EF1F84-541D-E041-3B8D-0248CFB76D77}"/>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29C38CAF-4D4B-CE38-0A37-39BF2BBABA2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14340" name="Slide Number Placeholder 3">
            <a:extLst>
              <a:ext uri="{FF2B5EF4-FFF2-40B4-BE49-F238E27FC236}">
                <a16:creationId xmlns:a16="http://schemas.microsoft.com/office/drawing/2014/main" id="{746A4FF8-6717-535F-57F5-A0C4E7F820F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defRPr>
            </a:lvl9pPr>
          </a:lstStyle>
          <a:p>
            <a:fld id="{E3E95446-9167-224F-B764-49A2ED36486D}" type="slidenum">
              <a:rPr lang="en-US" altLang="en-US" sz="1300" smtClean="0">
                <a:latin typeface="Times New Roman" panose="02020603050405020304" pitchFamily="18" charset="0"/>
              </a:rPr>
              <a:pPr/>
              <a:t>2</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626378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E5ABB-E617-401E-A0E1-8A9361A663A1}"/>
            </a:ext>
          </a:extLst>
        </p:cNvPr>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CF66F8A9-0F11-45B4-E804-7B4801980DE7}"/>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506A3587-D987-AAE6-5DB8-11E0D4D7905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i="1" dirty="0">
                <a:effectLst/>
                <a:latin typeface="Helvetica Neue" panose="02000503000000020004" pitchFamily="2" charset="0"/>
              </a:rPr>
              <a:t>Tabular data is a structured format, where information is organized into rows and columns, making it the primary type of data stored in databases and spreadsheets. Industries like healthcare and finance rely heavily on tabular data because it is well-suited for machine learning models, especially for tasks like classification, regression, and prediction. This data can include everything from patient records to financial transactions, customer information, and beyond.</a:t>
            </a:r>
            <a:endParaRPr lang="en-US" altLang="zh-CN" dirty="0">
              <a:effectLst/>
              <a:latin typeface="Helvetica Neue" panose="02000503000000020004" pitchFamily="2" charset="0"/>
            </a:endParaRPr>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i="1" dirty="0">
                <a:effectLst/>
                <a:latin typeface="Helvetica Neue" panose="02000503000000020004" pitchFamily="2" charset="0"/>
              </a:rPr>
              <a:t>However, the demand for data is at an all-time high, and organizations face increasing restrictions on how they can use and share this data due to privacy concerns, especially for small enterprises, they have quite limited access to useful data. Regulations like GDPR and HIPAA are designed to protect individuals' sensitive information, such as health records, financial details, or personal identifiers. While these regulations are crucial for protecting privacy, they also limit the availability of high-quality data for research and machine learning, forcing organizations to seek alternatives like synthetic data.</a:t>
            </a:r>
            <a:endParaRPr lang="en-US" altLang="zh-CN" dirty="0">
              <a:effectLst/>
              <a:latin typeface="Helvetica Neue" panose="02000503000000020004" pitchFamily="2" charset="0"/>
            </a:endParaRPr>
          </a:p>
          <a:p>
            <a:endParaRPr lang="en-US" altLang="zh-CN" dirty="0"/>
          </a:p>
        </p:txBody>
      </p:sp>
      <p:sp>
        <p:nvSpPr>
          <p:cNvPr id="14340" name="Slide Number Placeholder 3">
            <a:extLst>
              <a:ext uri="{FF2B5EF4-FFF2-40B4-BE49-F238E27FC236}">
                <a16:creationId xmlns:a16="http://schemas.microsoft.com/office/drawing/2014/main" id="{F4F7FF75-71A4-2789-1F94-FE0C081A6C2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defRPr>
            </a:lvl9pPr>
          </a:lstStyle>
          <a:p>
            <a:fld id="{E3E95446-9167-224F-B764-49A2ED36486D}" type="slidenum">
              <a:rPr lang="en-US" altLang="en-US" sz="1300" smtClean="0">
                <a:latin typeface="Times New Roman" panose="02020603050405020304" pitchFamily="18" charset="0"/>
              </a:rPr>
              <a:pPr/>
              <a:t>3</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97805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0665C-E863-69F0-A3D5-48DCAFCC8656}"/>
            </a:ext>
          </a:extLst>
        </p:cNvPr>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30786C61-6CE2-B15E-2CC7-E454170D9C5D}"/>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70F38E98-8954-54A3-8456-BE9B0353E96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i="1" dirty="0">
                <a:effectLst/>
                <a:latin typeface="Helvetica Neue" panose="02000503000000020004" pitchFamily="2" charset="0"/>
              </a:rPr>
              <a:t>The idea behind synthetic data is to create artificial datasets that resemble real data in terms of structure and statistical properties but without including any real personal information. This allows companies to continue building machine learning models without violating privacy laws. However, generating useful synthetic data is not easy. </a:t>
            </a:r>
            <a:r>
              <a:rPr lang="en-US" altLang="zh-CN" dirty="0"/>
              <a:t>It’s a tradeoff between the utility and privacy</a:t>
            </a:r>
            <a:endParaRPr lang="zh-CN"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i="1" dirty="0">
                <a:effectLst/>
                <a:latin typeface="Helvetica Neue" panose="02000503000000020004" pitchFamily="2" charset="0"/>
              </a:rPr>
              <a:t>This is a complex challenge, and it’s the focus of my research. My goal is to develop methods that allow us to generate synthetic data that strikes the right balance between utility and privacy.</a:t>
            </a:r>
            <a:endParaRPr lang="en-US" altLang="zh-CN" dirty="0">
              <a:effectLst/>
              <a:latin typeface="Helvetica Neue" panose="02000503000000020004" pitchFamily="2" charset="0"/>
            </a:endParaRPr>
          </a:p>
          <a:p>
            <a:endParaRPr lang="zh-CN" altLang="zh-CN" dirty="0"/>
          </a:p>
        </p:txBody>
      </p:sp>
      <p:sp>
        <p:nvSpPr>
          <p:cNvPr id="14340" name="Slide Number Placeholder 3">
            <a:extLst>
              <a:ext uri="{FF2B5EF4-FFF2-40B4-BE49-F238E27FC236}">
                <a16:creationId xmlns:a16="http://schemas.microsoft.com/office/drawing/2014/main" id="{B6000100-BB71-CFC8-F050-FF7CF90CA28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defRPr>
            </a:lvl9pPr>
          </a:lstStyle>
          <a:p>
            <a:fld id="{E3E95446-9167-224F-B764-49A2ED36486D}" type="slidenum">
              <a:rPr lang="en-US" altLang="en-US" sz="1300" smtClean="0">
                <a:latin typeface="Times New Roman" panose="02020603050405020304" pitchFamily="18" charset="0"/>
              </a:rPr>
              <a:pPr/>
              <a:t>4</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725568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E7C08-9D0F-1367-3434-759C1E9858B4}"/>
            </a:ext>
          </a:extLst>
        </p:cNvPr>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82B4B0D9-3939-8AFE-03B3-2B21A6B1B86F}"/>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90420AFC-7A38-4584-0881-5E0ADF64FC2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dirty="0"/>
              <a:t>Now I would like to walk you through some related work about this field. Considering privacy is an important part in my thesis, let’s first have a look at the privacy protection methods:</a:t>
            </a:r>
          </a:p>
          <a:p>
            <a:r>
              <a:rPr lang="en-US" altLang="zh-CN" b="1" dirty="0"/>
              <a:t>Differential Privacy is one of the most robust techniques, it</a:t>
            </a:r>
            <a:r>
              <a:rPr lang="en-US" altLang="zh-CN" dirty="0"/>
              <a:t> adds noise to prevent individual identification and reverse engineering.</a:t>
            </a:r>
          </a:p>
          <a:p>
            <a:r>
              <a:rPr lang="en-US" altLang="zh-CN" b="1" dirty="0"/>
              <a:t>k-Anonymity</a:t>
            </a:r>
            <a:r>
              <a:rPr lang="en-US" altLang="zh-CN" dirty="0"/>
              <a:t> is a traditional method, it hides individuals by grouping them with at least k others.</a:t>
            </a:r>
          </a:p>
          <a:p>
            <a:r>
              <a:rPr lang="en-US" altLang="zh-CN" dirty="0"/>
              <a:t>And the two extensions of k-anonymity are l-diversity and t-closeness</a:t>
            </a:r>
          </a:p>
          <a:p>
            <a:r>
              <a:rPr lang="en-US" altLang="zh-CN" b="1" dirty="0"/>
              <a:t>l-Diversity</a:t>
            </a:r>
            <a:r>
              <a:rPr lang="en-US" altLang="zh-CN" dirty="0"/>
              <a:t> ensures diversity of sensitive attributes within those groups.</a:t>
            </a:r>
          </a:p>
          <a:p>
            <a:r>
              <a:rPr lang="en-US" altLang="zh-CN" b="1" dirty="0"/>
              <a:t>t-Closeness</a:t>
            </a:r>
            <a:r>
              <a:rPr lang="en-US" altLang="zh-CN" dirty="0"/>
              <a:t> aligns the sensitive attribute distribution in groups with the whole dataset for extra protection.</a:t>
            </a:r>
            <a:endParaRPr lang="zh-CN" altLang="zh-CN" dirty="0"/>
          </a:p>
        </p:txBody>
      </p:sp>
      <p:sp>
        <p:nvSpPr>
          <p:cNvPr id="14340" name="Slide Number Placeholder 3">
            <a:extLst>
              <a:ext uri="{FF2B5EF4-FFF2-40B4-BE49-F238E27FC236}">
                <a16:creationId xmlns:a16="http://schemas.microsoft.com/office/drawing/2014/main" id="{46F5408D-6E54-C5D9-3090-D283C6BFB56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defRPr>
            </a:lvl9pPr>
          </a:lstStyle>
          <a:p>
            <a:fld id="{E3E95446-9167-224F-B764-49A2ED36486D}" type="slidenum">
              <a:rPr lang="en-US" altLang="en-US" sz="1300" smtClean="0">
                <a:latin typeface="Times New Roman" panose="02020603050405020304" pitchFamily="18" charset="0"/>
              </a:rPr>
              <a:pPr/>
              <a:t>5</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7501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E0D89-F727-2C0E-08D6-B2A0B0E60DAC}"/>
            </a:ext>
          </a:extLst>
        </p:cNvPr>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71131F02-9A98-BD6D-7A69-2FDCB809749A}"/>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D834D796-7508-4040-FEFA-62536B4342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Helvetica Neue" panose="02000503000000020004" pitchFamily="2" charset="0"/>
              </a:rPr>
              <a:t>Several methods have been proposed to generate synthetic tabular data, each with its own strengths and limitations. In my literature overview, I looked through some of them and play with some state-of-art representation of each model. One of the most well-known techniques is the Generative Adversarial Network (GAN), where two models—the generator and the discriminator—compete against each other. There are thousands of GANs, the state-of-art one target at tabular data generation is CTAB-GAN+ proposed by </a:t>
            </a:r>
            <a:r>
              <a:rPr lang="en-US" altLang="zh-CN" dirty="0" err="1">
                <a:effectLst/>
                <a:latin typeface="Helvetica Neue" panose="02000503000000020004" pitchFamily="2" charset="0"/>
              </a:rPr>
              <a:t>Zilong</a:t>
            </a:r>
            <a:r>
              <a:rPr lang="en-US" altLang="zh-CN" dirty="0">
                <a:effectLst/>
                <a:latin typeface="Helvetica Neue" panose="02000503000000020004" pitchFamily="2" charset="0"/>
              </a:rPr>
              <a:t> Zhao.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Helvetica Neue" panose="02000503000000020004" pitchFamily="2" charset="0"/>
              </a:rPr>
              <a:t>It incorporates an auxiliary component to better encode mixed data types, which is particularly useful for tabular data that contains both categorical and continuous variables. It also uses differential privacy during training, applying method DP-SGD (Differential Privacy – Stochastic Gradient Descent) to ensure privacy. In addition, CTAB-GAN+ uses a Wasserstein loss function with gradient penalty to stabilize the training process.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But the model requires long training times, especially with larger datasets. The model is complex due to the integration of various techniques, which can make it difficult to implement and tune effectively. As the privacy budget becomes tighter, the quality and utility of the synthetic data decrease. </a:t>
            </a:r>
            <a:endParaRPr lang="en-US" altLang="zh-CN" dirty="0">
              <a:effectLst/>
              <a:latin typeface="Helvetica Neue" panose="02000503000000020004" pitchFamily="2" charset="0"/>
            </a:endParaRPr>
          </a:p>
        </p:txBody>
      </p:sp>
      <p:sp>
        <p:nvSpPr>
          <p:cNvPr id="14340" name="Slide Number Placeholder 3">
            <a:extLst>
              <a:ext uri="{FF2B5EF4-FFF2-40B4-BE49-F238E27FC236}">
                <a16:creationId xmlns:a16="http://schemas.microsoft.com/office/drawing/2014/main" id="{C7BBE3C7-4383-B0C0-4F74-D9AE25414BA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defRPr>
            </a:lvl9pPr>
          </a:lstStyle>
          <a:p>
            <a:fld id="{E3E95446-9167-224F-B764-49A2ED36486D}" type="slidenum">
              <a:rPr lang="en-US" altLang="en-US" sz="1300" smtClean="0">
                <a:latin typeface="Times New Roman" panose="02020603050405020304" pitchFamily="18" charset="0"/>
              </a:rPr>
              <a:pPr/>
              <a:t>6</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045555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16E78-94F6-3025-ED74-E42A22D93C5D}"/>
            </a:ext>
          </a:extLst>
        </p:cNvPr>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B3A03FE9-A85C-0183-5611-FD08F6F3DC65}"/>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E0BAF361-03E4-8D54-D078-4C316662937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Helvetica Neue" panose="02000503000000020004" pitchFamily="2" charset="0"/>
              </a:rPr>
              <a:t>Another well-known generation model is diffusion model, which gradually denoise data, starting from random noise and working toward a realistic dataset. This method has shown exceptional results when it comes to mixed data types and long-tail distributions. One of the key strengths of </a:t>
            </a:r>
            <a:r>
              <a:rPr lang="en-US" altLang="zh-CN" dirty="0" err="1">
                <a:effectLst/>
                <a:latin typeface="Helvetica Neue" panose="02000503000000020004" pitchFamily="2" charset="0"/>
              </a:rPr>
              <a:t>TabDDPM</a:t>
            </a:r>
            <a:r>
              <a:rPr lang="en-US" altLang="zh-CN" dirty="0">
                <a:effectLst/>
                <a:latin typeface="Helvetica Neue" panose="02000503000000020004" pitchFamily="2" charset="0"/>
              </a:rPr>
              <a:t> is its ability to produce highly realistic data, which means high machine learning utility even better than GANs. However, this model is computationally intensive due to the complexity of the diffusion process. It also introduces challenges in hyperparameter tuning, making it more difficult to train compared to models like GANs.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Helvetica Neue" panose="02000503000000020004" pitchFamily="2"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Helvetica Neue" panose="02000503000000020004" pitchFamily="2" charset="0"/>
            </a:endParaRPr>
          </a:p>
        </p:txBody>
      </p:sp>
      <p:sp>
        <p:nvSpPr>
          <p:cNvPr id="14340" name="Slide Number Placeholder 3">
            <a:extLst>
              <a:ext uri="{FF2B5EF4-FFF2-40B4-BE49-F238E27FC236}">
                <a16:creationId xmlns:a16="http://schemas.microsoft.com/office/drawing/2014/main" id="{FCBD20BB-612A-D711-AF8B-A2D33F43D6E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defRPr>
            </a:lvl9pPr>
          </a:lstStyle>
          <a:p>
            <a:fld id="{E3E95446-9167-224F-B764-49A2ED36486D}" type="slidenum">
              <a:rPr lang="en-US" altLang="en-US" sz="1300" smtClean="0">
                <a:latin typeface="Times New Roman" panose="02020603050405020304" pitchFamily="18" charset="0"/>
              </a:rPr>
              <a:pPr/>
              <a:t>7</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053919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5A8DF-37D5-09FD-D0D3-A9BA2D69125F}"/>
            </a:ext>
          </a:extLst>
        </p:cNvPr>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365A6BD0-D276-105F-405C-AA9DE36F3577}"/>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DBCB4B45-AFD9-6521-3522-15CCA2FDB8F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Helvetica Neue" panose="02000503000000020004" pitchFamily="2" charset="0"/>
              </a:rPr>
              <a:t>The other two generation methods are VAE and Flow-based models, both of them are quite good in handling complex data distribution, especially for continuous data, but they struggle with mixed data type which is common in tabular data, so I didn’t pay much attention to these two models in this field.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Helvetica Neue" panose="02000503000000020004" pitchFamily="2" charset="0"/>
            </a:endParaRPr>
          </a:p>
        </p:txBody>
      </p:sp>
      <p:sp>
        <p:nvSpPr>
          <p:cNvPr id="14340" name="Slide Number Placeholder 3">
            <a:extLst>
              <a:ext uri="{FF2B5EF4-FFF2-40B4-BE49-F238E27FC236}">
                <a16:creationId xmlns:a16="http://schemas.microsoft.com/office/drawing/2014/main" id="{FDF962C5-5439-266B-06E5-2B59193B743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defRPr>
            </a:lvl9pPr>
          </a:lstStyle>
          <a:p>
            <a:fld id="{E3E95446-9167-224F-B764-49A2ED36486D}" type="slidenum">
              <a:rPr lang="en-US" altLang="en-US" sz="1300" smtClean="0">
                <a:latin typeface="Times New Roman" panose="02020603050405020304" pitchFamily="18" charset="0"/>
              </a:rPr>
              <a:pPr/>
              <a:t>8</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921389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47A61-851A-6335-EEFE-4A128654E204}"/>
            </a:ext>
          </a:extLst>
        </p:cNvPr>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A5C5A92-84EF-5071-D88E-C9AD62CFDEC4}"/>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2207BC0B-807F-37B0-16FE-425E9854D4B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Helvetica Neue" panose="02000503000000020004" pitchFamily="2" charset="0"/>
              </a:rPr>
              <a:t>Finally, we come to the large language models, these models, which have revolutionized natural language processing, are now being explored for their ability to generate structured data.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The first reliable model is </a:t>
            </a:r>
            <a:r>
              <a:rPr lang="en-US" altLang="zh-CN" dirty="0" err="1"/>
              <a:t>GReaT</a:t>
            </a:r>
            <a:r>
              <a:rPr lang="en-US" altLang="zh-CN" dirty="0"/>
              <a:t>, it </a:t>
            </a:r>
            <a:r>
              <a:rPr lang="en-US" altLang="zh-CN" dirty="0">
                <a:effectLst/>
                <a:latin typeface="Helvetica Neue" panose="02000503000000020004" pitchFamily="2" charset="0"/>
              </a:rPr>
              <a:t>adapts pretrained transformer models for tabular data generation by treating tabular data as sequences of tokens. It’s essentially transforming rows of data into sentences, and using the LLM’s ability to generate coherent text, Since LLMs are pre-trained on large datasets, they come with built-in knowledge of data relationships, which can be useful for generating realistic tabular data</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err="1">
                <a:effectLst/>
                <a:latin typeface="Helvetica Neue" panose="02000503000000020004" pitchFamily="2" charset="0"/>
              </a:rPr>
              <a:t>GReaT</a:t>
            </a:r>
            <a:r>
              <a:rPr lang="en-US" altLang="zh-CN" dirty="0">
                <a:effectLst/>
                <a:latin typeface="Helvetica Neue" panose="02000503000000020004" pitchFamily="2" charset="0"/>
              </a:rPr>
              <a:t> requires minimal preprocessing rathe than extensive data cleaning and preparation.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Helvetica Neue" panose="02000503000000020004" pitchFamily="2" charset="0"/>
              </a:rPr>
              <a:t>However, it faces the same issue of computationally expensive due to the size of the underlying transformer models. Also it scarify the privacy while extracting details to improve utility.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Helvetica Neue" panose="02000503000000020004" pitchFamily="2" charset="0"/>
              </a:rPr>
              <a:t>Building on </a:t>
            </a:r>
            <a:r>
              <a:rPr lang="en-US" altLang="zh-CN" dirty="0" err="1">
                <a:effectLst/>
                <a:latin typeface="Helvetica Neue" panose="02000503000000020004" pitchFamily="2" charset="0"/>
              </a:rPr>
              <a:t>GReaT</a:t>
            </a:r>
            <a:r>
              <a:rPr lang="en-US" altLang="zh-CN" dirty="0">
                <a:effectLst/>
                <a:latin typeface="Helvetica Neue" panose="02000503000000020004" pitchFamily="2" charset="0"/>
              </a:rPr>
              <a:t>, the Tabula model introduces optimizations specifically for tabular data. It includes techniques like token sequence compression and middle padding to improve performance. Early experiments have shown that Tabula outperforms in machine learning utility compared to all models we mentioned before, making it a strong candidate as the baseline for my experiments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Helvetica Neue" panose="02000503000000020004" pitchFamily="2"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Helvetica Neue" panose="02000503000000020004" pitchFamily="2" charset="0"/>
            </a:endParaRPr>
          </a:p>
          <a:p>
            <a:endParaRPr lang="zh-CN" altLang="zh-CN" dirty="0"/>
          </a:p>
        </p:txBody>
      </p:sp>
      <p:sp>
        <p:nvSpPr>
          <p:cNvPr id="14340" name="Slide Number Placeholder 3">
            <a:extLst>
              <a:ext uri="{FF2B5EF4-FFF2-40B4-BE49-F238E27FC236}">
                <a16:creationId xmlns:a16="http://schemas.microsoft.com/office/drawing/2014/main" id="{7F5884A2-2653-46A1-1C62-6A3FC65E19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defRPr>
            </a:lvl9pPr>
          </a:lstStyle>
          <a:p>
            <a:fld id="{E3E95446-9167-224F-B764-49A2ED36486D}" type="slidenum">
              <a:rPr lang="en-US" altLang="en-US" sz="1300" smtClean="0">
                <a:latin typeface="Times New Roman" panose="02020603050405020304" pitchFamily="18" charset="0"/>
              </a:rPr>
              <a:pPr/>
              <a:t>9</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485915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1">
            <a:extLst>
              <a:ext uri="{FF2B5EF4-FFF2-40B4-BE49-F238E27FC236}">
                <a16:creationId xmlns:a16="http://schemas.microsoft.com/office/drawing/2014/main" id="{B487EE65-1205-0D9E-F0A1-EBE99BC62236}"/>
              </a:ext>
            </a:extLst>
          </p:cNvPr>
          <p:cNvSpPr>
            <a:spLocks noGrp="1"/>
          </p:cNvSpPr>
          <p:nvPr>
            <p:ph type="ftr" sz="quarter" idx="10"/>
          </p:nvPr>
        </p:nvSpPr>
        <p:spPr/>
        <p:txBody>
          <a:bodyPr/>
          <a:lstStyle>
            <a:lvl1pPr>
              <a:defRPr/>
            </a:lvl1pPr>
          </a:lstStyle>
          <a:p>
            <a:pPr>
              <a:defRPr/>
            </a:pPr>
            <a:endParaRPr lang="LID4096"/>
          </a:p>
        </p:txBody>
      </p:sp>
    </p:spTree>
    <p:extLst>
      <p:ext uri="{BB962C8B-B14F-4D97-AF65-F5344CB8AC3E}">
        <p14:creationId xmlns:p14="http://schemas.microsoft.com/office/powerpoint/2010/main" val="1506708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987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4563" y="219075"/>
            <a:ext cx="2306637" cy="6181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4650" y="219075"/>
            <a:ext cx="6767513" cy="6181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068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endParaRPr lang="LID4096"/>
          </a:p>
        </p:txBody>
      </p:sp>
      <p:sp>
        <p:nvSpPr>
          <p:cNvPr id="2" name="Footer Placeholder 1">
            <a:extLst>
              <a:ext uri="{FF2B5EF4-FFF2-40B4-BE49-F238E27FC236}">
                <a16:creationId xmlns:a16="http://schemas.microsoft.com/office/drawing/2014/main" id="{8BD0C3DB-86C7-2541-2729-BD29B362350A}"/>
              </a:ext>
            </a:extLst>
          </p:cNvPr>
          <p:cNvSpPr>
            <a:spLocks noGrp="1"/>
          </p:cNvSpPr>
          <p:nvPr>
            <p:ph type="ftr" sz="quarter" idx="10"/>
          </p:nvPr>
        </p:nvSpPr>
        <p:spPr/>
        <p:txBody>
          <a:bodyPr/>
          <a:lstStyle>
            <a:lvl1pPr>
              <a:defRPr/>
            </a:lvl1pPr>
          </a:lstStyle>
          <a:p>
            <a:pPr>
              <a:defRPr/>
            </a:pPr>
            <a:endParaRPr lang="LID4096"/>
          </a:p>
        </p:txBody>
      </p:sp>
    </p:spTree>
    <p:extLst>
      <p:ext uri="{BB962C8B-B14F-4D97-AF65-F5344CB8AC3E}">
        <p14:creationId xmlns:p14="http://schemas.microsoft.com/office/powerpoint/2010/main" val="66875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6275" y="1709738"/>
            <a:ext cx="8543925"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1">
            <a:extLst>
              <a:ext uri="{FF2B5EF4-FFF2-40B4-BE49-F238E27FC236}">
                <a16:creationId xmlns:a16="http://schemas.microsoft.com/office/drawing/2014/main" id="{F5AD1123-2E16-2264-EB3D-148790159987}"/>
              </a:ext>
            </a:extLst>
          </p:cNvPr>
          <p:cNvSpPr>
            <a:spLocks noGrp="1"/>
          </p:cNvSpPr>
          <p:nvPr>
            <p:ph type="ftr" sz="quarter" idx="10"/>
          </p:nvPr>
        </p:nvSpPr>
        <p:spPr/>
        <p:txBody>
          <a:bodyPr/>
          <a:lstStyle>
            <a:lvl1pPr>
              <a:defRPr/>
            </a:lvl1pPr>
          </a:lstStyle>
          <a:p>
            <a:pPr>
              <a:defRPr/>
            </a:pPr>
            <a:endParaRPr lang="LID4096"/>
          </a:p>
        </p:txBody>
      </p:sp>
    </p:spTree>
    <p:extLst>
      <p:ext uri="{BB962C8B-B14F-4D97-AF65-F5344CB8AC3E}">
        <p14:creationId xmlns:p14="http://schemas.microsoft.com/office/powerpoint/2010/main" val="404699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219200"/>
            <a:ext cx="45339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67300" y="1219200"/>
            <a:ext cx="45339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1009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625" y="365125"/>
            <a:ext cx="8543925" cy="1325563"/>
          </a:xfrm>
        </p:spPr>
        <p:txBody>
          <a:bodyPr/>
          <a:lstStyle/>
          <a:p>
            <a:r>
              <a:rPr lang="en-US"/>
              <a:t>Click to edit Master title style</a:t>
            </a:r>
          </a:p>
        </p:txBody>
      </p:sp>
      <p:sp>
        <p:nvSpPr>
          <p:cNvPr id="3" name="Text Placeholder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625" y="2505075"/>
            <a:ext cx="4191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6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877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398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7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33138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29741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0BFDB37-4DBD-6D52-8C4D-7EB0EED219D0}"/>
              </a:ext>
            </a:extLst>
          </p:cNvPr>
          <p:cNvSpPr>
            <a:spLocks noGrp="1" noChangeArrowheads="1"/>
          </p:cNvSpPr>
          <p:nvPr>
            <p:ph type="title"/>
          </p:nvPr>
        </p:nvSpPr>
        <p:spPr bwMode="auto">
          <a:xfrm>
            <a:off x="374650" y="219075"/>
            <a:ext cx="920908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60D1158-D578-9B71-795A-727976C07DB9}"/>
              </a:ext>
            </a:extLst>
          </p:cNvPr>
          <p:cNvSpPr>
            <a:spLocks noGrp="1" noChangeArrowheads="1"/>
          </p:cNvSpPr>
          <p:nvPr>
            <p:ph type="body" idx="1"/>
          </p:nvPr>
        </p:nvSpPr>
        <p:spPr bwMode="auto">
          <a:xfrm>
            <a:off x="381000" y="1219200"/>
            <a:ext cx="9220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Rectangle 8">
            <a:extLst>
              <a:ext uri="{FF2B5EF4-FFF2-40B4-BE49-F238E27FC236}">
                <a16:creationId xmlns:a16="http://schemas.microsoft.com/office/drawing/2014/main" id="{11D660F1-26B7-F759-37FA-1C9DF44F4843}"/>
              </a:ext>
            </a:extLst>
          </p:cNvPr>
          <p:cNvSpPr>
            <a:spLocks noChangeArrowheads="1"/>
          </p:cNvSpPr>
          <p:nvPr/>
        </p:nvSpPr>
        <p:spPr bwMode="auto">
          <a:xfrm>
            <a:off x="381000" y="1066800"/>
            <a:ext cx="9220200" cy="76200"/>
          </a:xfrm>
          <a:prstGeom prst="rect">
            <a:avLst/>
          </a:prstGeom>
          <a:gradFill rotWithShape="0">
            <a:gsLst>
              <a:gs pos="0">
                <a:schemeClr val="bg2"/>
              </a:gs>
              <a:gs pos="100000">
                <a:schemeClr val="bg2">
                  <a:gamma/>
                  <a:tint val="48627"/>
                  <a:invGamma/>
                </a:schemeClr>
              </a:gs>
            </a:gsLst>
            <a:lin ang="0" scaled="1"/>
          </a:gradFill>
          <a:ln>
            <a:noFill/>
          </a:ln>
          <a:effectLst/>
        </p:spPr>
        <p:txBody>
          <a:bodyPr wrap="none" anchor="ctr"/>
          <a:lstStyle/>
          <a:p>
            <a:pPr algn="ctr">
              <a:defRPr/>
            </a:pPr>
            <a:endParaRPr lang="en-US"/>
          </a:p>
        </p:txBody>
      </p:sp>
      <p:sp>
        <p:nvSpPr>
          <p:cNvPr id="1029" name="Line 10">
            <a:extLst>
              <a:ext uri="{FF2B5EF4-FFF2-40B4-BE49-F238E27FC236}">
                <a16:creationId xmlns:a16="http://schemas.microsoft.com/office/drawing/2014/main" id="{375BB4DE-969D-AAF6-8825-3AB194F34758}"/>
              </a:ext>
            </a:extLst>
          </p:cNvPr>
          <p:cNvSpPr>
            <a:spLocks noChangeShapeType="1"/>
          </p:cNvSpPr>
          <p:nvPr/>
        </p:nvSpPr>
        <p:spPr bwMode="auto">
          <a:xfrm>
            <a:off x="-6350" y="6477000"/>
            <a:ext cx="9912350" cy="0"/>
          </a:xfrm>
          <a:prstGeom prst="line">
            <a:avLst/>
          </a:prstGeom>
          <a:noFill/>
          <a:ln w="12700">
            <a:solidFill>
              <a:srgbClr val="DADA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Text Box 14">
            <a:extLst>
              <a:ext uri="{FF2B5EF4-FFF2-40B4-BE49-F238E27FC236}">
                <a16:creationId xmlns:a16="http://schemas.microsoft.com/office/drawing/2014/main" id="{8BFDC5E0-A71F-351E-D2D2-6A3247289A12}"/>
              </a:ext>
            </a:extLst>
          </p:cNvPr>
          <p:cNvSpPr txBox="1">
            <a:spLocks noChangeArrowheads="1"/>
          </p:cNvSpPr>
          <p:nvPr/>
        </p:nvSpPr>
        <p:spPr bwMode="auto">
          <a:xfrm>
            <a:off x="292100" y="6538913"/>
            <a:ext cx="1646238" cy="260350"/>
          </a:xfrm>
          <a:prstGeom prst="rect">
            <a:avLst/>
          </a:prstGeom>
          <a:noFill/>
          <a:ln>
            <a:noFill/>
          </a:ln>
          <a:effectLst/>
        </p:spPr>
        <p:txBody>
          <a:bodyPr>
            <a:spAutoFit/>
          </a:bodyPr>
          <a:lstStyle>
            <a:lvl1pPr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1100" i="1" dirty="0">
                <a:solidFill>
                  <a:srgbClr val="000000"/>
                </a:solidFill>
                <a:latin typeface="Helvetica Black"/>
              </a:rPr>
              <a:t>© </a:t>
            </a:r>
            <a:r>
              <a:rPr lang="en-US" altLang="en-US" sz="1100" i="1" dirty="0">
                <a:solidFill>
                  <a:srgbClr val="000000"/>
                </a:solidFill>
              </a:rPr>
              <a:t>2024 UZH, </a:t>
            </a:r>
            <a:r>
              <a:rPr lang="en-US" altLang="en-US" sz="1100" i="1" dirty="0" err="1">
                <a:solidFill>
                  <a:srgbClr val="000000"/>
                </a:solidFill>
              </a:rPr>
              <a:t>CSG@IfI</a:t>
            </a:r>
            <a:endParaRPr lang="en-US" altLang="en-US" sz="1100" i="1" dirty="0">
              <a:solidFill>
                <a:srgbClr val="000000"/>
              </a:solidFill>
            </a:endParaRPr>
          </a:p>
        </p:txBody>
      </p:sp>
      <p:pic>
        <p:nvPicPr>
          <p:cNvPr id="1031" name="Picture 24" descr="ifi">
            <a:extLst>
              <a:ext uri="{FF2B5EF4-FFF2-40B4-BE49-F238E27FC236}">
                <a16:creationId xmlns:a16="http://schemas.microsoft.com/office/drawing/2014/main" id="{2E7CCC6B-A11D-B7B8-806C-3B443E67DBD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313863" y="6521450"/>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0" name="Rectangle 26">
            <a:extLst>
              <a:ext uri="{FF2B5EF4-FFF2-40B4-BE49-F238E27FC236}">
                <a16:creationId xmlns:a16="http://schemas.microsoft.com/office/drawing/2014/main" id="{5212B4A3-B6C3-1A33-8D1B-E020DF8DA0D8}"/>
              </a:ext>
            </a:extLst>
          </p:cNvPr>
          <p:cNvSpPr>
            <a:spLocks noChangeArrowheads="1"/>
          </p:cNvSpPr>
          <p:nvPr userDrawn="1"/>
        </p:nvSpPr>
        <p:spPr bwMode="auto">
          <a:xfrm>
            <a:off x="4578350" y="6584950"/>
            <a:ext cx="835025" cy="215900"/>
          </a:xfrm>
          <a:prstGeom prst="rect">
            <a:avLst/>
          </a:prstGeom>
          <a:noFill/>
          <a:ln>
            <a:noFill/>
          </a:ln>
          <a:effectLst/>
        </p:spPr>
        <p:txBody>
          <a:bodyPr lIns="90488" tIns="44450" rIns="90488" bIns="44450">
            <a:spAutoFit/>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ts val="1000"/>
              </a:lnSpc>
              <a:spcBef>
                <a:spcPct val="20000"/>
              </a:spcBef>
              <a:defRPr/>
            </a:pPr>
            <a:fld id="{CCBF0D76-EA02-3842-85A6-5EDCDD8339C8}" type="slidenum">
              <a:rPr lang="en-US" altLang="en-US" sz="1000" smtClean="0">
                <a:solidFill>
                  <a:srgbClr val="000000"/>
                </a:solidFill>
              </a:rPr>
              <a:pPr algn="ctr">
                <a:lnSpc>
                  <a:spcPts val="1000"/>
                </a:lnSpc>
                <a:spcBef>
                  <a:spcPct val="20000"/>
                </a:spcBef>
                <a:defRPr/>
              </a:pPr>
              <a:t>‹#›</a:t>
            </a:fld>
            <a:endParaRPr lang="en-US" altLang="en-US" sz="1000">
              <a:solidFill>
                <a:srgbClr val="000000"/>
              </a:solidFill>
            </a:endParaRPr>
          </a:p>
        </p:txBody>
      </p:sp>
      <p:sp>
        <p:nvSpPr>
          <p:cNvPr id="2" name="Footer Placeholder 1">
            <a:extLst>
              <a:ext uri="{FF2B5EF4-FFF2-40B4-BE49-F238E27FC236}">
                <a16:creationId xmlns:a16="http://schemas.microsoft.com/office/drawing/2014/main" id="{14835E05-B0CD-D520-77E3-5AD6EC4DC266}"/>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LID4096"/>
          </a:p>
        </p:txBody>
      </p:sp>
    </p:spTree>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Lst>
  <p:txStyles>
    <p:titleStyle>
      <a:lvl1pPr algn="ctr" rtl="0" eaLnBrk="0" fontAlgn="base" hangingPunct="0">
        <a:spcBef>
          <a:spcPct val="0"/>
        </a:spcBef>
        <a:spcAft>
          <a:spcPct val="0"/>
        </a:spcAft>
        <a:defRPr sz="3600" b="1" kern="1200">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anose="020B0604020202020204" pitchFamily="34" charset="0"/>
        </a:defRPr>
      </a:lvl2pPr>
      <a:lvl3pPr algn="ctr" rtl="0" eaLnBrk="0" fontAlgn="base" hangingPunct="0">
        <a:spcBef>
          <a:spcPct val="0"/>
        </a:spcBef>
        <a:spcAft>
          <a:spcPct val="0"/>
        </a:spcAft>
        <a:defRPr sz="3600" b="1">
          <a:solidFill>
            <a:schemeClr val="accent2"/>
          </a:solidFill>
          <a:latin typeface="Arial" panose="020B0604020202020204" pitchFamily="34" charset="0"/>
        </a:defRPr>
      </a:lvl3pPr>
      <a:lvl4pPr algn="ctr" rtl="0" eaLnBrk="0" fontAlgn="base" hangingPunct="0">
        <a:spcBef>
          <a:spcPct val="0"/>
        </a:spcBef>
        <a:spcAft>
          <a:spcPct val="0"/>
        </a:spcAft>
        <a:defRPr sz="3600" b="1">
          <a:solidFill>
            <a:schemeClr val="accent2"/>
          </a:solidFill>
          <a:latin typeface="Arial" panose="020B0604020202020204" pitchFamily="34" charset="0"/>
        </a:defRPr>
      </a:lvl4pPr>
      <a:lvl5pPr algn="ctr" rtl="0" eaLnBrk="0" fontAlgn="base" hangingPunct="0">
        <a:spcBef>
          <a:spcPct val="0"/>
        </a:spcBef>
        <a:spcAft>
          <a:spcPct val="0"/>
        </a:spcAft>
        <a:defRPr sz="3600" b="1">
          <a:solidFill>
            <a:schemeClr val="accent2"/>
          </a:solidFill>
          <a:latin typeface="Arial" panose="020B0604020202020204" pitchFamily="34" charset="0"/>
        </a:defRPr>
      </a:lvl5pPr>
      <a:lvl6pPr marL="457200" algn="ctr" rtl="0" eaLnBrk="0" fontAlgn="base" hangingPunct="0">
        <a:spcBef>
          <a:spcPct val="0"/>
        </a:spcBef>
        <a:spcAft>
          <a:spcPct val="0"/>
        </a:spcAft>
        <a:defRPr sz="3600" b="1">
          <a:solidFill>
            <a:schemeClr val="accent2"/>
          </a:solidFill>
          <a:latin typeface="Arial" panose="020B0604020202020204" pitchFamily="34" charset="0"/>
        </a:defRPr>
      </a:lvl6pPr>
      <a:lvl7pPr marL="914400" algn="ctr" rtl="0" eaLnBrk="0" fontAlgn="base" hangingPunct="0">
        <a:spcBef>
          <a:spcPct val="0"/>
        </a:spcBef>
        <a:spcAft>
          <a:spcPct val="0"/>
        </a:spcAft>
        <a:defRPr sz="3600" b="1">
          <a:solidFill>
            <a:schemeClr val="accent2"/>
          </a:solidFill>
          <a:latin typeface="Arial" panose="020B0604020202020204" pitchFamily="34" charset="0"/>
        </a:defRPr>
      </a:lvl7pPr>
      <a:lvl8pPr marL="1371600" algn="ctr" rtl="0" eaLnBrk="0" fontAlgn="base" hangingPunct="0">
        <a:spcBef>
          <a:spcPct val="0"/>
        </a:spcBef>
        <a:spcAft>
          <a:spcPct val="0"/>
        </a:spcAft>
        <a:defRPr sz="3600" b="1">
          <a:solidFill>
            <a:schemeClr val="accent2"/>
          </a:solidFill>
          <a:latin typeface="Arial" panose="020B0604020202020204" pitchFamily="34" charset="0"/>
        </a:defRPr>
      </a:lvl8pPr>
      <a:lvl9pPr marL="1828800" algn="ctr" rtl="0" eaLnBrk="0" fontAlgn="base" hangingPunct="0">
        <a:spcBef>
          <a:spcPct val="0"/>
        </a:spcBef>
        <a:spcAft>
          <a:spcPct val="0"/>
        </a:spcAft>
        <a:defRPr sz="3600" b="1">
          <a:solidFill>
            <a:schemeClr val="accent2"/>
          </a:solidFill>
          <a:latin typeface="Arial" panose="020B0604020202020204" pitchFamily="34" charset="0"/>
        </a:defRPr>
      </a:lvl9pPr>
    </p:titleStyle>
    <p:bodyStyle>
      <a:lvl1pPr marL="342900" indent="-342900" algn="l" rtl="0" eaLnBrk="0" fontAlgn="base" hangingPunct="0">
        <a:lnSpc>
          <a:spcPts val="3600"/>
        </a:lnSpc>
        <a:spcBef>
          <a:spcPct val="10000"/>
        </a:spcBef>
        <a:spcAft>
          <a:spcPct val="0"/>
        </a:spcAft>
        <a:buSzPct val="65000"/>
        <a:buFont typeface="Wingdings" pitchFamily="2" charset="2"/>
        <a:buChar char="q"/>
        <a:defRPr sz="2800" kern="1200">
          <a:solidFill>
            <a:schemeClr val="tx1"/>
          </a:solidFill>
          <a:latin typeface="+mn-lt"/>
          <a:ea typeface="+mn-ea"/>
          <a:cs typeface="+mn-cs"/>
        </a:defRPr>
      </a:lvl1pPr>
      <a:lvl2pPr marL="742950" indent="-285750" algn="l" rtl="0" eaLnBrk="0" fontAlgn="base" hangingPunct="0">
        <a:lnSpc>
          <a:spcPts val="3200"/>
        </a:lnSpc>
        <a:spcBef>
          <a:spcPct val="5000"/>
        </a:spcBef>
        <a:spcAft>
          <a:spcPct val="0"/>
        </a:spcAft>
        <a:buChar char="–"/>
        <a:defRPr sz="2400" kern="1200">
          <a:solidFill>
            <a:schemeClr val="tx1"/>
          </a:solidFill>
          <a:latin typeface="+mn-lt"/>
          <a:ea typeface="+mn-ea"/>
          <a:cs typeface="+mn-cs"/>
        </a:defRPr>
      </a:lvl2pPr>
      <a:lvl3pPr marL="1143000" indent="-228600" algn="l" rtl="0" eaLnBrk="0" fontAlgn="base" hangingPunct="0">
        <a:lnSpc>
          <a:spcPts val="2600"/>
        </a:lnSpc>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0" descr="uzh_logo_d_pos_gross">
            <a:extLst>
              <a:ext uri="{FF2B5EF4-FFF2-40B4-BE49-F238E27FC236}">
                <a16:creationId xmlns:a16="http://schemas.microsoft.com/office/drawing/2014/main" id="{762E2CF2-30A4-70C3-1247-767F98F34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3" y="4879975"/>
            <a:ext cx="3292475"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a:extLst>
              <a:ext uri="{FF2B5EF4-FFF2-40B4-BE49-F238E27FC236}">
                <a16:creationId xmlns:a16="http://schemas.microsoft.com/office/drawing/2014/main" id="{437EDEE2-BA85-DC1D-476B-1E3993B33C57}"/>
              </a:ext>
            </a:extLst>
          </p:cNvPr>
          <p:cNvSpPr>
            <a:spLocks noGrp="1" noChangeArrowheads="1"/>
          </p:cNvSpPr>
          <p:nvPr>
            <p:ph type="ctrTitle"/>
          </p:nvPr>
        </p:nvSpPr>
        <p:spPr>
          <a:xfrm>
            <a:off x="357980" y="2332000"/>
            <a:ext cx="9190038" cy="1651000"/>
          </a:xfrm>
          <a:ln>
            <a:solidFill>
              <a:schemeClr val="bg2"/>
            </a:solidFill>
            <a:miter lim="800000"/>
            <a:headEnd/>
            <a:tailEnd/>
          </a:ln>
        </p:spPr>
        <p:txBody>
          <a:bodyPr anchor="ctr"/>
          <a:lstStyle/>
          <a:p>
            <a:r>
              <a:rPr lang="en-US" altLang="zh-CN" sz="3200" b="1" dirty="0">
                <a:effectLst/>
                <a:latin typeface="Arial" panose="020B0604020202020204" pitchFamily="34" charset="0"/>
              </a:rPr>
              <a:t>Enhancing the Privacy and Utility of Synthetic Datasets with Generative Machine Learning </a:t>
            </a:r>
            <a:endParaRPr lang="en-US" altLang="zh-CN" sz="1000" dirty="0"/>
          </a:p>
        </p:txBody>
      </p:sp>
      <p:sp>
        <p:nvSpPr>
          <p:cNvPr id="13316" name="Rectangle 3">
            <a:extLst>
              <a:ext uri="{FF2B5EF4-FFF2-40B4-BE49-F238E27FC236}">
                <a16:creationId xmlns:a16="http://schemas.microsoft.com/office/drawing/2014/main" id="{6A602D8C-4350-10EF-C10C-484283A48F8D}"/>
              </a:ext>
            </a:extLst>
          </p:cNvPr>
          <p:cNvSpPr>
            <a:spLocks noGrp="1" noChangeArrowheads="1"/>
          </p:cNvSpPr>
          <p:nvPr>
            <p:ph type="subTitle" idx="1"/>
          </p:nvPr>
        </p:nvSpPr>
        <p:spPr>
          <a:xfrm>
            <a:off x="465137" y="4057429"/>
            <a:ext cx="8975725" cy="1844675"/>
          </a:xfrm>
        </p:spPr>
        <p:txBody>
          <a:bodyPr/>
          <a:lstStyle/>
          <a:p>
            <a:pPr>
              <a:lnSpc>
                <a:spcPts val="2000"/>
              </a:lnSpc>
            </a:pPr>
            <a:endParaRPr lang="en-US" altLang="en-US" sz="2000" b="1" dirty="0"/>
          </a:p>
          <a:p>
            <a:pPr>
              <a:lnSpc>
                <a:spcPts val="2000"/>
              </a:lnSpc>
            </a:pPr>
            <a:r>
              <a:rPr lang="en-US" altLang="en-US" sz="2000" b="1" i="1" dirty="0" err="1"/>
              <a:t>Zehao</a:t>
            </a:r>
            <a:r>
              <a:rPr lang="en-US" altLang="en-US" sz="2000" b="1" i="1" dirty="0"/>
              <a:t> Zhang</a:t>
            </a:r>
            <a:endParaRPr lang="en-US" altLang="en-US" sz="2000" i="1" dirty="0"/>
          </a:p>
          <a:p>
            <a:pPr>
              <a:lnSpc>
                <a:spcPts val="2000"/>
              </a:lnSpc>
            </a:pPr>
            <a:r>
              <a:rPr lang="en-US" altLang="en-US" sz="2000" b="1" i="1" dirty="0" err="1"/>
              <a:t>zehao.zhang@uzh.ch</a:t>
            </a:r>
            <a:endParaRPr lang="en-US" altLang="en-US" sz="2000" b="1" i="1" dirty="0"/>
          </a:p>
        </p:txBody>
      </p:sp>
      <p:sp>
        <p:nvSpPr>
          <p:cNvPr id="13317" name="Rectangle 4">
            <a:extLst>
              <a:ext uri="{FF2B5EF4-FFF2-40B4-BE49-F238E27FC236}">
                <a16:creationId xmlns:a16="http://schemas.microsoft.com/office/drawing/2014/main" id="{7EC8F873-09FB-8EA1-90C5-4D4B44D87ABC}"/>
              </a:ext>
            </a:extLst>
          </p:cNvPr>
          <p:cNvSpPr>
            <a:spLocks noChangeArrowheads="1"/>
          </p:cNvSpPr>
          <p:nvPr/>
        </p:nvSpPr>
        <p:spPr bwMode="auto">
          <a:xfrm>
            <a:off x="319088" y="660400"/>
            <a:ext cx="9344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742950" indent="-28575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lnSpc>
                <a:spcPts val="2400"/>
              </a:lnSpc>
              <a:spcBef>
                <a:spcPct val="0"/>
              </a:spcBef>
              <a:buFont typeface="Wingdings" pitchFamily="2" charset="2"/>
              <a:buNone/>
            </a:pPr>
            <a:r>
              <a:rPr lang="de-CH" altLang="en-US" sz="1800" b="1" i="1" dirty="0" err="1"/>
              <a:t>Midterm</a:t>
            </a:r>
            <a:r>
              <a:rPr lang="de-CH" altLang="en-US" sz="1800" b="1" i="1" dirty="0"/>
              <a:t> </a:t>
            </a:r>
            <a:r>
              <a:rPr lang="de-CH" altLang="en-US" sz="1800" b="1" i="1" dirty="0" err="1"/>
              <a:t>Presentation</a:t>
            </a:r>
            <a:r>
              <a:rPr lang="de-CH" altLang="en-US" sz="1800" b="1" i="1" dirty="0"/>
              <a:t>, 2 </a:t>
            </a:r>
            <a:r>
              <a:rPr lang="de-CH" altLang="en-US" sz="1800" b="1" i="1" dirty="0" err="1"/>
              <a:t>October</a:t>
            </a:r>
            <a:r>
              <a:rPr lang="de-CH" altLang="en-US" sz="1800" b="1" i="1" dirty="0"/>
              <a:t> 2024</a:t>
            </a:r>
          </a:p>
        </p:txBody>
      </p:sp>
      <p:pic>
        <p:nvPicPr>
          <p:cNvPr id="13318" name="Picture 7" descr="CSG_logo_final">
            <a:extLst>
              <a:ext uri="{FF2B5EF4-FFF2-40B4-BE49-F238E27FC236}">
                <a16:creationId xmlns:a16="http://schemas.microsoft.com/office/drawing/2014/main" id="{53E23A9C-5071-B5B0-3E04-24A655CBC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4675" y="5118100"/>
            <a:ext cx="1177925"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7CB68-173D-93BA-5897-FACDE3DBA010}"/>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D28FC18E-BDDF-4252-2C1F-739EA7F8D87B}"/>
              </a:ext>
            </a:extLst>
          </p:cNvPr>
          <p:cNvSpPr txBox="1">
            <a:spLocks noChangeArrowheads="1"/>
          </p:cNvSpPr>
          <p:nvPr/>
        </p:nvSpPr>
        <p:spPr bwMode="auto">
          <a:xfrm>
            <a:off x="468246" y="292087"/>
            <a:ext cx="5390293" cy="79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anose="020B0604020202020204" pitchFamily="34" charset="0"/>
              </a:defRPr>
            </a:lvl2pPr>
            <a:lvl3pPr algn="ctr" rtl="0" eaLnBrk="0" fontAlgn="base" hangingPunct="0">
              <a:spcBef>
                <a:spcPct val="0"/>
              </a:spcBef>
              <a:spcAft>
                <a:spcPct val="0"/>
              </a:spcAft>
              <a:defRPr sz="3600" b="1">
                <a:solidFill>
                  <a:schemeClr val="accent2"/>
                </a:solidFill>
                <a:latin typeface="Arial" panose="020B0604020202020204" pitchFamily="34" charset="0"/>
              </a:defRPr>
            </a:lvl3pPr>
            <a:lvl4pPr algn="ctr" rtl="0" eaLnBrk="0" fontAlgn="base" hangingPunct="0">
              <a:spcBef>
                <a:spcPct val="0"/>
              </a:spcBef>
              <a:spcAft>
                <a:spcPct val="0"/>
              </a:spcAft>
              <a:defRPr sz="3600" b="1">
                <a:solidFill>
                  <a:schemeClr val="accent2"/>
                </a:solidFill>
                <a:latin typeface="Arial" panose="020B0604020202020204" pitchFamily="34" charset="0"/>
              </a:defRPr>
            </a:lvl4pPr>
            <a:lvl5pPr algn="ctr" rtl="0" eaLnBrk="0" fontAlgn="base" hangingPunct="0">
              <a:spcBef>
                <a:spcPct val="0"/>
              </a:spcBef>
              <a:spcAft>
                <a:spcPct val="0"/>
              </a:spcAft>
              <a:defRPr sz="3600" b="1">
                <a:solidFill>
                  <a:schemeClr val="accent2"/>
                </a:solidFill>
                <a:latin typeface="Arial" panose="020B0604020202020204" pitchFamily="34" charset="0"/>
              </a:defRPr>
            </a:lvl5pPr>
            <a:lvl6pPr marL="457200" algn="ctr" rtl="0" eaLnBrk="0" fontAlgn="base" hangingPunct="0">
              <a:spcBef>
                <a:spcPct val="0"/>
              </a:spcBef>
              <a:spcAft>
                <a:spcPct val="0"/>
              </a:spcAft>
              <a:defRPr sz="3600" b="1">
                <a:solidFill>
                  <a:schemeClr val="accent2"/>
                </a:solidFill>
                <a:latin typeface="Arial" panose="020B0604020202020204" pitchFamily="34" charset="0"/>
              </a:defRPr>
            </a:lvl6pPr>
            <a:lvl7pPr marL="914400" algn="ctr" rtl="0" eaLnBrk="0" fontAlgn="base" hangingPunct="0">
              <a:spcBef>
                <a:spcPct val="0"/>
              </a:spcBef>
              <a:spcAft>
                <a:spcPct val="0"/>
              </a:spcAft>
              <a:defRPr sz="3600" b="1">
                <a:solidFill>
                  <a:schemeClr val="accent2"/>
                </a:solidFill>
                <a:latin typeface="Arial" panose="020B0604020202020204" pitchFamily="34" charset="0"/>
              </a:defRPr>
            </a:lvl7pPr>
            <a:lvl8pPr marL="1371600" algn="ctr" rtl="0" eaLnBrk="0" fontAlgn="base" hangingPunct="0">
              <a:spcBef>
                <a:spcPct val="0"/>
              </a:spcBef>
              <a:spcAft>
                <a:spcPct val="0"/>
              </a:spcAft>
              <a:defRPr sz="3600" b="1">
                <a:solidFill>
                  <a:schemeClr val="accent2"/>
                </a:solidFill>
                <a:latin typeface="Arial" panose="020B0604020202020204" pitchFamily="34" charset="0"/>
              </a:defRPr>
            </a:lvl8pPr>
            <a:lvl9pPr marL="1828800" algn="ctr" rtl="0" eaLnBrk="0" fontAlgn="base" hangingPunct="0">
              <a:spcBef>
                <a:spcPct val="0"/>
              </a:spcBef>
              <a:spcAft>
                <a:spcPct val="0"/>
              </a:spcAft>
              <a:defRPr sz="3600" b="1">
                <a:solidFill>
                  <a:schemeClr val="accent2"/>
                </a:solidFill>
                <a:latin typeface="Arial" panose="020B0604020202020204" pitchFamily="34" charset="0"/>
              </a:defRPr>
            </a:lvl9pPr>
          </a:lstStyle>
          <a:p>
            <a:pPr algn="l"/>
            <a:r>
              <a:rPr lang="de-CH" sz="3200" dirty="0" err="1"/>
              <a:t>Methodology</a:t>
            </a:r>
            <a:endParaRPr lang="de-CH" sz="3200" dirty="0"/>
          </a:p>
        </p:txBody>
      </p:sp>
      <p:sp>
        <p:nvSpPr>
          <p:cNvPr id="9" name="文本框 8">
            <a:extLst>
              <a:ext uri="{FF2B5EF4-FFF2-40B4-BE49-F238E27FC236}">
                <a16:creationId xmlns:a16="http://schemas.microsoft.com/office/drawing/2014/main" id="{5AB7055F-92CB-61CC-7AE9-ED62ECA02E07}"/>
              </a:ext>
            </a:extLst>
          </p:cNvPr>
          <p:cNvSpPr txBox="1"/>
          <p:nvPr/>
        </p:nvSpPr>
        <p:spPr>
          <a:xfrm>
            <a:off x="3625702" y="1041991"/>
            <a:ext cx="184731" cy="461665"/>
          </a:xfrm>
          <a:prstGeom prst="rect">
            <a:avLst/>
          </a:prstGeom>
          <a:noFill/>
        </p:spPr>
        <p:txBody>
          <a:bodyPr wrap="none" rtlCol="0">
            <a:spAutoFit/>
          </a:bodyPr>
          <a:lstStyle/>
          <a:p>
            <a:endParaRPr kumimoji="1" lang="zh-CN" altLang="en-US" dirty="0"/>
          </a:p>
        </p:txBody>
      </p:sp>
      <p:sp>
        <p:nvSpPr>
          <p:cNvPr id="2" name="TextBox 1">
            <a:extLst>
              <a:ext uri="{FF2B5EF4-FFF2-40B4-BE49-F238E27FC236}">
                <a16:creationId xmlns:a16="http://schemas.microsoft.com/office/drawing/2014/main" id="{10DE9AC8-1F6A-9EB5-2A03-EA12DB284671}"/>
              </a:ext>
            </a:extLst>
          </p:cNvPr>
          <p:cNvSpPr txBox="1">
            <a:spLocks noChangeArrowheads="1"/>
          </p:cNvSpPr>
          <p:nvPr/>
        </p:nvSpPr>
        <p:spPr bwMode="auto">
          <a:xfrm>
            <a:off x="468246" y="1272823"/>
            <a:ext cx="9209087" cy="2805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dirty="0"/>
              <a:t>Tabula as baseline</a:t>
            </a:r>
          </a:p>
          <a:p>
            <a:pPr lvl="1">
              <a:lnSpc>
                <a:spcPct val="150000"/>
              </a:lnSpc>
              <a:spcBef>
                <a:spcPct val="0"/>
              </a:spcBef>
              <a:buFont typeface="Arial" panose="020B0604020202020204" pitchFamily="34" charset="0"/>
              <a:buChar char="•"/>
            </a:pPr>
            <a:r>
              <a:rPr lang="en-US" altLang="zh-CN" sz="2000" dirty="0">
                <a:solidFill>
                  <a:srgbClr val="000000"/>
                </a:solidFill>
              </a:rPr>
              <a:t>Utilize transfer learning</a:t>
            </a:r>
          </a:p>
          <a:p>
            <a:pPr lvl="1">
              <a:lnSpc>
                <a:spcPct val="150000"/>
              </a:lnSpc>
              <a:spcBef>
                <a:spcPct val="0"/>
              </a:spcBef>
              <a:buFont typeface="Arial" panose="020B0604020202020204" pitchFamily="34" charset="0"/>
              <a:buChar char="•"/>
            </a:pPr>
            <a:r>
              <a:rPr lang="en-US" altLang="zh-CN" sz="2000" dirty="0">
                <a:solidFill>
                  <a:srgbClr val="000000"/>
                </a:solidFill>
              </a:rPr>
              <a:t>Together with some table-specific LLMs</a:t>
            </a:r>
          </a:p>
          <a:p>
            <a:pPr lvl="1">
              <a:lnSpc>
                <a:spcPct val="150000"/>
              </a:lnSpc>
              <a:spcBef>
                <a:spcPct val="0"/>
              </a:spcBef>
              <a:buFont typeface="Arial" panose="020B0604020202020204" pitchFamily="34" charset="0"/>
              <a:buChar char="•"/>
            </a:pPr>
            <a:r>
              <a:rPr lang="en-US" altLang="zh-CN" sz="2000" dirty="0">
                <a:solidFill>
                  <a:srgbClr val="000000"/>
                </a:solidFill>
              </a:rPr>
              <a:t>More powerful privacy protection</a:t>
            </a:r>
          </a:p>
          <a:p>
            <a:pPr marL="457200" lvl="1" indent="0">
              <a:lnSpc>
                <a:spcPct val="150000"/>
              </a:lnSpc>
              <a:spcBef>
                <a:spcPct val="0"/>
              </a:spcBef>
              <a:buNone/>
            </a:pPr>
            <a:endParaRPr lang="en-US" altLang="zh-CN" sz="2000" dirty="0">
              <a:solidFill>
                <a:srgbClr val="000000"/>
              </a:solidFill>
            </a:endParaRPr>
          </a:p>
          <a:p>
            <a:pPr lvl="1">
              <a:lnSpc>
                <a:spcPct val="150000"/>
              </a:lnSpc>
              <a:spcBef>
                <a:spcPct val="0"/>
              </a:spcBef>
              <a:buFont typeface="Arial" panose="020B0604020202020204" pitchFamily="34" charset="0"/>
              <a:buChar char="•"/>
            </a:pPr>
            <a:endParaRPr lang="en-US" altLang="zh-CN" sz="2000" dirty="0">
              <a:solidFill>
                <a:srgbClr val="000000"/>
              </a:solidFill>
            </a:endParaRPr>
          </a:p>
        </p:txBody>
      </p:sp>
      <p:sp>
        <p:nvSpPr>
          <p:cNvPr id="3" name="TextBox 1">
            <a:extLst>
              <a:ext uri="{FF2B5EF4-FFF2-40B4-BE49-F238E27FC236}">
                <a16:creationId xmlns:a16="http://schemas.microsoft.com/office/drawing/2014/main" id="{8C713E7F-0C3D-5315-6323-8FE9BCDF4319}"/>
              </a:ext>
            </a:extLst>
          </p:cNvPr>
          <p:cNvSpPr txBox="1">
            <a:spLocks noChangeArrowheads="1"/>
          </p:cNvSpPr>
          <p:nvPr/>
        </p:nvSpPr>
        <p:spPr bwMode="auto">
          <a:xfrm>
            <a:off x="468246" y="3472791"/>
            <a:ext cx="9209087" cy="18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dirty="0"/>
              <a:t>Evaluation</a:t>
            </a:r>
          </a:p>
          <a:p>
            <a:pPr lvl="1">
              <a:lnSpc>
                <a:spcPct val="150000"/>
              </a:lnSpc>
              <a:spcBef>
                <a:spcPct val="0"/>
              </a:spcBef>
              <a:buFont typeface="Arial" panose="020B0604020202020204" pitchFamily="34" charset="0"/>
              <a:buChar char="•"/>
            </a:pPr>
            <a:r>
              <a:rPr lang="en-US" altLang="zh-CN" sz="2000" dirty="0">
                <a:solidFill>
                  <a:srgbClr val="000000"/>
                </a:solidFill>
              </a:rPr>
              <a:t>Similarity between original data and generated data (statistics)</a:t>
            </a:r>
          </a:p>
          <a:p>
            <a:pPr lvl="1">
              <a:lnSpc>
                <a:spcPct val="150000"/>
              </a:lnSpc>
              <a:spcBef>
                <a:spcPct val="0"/>
              </a:spcBef>
              <a:buFont typeface="Arial" panose="020B0604020202020204" pitchFamily="34" charset="0"/>
              <a:buChar char="•"/>
            </a:pPr>
            <a:r>
              <a:rPr lang="en-US" altLang="zh-CN" sz="2000" dirty="0">
                <a:solidFill>
                  <a:srgbClr val="000000"/>
                </a:solidFill>
              </a:rPr>
              <a:t>Machine learning utility</a:t>
            </a:r>
          </a:p>
          <a:p>
            <a:pPr lvl="1">
              <a:lnSpc>
                <a:spcPct val="150000"/>
              </a:lnSpc>
              <a:spcBef>
                <a:spcPct val="0"/>
              </a:spcBef>
              <a:buFont typeface="Arial" panose="020B0604020202020204" pitchFamily="34" charset="0"/>
              <a:buChar char="•"/>
            </a:pPr>
            <a:r>
              <a:rPr lang="en-US" altLang="zh-CN" sz="2000" dirty="0">
                <a:solidFill>
                  <a:srgbClr val="000000"/>
                </a:solidFill>
              </a:rPr>
              <a:t>Measuring privacy</a:t>
            </a:r>
          </a:p>
        </p:txBody>
      </p:sp>
    </p:spTree>
    <p:extLst>
      <p:ext uri="{BB962C8B-B14F-4D97-AF65-F5344CB8AC3E}">
        <p14:creationId xmlns:p14="http://schemas.microsoft.com/office/powerpoint/2010/main" val="186014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02659-B967-44FC-F11D-5EFF8936F1E1}"/>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F2B5CA3A-FCFB-9A4B-C82F-3367C9E28962}"/>
              </a:ext>
            </a:extLst>
          </p:cNvPr>
          <p:cNvSpPr txBox="1">
            <a:spLocks noChangeArrowheads="1"/>
          </p:cNvSpPr>
          <p:nvPr/>
        </p:nvSpPr>
        <p:spPr bwMode="auto">
          <a:xfrm>
            <a:off x="468246" y="292087"/>
            <a:ext cx="5390293" cy="79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anose="020B0604020202020204" pitchFamily="34" charset="0"/>
              </a:defRPr>
            </a:lvl2pPr>
            <a:lvl3pPr algn="ctr" rtl="0" eaLnBrk="0" fontAlgn="base" hangingPunct="0">
              <a:spcBef>
                <a:spcPct val="0"/>
              </a:spcBef>
              <a:spcAft>
                <a:spcPct val="0"/>
              </a:spcAft>
              <a:defRPr sz="3600" b="1">
                <a:solidFill>
                  <a:schemeClr val="accent2"/>
                </a:solidFill>
                <a:latin typeface="Arial" panose="020B0604020202020204" pitchFamily="34" charset="0"/>
              </a:defRPr>
            </a:lvl3pPr>
            <a:lvl4pPr algn="ctr" rtl="0" eaLnBrk="0" fontAlgn="base" hangingPunct="0">
              <a:spcBef>
                <a:spcPct val="0"/>
              </a:spcBef>
              <a:spcAft>
                <a:spcPct val="0"/>
              </a:spcAft>
              <a:defRPr sz="3600" b="1">
                <a:solidFill>
                  <a:schemeClr val="accent2"/>
                </a:solidFill>
                <a:latin typeface="Arial" panose="020B0604020202020204" pitchFamily="34" charset="0"/>
              </a:defRPr>
            </a:lvl4pPr>
            <a:lvl5pPr algn="ctr" rtl="0" eaLnBrk="0" fontAlgn="base" hangingPunct="0">
              <a:spcBef>
                <a:spcPct val="0"/>
              </a:spcBef>
              <a:spcAft>
                <a:spcPct val="0"/>
              </a:spcAft>
              <a:defRPr sz="3600" b="1">
                <a:solidFill>
                  <a:schemeClr val="accent2"/>
                </a:solidFill>
                <a:latin typeface="Arial" panose="020B0604020202020204" pitchFamily="34" charset="0"/>
              </a:defRPr>
            </a:lvl5pPr>
            <a:lvl6pPr marL="457200" algn="ctr" rtl="0" eaLnBrk="0" fontAlgn="base" hangingPunct="0">
              <a:spcBef>
                <a:spcPct val="0"/>
              </a:spcBef>
              <a:spcAft>
                <a:spcPct val="0"/>
              </a:spcAft>
              <a:defRPr sz="3600" b="1">
                <a:solidFill>
                  <a:schemeClr val="accent2"/>
                </a:solidFill>
                <a:latin typeface="Arial" panose="020B0604020202020204" pitchFamily="34" charset="0"/>
              </a:defRPr>
            </a:lvl6pPr>
            <a:lvl7pPr marL="914400" algn="ctr" rtl="0" eaLnBrk="0" fontAlgn="base" hangingPunct="0">
              <a:spcBef>
                <a:spcPct val="0"/>
              </a:spcBef>
              <a:spcAft>
                <a:spcPct val="0"/>
              </a:spcAft>
              <a:defRPr sz="3600" b="1">
                <a:solidFill>
                  <a:schemeClr val="accent2"/>
                </a:solidFill>
                <a:latin typeface="Arial" panose="020B0604020202020204" pitchFamily="34" charset="0"/>
              </a:defRPr>
            </a:lvl7pPr>
            <a:lvl8pPr marL="1371600" algn="ctr" rtl="0" eaLnBrk="0" fontAlgn="base" hangingPunct="0">
              <a:spcBef>
                <a:spcPct val="0"/>
              </a:spcBef>
              <a:spcAft>
                <a:spcPct val="0"/>
              </a:spcAft>
              <a:defRPr sz="3600" b="1">
                <a:solidFill>
                  <a:schemeClr val="accent2"/>
                </a:solidFill>
                <a:latin typeface="Arial" panose="020B0604020202020204" pitchFamily="34" charset="0"/>
              </a:defRPr>
            </a:lvl8pPr>
            <a:lvl9pPr marL="1828800" algn="ctr" rtl="0" eaLnBrk="0" fontAlgn="base" hangingPunct="0">
              <a:spcBef>
                <a:spcPct val="0"/>
              </a:spcBef>
              <a:spcAft>
                <a:spcPct val="0"/>
              </a:spcAft>
              <a:defRPr sz="3600" b="1">
                <a:solidFill>
                  <a:schemeClr val="accent2"/>
                </a:solidFill>
                <a:latin typeface="Arial" panose="020B0604020202020204" pitchFamily="34" charset="0"/>
              </a:defRPr>
            </a:lvl9pPr>
          </a:lstStyle>
          <a:p>
            <a:pPr algn="l"/>
            <a:r>
              <a:rPr lang="de-CH" sz="3200" dirty="0" err="1"/>
              <a:t>Methodology</a:t>
            </a:r>
            <a:endParaRPr lang="de-CH" sz="3200" dirty="0"/>
          </a:p>
        </p:txBody>
      </p:sp>
      <p:sp>
        <p:nvSpPr>
          <p:cNvPr id="9" name="文本框 8">
            <a:extLst>
              <a:ext uri="{FF2B5EF4-FFF2-40B4-BE49-F238E27FC236}">
                <a16:creationId xmlns:a16="http://schemas.microsoft.com/office/drawing/2014/main" id="{A8074324-237A-14E4-C473-449938D69A51}"/>
              </a:ext>
            </a:extLst>
          </p:cNvPr>
          <p:cNvSpPr txBox="1"/>
          <p:nvPr/>
        </p:nvSpPr>
        <p:spPr>
          <a:xfrm>
            <a:off x="3625702" y="1041991"/>
            <a:ext cx="184731" cy="461665"/>
          </a:xfrm>
          <a:prstGeom prst="rect">
            <a:avLst/>
          </a:prstGeom>
          <a:noFill/>
        </p:spPr>
        <p:txBody>
          <a:bodyPr wrap="none" rtlCol="0">
            <a:spAutoFit/>
          </a:bodyPr>
          <a:lstStyle/>
          <a:p>
            <a:endParaRPr kumimoji="1" lang="zh-CN" altLang="en-US" dirty="0"/>
          </a:p>
        </p:txBody>
      </p:sp>
      <p:sp>
        <p:nvSpPr>
          <p:cNvPr id="2" name="TextBox 1">
            <a:extLst>
              <a:ext uri="{FF2B5EF4-FFF2-40B4-BE49-F238E27FC236}">
                <a16:creationId xmlns:a16="http://schemas.microsoft.com/office/drawing/2014/main" id="{ED6AF44E-E130-CFFB-187C-6A6E3FDC0DE7}"/>
              </a:ext>
            </a:extLst>
          </p:cNvPr>
          <p:cNvSpPr txBox="1">
            <a:spLocks noChangeArrowheads="1"/>
          </p:cNvSpPr>
          <p:nvPr/>
        </p:nvSpPr>
        <p:spPr bwMode="auto">
          <a:xfrm>
            <a:off x="468246" y="1209028"/>
            <a:ext cx="9209087" cy="511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dirty="0">
                <a:solidFill>
                  <a:srgbClr val="000000"/>
                </a:solidFill>
              </a:rPr>
              <a:t>Experiments – 1</a:t>
            </a:r>
          </a:p>
          <a:p>
            <a:pPr lvl="1">
              <a:lnSpc>
                <a:spcPct val="150000"/>
              </a:lnSpc>
              <a:spcBef>
                <a:spcPct val="0"/>
              </a:spcBef>
              <a:buFont typeface="Arial" panose="020B0604020202020204" pitchFamily="34" charset="0"/>
              <a:buChar char="•"/>
            </a:pPr>
            <a:r>
              <a:rPr lang="en-US" altLang="zh-CN" sz="2000" dirty="0">
                <a:solidFill>
                  <a:srgbClr val="000000"/>
                </a:solidFill>
              </a:rPr>
              <a:t>Model M0 pre-trained in one dataset to get a pre-trained model M2</a:t>
            </a:r>
          </a:p>
          <a:p>
            <a:pPr lvl="1">
              <a:lnSpc>
                <a:spcPct val="150000"/>
              </a:lnSpc>
              <a:spcBef>
                <a:spcPct val="0"/>
              </a:spcBef>
              <a:buFont typeface="Arial" panose="020B0604020202020204" pitchFamily="34" charset="0"/>
              <a:buChar char="•"/>
            </a:pPr>
            <a:r>
              <a:rPr lang="en-US" altLang="zh-CN" sz="2000" dirty="0">
                <a:solidFill>
                  <a:srgbClr val="000000"/>
                </a:solidFill>
              </a:rPr>
              <a:t>Use M0 and M2 to train another dataset with quite similar features (columns) and then generate two synthetic datasets</a:t>
            </a:r>
          </a:p>
          <a:p>
            <a:pPr lvl="1">
              <a:lnSpc>
                <a:spcPct val="150000"/>
              </a:lnSpc>
              <a:spcBef>
                <a:spcPct val="0"/>
              </a:spcBef>
              <a:buFont typeface="Arial" panose="020B0604020202020204" pitchFamily="34" charset="0"/>
              <a:buChar char="•"/>
            </a:pPr>
            <a:r>
              <a:rPr lang="en-US" altLang="zh-CN" sz="2000" dirty="0">
                <a:solidFill>
                  <a:srgbClr val="000000"/>
                </a:solidFill>
              </a:rPr>
              <a:t>Evaluate all metrics on generated datasets</a:t>
            </a:r>
          </a:p>
          <a:p>
            <a:pPr lvl="1">
              <a:lnSpc>
                <a:spcPct val="150000"/>
              </a:lnSpc>
              <a:spcBef>
                <a:spcPct val="0"/>
              </a:spcBef>
              <a:buFont typeface="Arial" panose="020B0604020202020204" pitchFamily="34" charset="0"/>
              <a:buChar char="•"/>
            </a:pPr>
            <a:endParaRPr lang="en-US" altLang="zh-CN" sz="2000" b="1" dirty="0">
              <a:solidFill>
                <a:srgbClr val="000000"/>
              </a:solidFill>
            </a:endParaRPr>
          </a:p>
          <a:p>
            <a:pPr marL="457200" lvl="1" indent="0">
              <a:lnSpc>
                <a:spcPct val="150000"/>
              </a:lnSpc>
              <a:spcBef>
                <a:spcPct val="0"/>
              </a:spcBef>
              <a:buNone/>
            </a:pPr>
            <a:endParaRPr lang="en-US" altLang="zh-CN" sz="2000" b="1" dirty="0">
              <a:solidFill>
                <a:srgbClr val="000000"/>
              </a:solidFill>
            </a:endParaRPr>
          </a:p>
          <a:p>
            <a:pPr marL="457200" lvl="1" indent="0">
              <a:lnSpc>
                <a:spcPct val="150000"/>
              </a:lnSpc>
              <a:spcBef>
                <a:spcPct val="0"/>
              </a:spcBef>
              <a:buNone/>
            </a:pPr>
            <a:endParaRPr lang="en-US" altLang="zh-CN" sz="2000" b="1" dirty="0">
              <a:solidFill>
                <a:srgbClr val="000000"/>
              </a:solidFill>
            </a:endParaRPr>
          </a:p>
          <a:p>
            <a:pPr>
              <a:lnSpc>
                <a:spcPct val="150000"/>
              </a:lnSpc>
              <a:spcBef>
                <a:spcPct val="0"/>
              </a:spcBef>
              <a:buSzTx/>
              <a:buFont typeface="Arial" panose="020B0604020202020204" pitchFamily="34" charset="0"/>
              <a:buChar char="•"/>
            </a:pPr>
            <a:endParaRPr lang="en-US" altLang="zh-CN" sz="2000" b="1" dirty="0">
              <a:solidFill>
                <a:srgbClr val="000000"/>
              </a:solidFill>
            </a:endParaRPr>
          </a:p>
          <a:p>
            <a:pPr>
              <a:lnSpc>
                <a:spcPct val="150000"/>
              </a:lnSpc>
              <a:spcBef>
                <a:spcPct val="0"/>
              </a:spcBef>
              <a:buSzTx/>
              <a:buFont typeface="Arial" panose="020B0604020202020204" pitchFamily="34" charset="0"/>
              <a:buChar char="•"/>
            </a:pPr>
            <a:r>
              <a:rPr lang="en-US" altLang="zh-CN" sz="2000" b="1" dirty="0">
                <a:solidFill>
                  <a:srgbClr val="000000"/>
                </a:solidFill>
              </a:rPr>
              <a:t>Hypothesis</a:t>
            </a:r>
            <a:endParaRPr lang="en-US" altLang="zh-CN" sz="1600" b="1" dirty="0">
              <a:solidFill>
                <a:srgbClr val="000000"/>
              </a:solidFill>
            </a:endParaRPr>
          </a:p>
          <a:p>
            <a:pPr lvl="1">
              <a:lnSpc>
                <a:spcPct val="150000"/>
              </a:lnSpc>
              <a:spcBef>
                <a:spcPct val="0"/>
              </a:spcBef>
              <a:buFont typeface="Arial" panose="020B0604020202020204" pitchFamily="34" charset="0"/>
              <a:buChar char="•"/>
            </a:pPr>
            <a:r>
              <a:rPr lang="en-US" altLang="zh-CN" sz="2000" dirty="0">
                <a:solidFill>
                  <a:srgbClr val="000000"/>
                </a:solidFill>
              </a:rPr>
              <a:t>Pre-trained model can have better performance</a:t>
            </a:r>
          </a:p>
        </p:txBody>
      </p:sp>
      <p:grpSp>
        <p:nvGrpSpPr>
          <p:cNvPr id="27" name="组合 26">
            <a:extLst>
              <a:ext uri="{FF2B5EF4-FFF2-40B4-BE49-F238E27FC236}">
                <a16:creationId xmlns:a16="http://schemas.microsoft.com/office/drawing/2014/main" id="{3AC21194-BB4A-9ADD-F646-41606A3E15AC}"/>
              </a:ext>
            </a:extLst>
          </p:cNvPr>
          <p:cNvGrpSpPr/>
          <p:nvPr/>
        </p:nvGrpSpPr>
        <p:grpSpPr>
          <a:xfrm>
            <a:off x="1209368" y="3429000"/>
            <a:ext cx="4955444" cy="1853270"/>
            <a:chOff x="1209368" y="3429000"/>
            <a:chExt cx="4955444" cy="1853270"/>
          </a:xfrm>
        </p:grpSpPr>
        <p:sp>
          <p:nvSpPr>
            <p:cNvPr id="3" name="矩形 2">
              <a:extLst>
                <a:ext uri="{FF2B5EF4-FFF2-40B4-BE49-F238E27FC236}">
                  <a16:creationId xmlns:a16="http://schemas.microsoft.com/office/drawing/2014/main" id="{CEA9CC8B-544C-7A1D-CAB6-D2B0DA527361}"/>
                </a:ext>
              </a:extLst>
            </p:cNvPr>
            <p:cNvSpPr/>
            <p:nvPr/>
          </p:nvSpPr>
          <p:spPr bwMode="auto">
            <a:xfrm>
              <a:off x="1209368" y="3578942"/>
              <a:ext cx="1081548" cy="5014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M0</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cxnSp>
          <p:nvCxnSpPr>
            <p:cNvPr id="6" name="直线箭头连接符 5">
              <a:extLst>
                <a:ext uri="{FF2B5EF4-FFF2-40B4-BE49-F238E27FC236}">
                  <a16:creationId xmlns:a16="http://schemas.microsoft.com/office/drawing/2014/main" id="{78093EF1-BFB0-E875-2FB4-51E825E43693}"/>
                </a:ext>
              </a:extLst>
            </p:cNvPr>
            <p:cNvCxnSpPr/>
            <p:nvPr/>
          </p:nvCxnSpPr>
          <p:spPr bwMode="auto">
            <a:xfrm>
              <a:off x="2330245" y="3854245"/>
              <a:ext cx="943897"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本框 6">
              <a:extLst>
                <a:ext uri="{FF2B5EF4-FFF2-40B4-BE49-F238E27FC236}">
                  <a16:creationId xmlns:a16="http://schemas.microsoft.com/office/drawing/2014/main" id="{B539D33C-81A4-9BC1-7034-DC47A04E90CD}"/>
                </a:ext>
              </a:extLst>
            </p:cNvPr>
            <p:cNvSpPr txBox="1"/>
            <p:nvPr/>
          </p:nvSpPr>
          <p:spPr>
            <a:xfrm>
              <a:off x="1209368" y="4164528"/>
              <a:ext cx="609600" cy="461665"/>
            </a:xfrm>
            <a:prstGeom prst="rect">
              <a:avLst/>
            </a:prstGeom>
            <a:noFill/>
          </p:spPr>
          <p:txBody>
            <a:bodyPr wrap="square" rtlCol="0">
              <a:spAutoFit/>
            </a:bodyPr>
            <a:lstStyle/>
            <a:p>
              <a:r>
                <a:rPr kumimoji="1" lang="en-US" altLang="zh-CN" dirty="0"/>
                <a:t>D1</a:t>
              </a:r>
              <a:endParaRPr kumimoji="1" lang="zh-CN" altLang="en-US" dirty="0"/>
            </a:p>
          </p:txBody>
        </p:sp>
        <p:sp>
          <p:nvSpPr>
            <p:cNvPr id="8" name="矩形 7">
              <a:extLst>
                <a:ext uri="{FF2B5EF4-FFF2-40B4-BE49-F238E27FC236}">
                  <a16:creationId xmlns:a16="http://schemas.microsoft.com/office/drawing/2014/main" id="{6A9CCEB3-F078-D66E-0ABE-658C940346FF}"/>
                </a:ext>
              </a:extLst>
            </p:cNvPr>
            <p:cNvSpPr/>
            <p:nvPr/>
          </p:nvSpPr>
          <p:spPr bwMode="auto">
            <a:xfrm>
              <a:off x="1209368" y="4700051"/>
              <a:ext cx="1081548" cy="5014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M2</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cxnSp>
          <p:nvCxnSpPr>
            <p:cNvPr id="10" name="直线箭头连接符 9">
              <a:extLst>
                <a:ext uri="{FF2B5EF4-FFF2-40B4-BE49-F238E27FC236}">
                  <a16:creationId xmlns:a16="http://schemas.microsoft.com/office/drawing/2014/main" id="{152AD6DC-710E-EEAF-6C15-6DAEE07209C3}"/>
                </a:ext>
              </a:extLst>
            </p:cNvPr>
            <p:cNvCxnSpPr/>
            <p:nvPr/>
          </p:nvCxnSpPr>
          <p:spPr bwMode="auto">
            <a:xfrm>
              <a:off x="1750142" y="4080387"/>
              <a:ext cx="0" cy="619664"/>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本框 12">
              <a:extLst>
                <a:ext uri="{FF2B5EF4-FFF2-40B4-BE49-F238E27FC236}">
                  <a16:creationId xmlns:a16="http://schemas.microsoft.com/office/drawing/2014/main" id="{6BC2B38C-83F3-74B0-4F48-B0EA5FEA3148}"/>
                </a:ext>
              </a:extLst>
            </p:cNvPr>
            <p:cNvSpPr txBox="1"/>
            <p:nvPr/>
          </p:nvSpPr>
          <p:spPr>
            <a:xfrm>
              <a:off x="2524295" y="3429000"/>
              <a:ext cx="609600" cy="461665"/>
            </a:xfrm>
            <a:prstGeom prst="rect">
              <a:avLst/>
            </a:prstGeom>
            <a:noFill/>
          </p:spPr>
          <p:txBody>
            <a:bodyPr wrap="square" rtlCol="0">
              <a:spAutoFit/>
            </a:bodyPr>
            <a:lstStyle/>
            <a:p>
              <a:r>
                <a:rPr kumimoji="1" lang="en-US" altLang="zh-CN" dirty="0"/>
                <a:t>D2</a:t>
              </a:r>
              <a:endParaRPr kumimoji="1" lang="zh-CN" altLang="en-US" dirty="0"/>
            </a:p>
          </p:txBody>
        </p:sp>
        <p:cxnSp>
          <p:nvCxnSpPr>
            <p:cNvPr id="18" name="直线箭头连接符 17">
              <a:extLst>
                <a:ext uri="{FF2B5EF4-FFF2-40B4-BE49-F238E27FC236}">
                  <a16:creationId xmlns:a16="http://schemas.microsoft.com/office/drawing/2014/main" id="{BC30A53F-DD90-E7FE-E622-D9C82E7E7368}"/>
                </a:ext>
              </a:extLst>
            </p:cNvPr>
            <p:cNvCxnSpPr/>
            <p:nvPr/>
          </p:nvCxnSpPr>
          <p:spPr bwMode="auto">
            <a:xfrm>
              <a:off x="2330245" y="5051438"/>
              <a:ext cx="943897"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文本框 18">
              <a:extLst>
                <a:ext uri="{FF2B5EF4-FFF2-40B4-BE49-F238E27FC236}">
                  <a16:creationId xmlns:a16="http://schemas.microsoft.com/office/drawing/2014/main" id="{649024EB-B85F-A699-8DCF-9A21B2BF0D9A}"/>
                </a:ext>
              </a:extLst>
            </p:cNvPr>
            <p:cNvSpPr txBox="1"/>
            <p:nvPr/>
          </p:nvSpPr>
          <p:spPr>
            <a:xfrm>
              <a:off x="2524295" y="4626193"/>
              <a:ext cx="609600" cy="461665"/>
            </a:xfrm>
            <a:prstGeom prst="rect">
              <a:avLst/>
            </a:prstGeom>
            <a:noFill/>
          </p:spPr>
          <p:txBody>
            <a:bodyPr wrap="square" rtlCol="0">
              <a:spAutoFit/>
            </a:bodyPr>
            <a:lstStyle/>
            <a:p>
              <a:r>
                <a:rPr kumimoji="1" lang="en-US" altLang="zh-CN" dirty="0"/>
                <a:t>D2</a:t>
              </a:r>
              <a:endParaRPr kumimoji="1" lang="zh-CN" altLang="en-US" dirty="0"/>
            </a:p>
          </p:txBody>
        </p:sp>
        <p:sp>
          <p:nvSpPr>
            <p:cNvPr id="20" name="矩形 19">
              <a:extLst>
                <a:ext uri="{FF2B5EF4-FFF2-40B4-BE49-F238E27FC236}">
                  <a16:creationId xmlns:a16="http://schemas.microsoft.com/office/drawing/2014/main" id="{6CA9CB0A-B4F0-F08A-A5D7-6DD92072BA92}"/>
                </a:ext>
              </a:extLst>
            </p:cNvPr>
            <p:cNvSpPr/>
            <p:nvPr/>
          </p:nvSpPr>
          <p:spPr bwMode="auto">
            <a:xfrm>
              <a:off x="3275249" y="3578942"/>
              <a:ext cx="1081548" cy="5014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M1</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21" name="矩形 20">
              <a:extLst>
                <a:ext uri="{FF2B5EF4-FFF2-40B4-BE49-F238E27FC236}">
                  <a16:creationId xmlns:a16="http://schemas.microsoft.com/office/drawing/2014/main" id="{19FE78B4-1670-518D-9FE0-AB058BEACBCD}"/>
                </a:ext>
              </a:extLst>
            </p:cNvPr>
            <p:cNvSpPr/>
            <p:nvPr/>
          </p:nvSpPr>
          <p:spPr bwMode="auto">
            <a:xfrm>
              <a:off x="3265417" y="4700050"/>
              <a:ext cx="1081548" cy="5014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M3</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cxnSp>
          <p:nvCxnSpPr>
            <p:cNvPr id="22" name="直线箭头连接符 21">
              <a:extLst>
                <a:ext uri="{FF2B5EF4-FFF2-40B4-BE49-F238E27FC236}">
                  <a16:creationId xmlns:a16="http://schemas.microsoft.com/office/drawing/2014/main" id="{1ED700E0-29D0-21A9-2A0E-3C2E77919A05}"/>
                </a:ext>
              </a:extLst>
            </p:cNvPr>
            <p:cNvCxnSpPr/>
            <p:nvPr/>
          </p:nvCxnSpPr>
          <p:spPr bwMode="auto">
            <a:xfrm>
              <a:off x="4356797" y="3839496"/>
              <a:ext cx="943897"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线箭头连接符 22">
              <a:extLst>
                <a:ext uri="{FF2B5EF4-FFF2-40B4-BE49-F238E27FC236}">
                  <a16:creationId xmlns:a16="http://schemas.microsoft.com/office/drawing/2014/main" id="{A880D9EB-71FC-CDD7-117A-E5175A913B7C}"/>
                </a:ext>
              </a:extLst>
            </p:cNvPr>
            <p:cNvCxnSpPr/>
            <p:nvPr/>
          </p:nvCxnSpPr>
          <p:spPr bwMode="auto">
            <a:xfrm>
              <a:off x="4356797" y="5051438"/>
              <a:ext cx="943897"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文本框 23">
              <a:extLst>
                <a:ext uri="{FF2B5EF4-FFF2-40B4-BE49-F238E27FC236}">
                  <a16:creationId xmlns:a16="http://schemas.microsoft.com/office/drawing/2014/main" id="{0A62D57B-DC73-CBAF-B1BE-F48480AA7D4E}"/>
                </a:ext>
              </a:extLst>
            </p:cNvPr>
            <p:cNvSpPr txBox="1"/>
            <p:nvPr/>
          </p:nvSpPr>
          <p:spPr>
            <a:xfrm>
              <a:off x="5341129" y="3598831"/>
              <a:ext cx="823683" cy="461665"/>
            </a:xfrm>
            <a:prstGeom prst="rect">
              <a:avLst/>
            </a:prstGeom>
            <a:noFill/>
          </p:spPr>
          <p:txBody>
            <a:bodyPr wrap="square" rtlCol="0">
              <a:spAutoFit/>
            </a:bodyPr>
            <a:lstStyle/>
            <a:p>
              <a:r>
                <a:rPr kumimoji="1" lang="en-US" altLang="zh-CN" dirty="0"/>
                <a:t>GD1</a:t>
              </a:r>
              <a:endParaRPr kumimoji="1" lang="zh-CN" altLang="en-US" dirty="0"/>
            </a:p>
          </p:txBody>
        </p:sp>
        <p:sp>
          <p:nvSpPr>
            <p:cNvPr id="25" name="文本框 24">
              <a:extLst>
                <a:ext uri="{FF2B5EF4-FFF2-40B4-BE49-F238E27FC236}">
                  <a16:creationId xmlns:a16="http://schemas.microsoft.com/office/drawing/2014/main" id="{EC9C45AC-FAE9-F586-D627-22AFB074B45A}"/>
                </a:ext>
              </a:extLst>
            </p:cNvPr>
            <p:cNvSpPr txBox="1"/>
            <p:nvPr/>
          </p:nvSpPr>
          <p:spPr>
            <a:xfrm>
              <a:off x="5341129" y="4820605"/>
              <a:ext cx="823683" cy="461665"/>
            </a:xfrm>
            <a:prstGeom prst="rect">
              <a:avLst/>
            </a:prstGeom>
            <a:noFill/>
          </p:spPr>
          <p:txBody>
            <a:bodyPr wrap="square" rtlCol="0">
              <a:spAutoFit/>
            </a:bodyPr>
            <a:lstStyle/>
            <a:p>
              <a:r>
                <a:rPr kumimoji="1" lang="en-US" altLang="zh-CN" dirty="0"/>
                <a:t>GD2</a:t>
              </a:r>
              <a:endParaRPr kumimoji="1" lang="zh-CN" altLang="en-US" dirty="0"/>
            </a:p>
          </p:txBody>
        </p:sp>
      </p:grpSp>
      <p:sp>
        <p:nvSpPr>
          <p:cNvPr id="26" name="文本框 25">
            <a:extLst>
              <a:ext uri="{FF2B5EF4-FFF2-40B4-BE49-F238E27FC236}">
                <a16:creationId xmlns:a16="http://schemas.microsoft.com/office/drawing/2014/main" id="{A1A72274-F2F4-10B6-D2D1-83AE4F92EE23}"/>
              </a:ext>
            </a:extLst>
          </p:cNvPr>
          <p:cNvSpPr txBox="1"/>
          <p:nvPr/>
        </p:nvSpPr>
        <p:spPr>
          <a:xfrm>
            <a:off x="6939603" y="3967242"/>
            <a:ext cx="2182761" cy="1169551"/>
          </a:xfrm>
          <a:prstGeom prst="rect">
            <a:avLst/>
          </a:prstGeom>
          <a:noFill/>
        </p:spPr>
        <p:txBody>
          <a:bodyPr wrap="square" rtlCol="0">
            <a:spAutoFit/>
          </a:bodyPr>
          <a:lstStyle/>
          <a:p>
            <a:pPr marL="285750" indent="-285750">
              <a:buFontTx/>
              <a:buChar char="-"/>
            </a:pPr>
            <a:r>
              <a:rPr kumimoji="1" lang="en-US" altLang="zh-CN" sz="1400" dirty="0"/>
              <a:t>D1 and D2 have the same feature</a:t>
            </a:r>
          </a:p>
          <a:p>
            <a:pPr marL="285750" indent="-285750">
              <a:buFontTx/>
              <a:buChar char="-"/>
            </a:pPr>
            <a:r>
              <a:rPr kumimoji="1" lang="en-US" altLang="zh-CN" sz="1400" dirty="0"/>
              <a:t>GD means generated data</a:t>
            </a:r>
          </a:p>
          <a:p>
            <a:endParaRPr kumimoji="1" lang="zh-CN" altLang="en-US" sz="1400" dirty="0"/>
          </a:p>
        </p:txBody>
      </p:sp>
    </p:spTree>
    <p:extLst>
      <p:ext uri="{BB962C8B-B14F-4D97-AF65-F5344CB8AC3E}">
        <p14:creationId xmlns:p14="http://schemas.microsoft.com/office/powerpoint/2010/main" val="46653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288CC-30AB-33DF-1523-D5B1916DA69C}"/>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13F2B0DD-D5B2-9193-68D6-E1E847435719}"/>
              </a:ext>
            </a:extLst>
          </p:cNvPr>
          <p:cNvSpPr txBox="1">
            <a:spLocks noChangeArrowheads="1"/>
          </p:cNvSpPr>
          <p:nvPr/>
        </p:nvSpPr>
        <p:spPr bwMode="auto">
          <a:xfrm>
            <a:off x="468246" y="292087"/>
            <a:ext cx="5390293" cy="79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anose="020B0604020202020204" pitchFamily="34" charset="0"/>
              </a:defRPr>
            </a:lvl2pPr>
            <a:lvl3pPr algn="ctr" rtl="0" eaLnBrk="0" fontAlgn="base" hangingPunct="0">
              <a:spcBef>
                <a:spcPct val="0"/>
              </a:spcBef>
              <a:spcAft>
                <a:spcPct val="0"/>
              </a:spcAft>
              <a:defRPr sz="3600" b="1">
                <a:solidFill>
                  <a:schemeClr val="accent2"/>
                </a:solidFill>
                <a:latin typeface="Arial" panose="020B0604020202020204" pitchFamily="34" charset="0"/>
              </a:defRPr>
            </a:lvl3pPr>
            <a:lvl4pPr algn="ctr" rtl="0" eaLnBrk="0" fontAlgn="base" hangingPunct="0">
              <a:spcBef>
                <a:spcPct val="0"/>
              </a:spcBef>
              <a:spcAft>
                <a:spcPct val="0"/>
              </a:spcAft>
              <a:defRPr sz="3600" b="1">
                <a:solidFill>
                  <a:schemeClr val="accent2"/>
                </a:solidFill>
                <a:latin typeface="Arial" panose="020B0604020202020204" pitchFamily="34" charset="0"/>
              </a:defRPr>
            </a:lvl4pPr>
            <a:lvl5pPr algn="ctr" rtl="0" eaLnBrk="0" fontAlgn="base" hangingPunct="0">
              <a:spcBef>
                <a:spcPct val="0"/>
              </a:spcBef>
              <a:spcAft>
                <a:spcPct val="0"/>
              </a:spcAft>
              <a:defRPr sz="3600" b="1">
                <a:solidFill>
                  <a:schemeClr val="accent2"/>
                </a:solidFill>
                <a:latin typeface="Arial" panose="020B0604020202020204" pitchFamily="34" charset="0"/>
              </a:defRPr>
            </a:lvl5pPr>
            <a:lvl6pPr marL="457200" algn="ctr" rtl="0" eaLnBrk="0" fontAlgn="base" hangingPunct="0">
              <a:spcBef>
                <a:spcPct val="0"/>
              </a:spcBef>
              <a:spcAft>
                <a:spcPct val="0"/>
              </a:spcAft>
              <a:defRPr sz="3600" b="1">
                <a:solidFill>
                  <a:schemeClr val="accent2"/>
                </a:solidFill>
                <a:latin typeface="Arial" panose="020B0604020202020204" pitchFamily="34" charset="0"/>
              </a:defRPr>
            </a:lvl6pPr>
            <a:lvl7pPr marL="914400" algn="ctr" rtl="0" eaLnBrk="0" fontAlgn="base" hangingPunct="0">
              <a:spcBef>
                <a:spcPct val="0"/>
              </a:spcBef>
              <a:spcAft>
                <a:spcPct val="0"/>
              </a:spcAft>
              <a:defRPr sz="3600" b="1">
                <a:solidFill>
                  <a:schemeClr val="accent2"/>
                </a:solidFill>
                <a:latin typeface="Arial" panose="020B0604020202020204" pitchFamily="34" charset="0"/>
              </a:defRPr>
            </a:lvl7pPr>
            <a:lvl8pPr marL="1371600" algn="ctr" rtl="0" eaLnBrk="0" fontAlgn="base" hangingPunct="0">
              <a:spcBef>
                <a:spcPct val="0"/>
              </a:spcBef>
              <a:spcAft>
                <a:spcPct val="0"/>
              </a:spcAft>
              <a:defRPr sz="3600" b="1">
                <a:solidFill>
                  <a:schemeClr val="accent2"/>
                </a:solidFill>
                <a:latin typeface="Arial" panose="020B0604020202020204" pitchFamily="34" charset="0"/>
              </a:defRPr>
            </a:lvl8pPr>
            <a:lvl9pPr marL="1828800" algn="ctr" rtl="0" eaLnBrk="0" fontAlgn="base" hangingPunct="0">
              <a:spcBef>
                <a:spcPct val="0"/>
              </a:spcBef>
              <a:spcAft>
                <a:spcPct val="0"/>
              </a:spcAft>
              <a:defRPr sz="3600" b="1">
                <a:solidFill>
                  <a:schemeClr val="accent2"/>
                </a:solidFill>
                <a:latin typeface="Arial" panose="020B0604020202020204" pitchFamily="34" charset="0"/>
              </a:defRPr>
            </a:lvl9pPr>
          </a:lstStyle>
          <a:p>
            <a:pPr algn="l"/>
            <a:r>
              <a:rPr lang="de-CH" sz="3200" dirty="0" err="1"/>
              <a:t>Methodology</a:t>
            </a:r>
            <a:endParaRPr lang="de-CH" sz="3200" dirty="0"/>
          </a:p>
        </p:txBody>
      </p:sp>
      <p:sp>
        <p:nvSpPr>
          <p:cNvPr id="9" name="文本框 8">
            <a:extLst>
              <a:ext uri="{FF2B5EF4-FFF2-40B4-BE49-F238E27FC236}">
                <a16:creationId xmlns:a16="http://schemas.microsoft.com/office/drawing/2014/main" id="{13038A61-D261-7565-7A26-DB677BBE63DD}"/>
              </a:ext>
            </a:extLst>
          </p:cNvPr>
          <p:cNvSpPr txBox="1"/>
          <p:nvPr/>
        </p:nvSpPr>
        <p:spPr>
          <a:xfrm>
            <a:off x="3625702" y="1041991"/>
            <a:ext cx="184731" cy="461665"/>
          </a:xfrm>
          <a:prstGeom prst="rect">
            <a:avLst/>
          </a:prstGeom>
          <a:noFill/>
        </p:spPr>
        <p:txBody>
          <a:bodyPr wrap="none" rtlCol="0">
            <a:spAutoFit/>
          </a:bodyPr>
          <a:lstStyle/>
          <a:p>
            <a:endParaRPr kumimoji="1" lang="zh-CN" altLang="en-US" dirty="0"/>
          </a:p>
        </p:txBody>
      </p:sp>
      <p:sp>
        <p:nvSpPr>
          <p:cNvPr id="2" name="TextBox 1">
            <a:extLst>
              <a:ext uri="{FF2B5EF4-FFF2-40B4-BE49-F238E27FC236}">
                <a16:creationId xmlns:a16="http://schemas.microsoft.com/office/drawing/2014/main" id="{96011994-C67A-C24A-A738-9037D6612BF8}"/>
              </a:ext>
            </a:extLst>
          </p:cNvPr>
          <p:cNvSpPr txBox="1">
            <a:spLocks noChangeArrowheads="1"/>
          </p:cNvSpPr>
          <p:nvPr/>
        </p:nvSpPr>
        <p:spPr bwMode="auto">
          <a:xfrm>
            <a:off x="468246" y="1209028"/>
            <a:ext cx="9209087" cy="511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dirty="0">
                <a:solidFill>
                  <a:srgbClr val="000000"/>
                </a:solidFill>
              </a:rPr>
              <a:t>Experiments – 2</a:t>
            </a:r>
          </a:p>
          <a:p>
            <a:pPr lvl="1">
              <a:lnSpc>
                <a:spcPct val="150000"/>
              </a:lnSpc>
              <a:spcBef>
                <a:spcPct val="0"/>
              </a:spcBef>
              <a:buFont typeface="Arial" panose="020B0604020202020204" pitchFamily="34" charset="0"/>
              <a:buChar char="•"/>
            </a:pPr>
            <a:r>
              <a:rPr lang="en-US" altLang="zh-CN" sz="2000" dirty="0">
                <a:solidFill>
                  <a:srgbClr val="000000"/>
                </a:solidFill>
              </a:rPr>
              <a:t>Model M0 pre-trained in three tabular dataset (no fixed features) to get a new model M2</a:t>
            </a:r>
          </a:p>
          <a:p>
            <a:pPr lvl="1">
              <a:lnSpc>
                <a:spcPct val="150000"/>
              </a:lnSpc>
              <a:spcBef>
                <a:spcPct val="0"/>
              </a:spcBef>
              <a:buFont typeface="Arial" panose="020B0604020202020204" pitchFamily="34" charset="0"/>
              <a:buChar char="•"/>
            </a:pPr>
            <a:r>
              <a:rPr lang="en-US" altLang="zh-CN" sz="2000" dirty="0">
                <a:solidFill>
                  <a:srgbClr val="000000"/>
                </a:solidFill>
              </a:rPr>
              <a:t>Use M0 and M1 to train another tabular dataset and then generate two synthetic datasets</a:t>
            </a:r>
          </a:p>
          <a:p>
            <a:pPr lvl="1">
              <a:lnSpc>
                <a:spcPct val="150000"/>
              </a:lnSpc>
              <a:spcBef>
                <a:spcPct val="0"/>
              </a:spcBef>
              <a:buFont typeface="Arial" panose="020B0604020202020204" pitchFamily="34" charset="0"/>
              <a:buChar char="•"/>
            </a:pPr>
            <a:r>
              <a:rPr lang="en-US" altLang="zh-CN" sz="2000" dirty="0">
                <a:solidFill>
                  <a:srgbClr val="000000"/>
                </a:solidFill>
              </a:rPr>
              <a:t>Evaluate all metrics on generated datasets</a:t>
            </a:r>
          </a:p>
          <a:p>
            <a:pPr lvl="1">
              <a:lnSpc>
                <a:spcPct val="150000"/>
              </a:lnSpc>
              <a:spcBef>
                <a:spcPct val="0"/>
              </a:spcBef>
              <a:buFont typeface="Arial" panose="020B0604020202020204" pitchFamily="34" charset="0"/>
              <a:buChar char="•"/>
            </a:pPr>
            <a:endParaRPr lang="en-US" altLang="zh-CN" sz="2000" b="1" dirty="0">
              <a:solidFill>
                <a:srgbClr val="000000"/>
              </a:solidFill>
            </a:endParaRPr>
          </a:p>
          <a:p>
            <a:pPr lvl="1">
              <a:lnSpc>
                <a:spcPct val="150000"/>
              </a:lnSpc>
              <a:spcBef>
                <a:spcPct val="0"/>
              </a:spcBef>
              <a:buFont typeface="Arial" panose="020B0604020202020204" pitchFamily="34" charset="0"/>
              <a:buChar char="•"/>
            </a:pPr>
            <a:endParaRPr lang="en-US" altLang="zh-CN" sz="2000" b="1" dirty="0">
              <a:solidFill>
                <a:srgbClr val="000000"/>
              </a:solidFill>
            </a:endParaRPr>
          </a:p>
          <a:p>
            <a:pPr marL="457200" lvl="1" indent="0">
              <a:lnSpc>
                <a:spcPct val="150000"/>
              </a:lnSpc>
              <a:spcBef>
                <a:spcPct val="0"/>
              </a:spcBef>
              <a:buNone/>
            </a:pPr>
            <a:endParaRPr lang="en-US" altLang="zh-CN" sz="2000" b="1" dirty="0">
              <a:solidFill>
                <a:srgbClr val="000000"/>
              </a:solidFill>
            </a:endParaRPr>
          </a:p>
          <a:p>
            <a:pPr>
              <a:lnSpc>
                <a:spcPct val="150000"/>
              </a:lnSpc>
              <a:spcBef>
                <a:spcPct val="0"/>
              </a:spcBef>
              <a:buSzTx/>
              <a:buFont typeface="Arial" panose="020B0604020202020204" pitchFamily="34" charset="0"/>
              <a:buChar char="•"/>
            </a:pPr>
            <a:r>
              <a:rPr lang="en-US" altLang="zh-CN" sz="2000" b="1" dirty="0">
                <a:solidFill>
                  <a:srgbClr val="000000"/>
                </a:solidFill>
              </a:rPr>
              <a:t>Hypothesis</a:t>
            </a:r>
            <a:endParaRPr lang="en-US" altLang="zh-CN" sz="1600" b="1" dirty="0">
              <a:solidFill>
                <a:srgbClr val="000000"/>
              </a:solidFill>
            </a:endParaRPr>
          </a:p>
          <a:p>
            <a:pPr lvl="1">
              <a:lnSpc>
                <a:spcPct val="150000"/>
              </a:lnSpc>
              <a:spcBef>
                <a:spcPct val="0"/>
              </a:spcBef>
              <a:buFont typeface="Arial" panose="020B0604020202020204" pitchFamily="34" charset="0"/>
              <a:buChar char="•"/>
            </a:pPr>
            <a:r>
              <a:rPr lang="en-US" altLang="zh-CN" sz="2000" dirty="0">
                <a:solidFill>
                  <a:srgbClr val="000000"/>
                </a:solidFill>
              </a:rPr>
              <a:t>Pre-trained model can have better performance</a:t>
            </a:r>
          </a:p>
        </p:txBody>
      </p:sp>
      <p:grpSp>
        <p:nvGrpSpPr>
          <p:cNvPr id="29" name="组合 28">
            <a:extLst>
              <a:ext uri="{FF2B5EF4-FFF2-40B4-BE49-F238E27FC236}">
                <a16:creationId xmlns:a16="http://schemas.microsoft.com/office/drawing/2014/main" id="{EB6128D1-4476-A143-5D92-8C17AE37CA20}"/>
              </a:ext>
            </a:extLst>
          </p:cNvPr>
          <p:cNvGrpSpPr/>
          <p:nvPr/>
        </p:nvGrpSpPr>
        <p:grpSpPr>
          <a:xfrm>
            <a:off x="1442125" y="3962399"/>
            <a:ext cx="7021749" cy="1466461"/>
            <a:chOff x="1032388" y="3952566"/>
            <a:chExt cx="7021749" cy="1466461"/>
          </a:xfrm>
        </p:grpSpPr>
        <p:grpSp>
          <p:nvGrpSpPr>
            <p:cNvPr id="3" name="组合 2">
              <a:extLst>
                <a:ext uri="{FF2B5EF4-FFF2-40B4-BE49-F238E27FC236}">
                  <a16:creationId xmlns:a16="http://schemas.microsoft.com/office/drawing/2014/main" id="{40508622-1F89-16AA-6F61-09A8B6ECF5E7}"/>
                </a:ext>
              </a:extLst>
            </p:cNvPr>
            <p:cNvGrpSpPr/>
            <p:nvPr/>
          </p:nvGrpSpPr>
          <p:grpSpPr>
            <a:xfrm>
              <a:off x="1032388" y="3952566"/>
              <a:ext cx="6893583" cy="1431611"/>
              <a:chOff x="1209368" y="3429000"/>
              <a:chExt cx="6934844" cy="1772496"/>
            </a:xfrm>
          </p:grpSpPr>
          <p:sp>
            <p:nvSpPr>
              <p:cNvPr id="4" name="矩形 3">
                <a:extLst>
                  <a:ext uri="{FF2B5EF4-FFF2-40B4-BE49-F238E27FC236}">
                    <a16:creationId xmlns:a16="http://schemas.microsoft.com/office/drawing/2014/main" id="{48AC06BE-E410-6EC8-C724-DC613C8F0152}"/>
                  </a:ext>
                </a:extLst>
              </p:cNvPr>
              <p:cNvSpPr/>
              <p:nvPr/>
            </p:nvSpPr>
            <p:spPr bwMode="auto">
              <a:xfrm>
                <a:off x="1209368" y="3578942"/>
                <a:ext cx="1081548" cy="5014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M0</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cxnSp>
            <p:nvCxnSpPr>
              <p:cNvPr id="6" name="直线箭头连接符 5">
                <a:extLst>
                  <a:ext uri="{FF2B5EF4-FFF2-40B4-BE49-F238E27FC236}">
                    <a16:creationId xmlns:a16="http://schemas.microsoft.com/office/drawing/2014/main" id="{9E4AA02C-D9D4-BCB4-04FB-373D67C137E1}"/>
                  </a:ext>
                </a:extLst>
              </p:cNvPr>
              <p:cNvCxnSpPr/>
              <p:nvPr/>
            </p:nvCxnSpPr>
            <p:spPr bwMode="auto">
              <a:xfrm>
                <a:off x="2330245" y="3854245"/>
                <a:ext cx="943897"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本框 6">
                <a:extLst>
                  <a:ext uri="{FF2B5EF4-FFF2-40B4-BE49-F238E27FC236}">
                    <a16:creationId xmlns:a16="http://schemas.microsoft.com/office/drawing/2014/main" id="{61F6F8E4-E027-8D6A-4CB5-1F8BE6915C3F}"/>
                  </a:ext>
                </a:extLst>
              </p:cNvPr>
              <p:cNvSpPr txBox="1"/>
              <p:nvPr/>
            </p:nvSpPr>
            <p:spPr>
              <a:xfrm>
                <a:off x="1209368" y="4164528"/>
                <a:ext cx="609600" cy="461665"/>
              </a:xfrm>
              <a:prstGeom prst="rect">
                <a:avLst/>
              </a:prstGeom>
              <a:noFill/>
            </p:spPr>
            <p:txBody>
              <a:bodyPr wrap="square" rtlCol="0">
                <a:spAutoFit/>
              </a:bodyPr>
              <a:lstStyle/>
              <a:p>
                <a:r>
                  <a:rPr kumimoji="1" lang="en-US" altLang="zh-CN" dirty="0"/>
                  <a:t>D1</a:t>
                </a:r>
                <a:endParaRPr kumimoji="1" lang="zh-CN" altLang="en-US" dirty="0"/>
              </a:p>
            </p:txBody>
          </p:sp>
          <p:sp>
            <p:nvSpPr>
              <p:cNvPr id="8" name="矩形 7">
                <a:extLst>
                  <a:ext uri="{FF2B5EF4-FFF2-40B4-BE49-F238E27FC236}">
                    <a16:creationId xmlns:a16="http://schemas.microsoft.com/office/drawing/2014/main" id="{7D36D377-A0FA-2CB3-102B-5A434EE4649E}"/>
                  </a:ext>
                </a:extLst>
              </p:cNvPr>
              <p:cNvSpPr/>
              <p:nvPr/>
            </p:nvSpPr>
            <p:spPr bwMode="auto">
              <a:xfrm>
                <a:off x="1209368" y="4700051"/>
                <a:ext cx="1081548" cy="5014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M2</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cxnSp>
            <p:nvCxnSpPr>
              <p:cNvPr id="10" name="直线箭头连接符 9">
                <a:extLst>
                  <a:ext uri="{FF2B5EF4-FFF2-40B4-BE49-F238E27FC236}">
                    <a16:creationId xmlns:a16="http://schemas.microsoft.com/office/drawing/2014/main" id="{C51C8114-2A78-919B-76D2-4DD8C2919F94}"/>
                  </a:ext>
                </a:extLst>
              </p:cNvPr>
              <p:cNvCxnSpPr/>
              <p:nvPr/>
            </p:nvCxnSpPr>
            <p:spPr bwMode="auto">
              <a:xfrm>
                <a:off x="1750142" y="4080387"/>
                <a:ext cx="0" cy="619664"/>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文本框 10">
                <a:extLst>
                  <a:ext uri="{FF2B5EF4-FFF2-40B4-BE49-F238E27FC236}">
                    <a16:creationId xmlns:a16="http://schemas.microsoft.com/office/drawing/2014/main" id="{CF900E08-0990-F0A9-39BF-D56BA8CBCA46}"/>
                  </a:ext>
                </a:extLst>
              </p:cNvPr>
              <p:cNvSpPr txBox="1"/>
              <p:nvPr/>
            </p:nvSpPr>
            <p:spPr>
              <a:xfrm>
                <a:off x="2524295" y="3429000"/>
                <a:ext cx="609600" cy="571593"/>
              </a:xfrm>
              <a:prstGeom prst="rect">
                <a:avLst/>
              </a:prstGeom>
              <a:noFill/>
            </p:spPr>
            <p:txBody>
              <a:bodyPr wrap="square" rtlCol="0">
                <a:spAutoFit/>
              </a:bodyPr>
              <a:lstStyle/>
              <a:p>
                <a:r>
                  <a:rPr kumimoji="1" lang="en-US" altLang="zh-CN" dirty="0"/>
                  <a:t>D4</a:t>
                </a:r>
                <a:endParaRPr kumimoji="1" lang="zh-CN" altLang="en-US" dirty="0"/>
              </a:p>
            </p:txBody>
          </p:sp>
          <p:cxnSp>
            <p:nvCxnSpPr>
              <p:cNvPr id="12" name="直线箭头连接符 11">
                <a:extLst>
                  <a:ext uri="{FF2B5EF4-FFF2-40B4-BE49-F238E27FC236}">
                    <a16:creationId xmlns:a16="http://schemas.microsoft.com/office/drawing/2014/main" id="{B1E087C9-C514-6054-098A-A0C7A827E457}"/>
                  </a:ext>
                </a:extLst>
              </p:cNvPr>
              <p:cNvCxnSpPr/>
              <p:nvPr/>
            </p:nvCxnSpPr>
            <p:spPr bwMode="auto">
              <a:xfrm>
                <a:off x="2330245" y="5051438"/>
                <a:ext cx="943897"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本框 12">
                <a:extLst>
                  <a:ext uri="{FF2B5EF4-FFF2-40B4-BE49-F238E27FC236}">
                    <a16:creationId xmlns:a16="http://schemas.microsoft.com/office/drawing/2014/main" id="{57E4C7BB-D34F-91C8-8D3A-788467564F98}"/>
                  </a:ext>
                </a:extLst>
              </p:cNvPr>
              <p:cNvSpPr txBox="1"/>
              <p:nvPr/>
            </p:nvSpPr>
            <p:spPr>
              <a:xfrm>
                <a:off x="2524295" y="4626193"/>
                <a:ext cx="609600" cy="461665"/>
              </a:xfrm>
              <a:prstGeom prst="rect">
                <a:avLst/>
              </a:prstGeom>
              <a:noFill/>
            </p:spPr>
            <p:txBody>
              <a:bodyPr wrap="square" rtlCol="0">
                <a:spAutoFit/>
              </a:bodyPr>
              <a:lstStyle/>
              <a:p>
                <a:r>
                  <a:rPr kumimoji="1" lang="en-US" altLang="zh-CN" dirty="0"/>
                  <a:t>D2</a:t>
                </a:r>
                <a:endParaRPr kumimoji="1" lang="zh-CN" altLang="en-US" dirty="0"/>
              </a:p>
            </p:txBody>
          </p:sp>
          <p:sp>
            <p:nvSpPr>
              <p:cNvPr id="14" name="矩形 13">
                <a:extLst>
                  <a:ext uri="{FF2B5EF4-FFF2-40B4-BE49-F238E27FC236}">
                    <a16:creationId xmlns:a16="http://schemas.microsoft.com/office/drawing/2014/main" id="{0AF462E4-ADCD-C216-6E60-5C40F1E35F22}"/>
                  </a:ext>
                </a:extLst>
              </p:cNvPr>
              <p:cNvSpPr/>
              <p:nvPr/>
            </p:nvSpPr>
            <p:spPr bwMode="auto">
              <a:xfrm>
                <a:off x="3275249" y="3578942"/>
                <a:ext cx="1081548" cy="5014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M1</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15" name="矩形 14">
                <a:extLst>
                  <a:ext uri="{FF2B5EF4-FFF2-40B4-BE49-F238E27FC236}">
                    <a16:creationId xmlns:a16="http://schemas.microsoft.com/office/drawing/2014/main" id="{590EA403-38E6-5CE1-28C8-C80F83CBE3B4}"/>
                  </a:ext>
                </a:extLst>
              </p:cNvPr>
              <p:cNvSpPr/>
              <p:nvPr/>
            </p:nvSpPr>
            <p:spPr bwMode="auto">
              <a:xfrm>
                <a:off x="3265417" y="4700050"/>
                <a:ext cx="1081548" cy="5014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M3</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cxnSp>
            <p:nvCxnSpPr>
              <p:cNvPr id="16" name="直线箭头连接符 15">
                <a:extLst>
                  <a:ext uri="{FF2B5EF4-FFF2-40B4-BE49-F238E27FC236}">
                    <a16:creationId xmlns:a16="http://schemas.microsoft.com/office/drawing/2014/main" id="{DCC6A37C-19FC-1794-CB64-8E089B943FE6}"/>
                  </a:ext>
                </a:extLst>
              </p:cNvPr>
              <p:cNvCxnSpPr/>
              <p:nvPr/>
            </p:nvCxnSpPr>
            <p:spPr bwMode="auto">
              <a:xfrm>
                <a:off x="4356797" y="3839496"/>
                <a:ext cx="943897"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线箭头连接符 16">
                <a:extLst>
                  <a:ext uri="{FF2B5EF4-FFF2-40B4-BE49-F238E27FC236}">
                    <a16:creationId xmlns:a16="http://schemas.microsoft.com/office/drawing/2014/main" id="{AB136122-3873-739D-B869-99487697F350}"/>
                  </a:ext>
                </a:extLst>
              </p:cNvPr>
              <p:cNvCxnSpPr/>
              <p:nvPr/>
            </p:nvCxnSpPr>
            <p:spPr bwMode="auto">
              <a:xfrm>
                <a:off x="4356797" y="5051438"/>
                <a:ext cx="943897"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本框 17">
                <a:extLst>
                  <a:ext uri="{FF2B5EF4-FFF2-40B4-BE49-F238E27FC236}">
                    <a16:creationId xmlns:a16="http://schemas.microsoft.com/office/drawing/2014/main" id="{02E5E3AF-11DF-65C1-ECB0-1B212D6FD7D8}"/>
                  </a:ext>
                </a:extLst>
              </p:cNvPr>
              <p:cNvSpPr txBox="1"/>
              <p:nvPr/>
            </p:nvSpPr>
            <p:spPr>
              <a:xfrm>
                <a:off x="5341129" y="3598831"/>
                <a:ext cx="823683" cy="461665"/>
              </a:xfrm>
              <a:prstGeom prst="rect">
                <a:avLst/>
              </a:prstGeom>
              <a:noFill/>
            </p:spPr>
            <p:txBody>
              <a:bodyPr wrap="square" rtlCol="0">
                <a:spAutoFit/>
              </a:bodyPr>
              <a:lstStyle/>
              <a:p>
                <a:r>
                  <a:rPr kumimoji="1" lang="en-US" altLang="zh-CN" dirty="0"/>
                  <a:t>GD1</a:t>
                </a:r>
                <a:endParaRPr kumimoji="1" lang="zh-CN" altLang="en-US" dirty="0"/>
              </a:p>
            </p:txBody>
          </p:sp>
          <p:sp>
            <p:nvSpPr>
              <p:cNvPr id="19" name="文本框 18">
                <a:extLst>
                  <a:ext uri="{FF2B5EF4-FFF2-40B4-BE49-F238E27FC236}">
                    <a16:creationId xmlns:a16="http://schemas.microsoft.com/office/drawing/2014/main" id="{2B4E3A7A-5003-C37E-D064-2168A4F44FB6}"/>
                  </a:ext>
                </a:extLst>
              </p:cNvPr>
              <p:cNvSpPr txBox="1"/>
              <p:nvPr/>
            </p:nvSpPr>
            <p:spPr>
              <a:xfrm>
                <a:off x="7320529" y="3598831"/>
                <a:ext cx="823683" cy="461665"/>
              </a:xfrm>
              <a:prstGeom prst="rect">
                <a:avLst/>
              </a:prstGeom>
              <a:noFill/>
            </p:spPr>
            <p:txBody>
              <a:bodyPr wrap="square" rtlCol="0">
                <a:spAutoFit/>
              </a:bodyPr>
              <a:lstStyle/>
              <a:p>
                <a:r>
                  <a:rPr kumimoji="1" lang="en-US" altLang="zh-CN" dirty="0"/>
                  <a:t>GD2</a:t>
                </a:r>
                <a:endParaRPr kumimoji="1" lang="zh-CN" altLang="en-US" dirty="0"/>
              </a:p>
            </p:txBody>
          </p:sp>
        </p:grpSp>
        <p:sp>
          <p:nvSpPr>
            <p:cNvPr id="20" name="矩形 19">
              <a:extLst>
                <a:ext uri="{FF2B5EF4-FFF2-40B4-BE49-F238E27FC236}">
                  <a16:creationId xmlns:a16="http://schemas.microsoft.com/office/drawing/2014/main" id="{6BE882A5-0AD7-7D37-24ED-6862EF68CCF9}"/>
                </a:ext>
              </a:extLst>
            </p:cNvPr>
            <p:cNvSpPr/>
            <p:nvPr/>
          </p:nvSpPr>
          <p:spPr bwMode="auto">
            <a:xfrm>
              <a:off x="5121219" y="5011299"/>
              <a:ext cx="1075113" cy="405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M4</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21" name="文本框 20">
              <a:extLst>
                <a:ext uri="{FF2B5EF4-FFF2-40B4-BE49-F238E27FC236}">
                  <a16:creationId xmlns:a16="http://schemas.microsoft.com/office/drawing/2014/main" id="{B13D6583-B8F4-B64C-583B-2F93C4ED2F22}"/>
                </a:ext>
              </a:extLst>
            </p:cNvPr>
            <p:cNvSpPr txBox="1"/>
            <p:nvPr/>
          </p:nvSpPr>
          <p:spPr>
            <a:xfrm>
              <a:off x="4357615" y="4919516"/>
              <a:ext cx="605973" cy="461665"/>
            </a:xfrm>
            <a:prstGeom prst="rect">
              <a:avLst/>
            </a:prstGeom>
            <a:noFill/>
          </p:spPr>
          <p:txBody>
            <a:bodyPr wrap="square" rtlCol="0">
              <a:spAutoFit/>
            </a:bodyPr>
            <a:lstStyle/>
            <a:p>
              <a:r>
                <a:rPr kumimoji="1" lang="en-US" altLang="zh-CN" dirty="0"/>
                <a:t>D3</a:t>
              </a:r>
              <a:endParaRPr kumimoji="1" lang="zh-CN" altLang="en-US" dirty="0"/>
            </a:p>
          </p:txBody>
        </p:sp>
        <p:sp>
          <p:nvSpPr>
            <p:cNvPr id="23" name="矩形 22">
              <a:extLst>
                <a:ext uri="{FF2B5EF4-FFF2-40B4-BE49-F238E27FC236}">
                  <a16:creationId xmlns:a16="http://schemas.microsoft.com/office/drawing/2014/main" id="{FB57AFB6-AD99-98A9-EE3D-95B8C3EA467F}"/>
                </a:ext>
              </a:extLst>
            </p:cNvPr>
            <p:cNvSpPr/>
            <p:nvPr/>
          </p:nvSpPr>
          <p:spPr bwMode="auto">
            <a:xfrm>
              <a:off x="6979024" y="5014019"/>
              <a:ext cx="1075113" cy="405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M5</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cxnSp>
          <p:nvCxnSpPr>
            <p:cNvPr id="24" name="直线箭头连接符 23">
              <a:extLst>
                <a:ext uri="{FF2B5EF4-FFF2-40B4-BE49-F238E27FC236}">
                  <a16:creationId xmlns:a16="http://schemas.microsoft.com/office/drawing/2014/main" id="{1CB3D2FB-F8B0-6374-7666-7ABB36676D90}"/>
                </a:ext>
              </a:extLst>
            </p:cNvPr>
            <p:cNvCxnSpPr/>
            <p:nvPr/>
          </p:nvCxnSpPr>
          <p:spPr bwMode="auto">
            <a:xfrm>
              <a:off x="6196332" y="5231271"/>
              <a:ext cx="782692"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文本框 25">
              <a:extLst>
                <a:ext uri="{FF2B5EF4-FFF2-40B4-BE49-F238E27FC236}">
                  <a16:creationId xmlns:a16="http://schemas.microsoft.com/office/drawing/2014/main" id="{F2D7CCBA-FBA2-4C93-8D22-BAA883521FF6}"/>
                </a:ext>
              </a:extLst>
            </p:cNvPr>
            <p:cNvSpPr txBox="1"/>
            <p:nvPr/>
          </p:nvSpPr>
          <p:spPr>
            <a:xfrm>
              <a:off x="6295897" y="4875122"/>
              <a:ext cx="605973" cy="461665"/>
            </a:xfrm>
            <a:prstGeom prst="rect">
              <a:avLst/>
            </a:prstGeom>
            <a:noFill/>
          </p:spPr>
          <p:txBody>
            <a:bodyPr wrap="square" rtlCol="0">
              <a:spAutoFit/>
            </a:bodyPr>
            <a:lstStyle/>
            <a:p>
              <a:r>
                <a:rPr kumimoji="1" lang="en-US" altLang="zh-CN" dirty="0"/>
                <a:t>D4</a:t>
              </a:r>
              <a:endParaRPr kumimoji="1" lang="zh-CN" altLang="en-US" dirty="0"/>
            </a:p>
          </p:txBody>
        </p:sp>
        <p:cxnSp>
          <p:nvCxnSpPr>
            <p:cNvPr id="28" name="直线箭头连接符 27">
              <a:extLst>
                <a:ext uri="{FF2B5EF4-FFF2-40B4-BE49-F238E27FC236}">
                  <a16:creationId xmlns:a16="http://schemas.microsoft.com/office/drawing/2014/main" id="{8E1A8752-A90E-519F-5EC4-E79FFFB6E340}"/>
                </a:ext>
              </a:extLst>
            </p:cNvPr>
            <p:cNvCxnSpPr/>
            <p:nvPr/>
          </p:nvCxnSpPr>
          <p:spPr bwMode="auto">
            <a:xfrm flipV="1">
              <a:off x="7531510" y="4462613"/>
              <a:ext cx="0" cy="516556"/>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07781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604E1-A3D8-1673-8A61-E495B5440684}"/>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6F63F768-CD16-02CA-B24B-18C7432F34C1}"/>
              </a:ext>
            </a:extLst>
          </p:cNvPr>
          <p:cNvSpPr txBox="1">
            <a:spLocks noChangeArrowheads="1"/>
          </p:cNvSpPr>
          <p:nvPr/>
        </p:nvSpPr>
        <p:spPr bwMode="auto">
          <a:xfrm>
            <a:off x="468246" y="292087"/>
            <a:ext cx="5390293" cy="79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anose="020B0604020202020204" pitchFamily="34" charset="0"/>
              </a:defRPr>
            </a:lvl2pPr>
            <a:lvl3pPr algn="ctr" rtl="0" eaLnBrk="0" fontAlgn="base" hangingPunct="0">
              <a:spcBef>
                <a:spcPct val="0"/>
              </a:spcBef>
              <a:spcAft>
                <a:spcPct val="0"/>
              </a:spcAft>
              <a:defRPr sz="3600" b="1">
                <a:solidFill>
                  <a:schemeClr val="accent2"/>
                </a:solidFill>
                <a:latin typeface="Arial" panose="020B0604020202020204" pitchFamily="34" charset="0"/>
              </a:defRPr>
            </a:lvl3pPr>
            <a:lvl4pPr algn="ctr" rtl="0" eaLnBrk="0" fontAlgn="base" hangingPunct="0">
              <a:spcBef>
                <a:spcPct val="0"/>
              </a:spcBef>
              <a:spcAft>
                <a:spcPct val="0"/>
              </a:spcAft>
              <a:defRPr sz="3600" b="1">
                <a:solidFill>
                  <a:schemeClr val="accent2"/>
                </a:solidFill>
                <a:latin typeface="Arial" panose="020B0604020202020204" pitchFamily="34" charset="0"/>
              </a:defRPr>
            </a:lvl4pPr>
            <a:lvl5pPr algn="ctr" rtl="0" eaLnBrk="0" fontAlgn="base" hangingPunct="0">
              <a:spcBef>
                <a:spcPct val="0"/>
              </a:spcBef>
              <a:spcAft>
                <a:spcPct val="0"/>
              </a:spcAft>
              <a:defRPr sz="3600" b="1">
                <a:solidFill>
                  <a:schemeClr val="accent2"/>
                </a:solidFill>
                <a:latin typeface="Arial" panose="020B0604020202020204" pitchFamily="34" charset="0"/>
              </a:defRPr>
            </a:lvl5pPr>
            <a:lvl6pPr marL="457200" algn="ctr" rtl="0" eaLnBrk="0" fontAlgn="base" hangingPunct="0">
              <a:spcBef>
                <a:spcPct val="0"/>
              </a:spcBef>
              <a:spcAft>
                <a:spcPct val="0"/>
              </a:spcAft>
              <a:defRPr sz="3600" b="1">
                <a:solidFill>
                  <a:schemeClr val="accent2"/>
                </a:solidFill>
                <a:latin typeface="Arial" panose="020B0604020202020204" pitchFamily="34" charset="0"/>
              </a:defRPr>
            </a:lvl6pPr>
            <a:lvl7pPr marL="914400" algn="ctr" rtl="0" eaLnBrk="0" fontAlgn="base" hangingPunct="0">
              <a:spcBef>
                <a:spcPct val="0"/>
              </a:spcBef>
              <a:spcAft>
                <a:spcPct val="0"/>
              </a:spcAft>
              <a:defRPr sz="3600" b="1">
                <a:solidFill>
                  <a:schemeClr val="accent2"/>
                </a:solidFill>
                <a:latin typeface="Arial" panose="020B0604020202020204" pitchFamily="34" charset="0"/>
              </a:defRPr>
            </a:lvl7pPr>
            <a:lvl8pPr marL="1371600" algn="ctr" rtl="0" eaLnBrk="0" fontAlgn="base" hangingPunct="0">
              <a:spcBef>
                <a:spcPct val="0"/>
              </a:spcBef>
              <a:spcAft>
                <a:spcPct val="0"/>
              </a:spcAft>
              <a:defRPr sz="3600" b="1">
                <a:solidFill>
                  <a:schemeClr val="accent2"/>
                </a:solidFill>
                <a:latin typeface="Arial" panose="020B0604020202020204" pitchFamily="34" charset="0"/>
              </a:defRPr>
            </a:lvl8pPr>
            <a:lvl9pPr marL="1828800" algn="ctr" rtl="0" eaLnBrk="0" fontAlgn="base" hangingPunct="0">
              <a:spcBef>
                <a:spcPct val="0"/>
              </a:spcBef>
              <a:spcAft>
                <a:spcPct val="0"/>
              </a:spcAft>
              <a:defRPr sz="3600" b="1">
                <a:solidFill>
                  <a:schemeClr val="accent2"/>
                </a:solidFill>
                <a:latin typeface="Arial" panose="020B0604020202020204" pitchFamily="34" charset="0"/>
              </a:defRPr>
            </a:lvl9pPr>
          </a:lstStyle>
          <a:p>
            <a:pPr algn="l"/>
            <a:r>
              <a:rPr lang="de-CH" sz="3200"/>
              <a:t>Results</a:t>
            </a:r>
            <a:endParaRPr lang="de-CH" sz="3200" dirty="0"/>
          </a:p>
        </p:txBody>
      </p:sp>
      <p:sp>
        <p:nvSpPr>
          <p:cNvPr id="9" name="文本框 8">
            <a:extLst>
              <a:ext uri="{FF2B5EF4-FFF2-40B4-BE49-F238E27FC236}">
                <a16:creationId xmlns:a16="http://schemas.microsoft.com/office/drawing/2014/main" id="{0CDACAFD-D82B-FF71-01A7-845F14FD6EEF}"/>
              </a:ext>
            </a:extLst>
          </p:cNvPr>
          <p:cNvSpPr txBox="1"/>
          <p:nvPr/>
        </p:nvSpPr>
        <p:spPr>
          <a:xfrm>
            <a:off x="3625702" y="1041991"/>
            <a:ext cx="184731" cy="461665"/>
          </a:xfrm>
          <a:prstGeom prst="rect">
            <a:avLst/>
          </a:prstGeom>
          <a:noFill/>
        </p:spPr>
        <p:txBody>
          <a:bodyPr wrap="none" rtlCol="0">
            <a:spAutoFit/>
          </a:bodyPr>
          <a:lstStyle/>
          <a:p>
            <a:endParaRPr kumimoji="1" lang="zh-CN" altLang="en-US" dirty="0"/>
          </a:p>
        </p:txBody>
      </p:sp>
      <p:sp>
        <p:nvSpPr>
          <p:cNvPr id="2" name="TextBox 1">
            <a:extLst>
              <a:ext uri="{FF2B5EF4-FFF2-40B4-BE49-F238E27FC236}">
                <a16:creationId xmlns:a16="http://schemas.microsoft.com/office/drawing/2014/main" id="{51446A6E-C548-4E72-EE63-AD81918A7280}"/>
              </a:ext>
            </a:extLst>
          </p:cNvPr>
          <p:cNvSpPr txBox="1">
            <a:spLocks noChangeArrowheads="1"/>
          </p:cNvSpPr>
          <p:nvPr/>
        </p:nvSpPr>
        <p:spPr bwMode="auto">
          <a:xfrm>
            <a:off x="468246" y="1209028"/>
            <a:ext cx="9209087" cy="958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a:solidFill>
                  <a:srgbClr val="000000"/>
                </a:solidFill>
              </a:rPr>
              <a:t>Experiments – 1 (Insurance dataset)</a:t>
            </a:r>
          </a:p>
          <a:p>
            <a:pPr lvl="1">
              <a:lnSpc>
                <a:spcPct val="150000"/>
              </a:lnSpc>
              <a:spcBef>
                <a:spcPct val="0"/>
              </a:spcBef>
              <a:buFont typeface="Arial" panose="020B0604020202020204" pitchFamily="34" charset="0"/>
              <a:buChar char="•"/>
            </a:pPr>
            <a:endParaRPr lang="en-US" altLang="zh-CN" sz="2000" dirty="0">
              <a:solidFill>
                <a:srgbClr val="000000"/>
              </a:solidFill>
            </a:endParaRPr>
          </a:p>
        </p:txBody>
      </p:sp>
      <p:pic>
        <p:nvPicPr>
          <p:cNvPr id="3" name="图片 2">
            <a:extLst>
              <a:ext uri="{FF2B5EF4-FFF2-40B4-BE49-F238E27FC236}">
                <a16:creationId xmlns:a16="http://schemas.microsoft.com/office/drawing/2014/main" id="{E6A20322-EA50-7879-6BC8-928AE317E653}"/>
              </a:ext>
            </a:extLst>
          </p:cNvPr>
          <p:cNvPicPr>
            <a:picLocks noChangeAspect="1"/>
          </p:cNvPicPr>
          <p:nvPr/>
        </p:nvPicPr>
        <p:blipFill>
          <a:blip r:embed="rId3"/>
          <a:stretch>
            <a:fillRect/>
          </a:stretch>
        </p:blipFill>
        <p:spPr>
          <a:xfrm>
            <a:off x="670734" y="3572213"/>
            <a:ext cx="4125268" cy="2507042"/>
          </a:xfrm>
          <a:prstGeom prst="rect">
            <a:avLst/>
          </a:prstGeom>
        </p:spPr>
      </p:pic>
      <p:pic>
        <p:nvPicPr>
          <p:cNvPr id="4" name="图片 3">
            <a:extLst>
              <a:ext uri="{FF2B5EF4-FFF2-40B4-BE49-F238E27FC236}">
                <a16:creationId xmlns:a16="http://schemas.microsoft.com/office/drawing/2014/main" id="{E88ED144-ADBC-F709-E187-3842BC8579E7}"/>
              </a:ext>
            </a:extLst>
          </p:cNvPr>
          <p:cNvPicPr>
            <a:picLocks noChangeAspect="1"/>
          </p:cNvPicPr>
          <p:nvPr/>
        </p:nvPicPr>
        <p:blipFill>
          <a:blip r:embed="rId4"/>
          <a:stretch>
            <a:fillRect/>
          </a:stretch>
        </p:blipFill>
        <p:spPr>
          <a:xfrm>
            <a:off x="5552065" y="3558628"/>
            <a:ext cx="4125268" cy="2507042"/>
          </a:xfrm>
          <a:prstGeom prst="rect">
            <a:avLst/>
          </a:prstGeom>
        </p:spPr>
      </p:pic>
      <p:grpSp>
        <p:nvGrpSpPr>
          <p:cNvPr id="6" name="组合 5">
            <a:extLst>
              <a:ext uri="{FF2B5EF4-FFF2-40B4-BE49-F238E27FC236}">
                <a16:creationId xmlns:a16="http://schemas.microsoft.com/office/drawing/2014/main" id="{5889D295-C55F-6287-33B0-AFC1C1B99DDB}"/>
              </a:ext>
            </a:extLst>
          </p:cNvPr>
          <p:cNvGrpSpPr/>
          <p:nvPr/>
        </p:nvGrpSpPr>
        <p:grpSpPr>
          <a:xfrm>
            <a:off x="2224866" y="1971978"/>
            <a:ext cx="5142271" cy="1313809"/>
            <a:chOff x="1209368" y="3429000"/>
            <a:chExt cx="4955444" cy="1853270"/>
          </a:xfrm>
        </p:grpSpPr>
        <p:sp>
          <p:nvSpPr>
            <p:cNvPr id="7" name="矩形 6">
              <a:extLst>
                <a:ext uri="{FF2B5EF4-FFF2-40B4-BE49-F238E27FC236}">
                  <a16:creationId xmlns:a16="http://schemas.microsoft.com/office/drawing/2014/main" id="{96B69196-89A2-9B6E-176F-46D5A4B857F5}"/>
                </a:ext>
              </a:extLst>
            </p:cNvPr>
            <p:cNvSpPr/>
            <p:nvPr/>
          </p:nvSpPr>
          <p:spPr bwMode="auto">
            <a:xfrm>
              <a:off x="1209368" y="3578942"/>
              <a:ext cx="1081548" cy="5014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M0</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cxnSp>
          <p:nvCxnSpPr>
            <p:cNvPr id="8" name="直线箭头连接符 7">
              <a:extLst>
                <a:ext uri="{FF2B5EF4-FFF2-40B4-BE49-F238E27FC236}">
                  <a16:creationId xmlns:a16="http://schemas.microsoft.com/office/drawing/2014/main" id="{939CDD5D-DB28-374A-EB6F-26E8CBF81B43}"/>
                </a:ext>
              </a:extLst>
            </p:cNvPr>
            <p:cNvCxnSpPr/>
            <p:nvPr/>
          </p:nvCxnSpPr>
          <p:spPr bwMode="auto">
            <a:xfrm>
              <a:off x="2330245" y="3854245"/>
              <a:ext cx="943897"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框 9">
              <a:extLst>
                <a:ext uri="{FF2B5EF4-FFF2-40B4-BE49-F238E27FC236}">
                  <a16:creationId xmlns:a16="http://schemas.microsoft.com/office/drawing/2014/main" id="{195D03E8-2B92-70F1-D543-F8EA33E025BD}"/>
                </a:ext>
              </a:extLst>
            </p:cNvPr>
            <p:cNvSpPr txBox="1"/>
            <p:nvPr/>
          </p:nvSpPr>
          <p:spPr>
            <a:xfrm>
              <a:off x="1209368" y="4164528"/>
              <a:ext cx="609600" cy="461665"/>
            </a:xfrm>
            <a:prstGeom prst="rect">
              <a:avLst/>
            </a:prstGeom>
            <a:noFill/>
          </p:spPr>
          <p:txBody>
            <a:bodyPr wrap="square" rtlCol="0">
              <a:spAutoFit/>
            </a:bodyPr>
            <a:lstStyle/>
            <a:p>
              <a:r>
                <a:rPr kumimoji="1" lang="en-US" altLang="zh-CN" dirty="0"/>
                <a:t>D1</a:t>
              </a:r>
              <a:endParaRPr kumimoji="1" lang="zh-CN" altLang="en-US" dirty="0"/>
            </a:p>
          </p:txBody>
        </p:sp>
        <p:sp>
          <p:nvSpPr>
            <p:cNvPr id="13" name="矩形 12">
              <a:extLst>
                <a:ext uri="{FF2B5EF4-FFF2-40B4-BE49-F238E27FC236}">
                  <a16:creationId xmlns:a16="http://schemas.microsoft.com/office/drawing/2014/main" id="{8430E00B-938F-0E93-D189-E2F7793EBD8C}"/>
                </a:ext>
              </a:extLst>
            </p:cNvPr>
            <p:cNvSpPr/>
            <p:nvPr/>
          </p:nvSpPr>
          <p:spPr bwMode="auto">
            <a:xfrm>
              <a:off x="1209368" y="4700051"/>
              <a:ext cx="1081548" cy="5014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M2</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cxnSp>
          <p:nvCxnSpPr>
            <p:cNvPr id="14" name="直线箭头连接符 13">
              <a:extLst>
                <a:ext uri="{FF2B5EF4-FFF2-40B4-BE49-F238E27FC236}">
                  <a16:creationId xmlns:a16="http://schemas.microsoft.com/office/drawing/2014/main" id="{52FD0448-60A2-0F04-9A38-19ECD6F24FAA}"/>
                </a:ext>
              </a:extLst>
            </p:cNvPr>
            <p:cNvCxnSpPr/>
            <p:nvPr/>
          </p:nvCxnSpPr>
          <p:spPr bwMode="auto">
            <a:xfrm>
              <a:off x="1750142" y="4080387"/>
              <a:ext cx="0" cy="619664"/>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a:extLst>
                <a:ext uri="{FF2B5EF4-FFF2-40B4-BE49-F238E27FC236}">
                  <a16:creationId xmlns:a16="http://schemas.microsoft.com/office/drawing/2014/main" id="{A57C356C-015F-B510-3BBF-CA58674721BB}"/>
                </a:ext>
              </a:extLst>
            </p:cNvPr>
            <p:cNvSpPr txBox="1"/>
            <p:nvPr/>
          </p:nvSpPr>
          <p:spPr>
            <a:xfrm>
              <a:off x="2524295" y="3429000"/>
              <a:ext cx="609600" cy="461665"/>
            </a:xfrm>
            <a:prstGeom prst="rect">
              <a:avLst/>
            </a:prstGeom>
            <a:noFill/>
          </p:spPr>
          <p:txBody>
            <a:bodyPr wrap="square" rtlCol="0">
              <a:spAutoFit/>
            </a:bodyPr>
            <a:lstStyle/>
            <a:p>
              <a:r>
                <a:rPr kumimoji="1" lang="en-US" altLang="zh-CN" dirty="0"/>
                <a:t>D2</a:t>
              </a:r>
              <a:endParaRPr kumimoji="1" lang="zh-CN" altLang="en-US" dirty="0"/>
            </a:p>
          </p:txBody>
        </p:sp>
        <p:cxnSp>
          <p:nvCxnSpPr>
            <p:cNvPr id="16" name="直线箭头连接符 15">
              <a:extLst>
                <a:ext uri="{FF2B5EF4-FFF2-40B4-BE49-F238E27FC236}">
                  <a16:creationId xmlns:a16="http://schemas.microsoft.com/office/drawing/2014/main" id="{326E70AC-1711-830B-B28E-D009D0FECD32}"/>
                </a:ext>
              </a:extLst>
            </p:cNvPr>
            <p:cNvCxnSpPr/>
            <p:nvPr/>
          </p:nvCxnSpPr>
          <p:spPr bwMode="auto">
            <a:xfrm>
              <a:off x="2330245" y="5051438"/>
              <a:ext cx="943897"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文本框 16">
              <a:extLst>
                <a:ext uri="{FF2B5EF4-FFF2-40B4-BE49-F238E27FC236}">
                  <a16:creationId xmlns:a16="http://schemas.microsoft.com/office/drawing/2014/main" id="{6697FAAA-3D93-7FBE-8F3C-20684D7214FB}"/>
                </a:ext>
              </a:extLst>
            </p:cNvPr>
            <p:cNvSpPr txBox="1"/>
            <p:nvPr/>
          </p:nvSpPr>
          <p:spPr>
            <a:xfrm>
              <a:off x="2524295" y="4626193"/>
              <a:ext cx="609600" cy="461665"/>
            </a:xfrm>
            <a:prstGeom prst="rect">
              <a:avLst/>
            </a:prstGeom>
            <a:noFill/>
          </p:spPr>
          <p:txBody>
            <a:bodyPr wrap="square" rtlCol="0">
              <a:spAutoFit/>
            </a:bodyPr>
            <a:lstStyle/>
            <a:p>
              <a:r>
                <a:rPr kumimoji="1" lang="en-US" altLang="zh-CN" dirty="0"/>
                <a:t>D2</a:t>
              </a:r>
              <a:endParaRPr kumimoji="1" lang="zh-CN" altLang="en-US" dirty="0"/>
            </a:p>
          </p:txBody>
        </p:sp>
        <p:sp>
          <p:nvSpPr>
            <p:cNvPr id="18" name="矩形 17">
              <a:extLst>
                <a:ext uri="{FF2B5EF4-FFF2-40B4-BE49-F238E27FC236}">
                  <a16:creationId xmlns:a16="http://schemas.microsoft.com/office/drawing/2014/main" id="{FDC6A14A-0772-A4D8-50F1-2B357D626BC9}"/>
                </a:ext>
              </a:extLst>
            </p:cNvPr>
            <p:cNvSpPr/>
            <p:nvPr/>
          </p:nvSpPr>
          <p:spPr bwMode="auto">
            <a:xfrm>
              <a:off x="3275249" y="3578942"/>
              <a:ext cx="1081548" cy="5014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M1</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19" name="矩形 18">
              <a:extLst>
                <a:ext uri="{FF2B5EF4-FFF2-40B4-BE49-F238E27FC236}">
                  <a16:creationId xmlns:a16="http://schemas.microsoft.com/office/drawing/2014/main" id="{1071F6B8-E847-279C-5BEE-6819934F7A3C}"/>
                </a:ext>
              </a:extLst>
            </p:cNvPr>
            <p:cNvSpPr/>
            <p:nvPr/>
          </p:nvSpPr>
          <p:spPr bwMode="auto">
            <a:xfrm>
              <a:off x="3265417" y="4700050"/>
              <a:ext cx="1081548" cy="5014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M3</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cxnSp>
          <p:nvCxnSpPr>
            <p:cNvPr id="20" name="直线箭头连接符 19">
              <a:extLst>
                <a:ext uri="{FF2B5EF4-FFF2-40B4-BE49-F238E27FC236}">
                  <a16:creationId xmlns:a16="http://schemas.microsoft.com/office/drawing/2014/main" id="{87C05AA2-16A5-3B39-1A00-7BC6850E548F}"/>
                </a:ext>
              </a:extLst>
            </p:cNvPr>
            <p:cNvCxnSpPr/>
            <p:nvPr/>
          </p:nvCxnSpPr>
          <p:spPr bwMode="auto">
            <a:xfrm>
              <a:off x="4356797" y="3839496"/>
              <a:ext cx="943897"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线箭头连接符 20">
              <a:extLst>
                <a:ext uri="{FF2B5EF4-FFF2-40B4-BE49-F238E27FC236}">
                  <a16:creationId xmlns:a16="http://schemas.microsoft.com/office/drawing/2014/main" id="{9B5F0AF1-AADA-CB9E-FE4D-19699F8349BD}"/>
                </a:ext>
              </a:extLst>
            </p:cNvPr>
            <p:cNvCxnSpPr/>
            <p:nvPr/>
          </p:nvCxnSpPr>
          <p:spPr bwMode="auto">
            <a:xfrm>
              <a:off x="4356797" y="5051438"/>
              <a:ext cx="943897"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本框 21">
              <a:extLst>
                <a:ext uri="{FF2B5EF4-FFF2-40B4-BE49-F238E27FC236}">
                  <a16:creationId xmlns:a16="http://schemas.microsoft.com/office/drawing/2014/main" id="{39D906A9-2888-A2C9-775F-0CC56755FBEB}"/>
                </a:ext>
              </a:extLst>
            </p:cNvPr>
            <p:cNvSpPr txBox="1"/>
            <p:nvPr/>
          </p:nvSpPr>
          <p:spPr>
            <a:xfrm>
              <a:off x="5341129" y="3598831"/>
              <a:ext cx="823683" cy="461665"/>
            </a:xfrm>
            <a:prstGeom prst="rect">
              <a:avLst/>
            </a:prstGeom>
            <a:noFill/>
          </p:spPr>
          <p:txBody>
            <a:bodyPr wrap="square" rtlCol="0">
              <a:spAutoFit/>
            </a:bodyPr>
            <a:lstStyle/>
            <a:p>
              <a:r>
                <a:rPr kumimoji="1" lang="en-US" altLang="zh-CN" dirty="0"/>
                <a:t>GD1</a:t>
              </a:r>
              <a:endParaRPr kumimoji="1" lang="zh-CN" altLang="en-US" dirty="0"/>
            </a:p>
          </p:txBody>
        </p:sp>
        <p:sp>
          <p:nvSpPr>
            <p:cNvPr id="23" name="文本框 22">
              <a:extLst>
                <a:ext uri="{FF2B5EF4-FFF2-40B4-BE49-F238E27FC236}">
                  <a16:creationId xmlns:a16="http://schemas.microsoft.com/office/drawing/2014/main" id="{874DA8AA-0331-1DDA-B74A-2D7E252E13E9}"/>
                </a:ext>
              </a:extLst>
            </p:cNvPr>
            <p:cNvSpPr txBox="1"/>
            <p:nvPr/>
          </p:nvSpPr>
          <p:spPr>
            <a:xfrm>
              <a:off x="5341129" y="4820605"/>
              <a:ext cx="823683" cy="461665"/>
            </a:xfrm>
            <a:prstGeom prst="rect">
              <a:avLst/>
            </a:prstGeom>
            <a:noFill/>
          </p:spPr>
          <p:txBody>
            <a:bodyPr wrap="square" rtlCol="0">
              <a:spAutoFit/>
            </a:bodyPr>
            <a:lstStyle/>
            <a:p>
              <a:r>
                <a:rPr kumimoji="1" lang="en-US" altLang="zh-CN" dirty="0"/>
                <a:t>GD2</a:t>
              </a:r>
              <a:endParaRPr kumimoji="1" lang="zh-CN" altLang="en-US" dirty="0"/>
            </a:p>
          </p:txBody>
        </p:sp>
      </p:grpSp>
      <p:sp>
        <p:nvSpPr>
          <p:cNvPr id="24" name="文本框 23">
            <a:extLst>
              <a:ext uri="{FF2B5EF4-FFF2-40B4-BE49-F238E27FC236}">
                <a16:creationId xmlns:a16="http://schemas.microsoft.com/office/drawing/2014/main" id="{26C487C3-3E09-745D-5CB5-E1CD710EECE0}"/>
              </a:ext>
            </a:extLst>
          </p:cNvPr>
          <p:cNvSpPr txBox="1"/>
          <p:nvPr/>
        </p:nvSpPr>
        <p:spPr>
          <a:xfrm>
            <a:off x="1366519" y="6084389"/>
            <a:ext cx="3033203" cy="338554"/>
          </a:xfrm>
          <a:prstGeom prst="rect">
            <a:avLst/>
          </a:prstGeom>
          <a:noFill/>
        </p:spPr>
        <p:txBody>
          <a:bodyPr wrap="none" rtlCol="0">
            <a:spAutoFit/>
          </a:bodyPr>
          <a:lstStyle/>
          <a:p>
            <a:r>
              <a:rPr kumimoji="1" lang="en-US" altLang="zh-CN" sz="1600" dirty="0"/>
              <a:t>GD2 compared with original D2</a:t>
            </a:r>
            <a:endParaRPr kumimoji="1" lang="zh-CN" altLang="en-US" sz="1600" dirty="0"/>
          </a:p>
        </p:txBody>
      </p:sp>
      <p:sp>
        <p:nvSpPr>
          <p:cNvPr id="25" name="文本框 24">
            <a:extLst>
              <a:ext uri="{FF2B5EF4-FFF2-40B4-BE49-F238E27FC236}">
                <a16:creationId xmlns:a16="http://schemas.microsoft.com/office/drawing/2014/main" id="{35F66A0C-3277-3270-BEC7-384B371932B6}"/>
              </a:ext>
            </a:extLst>
          </p:cNvPr>
          <p:cNvSpPr txBox="1"/>
          <p:nvPr/>
        </p:nvSpPr>
        <p:spPr>
          <a:xfrm>
            <a:off x="5980698" y="6084739"/>
            <a:ext cx="3033203" cy="338554"/>
          </a:xfrm>
          <a:prstGeom prst="rect">
            <a:avLst/>
          </a:prstGeom>
          <a:noFill/>
        </p:spPr>
        <p:txBody>
          <a:bodyPr wrap="none" rtlCol="0">
            <a:spAutoFit/>
          </a:bodyPr>
          <a:lstStyle/>
          <a:p>
            <a:r>
              <a:rPr kumimoji="1" lang="en-US" altLang="zh-CN" sz="1600" dirty="0"/>
              <a:t>GD1 compared with original D2</a:t>
            </a:r>
            <a:endParaRPr kumimoji="1" lang="zh-CN" altLang="en-US" sz="1600" dirty="0"/>
          </a:p>
        </p:txBody>
      </p:sp>
    </p:spTree>
    <p:extLst>
      <p:ext uri="{BB962C8B-B14F-4D97-AF65-F5344CB8AC3E}">
        <p14:creationId xmlns:p14="http://schemas.microsoft.com/office/powerpoint/2010/main" val="1163503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40ADF-568F-C73C-3EDB-BAB216672F1D}"/>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11EA0D41-76D8-B992-6810-DC6DAED29FC5}"/>
              </a:ext>
            </a:extLst>
          </p:cNvPr>
          <p:cNvSpPr txBox="1">
            <a:spLocks noChangeArrowheads="1"/>
          </p:cNvSpPr>
          <p:nvPr/>
        </p:nvSpPr>
        <p:spPr bwMode="auto">
          <a:xfrm>
            <a:off x="468246" y="292087"/>
            <a:ext cx="5390293" cy="79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anose="020B0604020202020204" pitchFamily="34" charset="0"/>
              </a:defRPr>
            </a:lvl2pPr>
            <a:lvl3pPr algn="ctr" rtl="0" eaLnBrk="0" fontAlgn="base" hangingPunct="0">
              <a:spcBef>
                <a:spcPct val="0"/>
              </a:spcBef>
              <a:spcAft>
                <a:spcPct val="0"/>
              </a:spcAft>
              <a:defRPr sz="3600" b="1">
                <a:solidFill>
                  <a:schemeClr val="accent2"/>
                </a:solidFill>
                <a:latin typeface="Arial" panose="020B0604020202020204" pitchFamily="34" charset="0"/>
              </a:defRPr>
            </a:lvl3pPr>
            <a:lvl4pPr algn="ctr" rtl="0" eaLnBrk="0" fontAlgn="base" hangingPunct="0">
              <a:spcBef>
                <a:spcPct val="0"/>
              </a:spcBef>
              <a:spcAft>
                <a:spcPct val="0"/>
              </a:spcAft>
              <a:defRPr sz="3600" b="1">
                <a:solidFill>
                  <a:schemeClr val="accent2"/>
                </a:solidFill>
                <a:latin typeface="Arial" panose="020B0604020202020204" pitchFamily="34" charset="0"/>
              </a:defRPr>
            </a:lvl4pPr>
            <a:lvl5pPr algn="ctr" rtl="0" eaLnBrk="0" fontAlgn="base" hangingPunct="0">
              <a:spcBef>
                <a:spcPct val="0"/>
              </a:spcBef>
              <a:spcAft>
                <a:spcPct val="0"/>
              </a:spcAft>
              <a:defRPr sz="3600" b="1">
                <a:solidFill>
                  <a:schemeClr val="accent2"/>
                </a:solidFill>
                <a:latin typeface="Arial" panose="020B0604020202020204" pitchFamily="34" charset="0"/>
              </a:defRPr>
            </a:lvl5pPr>
            <a:lvl6pPr marL="457200" algn="ctr" rtl="0" eaLnBrk="0" fontAlgn="base" hangingPunct="0">
              <a:spcBef>
                <a:spcPct val="0"/>
              </a:spcBef>
              <a:spcAft>
                <a:spcPct val="0"/>
              </a:spcAft>
              <a:defRPr sz="3600" b="1">
                <a:solidFill>
                  <a:schemeClr val="accent2"/>
                </a:solidFill>
                <a:latin typeface="Arial" panose="020B0604020202020204" pitchFamily="34" charset="0"/>
              </a:defRPr>
            </a:lvl6pPr>
            <a:lvl7pPr marL="914400" algn="ctr" rtl="0" eaLnBrk="0" fontAlgn="base" hangingPunct="0">
              <a:spcBef>
                <a:spcPct val="0"/>
              </a:spcBef>
              <a:spcAft>
                <a:spcPct val="0"/>
              </a:spcAft>
              <a:defRPr sz="3600" b="1">
                <a:solidFill>
                  <a:schemeClr val="accent2"/>
                </a:solidFill>
                <a:latin typeface="Arial" panose="020B0604020202020204" pitchFamily="34" charset="0"/>
              </a:defRPr>
            </a:lvl7pPr>
            <a:lvl8pPr marL="1371600" algn="ctr" rtl="0" eaLnBrk="0" fontAlgn="base" hangingPunct="0">
              <a:spcBef>
                <a:spcPct val="0"/>
              </a:spcBef>
              <a:spcAft>
                <a:spcPct val="0"/>
              </a:spcAft>
              <a:defRPr sz="3600" b="1">
                <a:solidFill>
                  <a:schemeClr val="accent2"/>
                </a:solidFill>
                <a:latin typeface="Arial" panose="020B0604020202020204" pitchFamily="34" charset="0"/>
              </a:defRPr>
            </a:lvl8pPr>
            <a:lvl9pPr marL="1828800" algn="ctr" rtl="0" eaLnBrk="0" fontAlgn="base" hangingPunct="0">
              <a:spcBef>
                <a:spcPct val="0"/>
              </a:spcBef>
              <a:spcAft>
                <a:spcPct val="0"/>
              </a:spcAft>
              <a:defRPr sz="3600" b="1">
                <a:solidFill>
                  <a:schemeClr val="accent2"/>
                </a:solidFill>
                <a:latin typeface="Arial" panose="020B0604020202020204" pitchFamily="34" charset="0"/>
              </a:defRPr>
            </a:lvl9pPr>
          </a:lstStyle>
          <a:p>
            <a:pPr algn="l"/>
            <a:r>
              <a:rPr lang="de-CH" sz="3200" dirty="0" err="1"/>
              <a:t>Results</a:t>
            </a:r>
            <a:endParaRPr lang="de-CH" sz="3200" dirty="0"/>
          </a:p>
        </p:txBody>
      </p:sp>
      <p:sp>
        <p:nvSpPr>
          <p:cNvPr id="9" name="文本框 8">
            <a:extLst>
              <a:ext uri="{FF2B5EF4-FFF2-40B4-BE49-F238E27FC236}">
                <a16:creationId xmlns:a16="http://schemas.microsoft.com/office/drawing/2014/main" id="{D50E5AC4-CF79-4A1E-1815-5BD90D7E8D82}"/>
              </a:ext>
            </a:extLst>
          </p:cNvPr>
          <p:cNvSpPr txBox="1"/>
          <p:nvPr/>
        </p:nvSpPr>
        <p:spPr>
          <a:xfrm>
            <a:off x="3625702" y="1041991"/>
            <a:ext cx="184731" cy="461665"/>
          </a:xfrm>
          <a:prstGeom prst="rect">
            <a:avLst/>
          </a:prstGeom>
          <a:noFill/>
        </p:spPr>
        <p:txBody>
          <a:bodyPr wrap="none" rtlCol="0">
            <a:spAutoFit/>
          </a:bodyPr>
          <a:lstStyle/>
          <a:p>
            <a:endParaRPr kumimoji="1" lang="zh-CN" altLang="en-US" dirty="0"/>
          </a:p>
        </p:txBody>
      </p:sp>
      <p:sp>
        <p:nvSpPr>
          <p:cNvPr id="2" name="TextBox 1">
            <a:extLst>
              <a:ext uri="{FF2B5EF4-FFF2-40B4-BE49-F238E27FC236}">
                <a16:creationId xmlns:a16="http://schemas.microsoft.com/office/drawing/2014/main" id="{224F0049-554B-7A88-C3CD-2DED41706AE1}"/>
              </a:ext>
            </a:extLst>
          </p:cNvPr>
          <p:cNvSpPr txBox="1">
            <a:spLocks noChangeArrowheads="1"/>
          </p:cNvSpPr>
          <p:nvPr/>
        </p:nvSpPr>
        <p:spPr bwMode="auto">
          <a:xfrm>
            <a:off x="468246" y="1209028"/>
            <a:ext cx="9209087" cy="958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dirty="0">
                <a:solidFill>
                  <a:srgbClr val="000000"/>
                </a:solidFill>
              </a:rPr>
              <a:t>Experiments – 2 (Insurance dataset)</a:t>
            </a:r>
          </a:p>
          <a:p>
            <a:pPr lvl="1">
              <a:lnSpc>
                <a:spcPct val="150000"/>
              </a:lnSpc>
              <a:spcBef>
                <a:spcPct val="0"/>
              </a:spcBef>
              <a:buFont typeface="Arial" panose="020B0604020202020204" pitchFamily="34" charset="0"/>
              <a:buChar char="•"/>
            </a:pPr>
            <a:endParaRPr lang="en-US" altLang="zh-CN" sz="2000" dirty="0">
              <a:solidFill>
                <a:srgbClr val="000000"/>
              </a:solidFill>
            </a:endParaRPr>
          </a:p>
        </p:txBody>
      </p:sp>
      <p:pic>
        <p:nvPicPr>
          <p:cNvPr id="3" name="图片 2">
            <a:extLst>
              <a:ext uri="{FF2B5EF4-FFF2-40B4-BE49-F238E27FC236}">
                <a16:creationId xmlns:a16="http://schemas.microsoft.com/office/drawing/2014/main" id="{3F3B17DE-7542-5558-6965-396A76673731}"/>
              </a:ext>
            </a:extLst>
          </p:cNvPr>
          <p:cNvPicPr>
            <a:picLocks noChangeAspect="1"/>
          </p:cNvPicPr>
          <p:nvPr/>
        </p:nvPicPr>
        <p:blipFill>
          <a:blip r:embed="rId3"/>
          <a:stretch>
            <a:fillRect/>
          </a:stretch>
        </p:blipFill>
        <p:spPr>
          <a:xfrm>
            <a:off x="468246" y="3429000"/>
            <a:ext cx="4289322" cy="2606742"/>
          </a:xfrm>
          <a:prstGeom prst="rect">
            <a:avLst/>
          </a:prstGeom>
        </p:spPr>
      </p:pic>
      <p:pic>
        <p:nvPicPr>
          <p:cNvPr id="4" name="图片 3">
            <a:extLst>
              <a:ext uri="{FF2B5EF4-FFF2-40B4-BE49-F238E27FC236}">
                <a16:creationId xmlns:a16="http://schemas.microsoft.com/office/drawing/2014/main" id="{E0696F38-558A-FCF1-979D-B4529C7AA42B}"/>
              </a:ext>
            </a:extLst>
          </p:cNvPr>
          <p:cNvPicPr>
            <a:picLocks noChangeAspect="1"/>
          </p:cNvPicPr>
          <p:nvPr/>
        </p:nvPicPr>
        <p:blipFill>
          <a:blip r:embed="rId4"/>
          <a:stretch>
            <a:fillRect/>
          </a:stretch>
        </p:blipFill>
        <p:spPr>
          <a:xfrm>
            <a:off x="5354878" y="3429000"/>
            <a:ext cx="4289322" cy="2606742"/>
          </a:xfrm>
          <a:prstGeom prst="rect">
            <a:avLst/>
          </a:prstGeom>
        </p:spPr>
      </p:pic>
      <p:grpSp>
        <p:nvGrpSpPr>
          <p:cNvPr id="6" name="组合 5">
            <a:extLst>
              <a:ext uri="{FF2B5EF4-FFF2-40B4-BE49-F238E27FC236}">
                <a16:creationId xmlns:a16="http://schemas.microsoft.com/office/drawing/2014/main" id="{DD19E30D-8C40-10A2-300D-E40CD7F18FB5}"/>
              </a:ext>
            </a:extLst>
          </p:cNvPr>
          <p:cNvGrpSpPr/>
          <p:nvPr/>
        </p:nvGrpSpPr>
        <p:grpSpPr>
          <a:xfrm>
            <a:off x="1442125" y="1688326"/>
            <a:ext cx="7021749" cy="1466461"/>
            <a:chOff x="1032388" y="3952566"/>
            <a:chExt cx="7021749" cy="1466461"/>
          </a:xfrm>
        </p:grpSpPr>
        <p:grpSp>
          <p:nvGrpSpPr>
            <p:cNvPr id="10" name="组合 9">
              <a:extLst>
                <a:ext uri="{FF2B5EF4-FFF2-40B4-BE49-F238E27FC236}">
                  <a16:creationId xmlns:a16="http://schemas.microsoft.com/office/drawing/2014/main" id="{BBD46897-7635-C556-2FA3-8B3367BB7D8F}"/>
                </a:ext>
              </a:extLst>
            </p:cNvPr>
            <p:cNvGrpSpPr/>
            <p:nvPr/>
          </p:nvGrpSpPr>
          <p:grpSpPr>
            <a:xfrm>
              <a:off x="1032388" y="3952566"/>
              <a:ext cx="6893583" cy="1431611"/>
              <a:chOff x="1209368" y="3429000"/>
              <a:chExt cx="6934844" cy="1772496"/>
            </a:xfrm>
          </p:grpSpPr>
          <p:sp>
            <p:nvSpPr>
              <p:cNvPr id="17" name="矩形 16">
                <a:extLst>
                  <a:ext uri="{FF2B5EF4-FFF2-40B4-BE49-F238E27FC236}">
                    <a16:creationId xmlns:a16="http://schemas.microsoft.com/office/drawing/2014/main" id="{83F801C8-5775-5AC1-DA99-9CD1506B83C3}"/>
                  </a:ext>
                </a:extLst>
              </p:cNvPr>
              <p:cNvSpPr/>
              <p:nvPr/>
            </p:nvSpPr>
            <p:spPr bwMode="auto">
              <a:xfrm>
                <a:off x="1209368" y="3578942"/>
                <a:ext cx="1081548" cy="5014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M0</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cxnSp>
            <p:nvCxnSpPr>
              <p:cNvPr id="18" name="直线箭头连接符 17">
                <a:extLst>
                  <a:ext uri="{FF2B5EF4-FFF2-40B4-BE49-F238E27FC236}">
                    <a16:creationId xmlns:a16="http://schemas.microsoft.com/office/drawing/2014/main" id="{14C1A5A9-F177-1433-18D6-2016973DB69B}"/>
                  </a:ext>
                </a:extLst>
              </p:cNvPr>
              <p:cNvCxnSpPr/>
              <p:nvPr/>
            </p:nvCxnSpPr>
            <p:spPr bwMode="auto">
              <a:xfrm>
                <a:off x="2330245" y="3854245"/>
                <a:ext cx="943897"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文本框 18">
                <a:extLst>
                  <a:ext uri="{FF2B5EF4-FFF2-40B4-BE49-F238E27FC236}">
                    <a16:creationId xmlns:a16="http://schemas.microsoft.com/office/drawing/2014/main" id="{F9B0059E-E45D-4592-34CC-EBF40E400611}"/>
                  </a:ext>
                </a:extLst>
              </p:cNvPr>
              <p:cNvSpPr txBox="1"/>
              <p:nvPr/>
            </p:nvSpPr>
            <p:spPr>
              <a:xfrm>
                <a:off x="1209368" y="4164528"/>
                <a:ext cx="609600" cy="461665"/>
              </a:xfrm>
              <a:prstGeom prst="rect">
                <a:avLst/>
              </a:prstGeom>
              <a:noFill/>
            </p:spPr>
            <p:txBody>
              <a:bodyPr wrap="square" rtlCol="0">
                <a:spAutoFit/>
              </a:bodyPr>
              <a:lstStyle/>
              <a:p>
                <a:r>
                  <a:rPr kumimoji="1" lang="en-US" altLang="zh-CN" dirty="0"/>
                  <a:t>D1</a:t>
                </a:r>
                <a:endParaRPr kumimoji="1" lang="zh-CN" altLang="en-US" dirty="0"/>
              </a:p>
            </p:txBody>
          </p:sp>
          <p:sp>
            <p:nvSpPr>
              <p:cNvPr id="20" name="矩形 19">
                <a:extLst>
                  <a:ext uri="{FF2B5EF4-FFF2-40B4-BE49-F238E27FC236}">
                    <a16:creationId xmlns:a16="http://schemas.microsoft.com/office/drawing/2014/main" id="{3AF33781-5B45-F0DA-BBCF-E20002DF09B3}"/>
                  </a:ext>
                </a:extLst>
              </p:cNvPr>
              <p:cNvSpPr/>
              <p:nvPr/>
            </p:nvSpPr>
            <p:spPr bwMode="auto">
              <a:xfrm>
                <a:off x="1209368" y="4700051"/>
                <a:ext cx="1081548" cy="5014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M2</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cxnSp>
            <p:nvCxnSpPr>
              <p:cNvPr id="21" name="直线箭头连接符 20">
                <a:extLst>
                  <a:ext uri="{FF2B5EF4-FFF2-40B4-BE49-F238E27FC236}">
                    <a16:creationId xmlns:a16="http://schemas.microsoft.com/office/drawing/2014/main" id="{7EF5514B-91A3-6E31-A85F-DC4343317AC9}"/>
                  </a:ext>
                </a:extLst>
              </p:cNvPr>
              <p:cNvCxnSpPr/>
              <p:nvPr/>
            </p:nvCxnSpPr>
            <p:spPr bwMode="auto">
              <a:xfrm>
                <a:off x="1750142" y="4080387"/>
                <a:ext cx="0" cy="619664"/>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本框 21">
                <a:extLst>
                  <a:ext uri="{FF2B5EF4-FFF2-40B4-BE49-F238E27FC236}">
                    <a16:creationId xmlns:a16="http://schemas.microsoft.com/office/drawing/2014/main" id="{947FA5EF-E3FD-A26A-9AF1-84CEBD74728B}"/>
                  </a:ext>
                </a:extLst>
              </p:cNvPr>
              <p:cNvSpPr txBox="1"/>
              <p:nvPr/>
            </p:nvSpPr>
            <p:spPr>
              <a:xfrm>
                <a:off x="2524295" y="3429000"/>
                <a:ext cx="609600" cy="571593"/>
              </a:xfrm>
              <a:prstGeom prst="rect">
                <a:avLst/>
              </a:prstGeom>
              <a:noFill/>
            </p:spPr>
            <p:txBody>
              <a:bodyPr wrap="square" rtlCol="0">
                <a:spAutoFit/>
              </a:bodyPr>
              <a:lstStyle/>
              <a:p>
                <a:r>
                  <a:rPr kumimoji="1" lang="en-US" altLang="zh-CN" dirty="0"/>
                  <a:t>D4</a:t>
                </a:r>
                <a:endParaRPr kumimoji="1" lang="zh-CN" altLang="en-US" dirty="0"/>
              </a:p>
            </p:txBody>
          </p:sp>
          <p:cxnSp>
            <p:nvCxnSpPr>
              <p:cNvPr id="23" name="直线箭头连接符 22">
                <a:extLst>
                  <a:ext uri="{FF2B5EF4-FFF2-40B4-BE49-F238E27FC236}">
                    <a16:creationId xmlns:a16="http://schemas.microsoft.com/office/drawing/2014/main" id="{860CB928-32B0-E75F-8B45-E8683FBD55F7}"/>
                  </a:ext>
                </a:extLst>
              </p:cNvPr>
              <p:cNvCxnSpPr/>
              <p:nvPr/>
            </p:nvCxnSpPr>
            <p:spPr bwMode="auto">
              <a:xfrm>
                <a:off x="2330245" y="5051438"/>
                <a:ext cx="943897"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文本框 23">
                <a:extLst>
                  <a:ext uri="{FF2B5EF4-FFF2-40B4-BE49-F238E27FC236}">
                    <a16:creationId xmlns:a16="http://schemas.microsoft.com/office/drawing/2014/main" id="{A17D3FF3-5B35-0C15-3FAE-31CD844A2A02}"/>
                  </a:ext>
                </a:extLst>
              </p:cNvPr>
              <p:cNvSpPr txBox="1"/>
              <p:nvPr/>
            </p:nvSpPr>
            <p:spPr>
              <a:xfrm>
                <a:off x="2524295" y="4626193"/>
                <a:ext cx="609600" cy="461665"/>
              </a:xfrm>
              <a:prstGeom prst="rect">
                <a:avLst/>
              </a:prstGeom>
              <a:noFill/>
            </p:spPr>
            <p:txBody>
              <a:bodyPr wrap="square" rtlCol="0">
                <a:spAutoFit/>
              </a:bodyPr>
              <a:lstStyle/>
              <a:p>
                <a:r>
                  <a:rPr kumimoji="1" lang="en-US" altLang="zh-CN" dirty="0"/>
                  <a:t>D2</a:t>
                </a:r>
                <a:endParaRPr kumimoji="1" lang="zh-CN" altLang="en-US" dirty="0"/>
              </a:p>
            </p:txBody>
          </p:sp>
          <p:sp>
            <p:nvSpPr>
              <p:cNvPr id="25" name="矩形 24">
                <a:extLst>
                  <a:ext uri="{FF2B5EF4-FFF2-40B4-BE49-F238E27FC236}">
                    <a16:creationId xmlns:a16="http://schemas.microsoft.com/office/drawing/2014/main" id="{38518CEE-FC13-18EF-6E95-29D9BAEB289D}"/>
                  </a:ext>
                </a:extLst>
              </p:cNvPr>
              <p:cNvSpPr/>
              <p:nvPr/>
            </p:nvSpPr>
            <p:spPr bwMode="auto">
              <a:xfrm>
                <a:off x="3275249" y="3578942"/>
                <a:ext cx="1081548" cy="5014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M1</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26" name="矩形 25">
                <a:extLst>
                  <a:ext uri="{FF2B5EF4-FFF2-40B4-BE49-F238E27FC236}">
                    <a16:creationId xmlns:a16="http://schemas.microsoft.com/office/drawing/2014/main" id="{17891CC3-6AFF-48FD-BD4F-41F5388A240A}"/>
                  </a:ext>
                </a:extLst>
              </p:cNvPr>
              <p:cNvSpPr/>
              <p:nvPr/>
            </p:nvSpPr>
            <p:spPr bwMode="auto">
              <a:xfrm>
                <a:off x="3265417" y="4700050"/>
                <a:ext cx="1081548" cy="5014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M3</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cxnSp>
            <p:nvCxnSpPr>
              <p:cNvPr id="27" name="直线箭头连接符 26">
                <a:extLst>
                  <a:ext uri="{FF2B5EF4-FFF2-40B4-BE49-F238E27FC236}">
                    <a16:creationId xmlns:a16="http://schemas.microsoft.com/office/drawing/2014/main" id="{762456FA-1D1E-82F4-74F0-F80DF394E767}"/>
                  </a:ext>
                </a:extLst>
              </p:cNvPr>
              <p:cNvCxnSpPr/>
              <p:nvPr/>
            </p:nvCxnSpPr>
            <p:spPr bwMode="auto">
              <a:xfrm>
                <a:off x="4356797" y="3839496"/>
                <a:ext cx="943897"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线箭头连接符 27">
                <a:extLst>
                  <a:ext uri="{FF2B5EF4-FFF2-40B4-BE49-F238E27FC236}">
                    <a16:creationId xmlns:a16="http://schemas.microsoft.com/office/drawing/2014/main" id="{048BA628-607C-D71A-AF8B-6ECB46560CC5}"/>
                  </a:ext>
                </a:extLst>
              </p:cNvPr>
              <p:cNvCxnSpPr/>
              <p:nvPr/>
            </p:nvCxnSpPr>
            <p:spPr bwMode="auto">
              <a:xfrm>
                <a:off x="4356797" y="5051438"/>
                <a:ext cx="943897"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本框 28">
                <a:extLst>
                  <a:ext uri="{FF2B5EF4-FFF2-40B4-BE49-F238E27FC236}">
                    <a16:creationId xmlns:a16="http://schemas.microsoft.com/office/drawing/2014/main" id="{061D1E02-4913-C6E1-9BC1-21FEB533516E}"/>
                  </a:ext>
                </a:extLst>
              </p:cNvPr>
              <p:cNvSpPr txBox="1"/>
              <p:nvPr/>
            </p:nvSpPr>
            <p:spPr>
              <a:xfrm>
                <a:off x="5341129" y="3598831"/>
                <a:ext cx="823683" cy="461665"/>
              </a:xfrm>
              <a:prstGeom prst="rect">
                <a:avLst/>
              </a:prstGeom>
              <a:noFill/>
            </p:spPr>
            <p:txBody>
              <a:bodyPr wrap="square" rtlCol="0">
                <a:spAutoFit/>
              </a:bodyPr>
              <a:lstStyle/>
              <a:p>
                <a:r>
                  <a:rPr kumimoji="1" lang="en-US" altLang="zh-CN" dirty="0"/>
                  <a:t>GD1</a:t>
                </a:r>
                <a:endParaRPr kumimoji="1" lang="zh-CN" altLang="en-US" dirty="0"/>
              </a:p>
            </p:txBody>
          </p:sp>
          <p:sp>
            <p:nvSpPr>
              <p:cNvPr id="30" name="文本框 29">
                <a:extLst>
                  <a:ext uri="{FF2B5EF4-FFF2-40B4-BE49-F238E27FC236}">
                    <a16:creationId xmlns:a16="http://schemas.microsoft.com/office/drawing/2014/main" id="{B1ADF721-466D-2262-F7A2-5CB0EE0F139F}"/>
                  </a:ext>
                </a:extLst>
              </p:cNvPr>
              <p:cNvSpPr txBox="1"/>
              <p:nvPr/>
            </p:nvSpPr>
            <p:spPr>
              <a:xfrm>
                <a:off x="7320529" y="3598831"/>
                <a:ext cx="823683" cy="461665"/>
              </a:xfrm>
              <a:prstGeom prst="rect">
                <a:avLst/>
              </a:prstGeom>
              <a:noFill/>
            </p:spPr>
            <p:txBody>
              <a:bodyPr wrap="square" rtlCol="0">
                <a:spAutoFit/>
              </a:bodyPr>
              <a:lstStyle/>
              <a:p>
                <a:r>
                  <a:rPr kumimoji="1" lang="en-US" altLang="zh-CN" dirty="0"/>
                  <a:t>GD2</a:t>
                </a:r>
                <a:endParaRPr kumimoji="1" lang="zh-CN" altLang="en-US" dirty="0"/>
              </a:p>
            </p:txBody>
          </p:sp>
        </p:grpSp>
        <p:sp>
          <p:nvSpPr>
            <p:cNvPr id="11" name="矩形 10">
              <a:extLst>
                <a:ext uri="{FF2B5EF4-FFF2-40B4-BE49-F238E27FC236}">
                  <a16:creationId xmlns:a16="http://schemas.microsoft.com/office/drawing/2014/main" id="{F4298F72-30E8-7EFD-FC4C-99E5F8BFCD6E}"/>
                </a:ext>
              </a:extLst>
            </p:cNvPr>
            <p:cNvSpPr/>
            <p:nvPr/>
          </p:nvSpPr>
          <p:spPr bwMode="auto">
            <a:xfrm>
              <a:off x="5121219" y="5011299"/>
              <a:ext cx="1075113" cy="405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M4</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12" name="文本框 11">
              <a:extLst>
                <a:ext uri="{FF2B5EF4-FFF2-40B4-BE49-F238E27FC236}">
                  <a16:creationId xmlns:a16="http://schemas.microsoft.com/office/drawing/2014/main" id="{D9090572-6816-6E4E-CDE8-A1C45D336567}"/>
                </a:ext>
              </a:extLst>
            </p:cNvPr>
            <p:cNvSpPr txBox="1"/>
            <p:nvPr/>
          </p:nvSpPr>
          <p:spPr>
            <a:xfrm>
              <a:off x="4357615" y="4919516"/>
              <a:ext cx="605973" cy="461665"/>
            </a:xfrm>
            <a:prstGeom prst="rect">
              <a:avLst/>
            </a:prstGeom>
            <a:noFill/>
          </p:spPr>
          <p:txBody>
            <a:bodyPr wrap="square" rtlCol="0">
              <a:spAutoFit/>
            </a:bodyPr>
            <a:lstStyle/>
            <a:p>
              <a:r>
                <a:rPr kumimoji="1" lang="en-US" altLang="zh-CN" dirty="0"/>
                <a:t>D3</a:t>
              </a:r>
              <a:endParaRPr kumimoji="1" lang="zh-CN" altLang="en-US" dirty="0"/>
            </a:p>
          </p:txBody>
        </p:sp>
        <p:sp>
          <p:nvSpPr>
            <p:cNvPr id="13" name="矩形 12">
              <a:extLst>
                <a:ext uri="{FF2B5EF4-FFF2-40B4-BE49-F238E27FC236}">
                  <a16:creationId xmlns:a16="http://schemas.microsoft.com/office/drawing/2014/main" id="{E0AF76C8-588E-6B2C-52B7-6AD49076B80F}"/>
                </a:ext>
              </a:extLst>
            </p:cNvPr>
            <p:cNvSpPr/>
            <p:nvPr/>
          </p:nvSpPr>
          <p:spPr bwMode="auto">
            <a:xfrm>
              <a:off x="6979024" y="5014019"/>
              <a:ext cx="1075113" cy="405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rPr>
                <a:t>M5</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cxnSp>
          <p:nvCxnSpPr>
            <p:cNvPr id="14" name="直线箭头连接符 13">
              <a:extLst>
                <a:ext uri="{FF2B5EF4-FFF2-40B4-BE49-F238E27FC236}">
                  <a16:creationId xmlns:a16="http://schemas.microsoft.com/office/drawing/2014/main" id="{1E7C374F-D03D-DAFD-59C5-88013E9A0B3A}"/>
                </a:ext>
              </a:extLst>
            </p:cNvPr>
            <p:cNvCxnSpPr/>
            <p:nvPr/>
          </p:nvCxnSpPr>
          <p:spPr bwMode="auto">
            <a:xfrm>
              <a:off x="6196332" y="5231271"/>
              <a:ext cx="782692" cy="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a:extLst>
                <a:ext uri="{FF2B5EF4-FFF2-40B4-BE49-F238E27FC236}">
                  <a16:creationId xmlns:a16="http://schemas.microsoft.com/office/drawing/2014/main" id="{3CAD99A2-B0E2-4BDF-C7D6-090D01EE73A2}"/>
                </a:ext>
              </a:extLst>
            </p:cNvPr>
            <p:cNvSpPr txBox="1"/>
            <p:nvPr/>
          </p:nvSpPr>
          <p:spPr>
            <a:xfrm>
              <a:off x="6295897" y="4875122"/>
              <a:ext cx="605973" cy="461665"/>
            </a:xfrm>
            <a:prstGeom prst="rect">
              <a:avLst/>
            </a:prstGeom>
            <a:noFill/>
          </p:spPr>
          <p:txBody>
            <a:bodyPr wrap="square" rtlCol="0">
              <a:spAutoFit/>
            </a:bodyPr>
            <a:lstStyle/>
            <a:p>
              <a:r>
                <a:rPr kumimoji="1" lang="en-US" altLang="zh-CN" dirty="0"/>
                <a:t>D4</a:t>
              </a:r>
              <a:endParaRPr kumimoji="1" lang="zh-CN" altLang="en-US" dirty="0"/>
            </a:p>
          </p:txBody>
        </p:sp>
        <p:cxnSp>
          <p:nvCxnSpPr>
            <p:cNvPr id="16" name="直线箭头连接符 15">
              <a:extLst>
                <a:ext uri="{FF2B5EF4-FFF2-40B4-BE49-F238E27FC236}">
                  <a16:creationId xmlns:a16="http://schemas.microsoft.com/office/drawing/2014/main" id="{29B2CE1E-843B-CE7F-A2C0-A825A66C980E}"/>
                </a:ext>
              </a:extLst>
            </p:cNvPr>
            <p:cNvCxnSpPr/>
            <p:nvPr/>
          </p:nvCxnSpPr>
          <p:spPr bwMode="auto">
            <a:xfrm flipV="1">
              <a:off x="7531510" y="4462613"/>
              <a:ext cx="0" cy="516556"/>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文本框 30">
            <a:extLst>
              <a:ext uri="{FF2B5EF4-FFF2-40B4-BE49-F238E27FC236}">
                <a16:creationId xmlns:a16="http://schemas.microsoft.com/office/drawing/2014/main" id="{C001CE74-6866-22A5-9A3A-CC8D9BA9C894}"/>
              </a:ext>
            </a:extLst>
          </p:cNvPr>
          <p:cNvSpPr txBox="1"/>
          <p:nvPr/>
        </p:nvSpPr>
        <p:spPr>
          <a:xfrm>
            <a:off x="1366519" y="6084389"/>
            <a:ext cx="3033203" cy="338554"/>
          </a:xfrm>
          <a:prstGeom prst="rect">
            <a:avLst/>
          </a:prstGeom>
          <a:noFill/>
        </p:spPr>
        <p:txBody>
          <a:bodyPr wrap="none" rtlCol="0">
            <a:spAutoFit/>
          </a:bodyPr>
          <a:lstStyle/>
          <a:p>
            <a:r>
              <a:rPr kumimoji="1" lang="en-US" altLang="zh-CN" sz="1600" dirty="0"/>
              <a:t>GD2 compared with original D2</a:t>
            </a:r>
            <a:endParaRPr kumimoji="1" lang="zh-CN" altLang="en-US" sz="1600" dirty="0"/>
          </a:p>
        </p:txBody>
      </p:sp>
      <p:sp>
        <p:nvSpPr>
          <p:cNvPr id="32" name="文本框 31">
            <a:extLst>
              <a:ext uri="{FF2B5EF4-FFF2-40B4-BE49-F238E27FC236}">
                <a16:creationId xmlns:a16="http://schemas.microsoft.com/office/drawing/2014/main" id="{1A6CFEC1-3789-0023-0E63-DB278CC1579A}"/>
              </a:ext>
            </a:extLst>
          </p:cNvPr>
          <p:cNvSpPr txBox="1"/>
          <p:nvPr/>
        </p:nvSpPr>
        <p:spPr>
          <a:xfrm>
            <a:off x="5958694" y="6084389"/>
            <a:ext cx="3033203" cy="338554"/>
          </a:xfrm>
          <a:prstGeom prst="rect">
            <a:avLst/>
          </a:prstGeom>
          <a:noFill/>
        </p:spPr>
        <p:txBody>
          <a:bodyPr wrap="none" rtlCol="0">
            <a:spAutoFit/>
          </a:bodyPr>
          <a:lstStyle/>
          <a:p>
            <a:r>
              <a:rPr kumimoji="1" lang="en-US" altLang="zh-CN" sz="1600" dirty="0"/>
              <a:t>GD1 compared with original D2</a:t>
            </a:r>
            <a:endParaRPr kumimoji="1" lang="zh-CN" altLang="en-US" sz="1600" dirty="0"/>
          </a:p>
        </p:txBody>
      </p:sp>
    </p:spTree>
    <p:extLst>
      <p:ext uri="{BB962C8B-B14F-4D97-AF65-F5344CB8AC3E}">
        <p14:creationId xmlns:p14="http://schemas.microsoft.com/office/powerpoint/2010/main" val="772643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61B46-C87B-5EAB-970C-2088C104FDE9}"/>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6899EEAC-BE51-FD40-2175-71A1E9A4BD6A}"/>
              </a:ext>
            </a:extLst>
          </p:cNvPr>
          <p:cNvSpPr txBox="1">
            <a:spLocks noChangeArrowheads="1"/>
          </p:cNvSpPr>
          <p:nvPr/>
        </p:nvSpPr>
        <p:spPr bwMode="auto">
          <a:xfrm>
            <a:off x="468246" y="292087"/>
            <a:ext cx="5390293" cy="79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anose="020B0604020202020204" pitchFamily="34" charset="0"/>
              </a:defRPr>
            </a:lvl2pPr>
            <a:lvl3pPr algn="ctr" rtl="0" eaLnBrk="0" fontAlgn="base" hangingPunct="0">
              <a:spcBef>
                <a:spcPct val="0"/>
              </a:spcBef>
              <a:spcAft>
                <a:spcPct val="0"/>
              </a:spcAft>
              <a:defRPr sz="3600" b="1">
                <a:solidFill>
                  <a:schemeClr val="accent2"/>
                </a:solidFill>
                <a:latin typeface="Arial" panose="020B0604020202020204" pitchFamily="34" charset="0"/>
              </a:defRPr>
            </a:lvl3pPr>
            <a:lvl4pPr algn="ctr" rtl="0" eaLnBrk="0" fontAlgn="base" hangingPunct="0">
              <a:spcBef>
                <a:spcPct val="0"/>
              </a:spcBef>
              <a:spcAft>
                <a:spcPct val="0"/>
              </a:spcAft>
              <a:defRPr sz="3600" b="1">
                <a:solidFill>
                  <a:schemeClr val="accent2"/>
                </a:solidFill>
                <a:latin typeface="Arial" panose="020B0604020202020204" pitchFamily="34" charset="0"/>
              </a:defRPr>
            </a:lvl4pPr>
            <a:lvl5pPr algn="ctr" rtl="0" eaLnBrk="0" fontAlgn="base" hangingPunct="0">
              <a:spcBef>
                <a:spcPct val="0"/>
              </a:spcBef>
              <a:spcAft>
                <a:spcPct val="0"/>
              </a:spcAft>
              <a:defRPr sz="3600" b="1">
                <a:solidFill>
                  <a:schemeClr val="accent2"/>
                </a:solidFill>
                <a:latin typeface="Arial" panose="020B0604020202020204" pitchFamily="34" charset="0"/>
              </a:defRPr>
            </a:lvl5pPr>
            <a:lvl6pPr marL="457200" algn="ctr" rtl="0" eaLnBrk="0" fontAlgn="base" hangingPunct="0">
              <a:spcBef>
                <a:spcPct val="0"/>
              </a:spcBef>
              <a:spcAft>
                <a:spcPct val="0"/>
              </a:spcAft>
              <a:defRPr sz="3600" b="1">
                <a:solidFill>
                  <a:schemeClr val="accent2"/>
                </a:solidFill>
                <a:latin typeface="Arial" panose="020B0604020202020204" pitchFamily="34" charset="0"/>
              </a:defRPr>
            </a:lvl6pPr>
            <a:lvl7pPr marL="914400" algn="ctr" rtl="0" eaLnBrk="0" fontAlgn="base" hangingPunct="0">
              <a:spcBef>
                <a:spcPct val="0"/>
              </a:spcBef>
              <a:spcAft>
                <a:spcPct val="0"/>
              </a:spcAft>
              <a:defRPr sz="3600" b="1">
                <a:solidFill>
                  <a:schemeClr val="accent2"/>
                </a:solidFill>
                <a:latin typeface="Arial" panose="020B0604020202020204" pitchFamily="34" charset="0"/>
              </a:defRPr>
            </a:lvl7pPr>
            <a:lvl8pPr marL="1371600" algn="ctr" rtl="0" eaLnBrk="0" fontAlgn="base" hangingPunct="0">
              <a:spcBef>
                <a:spcPct val="0"/>
              </a:spcBef>
              <a:spcAft>
                <a:spcPct val="0"/>
              </a:spcAft>
              <a:defRPr sz="3600" b="1">
                <a:solidFill>
                  <a:schemeClr val="accent2"/>
                </a:solidFill>
                <a:latin typeface="Arial" panose="020B0604020202020204" pitchFamily="34" charset="0"/>
              </a:defRPr>
            </a:lvl8pPr>
            <a:lvl9pPr marL="1828800" algn="ctr" rtl="0" eaLnBrk="0" fontAlgn="base" hangingPunct="0">
              <a:spcBef>
                <a:spcPct val="0"/>
              </a:spcBef>
              <a:spcAft>
                <a:spcPct val="0"/>
              </a:spcAft>
              <a:defRPr sz="3600" b="1">
                <a:solidFill>
                  <a:schemeClr val="accent2"/>
                </a:solidFill>
                <a:latin typeface="Arial" panose="020B0604020202020204" pitchFamily="34" charset="0"/>
              </a:defRPr>
            </a:lvl9pPr>
          </a:lstStyle>
          <a:p>
            <a:pPr algn="l"/>
            <a:r>
              <a:rPr lang="de-CH" sz="3200" dirty="0" err="1"/>
              <a:t>Results</a:t>
            </a:r>
            <a:endParaRPr lang="de-CH" sz="3200" dirty="0"/>
          </a:p>
        </p:txBody>
      </p:sp>
      <p:sp>
        <p:nvSpPr>
          <p:cNvPr id="9" name="文本框 8">
            <a:extLst>
              <a:ext uri="{FF2B5EF4-FFF2-40B4-BE49-F238E27FC236}">
                <a16:creationId xmlns:a16="http://schemas.microsoft.com/office/drawing/2014/main" id="{37F1F3F9-B759-75DC-2580-522965DBD7F0}"/>
              </a:ext>
            </a:extLst>
          </p:cNvPr>
          <p:cNvSpPr txBox="1"/>
          <p:nvPr/>
        </p:nvSpPr>
        <p:spPr>
          <a:xfrm>
            <a:off x="3625702" y="1041991"/>
            <a:ext cx="184731" cy="461665"/>
          </a:xfrm>
          <a:prstGeom prst="rect">
            <a:avLst/>
          </a:prstGeom>
          <a:noFill/>
        </p:spPr>
        <p:txBody>
          <a:bodyPr wrap="none" rtlCol="0">
            <a:spAutoFit/>
          </a:bodyPr>
          <a:lstStyle/>
          <a:p>
            <a:endParaRPr kumimoji="1" lang="zh-CN" altLang="en-US" dirty="0"/>
          </a:p>
        </p:txBody>
      </p:sp>
      <p:sp>
        <p:nvSpPr>
          <p:cNvPr id="2" name="TextBox 1">
            <a:extLst>
              <a:ext uri="{FF2B5EF4-FFF2-40B4-BE49-F238E27FC236}">
                <a16:creationId xmlns:a16="http://schemas.microsoft.com/office/drawing/2014/main" id="{91688468-6B70-5790-6B35-39A901B434EC}"/>
              </a:ext>
            </a:extLst>
          </p:cNvPr>
          <p:cNvSpPr txBox="1">
            <a:spLocks noChangeArrowheads="1"/>
          </p:cNvSpPr>
          <p:nvPr/>
        </p:nvSpPr>
        <p:spPr bwMode="auto">
          <a:xfrm>
            <a:off x="468246" y="1209028"/>
            <a:ext cx="6738799" cy="3728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dirty="0">
                <a:solidFill>
                  <a:srgbClr val="000000"/>
                </a:solidFill>
              </a:rPr>
              <a:t>Initial Conclusion</a:t>
            </a:r>
          </a:p>
          <a:p>
            <a:pPr lvl="1">
              <a:lnSpc>
                <a:spcPct val="150000"/>
              </a:lnSpc>
              <a:spcBef>
                <a:spcPct val="0"/>
              </a:spcBef>
              <a:buFont typeface="Arial" panose="020B0604020202020204" pitchFamily="34" charset="0"/>
              <a:buChar char="•"/>
            </a:pPr>
            <a:r>
              <a:rPr lang="en-US" altLang="zh-CN" sz="2000" dirty="0">
                <a:solidFill>
                  <a:srgbClr val="000000"/>
                </a:solidFill>
              </a:rPr>
              <a:t>If the model is pre-trained on datasets with similar feature distribution, it can have better performance on synthetic data generation task in target datasets</a:t>
            </a:r>
          </a:p>
          <a:p>
            <a:pPr lvl="1">
              <a:lnSpc>
                <a:spcPct val="150000"/>
              </a:lnSpc>
              <a:spcBef>
                <a:spcPct val="0"/>
              </a:spcBef>
              <a:buFont typeface="Arial" panose="020B0604020202020204" pitchFamily="34" charset="0"/>
              <a:buChar char="•"/>
            </a:pPr>
            <a:endParaRPr lang="en-US" altLang="zh-CN" sz="2000" dirty="0">
              <a:solidFill>
                <a:srgbClr val="000000"/>
              </a:solidFill>
            </a:endParaRPr>
          </a:p>
          <a:p>
            <a:pPr lvl="1">
              <a:lnSpc>
                <a:spcPct val="150000"/>
              </a:lnSpc>
              <a:spcBef>
                <a:spcPct val="0"/>
              </a:spcBef>
              <a:buFont typeface="Arial" panose="020B0604020202020204" pitchFamily="34" charset="0"/>
              <a:buChar char="•"/>
            </a:pPr>
            <a:r>
              <a:rPr lang="en-US" altLang="zh-CN" sz="2000" dirty="0">
                <a:solidFill>
                  <a:srgbClr val="000000"/>
                </a:solidFill>
              </a:rPr>
              <a:t>Models pre-trained on multiple datasets with different feature distribution might not help a lot in synthetic data generation for tabular dataset</a:t>
            </a:r>
          </a:p>
        </p:txBody>
      </p:sp>
    </p:spTree>
    <p:extLst>
      <p:ext uri="{BB962C8B-B14F-4D97-AF65-F5344CB8AC3E}">
        <p14:creationId xmlns:p14="http://schemas.microsoft.com/office/powerpoint/2010/main" val="2488088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A4C84-5722-F7EA-4334-146115CA55E2}"/>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E7932ED8-0FD4-6687-1BD8-2F1AF2BD1FB3}"/>
              </a:ext>
            </a:extLst>
          </p:cNvPr>
          <p:cNvSpPr txBox="1">
            <a:spLocks noChangeArrowheads="1"/>
          </p:cNvSpPr>
          <p:nvPr/>
        </p:nvSpPr>
        <p:spPr bwMode="auto">
          <a:xfrm>
            <a:off x="468246" y="292087"/>
            <a:ext cx="5390293" cy="79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anose="020B0604020202020204" pitchFamily="34" charset="0"/>
              </a:defRPr>
            </a:lvl2pPr>
            <a:lvl3pPr algn="ctr" rtl="0" eaLnBrk="0" fontAlgn="base" hangingPunct="0">
              <a:spcBef>
                <a:spcPct val="0"/>
              </a:spcBef>
              <a:spcAft>
                <a:spcPct val="0"/>
              </a:spcAft>
              <a:defRPr sz="3600" b="1">
                <a:solidFill>
                  <a:schemeClr val="accent2"/>
                </a:solidFill>
                <a:latin typeface="Arial" panose="020B0604020202020204" pitchFamily="34" charset="0"/>
              </a:defRPr>
            </a:lvl3pPr>
            <a:lvl4pPr algn="ctr" rtl="0" eaLnBrk="0" fontAlgn="base" hangingPunct="0">
              <a:spcBef>
                <a:spcPct val="0"/>
              </a:spcBef>
              <a:spcAft>
                <a:spcPct val="0"/>
              </a:spcAft>
              <a:defRPr sz="3600" b="1">
                <a:solidFill>
                  <a:schemeClr val="accent2"/>
                </a:solidFill>
                <a:latin typeface="Arial" panose="020B0604020202020204" pitchFamily="34" charset="0"/>
              </a:defRPr>
            </a:lvl4pPr>
            <a:lvl5pPr algn="ctr" rtl="0" eaLnBrk="0" fontAlgn="base" hangingPunct="0">
              <a:spcBef>
                <a:spcPct val="0"/>
              </a:spcBef>
              <a:spcAft>
                <a:spcPct val="0"/>
              </a:spcAft>
              <a:defRPr sz="3600" b="1">
                <a:solidFill>
                  <a:schemeClr val="accent2"/>
                </a:solidFill>
                <a:latin typeface="Arial" panose="020B0604020202020204" pitchFamily="34" charset="0"/>
              </a:defRPr>
            </a:lvl5pPr>
            <a:lvl6pPr marL="457200" algn="ctr" rtl="0" eaLnBrk="0" fontAlgn="base" hangingPunct="0">
              <a:spcBef>
                <a:spcPct val="0"/>
              </a:spcBef>
              <a:spcAft>
                <a:spcPct val="0"/>
              </a:spcAft>
              <a:defRPr sz="3600" b="1">
                <a:solidFill>
                  <a:schemeClr val="accent2"/>
                </a:solidFill>
                <a:latin typeface="Arial" panose="020B0604020202020204" pitchFamily="34" charset="0"/>
              </a:defRPr>
            </a:lvl6pPr>
            <a:lvl7pPr marL="914400" algn="ctr" rtl="0" eaLnBrk="0" fontAlgn="base" hangingPunct="0">
              <a:spcBef>
                <a:spcPct val="0"/>
              </a:spcBef>
              <a:spcAft>
                <a:spcPct val="0"/>
              </a:spcAft>
              <a:defRPr sz="3600" b="1">
                <a:solidFill>
                  <a:schemeClr val="accent2"/>
                </a:solidFill>
                <a:latin typeface="Arial" panose="020B0604020202020204" pitchFamily="34" charset="0"/>
              </a:defRPr>
            </a:lvl7pPr>
            <a:lvl8pPr marL="1371600" algn="ctr" rtl="0" eaLnBrk="0" fontAlgn="base" hangingPunct="0">
              <a:spcBef>
                <a:spcPct val="0"/>
              </a:spcBef>
              <a:spcAft>
                <a:spcPct val="0"/>
              </a:spcAft>
              <a:defRPr sz="3600" b="1">
                <a:solidFill>
                  <a:schemeClr val="accent2"/>
                </a:solidFill>
                <a:latin typeface="Arial" panose="020B0604020202020204" pitchFamily="34" charset="0"/>
              </a:defRPr>
            </a:lvl8pPr>
            <a:lvl9pPr marL="1828800" algn="ctr" rtl="0" eaLnBrk="0" fontAlgn="base" hangingPunct="0">
              <a:spcBef>
                <a:spcPct val="0"/>
              </a:spcBef>
              <a:spcAft>
                <a:spcPct val="0"/>
              </a:spcAft>
              <a:defRPr sz="3600" b="1">
                <a:solidFill>
                  <a:schemeClr val="accent2"/>
                </a:solidFill>
                <a:latin typeface="Arial" panose="020B0604020202020204" pitchFamily="34" charset="0"/>
              </a:defRPr>
            </a:lvl9pPr>
          </a:lstStyle>
          <a:p>
            <a:pPr algn="l"/>
            <a:r>
              <a:rPr lang="de-CH" sz="3200" dirty="0"/>
              <a:t>Next </a:t>
            </a:r>
            <a:r>
              <a:rPr lang="de-CH" sz="3200" dirty="0" err="1"/>
              <a:t>Steps</a:t>
            </a:r>
            <a:endParaRPr lang="de-CH" sz="3200" dirty="0"/>
          </a:p>
        </p:txBody>
      </p:sp>
      <p:sp>
        <p:nvSpPr>
          <p:cNvPr id="9" name="文本框 8">
            <a:extLst>
              <a:ext uri="{FF2B5EF4-FFF2-40B4-BE49-F238E27FC236}">
                <a16:creationId xmlns:a16="http://schemas.microsoft.com/office/drawing/2014/main" id="{7DA2F5A9-33BF-9EDC-9992-D0347784ADCD}"/>
              </a:ext>
            </a:extLst>
          </p:cNvPr>
          <p:cNvSpPr txBox="1"/>
          <p:nvPr/>
        </p:nvSpPr>
        <p:spPr>
          <a:xfrm>
            <a:off x="3625702" y="1041991"/>
            <a:ext cx="184731" cy="461665"/>
          </a:xfrm>
          <a:prstGeom prst="rect">
            <a:avLst/>
          </a:prstGeom>
          <a:noFill/>
        </p:spPr>
        <p:txBody>
          <a:bodyPr wrap="none" rtlCol="0">
            <a:spAutoFit/>
          </a:bodyPr>
          <a:lstStyle/>
          <a:p>
            <a:endParaRPr kumimoji="1" lang="zh-CN" altLang="en-US" dirty="0"/>
          </a:p>
        </p:txBody>
      </p:sp>
      <p:sp>
        <p:nvSpPr>
          <p:cNvPr id="2" name="TextBox 1">
            <a:extLst>
              <a:ext uri="{FF2B5EF4-FFF2-40B4-BE49-F238E27FC236}">
                <a16:creationId xmlns:a16="http://schemas.microsoft.com/office/drawing/2014/main" id="{6D8721C2-EC57-74EA-6FF6-5F56FA44BA5F}"/>
              </a:ext>
            </a:extLst>
          </p:cNvPr>
          <p:cNvSpPr txBox="1">
            <a:spLocks noChangeArrowheads="1"/>
          </p:cNvSpPr>
          <p:nvPr/>
        </p:nvSpPr>
        <p:spPr bwMode="auto">
          <a:xfrm>
            <a:off x="468246" y="1209028"/>
            <a:ext cx="9209087" cy="419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dirty="0">
                <a:solidFill>
                  <a:srgbClr val="000000"/>
                </a:solidFill>
              </a:rPr>
              <a:t>Improve Utility</a:t>
            </a:r>
          </a:p>
          <a:p>
            <a:pPr lvl="1">
              <a:lnSpc>
                <a:spcPct val="150000"/>
              </a:lnSpc>
              <a:spcBef>
                <a:spcPct val="0"/>
              </a:spcBef>
              <a:buFont typeface="Arial" panose="020B0604020202020204" pitchFamily="34" charset="0"/>
              <a:buChar char="•"/>
            </a:pPr>
            <a:r>
              <a:rPr lang="en-US" altLang="zh-CN" sz="2000" dirty="0">
                <a:solidFill>
                  <a:srgbClr val="000000"/>
                </a:solidFill>
              </a:rPr>
              <a:t>More related literatures to capture good points to improve</a:t>
            </a:r>
          </a:p>
          <a:p>
            <a:pPr lvl="1">
              <a:lnSpc>
                <a:spcPct val="150000"/>
              </a:lnSpc>
              <a:spcBef>
                <a:spcPct val="0"/>
              </a:spcBef>
              <a:buFont typeface="Arial" panose="020B0604020202020204" pitchFamily="34" charset="0"/>
              <a:buChar char="•"/>
            </a:pPr>
            <a:r>
              <a:rPr lang="en-US" altLang="zh-CN" sz="2000" dirty="0">
                <a:solidFill>
                  <a:srgbClr val="000000"/>
                </a:solidFill>
              </a:rPr>
              <a:t>More experiments to validate initial conclusions</a:t>
            </a:r>
          </a:p>
          <a:p>
            <a:pPr marL="457200" lvl="1" indent="0">
              <a:lnSpc>
                <a:spcPct val="150000"/>
              </a:lnSpc>
              <a:spcBef>
                <a:spcPct val="0"/>
              </a:spcBef>
              <a:buNone/>
            </a:pPr>
            <a:endParaRPr lang="en-US" altLang="zh-CN" sz="2000" b="1" dirty="0">
              <a:solidFill>
                <a:srgbClr val="000000"/>
              </a:solidFill>
            </a:endParaRPr>
          </a:p>
          <a:p>
            <a:pPr>
              <a:lnSpc>
                <a:spcPct val="150000"/>
              </a:lnSpc>
              <a:spcBef>
                <a:spcPct val="0"/>
              </a:spcBef>
              <a:buSzTx/>
              <a:buFont typeface="Arial" panose="020B0604020202020204" pitchFamily="34" charset="0"/>
              <a:buChar char="•"/>
            </a:pPr>
            <a:r>
              <a:rPr lang="en-US" altLang="zh-CN" sz="2000" b="1" dirty="0">
                <a:solidFill>
                  <a:srgbClr val="000000"/>
                </a:solidFill>
              </a:rPr>
              <a:t>Improve Privacy</a:t>
            </a:r>
            <a:endParaRPr lang="en-US" altLang="zh-CN" sz="2000" dirty="0">
              <a:solidFill>
                <a:srgbClr val="000000"/>
              </a:solidFill>
            </a:endParaRPr>
          </a:p>
          <a:p>
            <a:pPr lvl="1">
              <a:lnSpc>
                <a:spcPct val="150000"/>
              </a:lnSpc>
              <a:spcBef>
                <a:spcPct val="0"/>
              </a:spcBef>
              <a:buFont typeface="Arial" panose="020B0604020202020204" pitchFamily="34" charset="0"/>
              <a:buChar char="•"/>
            </a:pPr>
            <a:r>
              <a:rPr lang="en-US" altLang="zh-CN" sz="2000" dirty="0">
                <a:solidFill>
                  <a:srgbClr val="000000"/>
                </a:solidFill>
              </a:rPr>
              <a:t>Add privacy protection methods into LLMs-based models</a:t>
            </a:r>
          </a:p>
          <a:p>
            <a:pPr lvl="1">
              <a:lnSpc>
                <a:spcPct val="150000"/>
              </a:lnSpc>
              <a:spcBef>
                <a:spcPct val="0"/>
              </a:spcBef>
              <a:buFont typeface="Arial" panose="020B0604020202020204" pitchFamily="34" charset="0"/>
              <a:buChar char="•"/>
            </a:pPr>
            <a:r>
              <a:rPr lang="en-US" altLang="zh-CN" sz="2000" dirty="0">
                <a:solidFill>
                  <a:srgbClr val="000000"/>
                </a:solidFill>
              </a:rPr>
              <a:t>Take good privacy protection methods from other models</a:t>
            </a:r>
          </a:p>
          <a:p>
            <a:pPr lvl="1">
              <a:lnSpc>
                <a:spcPct val="150000"/>
              </a:lnSpc>
              <a:spcBef>
                <a:spcPct val="0"/>
              </a:spcBef>
              <a:buFont typeface="Arial" panose="020B0604020202020204" pitchFamily="34" charset="0"/>
              <a:buChar char="•"/>
            </a:pPr>
            <a:r>
              <a:rPr lang="en-US" altLang="zh-CN" sz="2000" dirty="0">
                <a:solidFill>
                  <a:srgbClr val="000000"/>
                </a:solidFill>
              </a:rPr>
              <a:t>Increase the privacy protection while maintain the utility</a:t>
            </a:r>
          </a:p>
          <a:p>
            <a:pPr lvl="1">
              <a:lnSpc>
                <a:spcPct val="150000"/>
              </a:lnSpc>
              <a:spcBef>
                <a:spcPct val="0"/>
              </a:spcBef>
              <a:buFont typeface="Arial" panose="020B0604020202020204" pitchFamily="34" charset="0"/>
              <a:buChar char="•"/>
            </a:pPr>
            <a:endParaRPr lang="en-US" altLang="zh-CN" sz="2000" b="1" dirty="0">
              <a:solidFill>
                <a:srgbClr val="000000"/>
              </a:solidFill>
            </a:endParaRPr>
          </a:p>
        </p:txBody>
      </p:sp>
    </p:spTree>
    <p:extLst>
      <p:ext uri="{BB962C8B-B14F-4D97-AF65-F5344CB8AC3E}">
        <p14:creationId xmlns:p14="http://schemas.microsoft.com/office/powerpoint/2010/main" val="2129132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C63282C-3B11-D290-2D8D-3A5310712566}"/>
              </a:ext>
            </a:extLst>
          </p:cNvPr>
          <p:cNvSpPr>
            <a:spLocks noGrp="1" noChangeArrowheads="1"/>
          </p:cNvSpPr>
          <p:nvPr>
            <p:ph type="title"/>
          </p:nvPr>
        </p:nvSpPr>
        <p:spPr>
          <a:xfrm>
            <a:off x="348455" y="2604056"/>
            <a:ext cx="9209088" cy="685800"/>
          </a:xfrm>
        </p:spPr>
        <p:txBody>
          <a:bodyPr/>
          <a:lstStyle/>
          <a:p>
            <a:pPr>
              <a:defRPr/>
            </a:pPr>
            <a:r>
              <a:rPr lang="en-US" spc="-1" dirty="0">
                <a:solidFill>
                  <a:srgbClr val="3333CC"/>
                </a:solidFill>
                <a:ea typeface="MS PGothic"/>
              </a:rPr>
              <a:t>Thank You for Your Attention!</a:t>
            </a:r>
            <a:endParaRPr lang="en-US" b="0" spc="-1" dirty="0"/>
          </a:p>
        </p:txBody>
      </p:sp>
      <p:sp>
        <p:nvSpPr>
          <p:cNvPr id="3" name="CustomShape 2">
            <a:extLst>
              <a:ext uri="{FF2B5EF4-FFF2-40B4-BE49-F238E27FC236}">
                <a16:creationId xmlns:a16="http://schemas.microsoft.com/office/drawing/2014/main" id="{38033CAF-286C-1DAA-DFEE-1C3DD41F4423}"/>
              </a:ext>
            </a:extLst>
          </p:cNvPr>
          <p:cNvSpPr/>
          <p:nvPr/>
        </p:nvSpPr>
        <p:spPr>
          <a:xfrm>
            <a:off x="3268662" y="2946956"/>
            <a:ext cx="3368675" cy="18462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ts val="3600"/>
              </a:lnSpc>
              <a:spcBef>
                <a:spcPts val="281"/>
              </a:spcBef>
              <a:defRPr/>
            </a:pPr>
            <a:endParaRPr lang="en-US" sz="1800" spc="-1" dirty="0"/>
          </a:p>
          <a:p>
            <a:pPr algn="ctr">
              <a:lnSpc>
                <a:spcPts val="3600"/>
              </a:lnSpc>
              <a:spcBef>
                <a:spcPts val="281"/>
              </a:spcBef>
              <a:defRPr/>
            </a:pPr>
            <a:r>
              <a:rPr lang="en-US" sz="2800" spc="-1" dirty="0">
                <a:solidFill>
                  <a:srgbClr val="000000"/>
                </a:solidFill>
                <a:ea typeface="MS PGothic"/>
              </a:rPr>
              <a:t>Q &amp; A</a:t>
            </a:r>
            <a:endParaRPr lang="en-US" sz="2800" spc="-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E3151-B32D-779C-002B-7F341AA36806}"/>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B9737530-75A9-6BDC-0E40-80ADF0C07DAA}"/>
              </a:ext>
            </a:extLst>
          </p:cNvPr>
          <p:cNvSpPr txBox="1">
            <a:spLocks noChangeArrowheads="1"/>
          </p:cNvSpPr>
          <p:nvPr/>
        </p:nvSpPr>
        <p:spPr bwMode="auto">
          <a:xfrm>
            <a:off x="468246" y="292087"/>
            <a:ext cx="5390293" cy="79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anose="020B0604020202020204" pitchFamily="34" charset="0"/>
              </a:defRPr>
            </a:lvl2pPr>
            <a:lvl3pPr algn="ctr" rtl="0" eaLnBrk="0" fontAlgn="base" hangingPunct="0">
              <a:spcBef>
                <a:spcPct val="0"/>
              </a:spcBef>
              <a:spcAft>
                <a:spcPct val="0"/>
              </a:spcAft>
              <a:defRPr sz="3600" b="1">
                <a:solidFill>
                  <a:schemeClr val="accent2"/>
                </a:solidFill>
                <a:latin typeface="Arial" panose="020B0604020202020204" pitchFamily="34" charset="0"/>
              </a:defRPr>
            </a:lvl3pPr>
            <a:lvl4pPr algn="ctr" rtl="0" eaLnBrk="0" fontAlgn="base" hangingPunct="0">
              <a:spcBef>
                <a:spcPct val="0"/>
              </a:spcBef>
              <a:spcAft>
                <a:spcPct val="0"/>
              </a:spcAft>
              <a:defRPr sz="3600" b="1">
                <a:solidFill>
                  <a:schemeClr val="accent2"/>
                </a:solidFill>
                <a:latin typeface="Arial" panose="020B0604020202020204" pitchFamily="34" charset="0"/>
              </a:defRPr>
            </a:lvl4pPr>
            <a:lvl5pPr algn="ctr" rtl="0" eaLnBrk="0" fontAlgn="base" hangingPunct="0">
              <a:spcBef>
                <a:spcPct val="0"/>
              </a:spcBef>
              <a:spcAft>
                <a:spcPct val="0"/>
              </a:spcAft>
              <a:defRPr sz="3600" b="1">
                <a:solidFill>
                  <a:schemeClr val="accent2"/>
                </a:solidFill>
                <a:latin typeface="Arial" panose="020B0604020202020204" pitchFamily="34" charset="0"/>
              </a:defRPr>
            </a:lvl5pPr>
            <a:lvl6pPr marL="457200" algn="ctr" rtl="0" eaLnBrk="0" fontAlgn="base" hangingPunct="0">
              <a:spcBef>
                <a:spcPct val="0"/>
              </a:spcBef>
              <a:spcAft>
                <a:spcPct val="0"/>
              </a:spcAft>
              <a:defRPr sz="3600" b="1">
                <a:solidFill>
                  <a:schemeClr val="accent2"/>
                </a:solidFill>
                <a:latin typeface="Arial" panose="020B0604020202020204" pitchFamily="34" charset="0"/>
              </a:defRPr>
            </a:lvl6pPr>
            <a:lvl7pPr marL="914400" algn="ctr" rtl="0" eaLnBrk="0" fontAlgn="base" hangingPunct="0">
              <a:spcBef>
                <a:spcPct val="0"/>
              </a:spcBef>
              <a:spcAft>
                <a:spcPct val="0"/>
              </a:spcAft>
              <a:defRPr sz="3600" b="1">
                <a:solidFill>
                  <a:schemeClr val="accent2"/>
                </a:solidFill>
                <a:latin typeface="Arial" panose="020B0604020202020204" pitchFamily="34" charset="0"/>
              </a:defRPr>
            </a:lvl7pPr>
            <a:lvl8pPr marL="1371600" algn="ctr" rtl="0" eaLnBrk="0" fontAlgn="base" hangingPunct="0">
              <a:spcBef>
                <a:spcPct val="0"/>
              </a:spcBef>
              <a:spcAft>
                <a:spcPct val="0"/>
              </a:spcAft>
              <a:defRPr sz="3600" b="1">
                <a:solidFill>
                  <a:schemeClr val="accent2"/>
                </a:solidFill>
                <a:latin typeface="Arial" panose="020B0604020202020204" pitchFamily="34" charset="0"/>
              </a:defRPr>
            </a:lvl8pPr>
            <a:lvl9pPr marL="1828800" algn="ctr" rtl="0" eaLnBrk="0" fontAlgn="base" hangingPunct="0">
              <a:spcBef>
                <a:spcPct val="0"/>
              </a:spcBef>
              <a:spcAft>
                <a:spcPct val="0"/>
              </a:spcAft>
              <a:defRPr sz="3600" b="1">
                <a:solidFill>
                  <a:schemeClr val="accent2"/>
                </a:solidFill>
                <a:latin typeface="Arial" panose="020B0604020202020204" pitchFamily="34" charset="0"/>
              </a:defRPr>
            </a:lvl9pPr>
          </a:lstStyle>
          <a:p>
            <a:pPr algn="l"/>
            <a:r>
              <a:rPr lang="de-CH" sz="3200" dirty="0"/>
              <a:t>Table </a:t>
            </a:r>
            <a:r>
              <a:rPr lang="de-CH" sz="3200" dirty="0" err="1"/>
              <a:t>of</a:t>
            </a:r>
            <a:r>
              <a:rPr lang="de-CH" sz="3200" dirty="0"/>
              <a:t> Contents</a:t>
            </a:r>
          </a:p>
        </p:txBody>
      </p:sp>
      <p:sp>
        <p:nvSpPr>
          <p:cNvPr id="6" name="Google Shape;158;p30">
            <a:extLst>
              <a:ext uri="{FF2B5EF4-FFF2-40B4-BE49-F238E27FC236}">
                <a16:creationId xmlns:a16="http://schemas.microsoft.com/office/drawing/2014/main" id="{B7AAFD95-A285-F710-3B52-87F7EDCD6BA2}"/>
              </a:ext>
            </a:extLst>
          </p:cNvPr>
          <p:cNvSpPr txBox="1">
            <a:spLocks/>
          </p:cNvSpPr>
          <p:nvPr/>
        </p:nvSpPr>
        <p:spPr bwMode="auto">
          <a:xfrm>
            <a:off x="1546832" y="1834425"/>
            <a:ext cx="5553214" cy="291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t" anchorCtr="0" compatLnSpc="1">
            <a:prstTxWarp prst="textNoShape">
              <a:avLst/>
            </a:prstTxWarp>
            <a:noAutofit/>
          </a:bodyPr>
          <a:lstStyle>
            <a:lvl1pPr marL="0" indent="0" algn="ctr" rtl="0" eaLnBrk="0" fontAlgn="base" hangingPunct="0">
              <a:lnSpc>
                <a:spcPts val="3600"/>
              </a:lnSpc>
              <a:spcBef>
                <a:spcPct val="10000"/>
              </a:spcBef>
              <a:spcAft>
                <a:spcPct val="0"/>
              </a:spcAft>
              <a:buSzPct val="65000"/>
              <a:buFont typeface="Wingdings" pitchFamily="2" charset="2"/>
              <a:buNone/>
              <a:defRPr sz="2400" kern="1200">
                <a:solidFill>
                  <a:schemeClr val="tx1"/>
                </a:solidFill>
                <a:latin typeface="+mn-lt"/>
                <a:ea typeface="+mn-ea"/>
                <a:cs typeface="+mn-cs"/>
              </a:defRPr>
            </a:lvl1pPr>
            <a:lvl2pPr marL="457200" indent="0" algn="ctr" rtl="0" eaLnBrk="0" fontAlgn="base" hangingPunct="0">
              <a:lnSpc>
                <a:spcPts val="3200"/>
              </a:lnSpc>
              <a:spcBef>
                <a:spcPct val="5000"/>
              </a:spcBef>
              <a:spcAft>
                <a:spcPct val="0"/>
              </a:spcAft>
              <a:buNone/>
              <a:defRPr sz="2000" kern="1200">
                <a:solidFill>
                  <a:schemeClr val="tx1"/>
                </a:solidFill>
                <a:latin typeface="+mn-lt"/>
                <a:ea typeface="+mn-ea"/>
                <a:cs typeface="+mn-cs"/>
              </a:defRPr>
            </a:lvl2pPr>
            <a:lvl3pPr marL="914400" indent="0" algn="ctr" rtl="0" eaLnBrk="0" fontAlgn="base" hangingPunct="0">
              <a:lnSpc>
                <a:spcPts val="2600"/>
              </a:lnSpc>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spcBef>
                <a:spcPts val="0"/>
              </a:spcBef>
              <a:spcAft>
                <a:spcPts val="0"/>
              </a:spcAft>
              <a:buClr>
                <a:schemeClr val="dk1"/>
              </a:buClr>
              <a:buSzPts val="1300"/>
              <a:buFont typeface="Wingdings" pitchFamily="2" charset="2"/>
              <a:buChar char="l"/>
            </a:pPr>
            <a:r>
              <a:rPr lang="en-US" altLang="zh-CN" sz="2800" b="1" i="0" u="none" strike="noStrike" dirty="0">
                <a:solidFill>
                  <a:srgbClr val="212121"/>
                </a:solidFill>
                <a:effectLst/>
                <a:latin typeface="+mj-lt"/>
              </a:rPr>
              <a:t>INTRODUCTION</a:t>
            </a:r>
            <a:endParaRPr lang="en-US" altLang="zh-CN" sz="2800" b="1" dirty="0">
              <a:solidFill>
                <a:srgbClr val="212121"/>
              </a:solidFill>
              <a:latin typeface="+mj-lt"/>
            </a:endParaRPr>
          </a:p>
          <a:p>
            <a:pPr marL="457200" indent="-457200" algn="l">
              <a:lnSpc>
                <a:spcPct val="150000"/>
              </a:lnSpc>
              <a:spcBef>
                <a:spcPts val="0"/>
              </a:spcBef>
              <a:spcAft>
                <a:spcPts val="0"/>
              </a:spcAft>
              <a:buClr>
                <a:schemeClr val="dk1"/>
              </a:buClr>
              <a:buSzPts val="1300"/>
              <a:buFont typeface="Wingdings" pitchFamily="2" charset="2"/>
              <a:buChar char="l"/>
            </a:pPr>
            <a:r>
              <a:rPr lang="en-US" altLang="zh-CN" sz="2800" b="1" i="0" u="none" strike="noStrike" dirty="0">
                <a:solidFill>
                  <a:srgbClr val="212121"/>
                </a:solidFill>
                <a:effectLst/>
                <a:latin typeface="+mj-lt"/>
              </a:rPr>
              <a:t>RELATED WORK</a:t>
            </a:r>
            <a:endParaRPr lang="en-US" altLang="zh-CN" sz="2800" b="1" dirty="0">
              <a:solidFill>
                <a:srgbClr val="212121"/>
              </a:solidFill>
              <a:latin typeface="+mj-lt"/>
            </a:endParaRPr>
          </a:p>
          <a:p>
            <a:pPr marL="457200" indent="-457200" algn="l">
              <a:lnSpc>
                <a:spcPct val="150000"/>
              </a:lnSpc>
              <a:spcBef>
                <a:spcPts val="0"/>
              </a:spcBef>
              <a:spcAft>
                <a:spcPts val="0"/>
              </a:spcAft>
              <a:buClr>
                <a:schemeClr val="dk1"/>
              </a:buClr>
              <a:buSzPts val="1300"/>
              <a:buFont typeface="Wingdings" pitchFamily="2" charset="2"/>
              <a:buChar char="l"/>
            </a:pPr>
            <a:r>
              <a:rPr lang="en-US" altLang="zh-CN" sz="2800" b="1" i="0" u="none" strike="noStrike" dirty="0">
                <a:solidFill>
                  <a:srgbClr val="212121"/>
                </a:solidFill>
                <a:effectLst/>
                <a:latin typeface="+mj-lt"/>
              </a:rPr>
              <a:t>METHODOLOGY</a:t>
            </a:r>
            <a:endParaRPr lang="en-US" altLang="zh-CN" sz="2800" b="1" dirty="0">
              <a:solidFill>
                <a:srgbClr val="212121"/>
              </a:solidFill>
              <a:latin typeface="+mj-lt"/>
            </a:endParaRPr>
          </a:p>
          <a:p>
            <a:pPr marL="457200" indent="-457200" algn="l">
              <a:lnSpc>
                <a:spcPct val="150000"/>
              </a:lnSpc>
              <a:spcBef>
                <a:spcPts val="0"/>
              </a:spcBef>
              <a:spcAft>
                <a:spcPts val="0"/>
              </a:spcAft>
              <a:buClr>
                <a:schemeClr val="dk1"/>
              </a:buClr>
              <a:buSzPts val="1300"/>
              <a:buFont typeface="Wingdings" pitchFamily="2" charset="2"/>
              <a:buChar char="l"/>
            </a:pPr>
            <a:r>
              <a:rPr lang="en-US" altLang="zh-CN" sz="2800" b="1" i="0" u="none" strike="noStrike" dirty="0">
                <a:solidFill>
                  <a:srgbClr val="212121"/>
                </a:solidFill>
                <a:effectLst/>
                <a:latin typeface="+mj-lt"/>
              </a:rPr>
              <a:t>RESULTS</a:t>
            </a:r>
          </a:p>
          <a:p>
            <a:pPr marL="457200" indent="-457200" algn="l">
              <a:lnSpc>
                <a:spcPct val="150000"/>
              </a:lnSpc>
              <a:spcBef>
                <a:spcPts val="0"/>
              </a:spcBef>
              <a:spcAft>
                <a:spcPts val="0"/>
              </a:spcAft>
              <a:buClr>
                <a:schemeClr val="dk1"/>
              </a:buClr>
              <a:buSzPts val="1300"/>
              <a:buFont typeface="Wingdings" pitchFamily="2" charset="2"/>
              <a:buChar char="l"/>
            </a:pPr>
            <a:r>
              <a:rPr lang="en-US" sz="2800" b="1" dirty="0">
                <a:solidFill>
                  <a:srgbClr val="212121"/>
                </a:solidFill>
                <a:latin typeface="+mj-lt"/>
              </a:rPr>
              <a:t>NEXT STEPS</a:t>
            </a:r>
            <a:endParaRPr lang="en-US" sz="3600" b="1" dirty="0">
              <a:latin typeface="+mj-lt"/>
            </a:endParaRPr>
          </a:p>
        </p:txBody>
      </p:sp>
      <p:sp>
        <p:nvSpPr>
          <p:cNvPr id="9" name="文本框 8">
            <a:extLst>
              <a:ext uri="{FF2B5EF4-FFF2-40B4-BE49-F238E27FC236}">
                <a16:creationId xmlns:a16="http://schemas.microsoft.com/office/drawing/2014/main" id="{692B57AF-E40A-4E8F-E051-E562BEC19813}"/>
              </a:ext>
            </a:extLst>
          </p:cNvPr>
          <p:cNvSpPr txBox="1"/>
          <p:nvPr/>
        </p:nvSpPr>
        <p:spPr>
          <a:xfrm>
            <a:off x="3625702" y="1041991"/>
            <a:ext cx="184731" cy="461665"/>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65178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14D95-B6F6-259F-8CC8-C826EB804543}"/>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BC9460F7-7314-4380-513B-CEAE55366235}"/>
              </a:ext>
            </a:extLst>
          </p:cNvPr>
          <p:cNvSpPr txBox="1">
            <a:spLocks noChangeArrowheads="1"/>
          </p:cNvSpPr>
          <p:nvPr/>
        </p:nvSpPr>
        <p:spPr bwMode="auto">
          <a:xfrm>
            <a:off x="468246" y="292087"/>
            <a:ext cx="5390293" cy="79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anose="020B0604020202020204" pitchFamily="34" charset="0"/>
              </a:defRPr>
            </a:lvl2pPr>
            <a:lvl3pPr algn="ctr" rtl="0" eaLnBrk="0" fontAlgn="base" hangingPunct="0">
              <a:spcBef>
                <a:spcPct val="0"/>
              </a:spcBef>
              <a:spcAft>
                <a:spcPct val="0"/>
              </a:spcAft>
              <a:defRPr sz="3600" b="1">
                <a:solidFill>
                  <a:schemeClr val="accent2"/>
                </a:solidFill>
                <a:latin typeface="Arial" panose="020B0604020202020204" pitchFamily="34" charset="0"/>
              </a:defRPr>
            </a:lvl3pPr>
            <a:lvl4pPr algn="ctr" rtl="0" eaLnBrk="0" fontAlgn="base" hangingPunct="0">
              <a:spcBef>
                <a:spcPct val="0"/>
              </a:spcBef>
              <a:spcAft>
                <a:spcPct val="0"/>
              </a:spcAft>
              <a:defRPr sz="3600" b="1">
                <a:solidFill>
                  <a:schemeClr val="accent2"/>
                </a:solidFill>
                <a:latin typeface="Arial" panose="020B0604020202020204" pitchFamily="34" charset="0"/>
              </a:defRPr>
            </a:lvl4pPr>
            <a:lvl5pPr algn="ctr" rtl="0" eaLnBrk="0" fontAlgn="base" hangingPunct="0">
              <a:spcBef>
                <a:spcPct val="0"/>
              </a:spcBef>
              <a:spcAft>
                <a:spcPct val="0"/>
              </a:spcAft>
              <a:defRPr sz="3600" b="1">
                <a:solidFill>
                  <a:schemeClr val="accent2"/>
                </a:solidFill>
                <a:latin typeface="Arial" panose="020B0604020202020204" pitchFamily="34" charset="0"/>
              </a:defRPr>
            </a:lvl5pPr>
            <a:lvl6pPr marL="457200" algn="ctr" rtl="0" eaLnBrk="0" fontAlgn="base" hangingPunct="0">
              <a:spcBef>
                <a:spcPct val="0"/>
              </a:spcBef>
              <a:spcAft>
                <a:spcPct val="0"/>
              </a:spcAft>
              <a:defRPr sz="3600" b="1">
                <a:solidFill>
                  <a:schemeClr val="accent2"/>
                </a:solidFill>
                <a:latin typeface="Arial" panose="020B0604020202020204" pitchFamily="34" charset="0"/>
              </a:defRPr>
            </a:lvl6pPr>
            <a:lvl7pPr marL="914400" algn="ctr" rtl="0" eaLnBrk="0" fontAlgn="base" hangingPunct="0">
              <a:spcBef>
                <a:spcPct val="0"/>
              </a:spcBef>
              <a:spcAft>
                <a:spcPct val="0"/>
              </a:spcAft>
              <a:defRPr sz="3600" b="1">
                <a:solidFill>
                  <a:schemeClr val="accent2"/>
                </a:solidFill>
                <a:latin typeface="Arial" panose="020B0604020202020204" pitchFamily="34" charset="0"/>
              </a:defRPr>
            </a:lvl7pPr>
            <a:lvl8pPr marL="1371600" algn="ctr" rtl="0" eaLnBrk="0" fontAlgn="base" hangingPunct="0">
              <a:spcBef>
                <a:spcPct val="0"/>
              </a:spcBef>
              <a:spcAft>
                <a:spcPct val="0"/>
              </a:spcAft>
              <a:defRPr sz="3600" b="1">
                <a:solidFill>
                  <a:schemeClr val="accent2"/>
                </a:solidFill>
                <a:latin typeface="Arial" panose="020B0604020202020204" pitchFamily="34" charset="0"/>
              </a:defRPr>
            </a:lvl8pPr>
            <a:lvl9pPr marL="1828800" algn="ctr" rtl="0" eaLnBrk="0" fontAlgn="base" hangingPunct="0">
              <a:spcBef>
                <a:spcPct val="0"/>
              </a:spcBef>
              <a:spcAft>
                <a:spcPct val="0"/>
              </a:spcAft>
              <a:defRPr sz="3600" b="1">
                <a:solidFill>
                  <a:schemeClr val="accent2"/>
                </a:solidFill>
                <a:latin typeface="Arial" panose="020B0604020202020204" pitchFamily="34" charset="0"/>
              </a:defRPr>
            </a:lvl9pPr>
          </a:lstStyle>
          <a:p>
            <a:pPr algn="l"/>
            <a:r>
              <a:rPr lang="de-CH" sz="3200" dirty="0" err="1"/>
              <a:t>Introduction</a:t>
            </a:r>
            <a:endParaRPr lang="de-CH" sz="3200" dirty="0"/>
          </a:p>
        </p:txBody>
      </p:sp>
      <p:sp>
        <p:nvSpPr>
          <p:cNvPr id="9" name="文本框 8">
            <a:extLst>
              <a:ext uri="{FF2B5EF4-FFF2-40B4-BE49-F238E27FC236}">
                <a16:creationId xmlns:a16="http://schemas.microsoft.com/office/drawing/2014/main" id="{7F764CEB-2F24-5947-9BD0-6C9068C4FA87}"/>
              </a:ext>
            </a:extLst>
          </p:cNvPr>
          <p:cNvSpPr txBox="1"/>
          <p:nvPr/>
        </p:nvSpPr>
        <p:spPr>
          <a:xfrm>
            <a:off x="3625702" y="1041991"/>
            <a:ext cx="184731" cy="461665"/>
          </a:xfrm>
          <a:prstGeom prst="rect">
            <a:avLst/>
          </a:prstGeom>
          <a:noFill/>
        </p:spPr>
        <p:txBody>
          <a:bodyPr wrap="none" rtlCol="0">
            <a:spAutoFit/>
          </a:bodyPr>
          <a:lstStyle/>
          <a:p>
            <a:endParaRPr kumimoji="1" lang="zh-CN" altLang="en-US" dirty="0"/>
          </a:p>
        </p:txBody>
      </p:sp>
      <p:sp>
        <p:nvSpPr>
          <p:cNvPr id="4" name="TextBox 1">
            <a:extLst>
              <a:ext uri="{FF2B5EF4-FFF2-40B4-BE49-F238E27FC236}">
                <a16:creationId xmlns:a16="http://schemas.microsoft.com/office/drawing/2014/main" id="{7F51AE12-DEDC-1650-F3C1-79EFBEE5B9F4}"/>
              </a:ext>
            </a:extLst>
          </p:cNvPr>
          <p:cNvSpPr txBox="1">
            <a:spLocks noChangeArrowheads="1"/>
          </p:cNvSpPr>
          <p:nvPr/>
        </p:nvSpPr>
        <p:spPr bwMode="auto">
          <a:xfrm>
            <a:off x="468246" y="1209028"/>
            <a:ext cx="9209087" cy="18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dirty="0"/>
              <a:t>Tabular data</a:t>
            </a:r>
          </a:p>
          <a:p>
            <a:pPr lvl="1">
              <a:lnSpc>
                <a:spcPct val="150000"/>
              </a:lnSpc>
              <a:spcBef>
                <a:spcPct val="0"/>
              </a:spcBef>
              <a:buFont typeface="Arial" panose="020B0604020202020204" pitchFamily="34" charset="0"/>
              <a:buChar char="•"/>
            </a:pPr>
            <a:r>
              <a:rPr lang="en-US" altLang="zh-CN" sz="2000" dirty="0"/>
              <a:t>Structured data format with columns and rows</a:t>
            </a:r>
          </a:p>
          <a:p>
            <a:pPr lvl="1">
              <a:lnSpc>
                <a:spcPct val="150000"/>
              </a:lnSpc>
              <a:spcBef>
                <a:spcPct val="0"/>
              </a:spcBef>
              <a:buFont typeface="Arial" panose="020B0604020202020204" pitchFamily="34" charset="0"/>
              <a:buChar char="•"/>
            </a:pPr>
            <a:r>
              <a:rPr lang="en-US" altLang="zh-CN" sz="2000" dirty="0"/>
              <a:t>Widely used in many data storage fields</a:t>
            </a:r>
          </a:p>
          <a:p>
            <a:pPr lvl="1">
              <a:lnSpc>
                <a:spcPct val="150000"/>
              </a:lnSpc>
              <a:spcBef>
                <a:spcPct val="0"/>
              </a:spcBef>
              <a:buFont typeface="Arial" panose="020B0604020202020204" pitchFamily="34" charset="0"/>
              <a:buChar char="•"/>
            </a:pPr>
            <a:r>
              <a:rPr lang="en-US" altLang="zh-CN" sz="2000" dirty="0"/>
              <a:t>Most common data in model training</a:t>
            </a:r>
          </a:p>
        </p:txBody>
      </p:sp>
      <p:sp>
        <p:nvSpPr>
          <p:cNvPr id="2" name="TextBox 1">
            <a:extLst>
              <a:ext uri="{FF2B5EF4-FFF2-40B4-BE49-F238E27FC236}">
                <a16:creationId xmlns:a16="http://schemas.microsoft.com/office/drawing/2014/main" id="{04ECF30B-096B-8839-79AE-8F7911A22A5A}"/>
              </a:ext>
            </a:extLst>
          </p:cNvPr>
          <p:cNvSpPr txBox="1">
            <a:spLocks noChangeArrowheads="1"/>
          </p:cNvSpPr>
          <p:nvPr/>
        </p:nvSpPr>
        <p:spPr bwMode="auto">
          <a:xfrm>
            <a:off x="468243" y="3090953"/>
            <a:ext cx="9209087" cy="142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dirty="0"/>
              <a:t>Increasingly High Demand for Data</a:t>
            </a:r>
            <a:endParaRPr lang="en-US" altLang="zh-CN" sz="2000" dirty="0"/>
          </a:p>
          <a:p>
            <a:pPr lvl="1">
              <a:lnSpc>
                <a:spcPct val="150000"/>
              </a:lnSpc>
              <a:spcBef>
                <a:spcPct val="0"/>
              </a:spcBef>
              <a:buFont typeface="Arial" panose="020B0604020202020204" pitchFamily="34" charset="0"/>
              <a:buChar char="•"/>
            </a:pPr>
            <a:r>
              <a:rPr lang="en-US" altLang="zh-CN" sz="2000" dirty="0"/>
              <a:t>Limited access </a:t>
            </a:r>
          </a:p>
          <a:p>
            <a:pPr lvl="1">
              <a:lnSpc>
                <a:spcPct val="150000"/>
              </a:lnSpc>
              <a:spcBef>
                <a:spcPct val="0"/>
              </a:spcBef>
              <a:buFont typeface="Arial" panose="020B0604020202020204" pitchFamily="34" charset="0"/>
              <a:buChar char="•"/>
            </a:pPr>
            <a:r>
              <a:rPr lang="en-US" altLang="zh-CN" sz="2000" dirty="0"/>
              <a:t>Datasets with low utility</a:t>
            </a:r>
          </a:p>
        </p:txBody>
      </p:sp>
      <p:sp>
        <p:nvSpPr>
          <p:cNvPr id="3" name="TextBox 1">
            <a:extLst>
              <a:ext uri="{FF2B5EF4-FFF2-40B4-BE49-F238E27FC236}">
                <a16:creationId xmlns:a16="http://schemas.microsoft.com/office/drawing/2014/main" id="{51080CDD-07D6-97CC-FC76-DEB34C26AC2C}"/>
              </a:ext>
            </a:extLst>
          </p:cNvPr>
          <p:cNvSpPr txBox="1">
            <a:spLocks noChangeArrowheads="1"/>
          </p:cNvSpPr>
          <p:nvPr/>
        </p:nvSpPr>
        <p:spPr bwMode="auto">
          <a:xfrm>
            <a:off x="468243" y="4632201"/>
            <a:ext cx="9209087" cy="142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dirty="0"/>
              <a:t>Sensitivity to Privacy in Data</a:t>
            </a:r>
            <a:endParaRPr lang="en-US" altLang="zh-CN" sz="2000" dirty="0"/>
          </a:p>
          <a:p>
            <a:pPr lvl="1">
              <a:lnSpc>
                <a:spcPct val="150000"/>
              </a:lnSpc>
              <a:spcBef>
                <a:spcPct val="0"/>
              </a:spcBef>
              <a:buFont typeface="Arial" panose="020B0604020202020204" pitchFamily="34" charset="0"/>
              <a:buChar char="•"/>
            </a:pPr>
            <a:r>
              <a:rPr lang="en-US" altLang="zh-CN" sz="2000" dirty="0"/>
              <a:t>Data carries much personal information</a:t>
            </a:r>
          </a:p>
          <a:p>
            <a:pPr lvl="1">
              <a:lnSpc>
                <a:spcPct val="150000"/>
              </a:lnSpc>
              <a:spcBef>
                <a:spcPct val="0"/>
              </a:spcBef>
              <a:buFont typeface="Arial" panose="020B0604020202020204" pitchFamily="34" charset="0"/>
              <a:buChar char="•"/>
            </a:pPr>
            <a:r>
              <a:rPr lang="en-US" altLang="zh-CN" sz="2000" dirty="0"/>
              <a:t>Sensitive information not allowed to be used</a:t>
            </a:r>
          </a:p>
        </p:txBody>
      </p:sp>
      <p:pic>
        <p:nvPicPr>
          <p:cNvPr id="10" name="图片 9">
            <a:extLst>
              <a:ext uri="{FF2B5EF4-FFF2-40B4-BE49-F238E27FC236}">
                <a16:creationId xmlns:a16="http://schemas.microsoft.com/office/drawing/2014/main" id="{F7BF3AC2-DF1F-777D-1130-2A0783F949FE}"/>
              </a:ext>
            </a:extLst>
          </p:cNvPr>
          <p:cNvPicPr>
            <a:picLocks noChangeAspect="1"/>
          </p:cNvPicPr>
          <p:nvPr/>
        </p:nvPicPr>
        <p:blipFill>
          <a:blip r:embed="rId3"/>
          <a:stretch>
            <a:fillRect/>
          </a:stretch>
        </p:blipFill>
        <p:spPr>
          <a:xfrm>
            <a:off x="6016432" y="2677599"/>
            <a:ext cx="3735445" cy="2260234"/>
          </a:xfrm>
          <a:prstGeom prst="rect">
            <a:avLst/>
          </a:prstGeom>
        </p:spPr>
      </p:pic>
      <p:sp>
        <p:nvSpPr>
          <p:cNvPr id="11" name="文本框 10">
            <a:extLst>
              <a:ext uri="{FF2B5EF4-FFF2-40B4-BE49-F238E27FC236}">
                <a16:creationId xmlns:a16="http://schemas.microsoft.com/office/drawing/2014/main" id="{6C5B4AEC-FB2F-7C21-421D-05C4F33AD61B}"/>
              </a:ext>
            </a:extLst>
          </p:cNvPr>
          <p:cNvSpPr txBox="1"/>
          <p:nvPr/>
        </p:nvSpPr>
        <p:spPr>
          <a:xfrm>
            <a:off x="6388740" y="4937833"/>
            <a:ext cx="3123652" cy="553998"/>
          </a:xfrm>
          <a:prstGeom prst="rect">
            <a:avLst/>
          </a:prstGeom>
          <a:noFill/>
        </p:spPr>
        <p:txBody>
          <a:bodyPr wrap="square" rtlCol="0">
            <a:spAutoFit/>
          </a:bodyPr>
          <a:lstStyle/>
          <a:p>
            <a:pPr algn="ctr"/>
            <a:r>
              <a:rPr lang="en-US" altLang="zh-CN" sz="1000" b="1" dirty="0"/>
              <a:t>Volume of data/information created, captured, copied, and consumed worldwide from 2010 to 2020, with forecasts from 2021 to 2025</a:t>
            </a:r>
          </a:p>
        </p:txBody>
      </p:sp>
    </p:spTree>
    <p:extLst>
      <p:ext uri="{BB962C8B-B14F-4D97-AF65-F5344CB8AC3E}">
        <p14:creationId xmlns:p14="http://schemas.microsoft.com/office/powerpoint/2010/main" val="140825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4D89A-E4E8-9A39-80F9-F6CD3188554B}"/>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E7576427-3DD9-706C-A840-3BFB7E27E576}"/>
              </a:ext>
            </a:extLst>
          </p:cNvPr>
          <p:cNvSpPr txBox="1">
            <a:spLocks noChangeArrowheads="1"/>
          </p:cNvSpPr>
          <p:nvPr/>
        </p:nvSpPr>
        <p:spPr bwMode="auto">
          <a:xfrm>
            <a:off x="468246" y="292087"/>
            <a:ext cx="5390293" cy="79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anose="020B0604020202020204" pitchFamily="34" charset="0"/>
              </a:defRPr>
            </a:lvl2pPr>
            <a:lvl3pPr algn="ctr" rtl="0" eaLnBrk="0" fontAlgn="base" hangingPunct="0">
              <a:spcBef>
                <a:spcPct val="0"/>
              </a:spcBef>
              <a:spcAft>
                <a:spcPct val="0"/>
              </a:spcAft>
              <a:defRPr sz="3600" b="1">
                <a:solidFill>
                  <a:schemeClr val="accent2"/>
                </a:solidFill>
                <a:latin typeface="Arial" panose="020B0604020202020204" pitchFamily="34" charset="0"/>
              </a:defRPr>
            </a:lvl3pPr>
            <a:lvl4pPr algn="ctr" rtl="0" eaLnBrk="0" fontAlgn="base" hangingPunct="0">
              <a:spcBef>
                <a:spcPct val="0"/>
              </a:spcBef>
              <a:spcAft>
                <a:spcPct val="0"/>
              </a:spcAft>
              <a:defRPr sz="3600" b="1">
                <a:solidFill>
                  <a:schemeClr val="accent2"/>
                </a:solidFill>
                <a:latin typeface="Arial" panose="020B0604020202020204" pitchFamily="34" charset="0"/>
              </a:defRPr>
            </a:lvl4pPr>
            <a:lvl5pPr algn="ctr" rtl="0" eaLnBrk="0" fontAlgn="base" hangingPunct="0">
              <a:spcBef>
                <a:spcPct val="0"/>
              </a:spcBef>
              <a:spcAft>
                <a:spcPct val="0"/>
              </a:spcAft>
              <a:defRPr sz="3600" b="1">
                <a:solidFill>
                  <a:schemeClr val="accent2"/>
                </a:solidFill>
                <a:latin typeface="Arial" panose="020B0604020202020204" pitchFamily="34" charset="0"/>
              </a:defRPr>
            </a:lvl5pPr>
            <a:lvl6pPr marL="457200" algn="ctr" rtl="0" eaLnBrk="0" fontAlgn="base" hangingPunct="0">
              <a:spcBef>
                <a:spcPct val="0"/>
              </a:spcBef>
              <a:spcAft>
                <a:spcPct val="0"/>
              </a:spcAft>
              <a:defRPr sz="3600" b="1">
                <a:solidFill>
                  <a:schemeClr val="accent2"/>
                </a:solidFill>
                <a:latin typeface="Arial" panose="020B0604020202020204" pitchFamily="34" charset="0"/>
              </a:defRPr>
            </a:lvl6pPr>
            <a:lvl7pPr marL="914400" algn="ctr" rtl="0" eaLnBrk="0" fontAlgn="base" hangingPunct="0">
              <a:spcBef>
                <a:spcPct val="0"/>
              </a:spcBef>
              <a:spcAft>
                <a:spcPct val="0"/>
              </a:spcAft>
              <a:defRPr sz="3600" b="1">
                <a:solidFill>
                  <a:schemeClr val="accent2"/>
                </a:solidFill>
                <a:latin typeface="Arial" panose="020B0604020202020204" pitchFamily="34" charset="0"/>
              </a:defRPr>
            </a:lvl7pPr>
            <a:lvl8pPr marL="1371600" algn="ctr" rtl="0" eaLnBrk="0" fontAlgn="base" hangingPunct="0">
              <a:spcBef>
                <a:spcPct val="0"/>
              </a:spcBef>
              <a:spcAft>
                <a:spcPct val="0"/>
              </a:spcAft>
              <a:defRPr sz="3600" b="1">
                <a:solidFill>
                  <a:schemeClr val="accent2"/>
                </a:solidFill>
                <a:latin typeface="Arial" panose="020B0604020202020204" pitchFamily="34" charset="0"/>
              </a:defRPr>
            </a:lvl8pPr>
            <a:lvl9pPr marL="1828800" algn="ctr" rtl="0" eaLnBrk="0" fontAlgn="base" hangingPunct="0">
              <a:spcBef>
                <a:spcPct val="0"/>
              </a:spcBef>
              <a:spcAft>
                <a:spcPct val="0"/>
              </a:spcAft>
              <a:defRPr sz="3600" b="1">
                <a:solidFill>
                  <a:schemeClr val="accent2"/>
                </a:solidFill>
                <a:latin typeface="Arial" panose="020B0604020202020204" pitchFamily="34" charset="0"/>
              </a:defRPr>
            </a:lvl9pPr>
          </a:lstStyle>
          <a:p>
            <a:pPr algn="l"/>
            <a:r>
              <a:rPr lang="de-CH" sz="3200" dirty="0" err="1"/>
              <a:t>Introduction</a:t>
            </a:r>
            <a:endParaRPr lang="de-CH" sz="3200" dirty="0"/>
          </a:p>
        </p:txBody>
      </p:sp>
      <p:sp>
        <p:nvSpPr>
          <p:cNvPr id="6" name="Google Shape;158;p30">
            <a:extLst>
              <a:ext uri="{FF2B5EF4-FFF2-40B4-BE49-F238E27FC236}">
                <a16:creationId xmlns:a16="http://schemas.microsoft.com/office/drawing/2014/main" id="{60B59C9D-DA46-8E15-E7C3-838DC6F9BDD7}"/>
              </a:ext>
            </a:extLst>
          </p:cNvPr>
          <p:cNvSpPr txBox="1">
            <a:spLocks/>
          </p:cNvSpPr>
          <p:nvPr/>
        </p:nvSpPr>
        <p:spPr bwMode="auto">
          <a:xfrm>
            <a:off x="927497" y="1727322"/>
            <a:ext cx="7311238" cy="3292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t" anchorCtr="0" compatLnSpc="1">
            <a:prstTxWarp prst="textNoShape">
              <a:avLst/>
            </a:prstTxWarp>
            <a:noAutofit/>
          </a:bodyPr>
          <a:lstStyle>
            <a:lvl1pPr marL="0" indent="0" algn="ctr" rtl="0" eaLnBrk="0" fontAlgn="base" hangingPunct="0">
              <a:lnSpc>
                <a:spcPts val="3600"/>
              </a:lnSpc>
              <a:spcBef>
                <a:spcPct val="10000"/>
              </a:spcBef>
              <a:spcAft>
                <a:spcPct val="0"/>
              </a:spcAft>
              <a:buSzPct val="65000"/>
              <a:buFont typeface="Wingdings" pitchFamily="2" charset="2"/>
              <a:buNone/>
              <a:defRPr sz="2400" kern="1200">
                <a:solidFill>
                  <a:schemeClr val="tx1"/>
                </a:solidFill>
                <a:latin typeface="+mn-lt"/>
                <a:ea typeface="+mn-ea"/>
                <a:cs typeface="+mn-cs"/>
              </a:defRPr>
            </a:lvl1pPr>
            <a:lvl2pPr marL="457200" indent="0" algn="ctr" rtl="0" eaLnBrk="0" fontAlgn="base" hangingPunct="0">
              <a:lnSpc>
                <a:spcPts val="3200"/>
              </a:lnSpc>
              <a:spcBef>
                <a:spcPct val="5000"/>
              </a:spcBef>
              <a:spcAft>
                <a:spcPct val="0"/>
              </a:spcAft>
              <a:buNone/>
              <a:defRPr sz="2000" kern="1200">
                <a:solidFill>
                  <a:schemeClr val="tx1"/>
                </a:solidFill>
                <a:latin typeface="+mn-lt"/>
                <a:ea typeface="+mn-ea"/>
                <a:cs typeface="+mn-cs"/>
              </a:defRPr>
            </a:lvl2pPr>
            <a:lvl3pPr marL="914400" indent="0" algn="ctr" rtl="0" eaLnBrk="0" fontAlgn="base" hangingPunct="0">
              <a:lnSpc>
                <a:spcPts val="2600"/>
              </a:lnSpc>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20000"/>
              </a:lnSpc>
              <a:spcBef>
                <a:spcPts val="0"/>
              </a:spcBef>
              <a:spcAft>
                <a:spcPts val="0"/>
              </a:spcAft>
              <a:buClr>
                <a:schemeClr val="dk1"/>
              </a:buClr>
              <a:buSzPts val="1300"/>
              <a:buFont typeface="Arial" panose="020B0604020202020204" pitchFamily="34" charset="0"/>
              <a:buChar char="•"/>
            </a:pPr>
            <a:r>
              <a:rPr lang="en-US" b="1" dirty="0"/>
              <a:t>Research Field:</a:t>
            </a:r>
          </a:p>
          <a:p>
            <a:pPr marL="742950" lvl="1" indent="-285750" algn="l">
              <a:lnSpc>
                <a:spcPct val="120000"/>
              </a:lnSpc>
              <a:spcBef>
                <a:spcPts val="0"/>
              </a:spcBef>
              <a:spcAft>
                <a:spcPts val="0"/>
              </a:spcAft>
              <a:buClr>
                <a:schemeClr val="dk1"/>
              </a:buClr>
              <a:buSzPts val="1300"/>
              <a:buFont typeface="Arial" panose="020B0604020202020204" pitchFamily="34" charset="0"/>
              <a:buChar char="•"/>
            </a:pPr>
            <a:r>
              <a:rPr lang="en-US" dirty="0"/>
              <a:t>Tabular Data Generation</a:t>
            </a:r>
          </a:p>
          <a:p>
            <a:pPr lvl="1" algn="l">
              <a:lnSpc>
                <a:spcPct val="120000"/>
              </a:lnSpc>
              <a:spcBef>
                <a:spcPts val="0"/>
              </a:spcBef>
              <a:spcAft>
                <a:spcPts val="0"/>
              </a:spcAft>
              <a:buClr>
                <a:schemeClr val="dk1"/>
              </a:buClr>
              <a:buSzPts val="1300"/>
            </a:pPr>
            <a:endParaRPr lang="en-US" sz="2400" b="1" dirty="0"/>
          </a:p>
          <a:p>
            <a:pPr lvl="1" algn="l">
              <a:lnSpc>
                <a:spcPct val="120000"/>
              </a:lnSpc>
              <a:spcBef>
                <a:spcPts val="0"/>
              </a:spcBef>
              <a:spcAft>
                <a:spcPts val="0"/>
              </a:spcAft>
              <a:buClr>
                <a:schemeClr val="dk1"/>
              </a:buClr>
              <a:buSzPts val="1300"/>
            </a:pPr>
            <a:endParaRPr lang="en-US" sz="2400" b="1" dirty="0"/>
          </a:p>
          <a:p>
            <a:pPr marL="285750" indent="-285750" algn="l">
              <a:lnSpc>
                <a:spcPct val="120000"/>
              </a:lnSpc>
              <a:spcBef>
                <a:spcPts val="0"/>
              </a:spcBef>
              <a:spcAft>
                <a:spcPts val="0"/>
              </a:spcAft>
              <a:buClr>
                <a:schemeClr val="dk1"/>
              </a:buClr>
              <a:buSzPts val="1300"/>
              <a:buFont typeface="Arial" panose="020B0604020202020204" pitchFamily="34" charset="0"/>
              <a:buChar char="•"/>
            </a:pPr>
            <a:r>
              <a:rPr lang="en-US" b="1" dirty="0"/>
              <a:t>Problem Statement:</a:t>
            </a:r>
          </a:p>
          <a:p>
            <a:pPr marL="742950" lvl="1" indent="-285750" algn="l">
              <a:lnSpc>
                <a:spcPct val="120000"/>
              </a:lnSpc>
              <a:spcBef>
                <a:spcPts val="0"/>
              </a:spcBef>
              <a:spcAft>
                <a:spcPts val="0"/>
              </a:spcAft>
              <a:buClr>
                <a:schemeClr val="dk1"/>
              </a:buClr>
              <a:buSzPts val="1300"/>
              <a:buFont typeface="Arial" panose="020B0604020202020204" pitchFamily="34" charset="0"/>
              <a:buChar char="•"/>
            </a:pPr>
            <a:r>
              <a:rPr lang="en-US" sz="1800" dirty="0"/>
              <a:t>Datasets not in high utility</a:t>
            </a:r>
          </a:p>
          <a:p>
            <a:pPr marL="742950" lvl="1" indent="-285750" algn="l">
              <a:lnSpc>
                <a:spcPct val="120000"/>
              </a:lnSpc>
              <a:spcBef>
                <a:spcPts val="0"/>
              </a:spcBef>
              <a:spcAft>
                <a:spcPts val="0"/>
              </a:spcAft>
              <a:buClr>
                <a:schemeClr val="dk1"/>
              </a:buClr>
              <a:buSzPts val="1300"/>
              <a:buFont typeface="Arial" panose="020B0604020202020204" pitchFamily="34" charset="0"/>
              <a:buChar char="•"/>
            </a:pPr>
            <a:r>
              <a:rPr lang="en-US" sz="1800" dirty="0"/>
              <a:t>High utility datasets might risk personal privacy</a:t>
            </a:r>
            <a:endParaRPr lang="en-US" sz="1800" b="1" dirty="0"/>
          </a:p>
          <a:p>
            <a:pPr lvl="1" algn="l">
              <a:lnSpc>
                <a:spcPct val="120000"/>
              </a:lnSpc>
              <a:spcBef>
                <a:spcPts val="0"/>
              </a:spcBef>
              <a:spcAft>
                <a:spcPts val="0"/>
              </a:spcAft>
              <a:buClr>
                <a:schemeClr val="dk1"/>
              </a:buClr>
              <a:buSzPts val="1300"/>
            </a:pPr>
            <a:endParaRPr lang="en-US" sz="1800" b="1" dirty="0"/>
          </a:p>
          <a:p>
            <a:pPr lvl="1" algn="l">
              <a:lnSpc>
                <a:spcPct val="120000"/>
              </a:lnSpc>
              <a:spcBef>
                <a:spcPts val="0"/>
              </a:spcBef>
              <a:spcAft>
                <a:spcPts val="0"/>
              </a:spcAft>
              <a:buClr>
                <a:schemeClr val="dk1"/>
              </a:buClr>
              <a:buSzPts val="1300"/>
            </a:pPr>
            <a:endParaRPr lang="en-US" sz="1800" b="1" dirty="0"/>
          </a:p>
          <a:p>
            <a:pPr marL="285750" indent="-285750" algn="l">
              <a:lnSpc>
                <a:spcPct val="120000"/>
              </a:lnSpc>
              <a:spcBef>
                <a:spcPts val="0"/>
              </a:spcBef>
              <a:spcAft>
                <a:spcPts val="0"/>
              </a:spcAft>
              <a:buClr>
                <a:schemeClr val="dk1"/>
              </a:buClr>
              <a:buSzPts val="1300"/>
              <a:buFont typeface="Arial" panose="020B0604020202020204" pitchFamily="34" charset="0"/>
              <a:buChar char="•"/>
            </a:pPr>
            <a:r>
              <a:rPr lang="en-US" b="1" dirty="0"/>
              <a:t>Goal:</a:t>
            </a:r>
          </a:p>
          <a:p>
            <a:pPr marL="742950" lvl="1" indent="-285750" algn="l">
              <a:lnSpc>
                <a:spcPct val="120000"/>
              </a:lnSpc>
              <a:spcBef>
                <a:spcPts val="0"/>
              </a:spcBef>
              <a:spcAft>
                <a:spcPts val="0"/>
              </a:spcAft>
              <a:buClr>
                <a:schemeClr val="dk1"/>
              </a:buClr>
              <a:buSzPts val="1300"/>
              <a:buFont typeface="Arial" panose="020B0604020202020204" pitchFamily="34" charset="0"/>
              <a:buChar char="•"/>
            </a:pPr>
            <a:r>
              <a:rPr lang="en-US" sz="1600" dirty="0"/>
              <a:t>Strike the optimal balance between utility and privacy</a:t>
            </a:r>
          </a:p>
          <a:p>
            <a:pPr algn="l">
              <a:lnSpc>
                <a:spcPct val="120000"/>
              </a:lnSpc>
              <a:spcBef>
                <a:spcPts val="0"/>
              </a:spcBef>
              <a:spcAft>
                <a:spcPts val="0"/>
              </a:spcAft>
              <a:buClr>
                <a:schemeClr val="dk1"/>
              </a:buClr>
              <a:buSzPts val="1300"/>
            </a:pPr>
            <a:endParaRPr lang="en-US" b="1" dirty="0"/>
          </a:p>
        </p:txBody>
      </p:sp>
      <p:sp>
        <p:nvSpPr>
          <p:cNvPr id="9" name="文本框 8">
            <a:extLst>
              <a:ext uri="{FF2B5EF4-FFF2-40B4-BE49-F238E27FC236}">
                <a16:creationId xmlns:a16="http://schemas.microsoft.com/office/drawing/2014/main" id="{1FDA5C19-6BC6-2E53-56D4-95726E4F5F3D}"/>
              </a:ext>
            </a:extLst>
          </p:cNvPr>
          <p:cNvSpPr txBox="1"/>
          <p:nvPr/>
        </p:nvSpPr>
        <p:spPr>
          <a:xfrm>
            <a:off x="3625702" y="1041991"/>
            <a:ext cx="184731" cy="461665"/>
          </a:xfrm>
          <a:prstGeom prst="rect">
            <a:avLst/>
          </a:prstGeom>
          <a:noFill/>
        </p:spPr>
        <p:txBody>
          <a:bodyPr wrap="none" rtlCol="0">
            <a:spAutoFit/>
          </a:bodyPr>
          <a:lstStyle/>
          <a:p>
            <a:endParaRPr kumimoji="1" lang="zh-CN" altLang="en-US" dirty="0"/>
          </a:p>
        </p:txBody>
      </p:sp>
      <p:pic>
        <p:nvPicPr>
          <p:cNvPr id="3" name="图片 2">
            <a:extLst>
              <a:ext uri="{FF2B5EF4-FFF2-40B4-BE49-F238E27FC236}">
                <a16:creationId xmlns:a16="http://schemas.microsoft.com/office/drawing/2014/main" id="{224E78EE-EE13-5CDC-036D-7DAF8D8D5E17}"/>
              </a:ext>
            </a:extLst>
          </p:cNvPr>
          <p:cNvPicPr>
            <a:picLocks noChangeAspect="1"/>
          </p:cNvPicPr>
          <p:nvPr/>
        </p:nvPicPr>
        <p:blipFill>
          <a:blip r:embed="rId3"/>
          <a:stretch>
            <a:fillRect/>
          </a:stretch>
        </p:blipFill>
        <p:spPr>
          <a:xfrm>
            <a:off x="6905894" y="2559760"/>
            <a:ext cx="2665681" cy="2459572"/>
          </a:xfrm>
          <a:prstGeom prst="rect">
            <a:avLst/>
          </a:prstGeom>
        </p:spPr>
      </p:pic>
    </p:spTree>
    <p:extLst>
      <p:ext uri="{BB962C8B-B14F-4D97-AF65-F5344CB8AC3E}">
        <p14:creationId xmlns:p14="http://schemas.microsoft.com/office/powerpoint/2010/main" val="1666457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41BEB-FA87-3F8B-B2DA-37DF8D44D1E0}"/>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76FE90B2-8EAD-57D6-3FE6-B702F15BF6EF}"/>
              </a:ext>
            </a:extLst>
          </p:cNvPr>
          <p:cNvSpPr txBox="1">
            <a:spLocks noChangeArrowheads="1"/>
          </p:cNvSpPr>
          <p:nvPr/>
        </p:nvSpPr>
        <p:spPr bwMode="auto">
          <a:xfrm>
            <a:off x="468246" y="292087"/>
            <a:ext cx="5390293" cy="79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anose="020B0604020202020204" pitchFamily="34" charset="0"/>
              </a:defRPr>
            </a:lvl2pPr>
            <a:lvl3pPr algn="ctr" rtl="0" eaLnBrk="0" fontAlgn="base" hangingPunct="0">
              <a:spcBef>
                <a:spcPct val="0"/>
              </a:spcBef>
              <a:spcAft>
                <a:spcPct val="0"/>
              </a:spcAft>
              <a:defRPr sz="3600" b="1">
                <a:solidFill>
                  <a:schemeClr val="accent2"/>
                </a:solidFill>
                <a:latin typeface="Arial" panose="020B0604020202020204" pitchFamily="34" charset="0"/>
              </a:defRPr>
            </a:lvl3pPr>
            <a:lvl4pPr algn="ctr" rtl="0" eaLnBrk="0" fontAlgn="base" hangingPunct="0">
              <a:spcBef>
                <a:spcPct val="0"/>
              </a:spcBef>
              <a:spcAft>
                <a:spcPct val="0"/>
              </a:spcAft>
              <a:defRPr sz="3600" b="1">
                <a:solidFill>
                  <a:schemeClr val="accent2"/>
                </a:solidFill>
                <a:latin typeface="Arial" panose="020B0604020202020204" pitchFamily="34" charset="0"/>
              </a:defRPr>
            </a:lvl4pPr>
            <a:lvl5pPr algn="ctr" rtl="0" eaLnBrk="0" fontAlgn="base" hangingPunct="0">
              <a:spcBef>
                <a:spcPct val="0"/>
              </a:spcBef>
              <a:spcAft>
                <a:spcPct val="0"/>
              </a:spcAft>
              <a:defRPr sz="3600" b="1">
                <a:solidFill>
                  <a:schemeClr val="accent2"/>
                </a:solidFill>
                <a:latin typeface="Arial" panose="020B0604020202020204" pitchFamily="34" charset="0"/>
              </a:defRPr>
            </a:lvl5pPr>
            <a:lvl6pPr marL="457200" algn="ctr" rtl="0" eaLnBrk="0" fontAlgn="base" hangingPunct="0">
              <a:spcBef>
                <a:spcPct val="0"/>
              </a:spcBef>
              <a:spcAft>
                <a:spcPct val="0"/>
              </a:spcAft>
              <a:defRPr sz="3600" b="1">
                <a:solidFill>
                  <a:schemeClr val="accent2"/>
                </a:solidFill>
                <a:latin typeface="Arial" panose="020B0604020202020204" pitchFamily="34" charset="0"/>
              </a:defRPr>
            </a:lvl6pPr>
            <a:lvl7pPr marL="914400" algn="ctr" rtl="0" eaLnBrk="0" fontAlgn="base" hangingPunct="0">
              <a:spcBef>
                <a:spcPct val="0"/>
              </a:spcBef>
              <a:spcAft>
                <a:spcPct val="0"/>
              </a:spcAft>
              <a:defRPr sz="3600" b="1">
                <a:solidFill>
                  <a:schemeClr val="accent2"/>
                </a:solidFill>
                <a:latin typeface="Arial" panose="020B0604020202020204" pitchFamily="34" charset="0"/>
              </a:defRPr>
            </a:lvl7pPr>
            <a:lvl8pPr marL="1371600" algn="ctr" rtl="0" eaLnBrk="0" fontAlgn="base" hangingPunct="0">
              <a:spcBef>
                <a:spcPct val="0"/>
              </a:spcBef>
              <a:spcAft>
                <a:spcPct val="0"/>
              </a:spcAft>
              <a:defRPr sz="3600" b="1">
                <a:solidFill>
                  <a:schemeClr val="accent2"/>
                </a:solidFill>
                <a:latin typeface="Arial" panose="020B0604020202020204" pitchFamily="34" charset="0"/>
              </a:defRPr>
            </a:lvl8pPr>
            <a:lvl9pPr marL="1828800" algn="ctr" rtl="0" eaLnBrk="0" fontAlgn="base" hangingPunct="0">
              <a:spcBef>
                <a:spcPct val="0"/>
              </a:spcBef>
              <a:spcAft>
                <a:spcPct val="0"/>
              </a:spcAft>
              <a:defRPr sz="3600" b="1">
                <a:solidFill>
                  <a:schemeClr val="accent2"/>
                </a:solidFill>
                <a:latin typeface="Arial" panose="020B0604020202020204" pitchFamily="34" charset="0"/>
              </a:defRPr>
            </a:lvl9pPr>
          </a:lstStyle>
          <a:p>
            <a:pPr algn="l"/>
            <a:r>
              <a:rPr lang="de-CH" sz="3200" dirty="0" err="1"/>
              <a:t>Related</a:t>
            </a:r>
            <a:r>
              <a:rPr lang="de-CH" sz="3200" dirty="0"/>
              <a:t> Work</a:t>
            </a:r>
          </a:p>
        </p:txBody>
      </p:sp>
      <p:sp>
        <p:nvSpPr>
          <p:cNvPr id="9" name="文本框 8">
            <a:extLst>
              <a:ext uri="{FF2B5EF4-FFF2-40B4-BE49-F238E27FC236}">
                <a16:creationId xmlns:a16="http://schemas.microsoft.com/office/drawing/2014/main" id="{836DBE34-FB9D-5A98-F0E3-9C140D1E9874}"/>
              </a:ext>
            </a:extLst>
          </p:cNvPr>
          <p:cNvSpPr txBox="1"/>
          <p:nvPr/>
        </p:nvSpPr>
        <p:spPr>
          <a:xfrm>
            <a:off x="3625702" y="1041991"/>
            <a:ext cx="184731" cy="461665"/>
          </a:xfrm>
          <a:prstGeom prst="rect">
            <a:avLst/>
          </a:prstGeom>
          <a:noFill/>
        </p:spPr>
        <p:txBody>
          <a:bodyPr wrap="none" rtlCol="0">
            <a:spAutoFit/>
          </a:bodyPr>
          <a:lstStyle/>
          <a:p>
            <a:endParaRPr kumimoji="1" lang="zh-CN" altLang="en-US" dirty="0"/>
          </a:p>
        </p:txBody>
      </p:sp>
      <p:sp>
        <p:nvSpPr>
          <p:cNvPr id="4" name="TextBox 1">
            <a:extLst>
              <a:ext uri="{FF2B5EF4-FFF2-40B4-BE49-F238E27FC236}">
                <a16:creationId xmlns:a16="http://schemas.microsoft.com/office/drawing/2014/main" id="{2149E4C9-88CA-037E-87F2-0FE331E05DBF}"/>
              </a:ext>
            </a:extLst>
          </p:cNvPr>
          <p:cNvSpPr txBox="1">
            <a:spLocks noChangeArrowheads="1"/>
          </p:cNvSpPr>
          <p:nvPr/>
        </p:nvSpPr>
        <p:spPr bwMode="auto">
          <a:xfrm>
            <a:off x="468246" y="1503656"/>
            <a:ext cx="9209087" cy="5183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b="1" dirty="0"/>
              <a:t>Privacy Protection Methods</a:t>
            </a:r>
            <a:endParaRPr lang="en-US" altLang="zh-CN" sz="2800" dirty="0"/>
          </a:p>
          <a:p>
            <a:pPr marL="457200" lvl="1" indent="0">
              <a:lnSpc>
                <a:spcPct val="150000"/>
              </a:lnSpc>
              <a:spcBef>
                <a:spcPct val="0"/>
              </a:spcBef>
              <a:buNone/>
            </a:pPr>
            <a:endParaRPr lang="en-US" altLang="zh-CN" sz="2800" dirty="0"/>
          </a:p>
          <a:p>
            <a:pPr marL="457200" lvl="1" indent="0">
              <a:lnSpc>
                <a:spcPct val="150000"/>
              </a:lnSpc>
              <a:spcBef>
                <a:spcPct val="0"/>
              </a:spcBef>
              <a:buNone/>
            </a:pPr>
            <a:r>
              <a:rPr lang="en-US" altLang="zh-CN" sz="2800" dirty="0"/>
              <a:t>Differential Privacy</a:t>
            </a:r>
          </a:p>
          <a:p>
            <a:pPr marL="457200" lvl="1" indent="0">
              <a:lnSpc>
                <a:spcPct val="150000"/>
              </a:lnSpc>
              <a:spcBef>
                <a:spcPct val="0"/>
              </a:spcBef>
              <a:buNone/>
            </a:pPr>
            <a:endParaRPr lang="en-US" altLang="zh-CN" sz="2800" dirty="0"/>
          </a:p>
          <a:p>
            <a:pPr marL="457200" lvl="1" indent="0">
              <a:lnSpc>
                <a:spcPct val="150000"/>
              </a:lnSpc>
              <a:spcBef>
                <a:spcPct val="0"/>
              </a:spcBef>
              <a:buNone/>
            </a:pPr>
            <a:r>
              <a:rPr lang="en-US" altLang="zh-CN" sz="2800" dirty="0"/>
              <a:t>k-Anonymity</a:t>
            </a:r>
          </a:p>
          <a:p>
            <a:pPr marL="457200" lvl="1" indent="0">
              <a:lnSpc>
                <a:spcPct val="150000"/>
              </a:lnSpc>
              <a:spcBef>
                <a:spcPct val="0"/>
              </a:spcBef>
              <a:buNone/>
            </a:pPr>
            <a:r>
              <a:rPr lang="en-US" altLang="zh-CN" sz="2800" dirty="0"/>
              <a:t>l-diversity</a:t>
            </a:r>
          </a:p>
          <a:p>
            <a:pPr marL="457200" lvl="1" indent="0">
              <a:lnSpc>
                <a:spcPct val="150000"/>
              </a:lnSpc>
              <a:spcBef>
                <a:spcPct val="0"/>
              </a:spcBef>
              <a:buNone/>
            </a:pPr>
            <a:r>
              <a:rPr lang="en-US" altLang="zh-CN" sz="2800" dirty="0"/>
              <a:t>t-closeness</a:t>
            </a:r>
          </a:p>
          <a:p>
            <a:pPr lvl="1">
              <a:lnSpc>
                <a:spcPct val="150000"/>
              </a:lnSpc>
              <a:spcBef>
                <a:spcPct val="0"/>
              </a:spcBef>
              <a:buFont typeface="Arial" panose="020B0604020202020204" pitchFamily="34" charset="0"/>
              <a:buChar char="•"/>
            </a:pPr>
            <a:endParaRPr lang="en-US" altLang="zh-CN" sz="2800" dirty="0"/>
          </a:p>
        </p:txBody>
      </p:sp>
      <p:pic>
        <p:nvPicPr>
          <p:cNvPr id="2" name="图片 1">
            <a:extLst>
              <a:ext uri="{FF2B5EF4-FFF2-40B4-BE49-F238E27FC236}">
                <a16:creationId xmlns:a16="http://schemas.microsoft.com/office/drawing/2014/main" id="{3F1D7E77-5DD8-31D9-E645-D8B88E6AEFE6}"/>
              </a:ext>
            </a:extLst>
          </p:cNvPr>
          <p:cNvPicPr>
            <a:picLocks noChangeAspect="1"/>
          </p:cNvPicPr>
          <p:nvPr/>
        </p:nvPicPr>
        <p:blipFill>
          <a:blip r:embed="rId3"/>
          <a:stretch>
            <a:fillRect/>
          </a:stretch>
        </p:blipFill>
        <p:spPr>
          <a:xfrm>
            <a:off x="5369860" y="2296489"/>
            <a:ext cx="3095635" cy="1662393"/>
          </a:xfrm>
          <a:prstGeom prst="rect">
            <a:avLst/>
          </a:prstGeom>
        </p:spPr>
      </p:pic>
      <p:pic>
        <p:nvPicPr>
          <p:cNvPr id="3" name="图片 2">
            <a:extLst>
              <a:ext uri="{FF2B5EF4-FFF2-40B4-BE49-F238E27FC236}">
                <a16:creationId xmlns:a16="http://schemas.microsoft.com/office/drawing/2014/main" id="{A14A5474-3584-F04F-D2E1-3D398199AEA0}"/>
              </a:ext>
            </a:extLst>
          </p:cNvPr>
          <p:cNvPicPr>
            <a:picLocks noChangeAspect="1"/>
          </p:cNvPicPr>
          <p:nvPr/>
        </p:nvPicPr>
        <p:blipFill>
          <a:blip r:embed="rId4"/>
          <a:stretch>
            <a:fillRect/>
          </a:stretch>
        </p:blipFill>
        <p:spPr>
          <a:xfrm>
            <a:off x="5369860" y="4378017"/>
            <a:ext cx="2727886" cy="1615094"/>
          </a:xfrm>
          <a:prstGeom prst="rect">
            <a:avLst/>
          </a:prstGeom>
        </p:spPr>
      </p:pic>
    </p:spTree>
    <p:extLst>
      <p:ext uri="{BB962C8B-B14F-4D97-AF65-F5344CB8AC3E}">
        <p14:creationId xmlns:p14="http://schemas.microsoft.com/office/powerpoint/2010/main" val="4251769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0314A-D7D1-8CD8-57AF-555F73374D01}"/>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931F9CAA-41AA-26AD-9157-2AE0DAC961F9}"/>
              </a:ext>
            </a:extLst>
          </p:cNvPr>
          <p:cNvSpPr txBox="1">
            <a:spLocks noChangeArrowheads="1"/>
          </p:cNvSpPr>
          <p:nvPr/>
        </p:nvSpPr>
        <p:spPr bwMode="auto">
          <a:xfrm>
            <a:off x="468246" y="292087"/>
            <a:ext cx="5390293" cy="79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anose="020B0604020202020204" pitchFamily="34" charset="0"/>
              </a:defRPr>
            </a:lvl2pPr>
            <a:lvl3pPr algn="ctr" rtl="0" eaLnBrk="0" fontAlgn="base" hangingPunct="0">
              <a:spcBef>
                <a:spcPct val="0"/>
              </a:spcBef>
              <a:spcAft>
                <a:spcPct val="0"/>
              </a:spcAft>
              <a:defRPr sz="3600" b="1">
                <a:solidFill>
                  <a:schemeClr val="accent2"/>
                </a:solidFill>
                <a:latin typeface="Arial" panose="020B0604020202020204" pitchFamily="34" charset="0"/>
              </a:defRPr>
            </a:lvl3pPr>
            <a:lvl4pPr algn="ctr" rtl="0" eaLnBrk="0" fontAlgn="base" hangingPunct="0">
              <a:spcBef>
                <a:spcPct val="0"/>
              </a:spcBef>
              <a:spcAft>
                <a:spcPct val="0"/>
              </a:spcAft>
              <a:defRPr sz="3600" b="1">
                <a:solidFill>
                  <a:schemeClr val="accent2"/>
                </a:solidFill>
                <a:latin typeface="Arial" panose="020B0604020202020204" pitchFamily="34" charset="0"/>
              </a:defRPr>
            </a:lvl4pPr>
            <a:lvl5pPr algn="ctr" rtl="0" eaLnBrk="0" fontAlgn="base" hangingPunct="0">
              <a:spcBef>
                <a:spcPct val="0"/>
              </a:spcBef>
              <a:spcAft>
                <a:spcPct val="0"/>
              </a:spcAft>
              <a:defRPr sz="3600" b="1">
                <a:solidFill>
                  <a:schemeClr val="accent2"/>
                </a:solidFill>
                <a:latin typeface="Arial" panose="020B0604020202020204" pitchFamily="34" charset="0"/>
              </a:defRPr>
            </a:lvl5pPr>
            <a:lvl6pPr marL="457200" algn="ctr" rtl="0" eaLnBrk="0" fontAlgn="base" hangingPunct="0">
              <a:spcBef>
                <a:spcPct val="0"/>
              </a:spcBef>
              <a:spcAft>
                <a:spcPct val="0"/>
              </a:spcAft>
              <a:defRPr sz="3600" b="1">
                <a:solidFill>
                  <a:schemeClr val="accent2"/>
                </a:solidFill>
                <a:latin typeface="Arial" panose="020B0604020202020204" pitchFamily="34" charset="0"/>
              </a:defRPr>
            </a:lvl6pPr>
            <a:lvl7pPr marL="914400" algn="ctr" rtl="0" eaLnBrk="0" fontAlgn="base" hangingPunct="0">
              <a:spcBef>
                <a:spcPct val="0"/>
              </a:spcBef>
              <a:spcAft>
                <a:spcPct val="0"/>
              </a:spcAft>
              <a:defRPr sz="3600" b="1">
                <a:solidFill>
                  <a:schemeClr val="accent2"/>
                </a:solidFill>
                <a:latin typeface="Arial" panose="020B0604020202020204" pitchFamily="34" charset="0"/>
              </a:defRPr>
            </a:lvl7pPr>
            <a:lvl8pPr marL="1371600" algn="ctr" rtl="0" eaLnBrk="0" fontAlgn="base" hangingPunct="0">
              <a:spcBef>
                <a:spcPct val="0"/>
              </a:spcBef>
              <a:spcAft>
                <a:spcPct val="0"/>
              </a:spcAft>
              <a:defRPr sz="3600" b="1">
                <a:solidFill>
                  <a:schemeClr val="accent2"/>
                </a:solidFill>
                <a:latin typeface="Arial" panose="020B0604020202020204" pitchFamily="34" charset="0"/>
              </a:defRPr>
            </a:lvl8pPr>
            <a:lvl9pPr marL="1828800" algn="ctr" rtl="0" eaLnBrk="0" fontAlgn="base" hangingPunct="0">
              <a:spcBef>
                <a:spcPct val="0"/>
              </a:spcBef>
              <a:spcAft>
                <a:spcPct val="0"/>
              </a:spcAft>
              <a:defRPr sz="3600" b="1">
                <a:solidFill>
                  <a:schemeClr val="accent2"/>
                </a:solidFill>
                <a:latin typeface="Arial" panose="020B0604020202020204" pitchFamily="34" charset="0"/>
              </a:defRPr>
            </a:lvl9pPr>
          </a:lstStyle>
          <a:p>
            <a:pPr algn="l"/>
            <a:r>
              <a:rPr lang="de-CH" sz="3200" dirty="0" err="1"/>
              <a:t>Related</a:t>
            </a:r>
            <a:r>
              <a:rPr lang="de-CH" sz="3200" dirty="0"/>
              <a:t> Work</a:t>
            </a:r>
          </a:p>
        </p:txBody>
      </p:sp>
      <p:sp>
        <p:nvSpPr>
          <p:cNvPr id="9" name="文本框 8">
            <a:extLst>
              <a:ext uri="{FF2B5EF4-FFF2-40B4-BE49-F238E27FC236}">
                <a16:creationId xmlns:a16="http://schemas.microsoft.com/office/drawing/2014/main" id="{2251E832-8B2D-CD77-CFC5-C0C38E28FE8A}"/>
              </a:ext>
            </a:extLst>
          </p:cNvPr>
          <p:cNvSpPr txBox="1"/>
          <p:nvPr/>
        </p:nvSpPr>
        <p:spPr>
          <a:xfrm>
            <a:off x="3625702" y="1041991"/>
            <a:ext cx="184731" cy="461665"/>
          </a:xfrm>
          <a:prstGeom prst="rect">
            <a:avLst/>
          </a:prstGeom>
          <a:noFill/>
        </p:spPr>
        <p:txBody>
          <a:bodyPr wrap="none" rtlCol="0">
            <a:spAutoFit/>
          </a:bodyPr>
          <a:lstStyle/>
          <a:p>
            <a:endParaRPr kumimoji="1" lang="zh-CN" altLang="en-US" dirty="0"/>
          </a:p>
        </p:txBody>
      </p:sp>
      <p:sp>
        <p:nvSpPr>
          <p:cNvPr id="4" name="TextBox 1">
            <a:extLst>
              <a:ext uri="{FF2B5EF4-FFF2-40B4-BE49-F238E27FC236}">
                <a16:creationId xmlns:a16="http://schemas.microsoft.com/office/drawing/2014/main" id="{6B262B40-B608-E7C7-B72A-60D2F73F5BA5}"/>
              </a:ext>
            </a:extLst>
          </p:cNvPr>
          <p:cNvSpPr txBox="1">
            <a:spLocks noChangeArrowheads="1"/>
          </p:cNvSpPr>
          <p:nvPr/>
        </p:nvSpPr>
        <p:spPr bwMode="auto">
          <a:xfrm>
            <a:off x="348456" y="1194514"/>
            <a:ext cx="5390293" cy="640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dirty="0"/>
              <a:t>Data Generation Methods</a:t>
            </a:r>
          </a:p>
          <a:p>
            <a:pPr lvl="1">
              <a:lnSpc>
                <a:spcPct val="150000"/>
              </a:lnSpc>
              <a:spcBef>
                <a:spcPct val="0"/>
              </a:spcBef>
              <a:buFont typeface="Arial" panose="020B0604020202020204" pitchFamily="34" charset="0"/>
              <a:buChar char="•"/>
            </a:pPr>
            <a:r>
              <a:rPr lang="en-US" altLang="zh-CN" sz="2000" dirty="0"/>
              <a:t>Generative Adversarial Network (GAN)</a:t>
            </a:r>
          </a:p>
          <a:p>
            <a:pPr marL="914400" lvl="2" indent="0">
              <a:lnSpc>
                <a:spcPct val="150000"/>
              </a:lnSpc>
              <a:spcBef>
                <a:spcPct val="0"/>
              </a:spcBef>
              <a:buNone/>
            </a:pPr>
            <a:r>
              <a:rPr lang="en-US" altLang="zh-CN" sz="1800" dirty="0"/>
              <a:t>CTAB - GAN+ (</a:t>
            </a:r>
            <a:r>
              <a:rPr lang="en-US" altLang="zh-CN" sz="1800" dirty="0" err="1"/>
              <a:t>Zilong</a:t>
            </a:r>
            <a:r>
              <a:rPr lang="en-US" altLang="zh-CN" sz="1800" dirty="0"/>
              <a:t> Zhao)</a:t>
            </a:r>
            <a:r>
              <a:rPr lang="zh-CN" altLang="en-US" sz="1800" dirty="0"/>
              <a:t>：</a:t>
            </a:r>
            <a:endParaRPr lang="en-US" altLang="zh-CN" sz="1800" dirty="0"/>
          </a:p>
          <a:p>
            <a:pPr lvl="2">
              <a:lnSpc>
                <a:spcPct val="150000"/>
              </a:lnSpc>
              <a:spcBef>
                <a:spcPct val="0"/>
              </a:spcBef>
              <a:buFontTx/>
              <a:buChar char="-"/>
            </a:pPr>
            <a:r>
              <a:rPr lang="en-US" altLang="zh-CN" sz="2400" dirty="0"/>
              <a:t>Strength:</a:t>
            </a:r>
          </a:p>
          <a:p>
            <a:pPr marL="1371600" marR="0" lvl="3" indent="0" algn="l" defTabSz="914400" rtl="0" eaLnBrk="0" fontAlgn="base" latinLnBrk="0" hangingPunct="0">
              <a:lnSpc>
                <a:spcPct val="15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Effective for mixed tabular data</a:t>
            </a:r>
          </a:p>
          <a:p>
            <a:pPr marL="1371600" marR="0" lvl="3" indent="0" algn="l" defTabSz="914400" rtl="0" eaLnBrk="0" fontAlgn="base" latinLnBrk="0" hangingPunct="0">
              <a:lnSpc>
                <a:spcPct val="15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DP-SGD to ensure privacy</a:t>
            </a:r>
          </a:p>
          <a:p>
            <a:pPr marL="1371600" marR="0" lvl="3" indent="0" algn="l" defTabSz="914400" rtl="0" eaLnBrk="0" fontAlgn="base" latinLnBrk="0" hangingPunct="0">
              <a:lnSpc>
                <a:spcPct val="15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Wasserstein loss with gradient penalty to ensure utility</a:t>
            </a:r>
            <a:endParaRPr lang="en-US" altLang="zh-CN" sz="1600" dirty="0"/>
          </a:p>
          <a:p>
            <a:pPr lvl="2">
              <a:lnSpc>
                <a:spcPct val="150000"/>
              </a:lnSpc>
              <a:spcBef>
                <a:spcPct val="0"/>
              </a:spcBef>
              <a:buFontTx/>
              <a:buChar char="-"/>
            </a:pPr>
            <a:r>
              <a:rPr lang="en-US" altLang="zh-CN" sz="2400" dirty="0"/>
              <a:t>Weakness</a:t>
            </a:r>
          </a:p>
          <a:p>
            <a:pPr marL="1371600" lvl="3" indent="0">
              <a:lnSpc>
                <a:spcPct val="150000"/>
              </a:lnSpc>
              <a:spcBef>
                <a:spcPct val="0"/>
              </a:spcBef>
              <a:buNone/>
            </a:pPr>
            <a:r>
              <a:rPr lang="en-US" altLang="zh-CN" sz="1600" dirty="0"/>
              <a:t>Computationally intensive</a:t>
            </a:r>
          </a:p>
          <a:p>
            <a:pPr marL="1371600" lvl="3" indent="0">
              <a:lnSpc>
                <a:spcPct val="150000"/>
              </a:lnSpc>
              <a:spcBef>
                <a:spcPct val="0"/>
              </a:spcBef>
              <a:buNone/>
            </a:pPr>
            <a:r>
              <a:rPr lang="en-US" altLang="zh-CN" sz="1600" dirty="0"/>
              <a:t>High Complexity</a:t>
            </a:r>
          </a:p>
          <a:p>
            <a:pPr marL="1371600" lvl="3" indent="0">
              <a:lnSpc>
                <a:spcPct val="150000"/>
              </a:lnSpc>
              <a:spcBef>
                <a:spcPct val="0"/>
              </a:spcBef>
              <a:buNone/>
            </a:pPr>
            <a:r>
              <a:rPr lang="en-US" altLang="zh-CN" sz="1600" dirty="0"/>
              <a:t>Tight privacy decreases utility</a:t>
            </a:r>
          </a:p>
          <a:p>
            <a:pPr lvl="2">
              <a:lnSpc>
                <a:spcPct val="150000"/>
              </a:lnSpc>
              <a:spcBef>
                <a:spcPct val="0"/>
              </a:spcBef>
              <a:buFontTx/>
              <a:buChar char="-"/>
            </a:pPr>
            <a:endParaRPr lang="en-US" altLang="zh-CN" sz="1800" dirty="0"/>
          </a:p>
          <a:p>
            <a:pPr lvl="3">
              <a:lnSpc>
                <a:spcPct val="150000"/>
              </a:lnSpc>
              <a:spcBef>
                <a:spcPct val="0"/>
              </a:spcBef>
              <a:buFontTx/>
              <a:buChar char="-"/>
            </a:pPr>
            <a:endParaRPr lang="en-US" altLang="zh-CN" sz="2000" dirty="0"/>
          </a:p>
          <a:p>
            <a:pPr marL="457200" lvl="1" indent="0">
              <a:lnSpc>
                <a:spcPct val="150000"/>
              </a:lnSpc>
              <a:spcBef>
                <a:spcPct val="0"/>
              </a:spcBef>
              <a:buNone/>
            </a:pPr>
            <a:r>
              <a:rPr lang="en-US" altLang="zh-CN" sz="2000" dirty="0"/>
              <a:t>	</a:t>
            </a:r>
          </a:p>
        </p:txBody>
      </p:sp>
      <p:pic>
        <p:nvPicPr>
          <p:cNvPr id="3" name="图片 2">
            <a:extLst>
              <a:ext uri="{FF2B5EF4-FFF2-40B4-BE49-F238E27FC236}">
                <a16:creationId xmlns:a16="http://schemas.microsoft.com/office/drawing/2014/main" id="{71A4F0AA-2F94-DCF8-C9BD-681CAA5CEA7A}"/>
              </a:ext>
            </a:extLst>
          </p:cNvPr>
          <p:cNvPicPr>
            <a:picLocks noChangeAspect="1"/>
          </p:cNvPicPr>
          <p:nvPr/>
        </p:nvPicPr>
        <p:blipFill>
          <a:blip r:embed="rId3"/>
          <a:stretch>
            <a:fillRect/>
          </a:stretch>
        </p:blipFill>
        <p:spPr>
          <a:xfrm>
            <a:off x="5671344" y="3367515"/>
            <a:ext cx="3886199" cy="2619427"/>
          </a:xfrm>
          <a:prstGeom prst="rect">
            <a:avLst/>
          </a:prstGeom>
        </p:spPr>
      </p:pic>
      <p:sp>
        <p:nvSpPr>
          <p:cNvPr id="6" name="矩形 5">
            <a:extLst>
              <a:ext uri="{FF2B5EF4-FFF2-40B4-BE49-F238E27FC236}">
                <a16:creationId xmlns:a16="http://schemas.microsoft.com/office/drawing/2014/main" id="{0985F32B-AF00-D75B-EBBC-6EF665B313D9}"/>
              </a:ext>
            </a:extLst>
          </p:cNvPr>
          <p:cNvSpPr/>
          <p:nvPr/>
        </p:nvSpPr>
        <p:spPr bwMode="auto">
          <a:xfrm>
            <a:off x="5671344" y="4034972"/>
            <a:ext cx="3799000" cy="211908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1923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C882F-623F-287D-A0FA-DCA8EEC28AF1}"/>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7725502A-6AEA-7887-FAF0-71456532C291}"/>
              </a:ext>
            </a:extLst>
          </p:cNvPr>
          <p:cNvSpPr txBox="1">
            <a:spLocks noChangeArrowheads="1"/>
          </p:cNvSpPr>
          <p:nvPr/>
        </p:nvSpPr>
        <p:spPr bwMode="auto">
          <a:xfrm>
            <a:off x="468246" y="292087"/>
            <a:ext cx="5390293" cy="79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anose="020B0604020202020204" pitchFamily="34" charset="0"/>
              </a:defRPr>
            </a:lvl2pPr>
            <a:lvl3pPr algn="ctr" rtl="0" eaLnBrk="0" fontAlgn="base" hangingPunct="0">
              <a:spcBef>
                <a:spcPct val="0"/>
              </a:spcBef>
              <a:spcAft>
                <a:spcPct val="0"/>
              </a:spcAft>
              <a:defRPr sz="3600" b="1">
                <a:solidFill>
                  <a:schemeClr val="accent2"/>
                </a:solidFill>
                <a:latin typeface="Arial" panose="020B0604020202020204" pitchFamily="34" charset="0"/>
              </a:defRPr>
            </a:lvl3pPr>
            <a:lvl4pPr algn="ctr" rtl="0" eaLnBrk="0" fontAlgn="base" hangingPunct="0">
              <a:spcBef>
                <a:spcPct val="0"/>
              </a:spcBef>
              <a:spcAft>
                <a:spcPct val="0"/>
              </a:spcAft>
              <a:defRPr sz="3600" b="1">
                <a:solidFill>
                  <a:schemeClr val="accent2"/>
                </a:solidFill>
                <a:latin typeface="Arial" panose="020B0604020202020204" pitchFamily="34" charset="0"/>
              </a:defRPr>
            </a:lvl4pPr>
            <a:lvl5pPr algn="ctr" rtl="0" eaLnBrk="0" fontAlgn="base" hangingPunct="0">
              <a:spcBef>
                <a:spcPct val="0"/>
              </a:spcBef>
              <a:spcAft>
                <a:spcPct val="0"/>
              </a:spcAft>
              <a:defRPr sz="3600" b="1">
                <a:solidFill>
                  <a:schemeClr val="accent2"/>
                </a:solidFill>
                <a:latin typeface="Arial" panose="020B0604020202020204" pitchFamily="34" charset="0"/>
              </a:defRPr>
            </a:lvl5pPr>
            <a:lvl6pPr marL="457200" algn="ctr" rtl="0" eaLnBrk="0" fontAlgn="base" hangingPunct="0">
              <a:spcBef>
                <a:spcPct val="0"/>
              </a:spcBef>
              <a:spcAft>
                <a:spcPct val="0"/>
              </a:spcAft>
              <a:defRPr sz="3600" b="1">
                <a:solidFill>
                  <a:schemeClr val="accent2"/>
                </a:solidFill>
                <a:latin typeface="Arial" panose="020B0604020202020204" pitchFamily="34" charset="0"/>
              </a:defRPr>
            </a:lvl6pPr>
            <a:lvl7pPr marL="914400" algn="ctr" rtl="0" eaLnBrk="0" fontAlgn="base" hangingPunct="0">
              <a:spcBef>
                <a:spcPct val="0"/>
              </a:spcBef>
              <a:spcAft>
                <a:spcPct val="0"/>
              </a:spcAft>
              <a:defRPr sz="3600" b="1">
                <a:solidFill>
                  <a:schemeClr val="accent2"/>
                </a:solidFill>
                <a:latin typeface="Arial" panose="020B0604020202020204" pitchFamily="34" charset="0"/>
              </a:defRPr>
            </a:lvl7pPr>
            <a:lvl8pPr marL="1371600" algn="ctr" rtl="0" eaLnBrk="0" fontAlgn="base" hangingPunct="0">
              <a:spcBef>
                <a:spcPct val="0"/>
              </a:spcBef>
              <a:spcAft>
                <a:spcPct val="0"/>
              </a:spcAft>
              <a:defRPr sz="3600" b="1">
                <a:solidFill>
                  <a:schemeClr val="accent2"/>
                </a:solidFill>
                <a:latin typeface="Arial" panose="020B0604020202020204" pitchFamily="34" charset="0"/>
              </a:defRPr>
            </a:lvl8pPr>
            <a:lvl9pPr marL="1828800" algn="ctr" rtl="0" eaLnBrk="0" fontAlgn="base" hangingPunct="0">
              <a:spcBef>
                <a:spcPct val="0"/>
              </a:spcBef>
              <a:spcAft>
                <a:spcPct val="0"/>
              </a:spcAft>
              <a:defRPr sz="3600" b="1">
                <a:solidFill>
                  <a:schemeClr val="accent2"/>
                </a:solidFill>
                <a:latin typeface="Arial" panose="020B0604020202020204" pitchFamily="34" charset="0"/>
              </a:defRPr>
            </a:lvl9pPr>
          </a:lstStyle>
          <a:p>
            <a:pPr algn="l"/>
            <a:r>
              <a:rPr lang="de-CH" sz="3200" dirty="0" err="1"/>
              <a:t>Related</a:t>
            </a:r>
            <a:r>
              <a:rPr lang="de-CH" sz="3200" dirty="0"/>
              <a:t> Work</a:t>
            </a:r>
          </a:p>
        </p:txBody>
      </p:sp>
      <p:sp>
        <p:nvSpPr>
          <p:cNvPr id="9" name="文本框 8">
            <a:extLst>
              <a:ext uri="{FF2B5EF4-FFF2-40B4-BE49-F238E27FC236}">
                <a16:creationId xmlns:a16="http://schemas.microsoft.com/office/drawing/2014/main" id="{71C1DCD8-8C3F-B72B-4352-F0834E0EA36E}"/>
              </a:ext>
            </a:extLst>
          </p:cNvPr>
          <p:cNvSpPr txBox="1"/>
          <p:nvPr/>
        </p:nvSpPr>
        <p:spPr>
          <a:xfrm>
            <a:off x="3625702" y="1041991"/>
            <a:ext cx="184731" cy="461665"/>
          </a:xfrm>
          <a:prstGeom prst="rect">
            <a:avLst/>
          </a:prstGeom>
          <a:noFill/>
        </p:spPr>
        <p:txBody>
          <a:bodyPr wrap="none" rtlCol="0">
            <a:spAutoFit/>
          </a:bodyPr>
          <a:lstStyle/>
          <a:p>
            <a:endParaRPr kumimoji="1" lang="zh-CN" altLang="en-US" dirty="0"/>
          </a:p>
        </p:txBody>
      </p:sp>
      <p:grpSp>
        <p:nvGrpSpPr>
          <p:cNvPr id="8" name="组合 7">
            <a:extLst>
              <a:ext uri="{FF2B5EF4-FFF2-40B4-BE49-F238E27FC236}">
                <a16:creationId xmlns:a16="http://schemas.microsoft.com/office/drawing/2014/main" id="{9BF4803A-8773-B7B0-7C8E-E590515B96D8}"/>
              </a:ext>
            </a:extLst>
          </p:cNvPr>
          <p:cNvGrpSpPr/>
          <p:nvPr/>
        </p:nvGrpSpPr>
        <p:grpSpPr>
          <a:xfrm>
            <a:off x="5671344" y="1272823"/>
            <a:ext cx="3886199" cy="2619427"/>
            <a:chOff x="5671344" y="3367515"/>
            <a:chExt cx="3886199" cy="2619427"/>
          </a:xfrm>
        </p:grpSpPr>
        <p:pic>
          <p:nvPicPr>
            <p:cNvPr id="3" name="图片 2">
              <a:extLst>
                <a:ext uri="{FF2B5EF4-FFF2-40B4-BE49-F238E27FC236}">
                  <a16:creationId xmlns:a16="http://schemas.microsoft.com/office/drawing/2014/main" id="{D5ADD402-CA1F-4474-1FC1-B54B7FA321AF}"/>
                </a:ext>
              </a:extLst>
            </p:cNvPr>
            <p:cNvPicPr>
              <a:picLocks noChangeAspect="1"/>
            </p:cNvPicPr>
            <p:nvPr/>
          </p:nvPicPr>
          <p:blipFill>
            <a:blip r:embed="rId3"/>
            <a:stretch>
              <a:fillRect/>
            </a:stretch>
          </p:blipFill>
          <p:spPr>
            <a:xfrm>
              <a:off x="5671344" y="3367515"/>
              <a:ext cx="3886199" cy="2619427"/>
            </a:xfrm>
            <a:prstGeom prst="rect">
              <a:avLst/>
            </a:prstGeom>
          </p:spPr>
        </p:pic>
        <p:sp>
          <p:nvSpPr>
            <p:cNvPr id="7" name="矩形 6">
              <a:extLst>
                <a:ext uri="{FF2B5EF4-FFF2-40B4-BE49-F238E27FC236}">
                  <a16:creationId xmlns:a16="http://schemas.microsoft.com/office/drawing/2014/main" id="{1005C565-C7AD-2AC2-80B6-DDA04841899A}"/>
                </a:ext>
              </a:extLst>
            </p:cNvPr>
            <p:cNvSpPr/>
            <p:nvPr/>
          </p:nvSpPr>
          <p:spPr bwMode="auto">
            <a:xfrm>
              <a:off x="5671344" y="3367516"/>
              <a:ext cx="3799000" cy="1923042"/>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anose="020B0604020202020204" pitchFamily="34" charset="0"/>
              </a:endParaRPr>
            </a:p>
          </p:txBody>
        </p:sp>
      </p:grpSp>
      <p:sp>
        <p:nvSpPr>
          <p:cNvPr id="11" name="TextBox 1">
            <a:extLst>
              <a:ext uri="{FF2B5EF4-FFF2-40B4-BE49-F238E27FC236}">
                <a16:creationId xmlns:a16="http://schemas.microsoft.com/office/drawing/2014/main" id="{2AB20044-5D23-691B-6330-CD0282AC777E}"/>
              </a:ext>
            </a:extLst>
          </p:cNvPr>
          <p:cNvSpPr txBox="1">
            <a:spLocks noChangeArrowheads="1"/>
          </p:cNvSpPr>
          <p:nvPr/>
        </p:nvSpPr>
        <p:spPr bwMode="auto">
          <a:xfrm>
            <a:off x="348456" y="1194514"/>
            <a:ext cx="5235689" cy="608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dirty="0"/>
              <a:t>Data Generation Methods</a:t>
            </a:r>
          </a:p>
          <a:p>
            <a:pPr lvl="1">
              <a:lnSpc>
                <a:spcPct val="150000"/>
              </a:lnSpc>
              <a:spcBef>
                <a:spcPct val="0"/>
              </a:spcBef>
              <a:buFont typeface="Arial" panose="020B0604020202020204" pitchFamily="34" charset="0"/>
              <a:buChar char="•"/>
            </a:pPr>
            <a:r>
              <a:rPr lang="en-US" altLang="zh-CN" sz="2000" dirty="0"/>
              <a:t>Diffusion Model</a:t>
            </a:r>
          </a:p>
          <a:p>
            <a:pPr marL="914400" lvl="2" indent="0">
              <a:lnSpc>
                <a:spcPct val="150000"/>
              </a:lnSpc>
              <a:spcBef>
                <a:spcPct val="0"/>
              </a:spcBef>
              <a:buNone/>
            </a:pPr>
            <a:r>
              <a:rPr lang="en-US" altLang="zh-CN" sz="1800" dirty="0" err="1"/>
              <a:t>TabDDPM</a:t>
            </a:r>
            <a:r>
              <a:rPr lang="en-US" altLang="zh-CN" sz="1800" dirty="0"/>
              <a:t> (</a:t>
            </a:r>
            <a:r>
              <a:rPr lang="en-US" altLang="zh-CN" sz="1600" dirty="0"/>
              <a:t>A, </a:t>
            </a:r>
            <a:r>
              <a:rPr lang="en-US" altLang="zh-CN" sz="1600" dirty="0" err="1"/>
              <a:t>Kotelnikov</a:t>
            </a:r>
            <a:r>
              <a:rPr lang="en-US" altLang="zh-CN" sz="1800" dirty="0"/>
              <a:t>)</a:t>
            </a:r>
            <a:r>
              <a:rPr lang="zh-CN" altLang="en-US" sz="1800" dirty="0"/>
              <a:t>：</a:t>
            </a:r>
            <a:endParaRPr lang="en-US" altLang="zh-CN" sz="1800" dirty="0"/>
          </a:p>
          <a:p>
            <a:pPr lvl="2">
              <a:lnSpc>
                <a:spcPct val="150000"/>
              </a:lnSpc>
              <a:spcBef>
                <a:spcPct val="0"/>
              </a:spcBef>
              <a:buFontTx/>
              <a:buChar char="-"/>
            </a:pPr>
            <a:r>
              <a:rPr lang="en-US" altLang="zh-CN" sz="2400" dirty="0"/>
              <a:t>Strength:</a:t>
            </a:r>
          </a:p>
          <a:p>
            <a:pPr marL="1371600" marR="0" lvl="3" indent="0" algn="l" defTabSz="914400" rtl="0" eaLnBrk="0" fontAlgn="base" latinLnBrk="0" hangingPunct="0">
              <a:lnSpc>
                <a:spcPct val="150000"/>
              </a:lnSpc>
              <a:spcBef>
                <a:spcPct val="0"/>
              </a:spcBef>
              <a:spcAft>
                <a:spcPct val="0"/>
              </a:spcAft>
              <a:buClrTx/>
              <a:buSzTx/>
              <a:buFontTx/>
              <a:buNone/>
              <a:tabLst/>
              <a:defRPr/>
            </a:pPr>
            <a:r>
              <a:rPr lang="en-US" altLang="zh-CN" sz="1600" dirty="0">
                <a:solidFill>
                  <a:srgbClr val="000000"/>
                </a:solidFill>
              </a:rPr>
              <a:t>Handling mixed and long-tail data</a:t>
            </a: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50000"/>
              </a:lnSpc>
              <a:spcBef>
                <a:spcPct val="0"/>
              </a:spcBef>
              <a:spcAft>
                <a:spcPct val="0"/>
              </a:spcAft>
              <a:buClrTx/>
              <a:buSzTx/>
              <a:buFontTx/>
              <a:buNone/>
              <a:tabLst/>
              <a:defRPr/>
            </a:pPr>
            <a:r>
              <a:rPr lang="en-US" altLang="zh-CN" sz="1600" dirty="0">
                <a:solidFill>
                  <a:srgbClr val="000000"/>
                </a:solidFill>
              </a:rPr>
              <a:t>High data realism</a:t>
            </a:r>
          </a:p>
          <a:p>
            <a:pPr marL="1371600" marR="0" lvl="3" indent="0" algn="l" defTabSz="914400" rtl="0" eaLnBrk="0" fontAlgn="base" latinLnBrk="0" hangingPunct="0">
              <a:lnSpc>
                <a:spcPct val="150000"/>
              </a:lnSpc>
              <a:spcBef>
                <a:spcPct val="0"/>
              </a:spcBef>
              <a:spcAft>
                <a:spcPct val="0"/>
              </a:spcAft>
              <a:buClrTx/>
              <a:buSzTx/>
              <a:buFontTx/>
              <a:buNone/>
              <a:tabLst/>
              <a:defRPr/>
            </a:pPr>
            <a:r>
              <a:rPr lang="en-US" altLang="zh-CN" sz="1600" dirty="0">
                <a:solidFill>
                  <a:srgbClr val="000000"/>
                </a:solidFill>
              </a:rPr>
              <a:t>Outperforms in maintain ML utility</a:t>
            </a:r>
            <a:endParaRPr lang="en-US" altLang="zh-CN" sz="1600" dirty="0"/>
          </a:p>
          <a:p>
            <a:pPr lvl="2">
              <a:lnSpc>
                <a:spcPct val="150000"/>
              </a:lnSpc>
              <a:spcBef>
                <a:spcPct val="0"/>
              </a:spcBef>
              <a:buFontTx/>
              <a:buChar char="-"/>
            </a:pPr>
            <a:r>
              <a:rPr lang="en-US" altLang="zh-CN" sz="2400" dirty="0"/>
              <a:t>Weakness</a:t>
            </a:r>
          </a:p>
          <a:p>
            <a:pPr marL="1371600" lvl="3" indent="0">
              <a:lnSpc>
                <a:spcPct val="150000"/>
              </a:lnSpc>
              <a:spcBef>
                <a:spcPct val="0"/>
              </a:spcBef>
              <a:buNone/>
            </a:pPr>
            <a:r>
              <a:rPr lang="en-US" altLang="zh-CN" sz="1600" dirty="0"/>
              <a:t>High computational demand</a:t>
            </a:r>
          </a:p>
          <a:p>
            <a:pPr marL="1371600" lvl="3" indent="0">
              <a:lnSpc>
                <a:spcPct val="150000"/>
              </a:lnSpc>
              <a:spcBef>
                <a:spcPct val="0"/>
              </a:spcBef>
              <a:buNone/>
            </a:pPr>
            <a:r>
              <a:rPr lang="en-US" altLang="zh-CN" sz="1600" dirty="0"/>
              <a:t>Complex model structure</a:t>
            </a:r>
          </a:p>
          <a:p>
            <a:pPr marL="1371600" lvl="3" indent="0">
              <a:lnSpc>
                <a:spcPct val="150000"/>
              </a:lnSpc>
              <a:spcBef>
                <a:spcPct val="0"/>
              </a:spcBef>
              <a:buNone/>
            </a:pPr>
            <a:r>
              <a:rPr lang="en-US" altLang="zh-CN" sz="1600" dirty="0"/>
              <a:t>Challenging hyperparameters tuning</a:t>
            </a:r>
          </a:p>
          <a:p>
            <a:pPr marL="1371600" lvl="3" indent="0">
              <a:lnSpc>
                <a:spcPct val="150000"/>
              </a:lnSpc>
              <a:spcBef>
                <a:spcPct val="0"/>
              </a:spcBef>
              <a:buNone/>
            </a:pPr>
            <a:endParaRPr lang="en-US" altLang="zh-CN" sz="1800" dirty="0"/>
          </a:p>
          <a:p>
            <a:pPr lvl="3">
              <a:lnSpc>
                <a:spcPct val="150000"/>
              </a:lnSpc>
              <a:spcBef>
                <a:spcPct val="0"/>
              </a:spcBef>
              <a:buFontTx/>
              <a:buChar char="-"/>
            </a:pPr>
            <a:endParaRPr lang="en-US" altLang="zh-CN" sz="2200" dirty="0"/>
          </a:p>
          <a:p>
            <a:pPr marL="457200" lvl="1" indent="0">
              <a:lnSpc>
                <a:spcPct val="150000"/>
              </a:lnSpc>
              <a:spcBef>
                <a:spcPct val="0"/>
              </a:spcBef>
              <a:buNone/>
            </a:pPr>
            <a:r>
              <a:rPr lang="en-US" altLang="zh-CN" sz="2000" dirty="0"/>
              <a:t>	</a:t>
            </a:r>
          </a:p>
        </p:txBody>
      </p:sp>
    </p:spTree>
    <p:extLst>
      <p:ext uri="{BB962C8B-B14F-4D97-AF65-F5344CB8AC3E}">
        <p14:creationId xmlns:p14="http://schemas.microsoft.com/office/powerpoint/2010/main" val="288051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7F10F-7523-CFCD-4848-8C537DFA6BF1}"/>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95915BB0-4FDF-703F-D62A-FB9136123D81}"/>
              </a:ext>
            </a:extLst>
          </p:cNvPr>
          <p:cNvSpPr txBox="1">
            <a:spLocks noChangeArrowheads="1"/>
          </p:cNvSpPr>
          <p:nvPr/>
        </p:nvSpPr>
        <p:spPr bwMode="auto">
          <a:xfrm>
            <a:off x="468246" y="292087"/>
            <a:ext cx="5390293" cy="79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anose="020B0604020202020204" pitchFamily="34" charset="0"/>
              </a:defRPr>
            </a:lvl2pPr>
            <a:lvl3pPr algn="ctr" rtl="0" eaLnBrk="0" fontAlgn="base" hangingPunct="0">
              <a:spcBef>
                <a:spcPct val="0"/>
              </a:spcBef>
              <a:spcAft>
                <a:spcPct val="0"/>
              </a:spcAft>
              <a:defRPr sz="3600" b="1">
                <a:solidFill>
                  <a:schemeClr val="accent2"/>
                </a:solidFill>
                <a:latin typeface="Arial" panose="020B0604020202020204" pitchFamily="34" charset="0"/>
              </a:defRPr>
            </a:lvl3pPr>
            <a:lvl4pPr algn="ctr" rtl="0" eaLnBrk="0" fontAlgn="base" hangingPunct="0">
              <a:spcBef>
                <a:spcPct val="0"/>
              </a:spcBef>
              <a:spcAft>
                <a:spcPct val="0"/>
              </a:spcAft>
              <a:defRPr sz="3600" b="1">
                <a:solidFill>
                  <a:schemeClr val="accent2"/>
                </a:solidFill>
                <a:latin typeface="Arial" panose="020B0604020202020204" pitchFamily="34" charset="0"/>
              </a:defRPr>
            </a:lvl4pPr>
            <a:lvl5pPr algn="ctr" rtl="0" eaLnBrk="0" fontAlgn="base" hangingPunct="0">
              <a:spcBef>
                <a:spcPct val="0"/>
              </a:spcBef>
              <a:spcAft>
                <a:spcPct val="0"/>
              </a:spcAft>
              <a:defRPr sz="3600" b="1">
                <a:solidFill>
                  <a:schemeClr val="accent2"/>
                </a:solidFill>
                <a:latin typeface="Arial" panose="020B0604020202020204" pitchFamily="34" charset="0"/>
              </a:defRPr>
            </a:lvl5pPr>
            <a:lvl6pPr marL="457200" algn="ctr" rtl="0" eaLnBrk="0" fontAlgn="base" hangingPunct="0">
              <a:spcBef>
                <a:spcPct val="0"/>
              </a:spcBef>
              <a:spcAft>
                <a:spcPct val="0"/>
              </a:spcAft>
              <a:defRPr sz="3600" b="1">
                <a:solidFill>
                  <a:schemeClr val="accent2"/>
                </a:solidFill>
                <a:latin typeface="Arial" panose="020B0604020202020204" pitchFamily="34" charset="0"/>
              </a:defRPr>
            </a:lvl6pPr>
            <a:lvl7pPr marL="914400" algn="ctr" rtl="0" eaLnBrk="0" fontAlgn="base" hangingPunct="0">
              <a:spcBef>
                <a:spcPct val="0"/>
              </a:spcBef>
              <a:spcAft>
                <a:spcPct val="0"/>
              </a:spcAft>
              <a:defRPr sz="3600" b="1">
                <a:solidFill>
                  <a:schemeClr val="accent2"/>
                </a:solidFill>
                <a:latin typeface="Arial" panose="020B0604020202020204" pitchFamily="34" charset="0"/>
              </a:defRPr>
            </a:lvl7pPr>
            <a:lvl8pPr marL="1371600" algn="ctr" rtl="0" eaLnBrk="0" fontAlgn="base" hangingPunct="0">
              <a:spcBef>
                <a:spcPct val="0"/>
              </a:spcBef>
              <a:spcAft>
                <a:spcPct val="0"/>
              </a:spcAft>
              <a:defRPr sz="3600" b="1">
                <a:solidFill>
                  <a:schemeClr val="accent2"/>
                </a:solidFill>
                <a:latin typeface="Arial" panose="020B0604020202020204" pitchFamily="34" charset="0"/>
              </a:defRPr>
            </a:lvl8pPr>
            <a:lvl9pPr marL="1828800" algn="ctr" rtl="0" eaLnBrk="0" fontAlgn="base" hangingPunct="0">
              <a:spcBef>
                <a:spcPct val="0"/>
              </a:spcBef>
              <a:spcAft>
                <a:spcPct val="0"/>
              </a:spcAft>
              <a:defRPr sz="3600" b="1">
                <a:solidFill>
                  <a:schemeClr val="accent2"/>
                </a:solidFill>
                <a:latin typeface="Arial" panose="020B0604020202020204" pitchFamily="34" charset="0"/>
              </a:defRPr>
            </a:lvl9pPr>
          </a:lstStyle>
          <a:p>
            <a:pPr algn="l"/>
            <a:r>
              <a:rPr lang="de-CH" sz="3200" dirty="0" err="1"/>
              <a:t>Related</a:t>
            </a:r>
            <a:r>
              <a:rPr lang="de-CH" sz="3200" dirty="0"/>
              <a:t> Work</a:t>
            </a:r>
          </a:p>
        </p:txBody>
      </p:sp>
      <p:sp>
        <p:nvSpPr>
          <p:cNvPr id="9" name="文本框 8">
            <a:extLst>
              <a:ext uri="{FF2B5EF4-FFF2-40B4-BE49-F238E27FC236}">
                <a16:creationId xmlns:a16="http://schemas.microsoft.com/office/drawing/2014/main" id="{F31475EF-4114-F145-4209-E86D6EE9241D}"/>
              </a:ext>
            </a:extLst>
          </p:cNvPr>
          <p:cNvSpPr txBox="1"/>
          <p:nvPr/>
        </p:nvSpPr>
        <p:spPr>
          <a:xfrm>
            <a:off x="3625702" y="1041991"/>
            <a:ext cx="184731" cy="461665"/>
          </a:xfrm>
          <a:prstGeom prst="rect">
            <a:avLst/>
          </a:prstGeom>
          <a:noFill/>
        </p:spPr>
        <p:txBody>
          <a:bodyPr wrap="none" rtlCol="0">
            <a:spAutoFit/>
          </a:bodyPr>
          <a:lstStyle/>
          <a:p>
            <a:endParaRPr kumimoji="1" lang="zh-CN" altLang="en-US" dirty="0"/>
          </a:p>
        </p:txBody>
      </p:sp>
      <p:sp>
        <p:nvSpPr>
          <p:cNvPr id="4" name="TextBox 1">
            <a:extLst>
              <a:ext uri="{FF2B5EF4-FFF2-40B4-BE49-F238E27FC236}">
                <a16:creationId xmlns:a16="http://schemas.microsoft.com/office/drawing/2014/main" id="{0FD65402-FE20-AD0F-50D2-8A80C8FCB902}"/>
              </a:ext>
            </a:extLst>
          </p:cNvPr>
          <p:cNvSpPr txBox="1">
            <a:spLocks noChangeArrowheads="1"/>
          </p:cNvSpPr>
          <p:nvPr/>
        </p:nvSpPr>
        <p:spPr bwMode="auto">
          <a:xfrm>
            <a:off x="348457" y="1194514"/>
            <a:ext cx="5510082" cy="48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dirty="0"/>
              <a:t>Data Generation Methods</a:t>
            </a:r>
          </a:p>
          <a:p>
            <a:pPr lvl="1">
              <a:lnSpc>
                <a:spcPct val="150000"/>
              </a:lnSpc>
              <a:spcBef>
                <a:spcPct val="0"/>
              </a:spcBef>
              <a:buFont typeface="Arial" panose="020B0604020202020204" pitchFamily="34" charset="0"/>
              <a:buChar char="•"/>
            </a:pPr>
            <a:r>
              <a:rPr lang="en-US" altLang="zh-CN" dirty="0"/>
              <a:t>Variational Autoencoders (VAE</a:t>
            </a:r>
            <a:r>
              <a:rPr lang="zh-CN" altLang="en-US" dirty="0"/>
              <a:t>）</a:t>
            </a:r>
            <a:endParaRPr lang="en-US" altLang="zh-CN" dirty="0"/>
          </a:p>
          <a:p>
            <a:pPr marL="914400" lvl="2" indent="0">
              <a:lnSpc>
                <a:spcPct val="150000"/>
              </a:lnSpc>
              <a:spcBef>
                <a:spcPct val="0"/>
              </a:spcBef>
              <a:buNone/>
            </a:pPr>
            <a:r>
              <a:rPr lang="en-US" altLang="zh-CN" sz="1800" dirty="0"/>
              <a:t>- </a:t>
            </a:r>
            <a:r>
              <a:rPr lang="en-US" altLang="zh-CN" sz="1600" dirty="0"/>
              <a:t>Encode data into lower-dimensional latent space and reconstruct it back, learning from the latent distribution</a:t>
            </a:r>
          </a:p>
          <a:p>
            <a:pPr lvl="1">
              <a:lnSpc>
                <a:spcPct val="150000"/>
              </a:lnSpc>
              <a:spcBef>
                <a:spcPct val="0"/>
              </a:spcBef>
              <a:buFont typeface="Arial" panose="020B0604020202020204" pitchFamily="34" charset="0"/>
              <a:buChar char="•"/>
            </a:pPr>
            <a:endParaRPr lang="en-US" altLang="zh-CN" sz="1800" dirty="0"/>
          </a:p>
          <a:p>
            <a:pPr lvl="1">
              <a:lnSpc>
                <a:spcPct val="150000"/>
              </a:lnSpc>
              <a:spcBef>
                <a:spcPct val="0"/>
              </a:spcBef>
              <a:buFont typeface="Arial" panose="020B0604020202020204" pitchFamily="34" charset="0"/>
              <a:buChar char="•"/>
            </a:pPr>
            <a:r>
              <a:rPr lang="en-US" altLang="zh-CN" dirty="0"/>
              <a:t>Flow-based Models</a:t>
            </a:r>
          </a:p>
          <a:p>
            <a:pPr marL="914400" lvl="2" indent="0">
              <a:lnSpc>
                <a:spcPct val="150000"/>
              </a:lnSpc>
              <a:spcBef>
                <a:spcPct val="0"/>
              </a:spcBef>
              <a:buNone/>
            </a:pPr>
            <a:r>
              <a:rPr lang="en-US" altLang="zh-CN" sz="1600" dirty="0"/>
              <a:t>- Use a series of invertible functions to compute both the data and its likelihood</a:t>
            </a:r>
          </a:p>
          <a:p>
            <a:pPr lvl="3">
              <a:lnSpc>
                <a:spcPct val="150000"/>
              </a:lnSpc>
              <a:spcBef>
                <a:spcPct val="0"/>
              </a:spcBef>
              <a:buFontTx/>
              <a:buChar char="-"/>
            </a:pPr>
            <a:endParaRPr lang="en-US" altLang="zh-CN" sz="2200" dirty="0"/>
          </a:p>
          <a:p>
            <a:pPr marL="457200" lvl="1" indent="0">
              <a:lnSpc>
                <a:spcPct val="150000"/>
              </a:lnSpc>
              <a:spcBef>
                <a:spcPct val="0"/>
              </a:spcBef>
              <a:buNone/>
            </a:pPr>
            <a:r>
              <a:rPr lang="en-US" altLang="zh-CN" sz="2000" dirty="0"/>
              <a:t>	</a:t>
            </a:r>
          </a:p>
        </p:txBody>
      </p:sp>
      <p:grpSp>
        <p:nvGrpSpPr>
          <p:cNvPr id="7" name="组合 6">
            <a:extLst>
              <a:ext uri="{FF2B5EF4-FFF2-40B4-BE49-F238E27FC236}">
                <a16:creationId xmlns:a16="http://schemas.microsoft.com/office/drawing/2014/main" id="{EA7EAE5C-8A57-6574-F7AF-D9D1F36DD07B}"/>
              </a:ext>
            </a:extLst>
          </p:cNvPr>
          <p:cNvGrpSpPr/>
          <p:nvPr/>
        </p:nvGrpSpPr>
        <p:grpSpPr>
          <a:xfrm>
            <a:off x="5671344" y="2129971"/>
            <a:ext cx="3886199" cy="2725057"/>
            <a:chOff x="5671344" y="3429000"/>
            <a:chExt cx="3886199" cy="2725057"/>
          </a:xfrm>
        </p:grpSpPr>
        <p:pic>
          <p:nvPicPr>
            <p:cNvPr id="3" name="图片 2">
              <a:extLst>
                <a:ext uri="{FF2B5EF4-FFF2-40B4-BE49-F238E27FC236}">
                  <a16:creationId xmlns:a16="http://schemas.microsoft.com/office/drawing/2014/main" id="{84F50671-3072-B16E-A26F-47C91C65173C}"/>
                </a:ext>
              </a:extLst>
            </p:cNvPr>
            <p:cNvPicPr>
              <a:picLocks noChangeAspect="1"/>
            </p:cNvPicPr>
            <p:nvPr/>
          </p:nvPicPr>
          <p:blipFill>
            <a:blip r:embed="rId3"/>
            <a:stretch>
              <a:fillRect/>
            </a:stretch>
          </p:blipFill>
          <p:spPr>
            <a:xfrm>
              <a:off x="5671344" y="3429000"/>
              <a:ext cx="3886199" cy="2619427"/>
            </a:xfrm>
            <a:prstGeom prst="rect">
              <a:avLst/>
            </a:prstGeom>
          </p:spPr>
        </p:pic>
        <p:sp>
          <p:nvSpPr>
            <p:cNvPr id="6" name="矩形 5">
              <a:extLst>
                <a:ext uri="{FF2B5EF4-FFF2-40B4-BE49-F238E27FC236}">
                  <a16:creationId xmlns:a16="http://schemas.microsoft.com/office/drawing/2014/main" id="{7A4AAA4D-1485-0012-CDEA-3393BB1F3F6A}"/>
                </a:ext>
              </a:extLst>
            </p:cNvPr>
            <p:cNvSpPr/>
            <p:nvPr/>
          </p:nvSpPr>
          <p:spPr bwMode="auto">
            <a:xfrm>
              <a:off x="5671344" y="5377542"/>
              <a:ext cx="3799000" cy="776515"/>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anose="020B0604020202020204" pitchFamily="34" charset="0"/>
              </a:endParaRPr>
            </a:p>
          </p:txBody>
        </p:sp>
        <p:sp>
          <p:nvSpPr>
            <p:cNvPr id="2" name="矩形 1">
              <a:extLst>
                <a:ext uri="{FF2B5EF4-FFF2-40B4-BE49-F238E27FC236}">
                  <a16:creationId xmlns:a16="http://schemas.microsoft.com/office/drawing/2014/main" id="{C9A07701-BAAF-E4DF-FF82-D1889CA43506}"/>
                </a:ext>
              </a:extLst>
            </p:cNvPr>
            <p:cNvSpPr/>
            <p:nvPr/>
          </p:nvSpPr>
          <p:spPr bwMode="auto">
            <a:xfrm>
              <a:off x="5671344" y="3429001"/>
              <a:ext cx="3799000" cy="649514"/>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48938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14D5E-B271-569E-2E39-80914096ED90}"/>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9D7C5DB4-AAF6-9186-71BE-E83BDCBFDC36}"/>
              </a:ext>
            </a:extLst>
          </p:cNvPr>
          <p:cNvSpPr txBox="1">
            <a:spLocks noChangeArrowheads="1"/>
          </p:cNvSpPr>
          <p:nvPr/>
        </p:nvSpPr>
        <p:spPr bwMode="auto">
          <a:xfrm>
            <a:off x="468246" y="292087"/>
            <a:ext cx="5390293" cy="79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anose="020B0604020202020204" pitchFamily="34" charset="0"/>
              </a:defRPr>
            </a:lvl2pPr>
            <a:lvl3pPr algn="ctr" rtl="0" eaLnBrk="0" fontAlgn="base" hangingPunct="0">
              <a:spcBef>
                <a:spcPct val="0"/>
              </a:spcBef>
              <a:spcAft>
                <a:spcPct val="0"/>
              </a:spcAft>
              <a:defRPr sz="3600" b="1">
                <a:solidFill>
                  <a:schemeClr val="accent2"/>
                </a:solidFill>
                <a:latin typeface="Arial" panose="020B0604020202020204" pitchFamily="34" charset="0"/>
              </a:defRPr>
            </a:lvl3pPr>
            <a:lvl4pPr algn="ctr" rtl="0" eaLnBrk="0" fontAlgn="base" hangingPunct="0">
              <a:spcBef>
                <a:spcPct val="0"/>
              </a:spcBef>
              <a:spcAft>
                <a:spcPct val="0"/>
              </a:spcAft>
              <a:defRPr sz="3600" b="1">
                <a:solidFill>
                  <a:schemeClr val="accent2"/>
                </a:solidFill>
                <a:latin typeface="Arial" panose="020B0604020202020204" pitchFamily="34" charset="0"/>
              </a:defRPr>
            </a:lvl4pPr>
            <a:lvl5pPr algn="ctr" rtl="0" eaLnBrk="0" fontAlgn="base" hangingPunct="0">
              <a:spcBef>
                <a:spcPct val="0"/>
              </a:spcBef>
              <a:spcAft>
                <a:spcPct val="0"/>
              </a:spcAft>
              <a:defRPr sz="3600" b="1">
                <a:solidFill>
                  <a:schemeClr val="accent2"/>
                </a:solidFill>
                <a:latin typeface="Arial" panose="020B0604020202020204" pitchFamily="34" charset="0"/>
              </a:defRPr>
            </a:lvl5pPr>
            <a:lvl6pPr marL="457200" algn="ctr" rtl="0" eaLnBrk="0" fontAlgn="base" hangingPunct="0">
              <a:spcBef>
                <a:spcPct val="0"/>
              </a:spcBef>
              <a:spcAft>
                <a:spcPct val="0"/>
              </a:spcAft>
              <a:defRPr sz="3600" b="1">
                <a:solidFill>
                  <a:schemeClr val="accent2"/>
                </a:solidFill>
                <a:latin typeface="Arial" panose="020B0604020202020204" pitchFamily="34" charset="0"/>
              </a:defRPr>
            </a:lvl6pPr>
            <a:lvl7pPr marL="914400" algn="ctr" rtl="0" eaLnBrk="0" fontAlgn="base" hangingPunct="0">
              <a:spcBef>
                <a:spcPct val="0"/>
              </a:spcBef>
              <a:spcAft>
                <a:spcPct val="0"/>
              </a:spcAft>
              <a:defRPr sz="3600" b="1">
                <a:solidFill>
                  <a:schemeClr val="accent2"/>
                </a:solidFill>
                <a:latin typeface="Arial" panose="020B0604020202020204" pitchFamily="34" charset="0"/>
              </a:defRPr>
            </a:lvl7pPr>
            <a:lvl8pPr marL="1371600" algn="ctr" rtl="0" eaLnBrk="0" fontAlgn="base" hangingPunct="0">
              <a:spcBef>
                <a:spcPct val="0"/>
              </a:spcBef>
              <a:spcAft>
                <a:spcPct val="0"/>
              </a:spcAft>
              <a:defRPr sz="3600" b="1">
                <a:solidFill>
                  <a:schemeClr val="accent2"/>
                </a:solidFill>
                <a:latin typeface="Arial" panose="020B0604020202020204" pitchFamily="34" charset="0"/>
              </a:defRPr>
            </a:lvl8pPr>
            <a:lvl9pPr marL="1828800" algn="ctr" rtl="0" eaLnBrk="0" fontAlgn="base" hangingPunct="0">
              <a:spcBef>
                <a:spcPct val="0"/>
              </a:spcBef>
              <a:spcAft>
                <a:spcPct val="0"/>
              </a:spcAft>
              <a:defRPr sz="3600" b="1">
                <a:solidFill>
                  <a:schemeClr val="accent2"/>
                </a:solidFill>
                <a:latin typeface="Arial" panose="020B0604020202020204" pitchFamily="34" charset="0"/>
              </a:defRPr>
            </a:lvl9pPr>
          </a:lstStyle>
          <a:p>
            <a:pPr algn="l"/>
            <a:r>
              <a:rPr lang="de-CH" sz="3200" dirty="0" err="1"/>
              <a:t>Related</a:t>
            </a:r>
            <a:r>
              <a:rPr lang="de-CH" sz="3200" dirty="0"/>
              <a:t> Work</a:t>
            </a:r>
          </a:p>
        </p:txBody>
      </p:sp>
      <p:sp>
        <p:nvSpPr>
          <p:cNvPr id="9" name="文本框 8">
            <a:extLst>
              <a:ext uri="{FF2B5EF4-FFF2-40B4-BE49-F238E27FC236}">
                <a16:creationId xmlns:a16="http://schemas.microsoft.com/office/drawing/2014/main" id="{81DD58BB-8891-E5C8-9390-986ECABE44A4}"/>
              </a:ext>
            </a:extLst>
          </p:cNvPr>
          <p:cNvSpPr txBox="1"/>
          <p:nvPr/>
        </p:nvSpPr>
        <p:spPr>
          <a:xfrm>
            <a:off x="3625702" y="1041991"/>
            <a:ext cx="184731" cy="461665"/>
          </a:xfrm>
          <a:prstGeom prst="rect">
            <a:avLst/>
          </a:prstGeom>
          <a:noFill/>
        </p:spPr>
        <p:txBody>
          <a:bodyPr wrap="none" rtlCol="0">
            <a:spAutoFit/>
          </a:bodyPr>
          <a:lstStyle/>
          <a:p>
            <a:endParaRPr kumimoji="1" lang="zh-CN" altLang="en-US" dirty="0"/>
          </a:p>
        </p:txBody>
      </p:sp>
      <p:sp>
        <p:nvSpPr>
          <p:cNvPr id="2" name="TextBox 1">
            <a:extLst>
              <a:ext uri="{FF2B5EF4-FFF2-40B4-BE49-F238E27FC236}">
                <a16:creationId xmlns:a16="http://schemas.microsoft.com/office/drawing/2014/main" id="{C5DDFEE4-583A-70F7-7098-E80DEC939ED2}"/>
              </a:ext>
            </a:extLst>
          </p:cNvPr>
          <p:cNvSpPr txBox="1">
            <a:spLocks noChangeArrowheads="1"/>
          </p:cNvSpPr>
          <p:nvPr/>
        </p:nvSpPr>
        <p:spPr bwMode="auto">
          <a:xfrm>
            <a:off x="1253994" y="1759225"/>
            <a:ext cx="9209087" cy="1985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dirty="0" err="1"/>
              <a:t>GReaT</a:t>
            </a:r>
            <a:endParaRPr lang="en-US" altLang="zh-CN" sz="2000" b="1" dirty="0"/>
          </a:p>
          <a:p>
            <a:pPr lvl="1">
              <a:lnSpc>
                <a:spcPct val="150000"/>
              </a:lnSpc>
              <a:spcBef>
                <a:spcPct val="0"/>
              </a:spcBef>
              <a:buFont typeface="Arial" panose="020B0604020202020204" pitchFamily="34" charset="0"/>
              <a:buChar char="•"/>
            </a:pPr>
            <a:r>
              <a:rPr lang="en-US" altLang="zh-CN" sz="1600" dirty="0">
                <a:solidFill>
                  <a:srgbClr val="000000"/>
                </a:solidFill>
              </a:rPr>
              <a:t>Transformer-based decoder network architecture</a:t>
            </a:r>
          </a:p>
          <a:p>
            <a:pPr lvl="1">
              <a:lnSpc>
                <a:spcPct val="150000"/>
              </a:lnSpc>
              <a:spcBef>
                <a:spcPct val="0"/>
              </a:spcBef>
              <a:buFont typeface="Arial" panose="020B0604020202020204" pitchFamily="34" charset="0"/>
              <a:buChar char="•"/>
            </a:pPr>
            <a:r>
              <a:rPr lang="en-US" altLang="zh-CN" sz="1600" dirty="0">
                <a:solidFill>
                  <a:srgbClr val="000000"/>
                </a:solidFill>
              </a:rPr>
              <a:t>Handling contextual knowledge of pretrained LLMs</a:t>
            </a:r>
          </a:p>
          <a:p>
            <a:pPr lvl="1">
              <a:lnSpc>
                <a:spcPct val="150000"/>
              </a:lnSpc>
              <a:spcBef>
                <a:spcPct val="0"/>
              </a:spcBef>
              <a:buFont typeface="Arial" panose="020B0604020202020204" pitchFamily="34" charset="0"/>
              <a:buChar char="•"/>
            </a:pPr>
            <a:r>
              <a:rPr lang="en-US" altLang="zh-CN" sz="1600" dirty="0">
                <a:solidFill>
                  <a:srgbClr val="000000"/>
                </a:solidFill>
              </a:rPr>
              <a:t>Minimal preprocessing preserves more feature information</a:t>
            </a:r>
          </a:p>
          <a:p>
            <a:pPr lvl="1">
              <a:lnSpc>
                <a:spcPct val="150000"/>
              </a:lnSpc>
              <a:spcBef>
                <a:spcPct val="0"/>
              </a:spcBef>
              <a:buFont typeface="Arial" panose="020B0604020202020204" pitchFamily="34" charset="0"/>
              <a:buChar char="•"/>
            </a:pPr>
            <a:r>
              <a:rPr lang="en-US" altLang="zh-CN" sz="1600" dirty="0">
                <a:solidFill>
                  <a:srgbClr val="000000"/>
                </a:solidFill>
              </a:rPr>
              <a:t>Computationally intensive and low scalability, sacrifice privacy</a:t>
            </a:r>
            <a:endParaRPr lang="en-US" altLang="zh-CN" sz="1600" dirty="0"/>
          </a:p>
        </p:txBody>
      </p:sp>
      <p:sp>
        <p:nvSpPr>
          <p:cNvPr id="3" name="TextBox 1">
            <a:extLst>
              <a:ext uri="{FF2B5EF4-FFF2-40B4-BE49-F238E27FC236}">
                <a16:creationId xmlns:a16="http://schemas.microsoft.com/office/drawing/2014/main" id="{2C9AAD1A-3954-FC2B-99C1-44F99889F03A}"/>
              </a:ext>
            </a:extLst>
          </p:cNvPr>
          <p:cNvSpPr txBox="1">
            <a:spLocks noChangeArrowheads="1"/>
          </p:cNvSpPr>
          <p:nvPr/>
        </p:nvSpPr>
        <p:spPr bwMode="auto">
          <a:xfrm>
            <a:off x="1253994" y="3633718"/>
            <a:ext cx="9209087" cy="1985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dirty="0"/>
              <a:t>Tabula</a:t>
            </a:r>
          </a:p>
          <a:p>
            <a:pPr lvl="1">
              <a:lnSpc>
                <a:spcPct val="150000"/>
              </a:lnSpc>
              <a:spcBef>
                <a:spcPct val="0"/>
              </a:spcBef>
              <a:buFont typeface="Arial" panose="020B0604020202020204" pitchFamily="34" charset="0"/>
              <a:buChar char="•"/>
            </a:pPr>
            <a:r>
              <a:rPr lang="en-US" altLang="zh-CN" sz="1600" dirty="0">
                <a:solidFill>
                  <a:srgbClr val="000000"/>
                </a:solidFill>
              </a:rPr>
              <a:t>Based on structure of </a:t>
            </a:r>
            <a:r>
              <a:rPr lang="en-US" altLang="zh-CN" sz="1600" dirty="0" err="1">
                <a:solidFill>
                  <a:srgbClr val="000000"/>
                </a:solidFill>
              </a:rPr>
              <a:t>GreaT</a:t>
            </a:r>
            <a:endParaRPr lang="en-US" altLang="zh-CN" sz="1600" dirty="0">
              <a:solidFill>
                <a:srgbClr val="000000"/>
              </a:solidFill>
            </a:endParaRPr>
          </a:p>
          <a:p>
            <a:pPr lvl="1">
              <a:lnSpc>
                <a:spcPct val="150000"/>
              </a:lnSpc>
              <a:spcBef>
                <a:spcPct val="0"/>
              </a:spcBef>
              <a:buFont typeface="Arial" panose="020B0604020202020204" pitchFamily="34" charset="0"/>
              <a:buChar char="•"/>
            </a:pPr>
            <a:r>
              <a:rPr lang="en-US" altLang="zh-CN" sz="1600" dirty="0">
                <a:solidFill>
                  <a:srgbClr val="000000"/>
                </a:solidFill>
              </a:rPr>
              <a:t>Token sequence compression</a:t>
            </a:r>
          </a:p>
          <a:p>
            <a:pPr lvl="1">
              <a:lnSpc>
                <a:spcPct val="150000"/>
              </a:lnSpc>
              <a:spcBef>
                <a:spcPct val="0"/>
              </a:spcBef>
              <a:buFont typeface="Arial" panose="020B0604020202020204" pitchFamily="34" charset="0"/>
              <a:buChar char="•"/>
            </a:pPr>
            <a:r>
              <a:rPr lang="en-US" altLang="zh-CN" sz="1600" dirty="0">
                <a:solidFill>
                  <a:srgbClr val="000000"/>
                </a:solidFill>
              </a:rPr>
              <a:t>Middle Padding strategy</a:t>
            </a:r>
          </a:p>
          <a:p>
            <a:pPr lvl="1">
              <a:lnSpc>
                <a:spcPct val="150000"/>
              </a:lnSpc>
              <a:spcBef>
                <a:spcPct val="0"/>
              </a:spcBef>
              <a:buFont typeface="Arial" panose="020B0604020202020204" pitchFamily="34" charset="0"/>
              <a:buChar char="•"/>
            </a:pPr>
            <a:r>
              <a:rPr lang="en-US" altLang="zh-CN" sz="1600" dirty="0">
                <a:solidFill>
                  <a:srgbClr val="000000"/>
                </a:solidFill>
              </a:rPr>
              <a:t>Outperforms the other current models</a:t>
            </a:r>
          </a:p>
        </p:txBody>
      </p:sp>
      <p:sp>
        <p:nvSpPr>
          <p:cNvPr id="4" name="TextBox 1">
            <a:extLst>
              <a:ext uri="{FF2B5EF4-FFF2-40B4-BE49-F238E27FC236}">
                <a16:creationId xmlns:a16="http://schemas.microsoft.com/office/drawing/2014/main" id="{48794E9B-9E1F-849B-6BD3-3E9697E529ED}"/>
              </a:ext>
            </a:extLst>
          </p:cNvPr>
          <p:cNvSpPr txBox="1">
            <a:spLocks noChangeArrowheads="1"/>
          </p:cNvSpPr>
          <p:nvPr/>
        </p:nvSpPr>
        <p:spPr bwMode="auto">
          <a:xfrm>
            <a:off x="348457" y="1194514"/>
            <a:ext cx="5021830" cy="496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ts val="3600"/>
              </a:lnSpc>
              <a:spcBef>
                <a:spcPct val="10000"/>
              </a:spcBef>
              <a:buSzPct val="65000"/>
              <a:buFont typeface="Wingdings" pitchFamily="2" charset="2"/>
              <a:buChar char="q"/>
              <a:defRPr sz="2800">
                <a:solidFill>
                  <a:schemeClr val="tx1"/>
                </a:solidFill>
                <a:latin typeface="Arial" panose="020B0604020202020204" pitchFamily="34" charset="0"/>
              </a:defRPr>
            </a:lvl1pPr>
            <a:lvl2pPr marL="800100" indent="-342900">
              <a:lnSpc>
                <a:spcPts val="3200"/>
              </a:lnSpc>
              <a:spcBef>
                <a:spcPct val="5000"/>
              </a:spcBef>
              <a:buChar char="–"/>
              <a:defRPr sz="2400">
                <a:solidFill>
                  <a:schemeClr val="tx1"/>
                </a:solidFill>
                <a:latin typeface="Arial" panose="020B0604020202020204" pitchFamily="34" charset="0"/>
              </a:defRPr>
            </a:lvl2pPr>
            <a:lvl3pPr marL="1143000" indent="-228600">
              <a:lnSpc>
                <a:spcPts val="2600"/>
              </a:lnSpc>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150000"/>
              </a:lnSpc>
              <a:spcBef>
                <a:spcPct val="0"/>
              </a:spcBef>
              <a:buSzTx/>
              <a:buFont typeface="Arial" panose="020B0604020202020204" pitchFamily="34" charset="0"/>
              <a:buChar char="•"/>
            </a:pPr>
            <a:r>
              <a:rPr lang="en-US" altLang="zh-CN" sz="2000" b="1" dirty="0"/>
              <a:t>Large Language Models (LLMs)</a:t>
            </a:r>
            <a:r>
              <a:rPr lang="en-US" altLang="zh-CN" sz="2000" dirty="0"/>
              <a:t>	</a:t>
            </a:r>
          </a:p>
        </p:txBody>
      </p:sp>
      <p:pic>
        <p:nvPicPr>
          <p:cNvPr id="6" name="图片 5">
            <a:extLst>
              <a:ext uri="{FF2B5EF4-FFF2-40B4-BE49-F238E27FC236}">
                <a16:creationId xmlns:a16="http://schemas.microsoft.com/office/drawing/2014/main" id="{37F04D9C-755C-E487-CCCD-291A1EDCB40B}"/>
              </a:ext>
            </a:extLst>
          </p:cNvPr>
          <p:cNvPicPr>
            <a:picLocks noChangeAspect="1"/>
          </p:cNvPicPr>
          <p:nvPr/>
        </p:nvPicPr>
        <p:blipFill>
          <a:blip r:embed="rId3"/>
          <a:stretch>
            <a:fillRect/>
          </a:stretch>
        </p:blipFill>
        <p:spPr>
          <a:xfrm>
            <a:off x="5230513" y="3812677"/>
            <a:ext cx="4675487" cy="1212682"/>
          </a:xfrm>
          <a:prstGeom prst="rect">
            <a:avLst/>
          </a:prstGeom>
        </p:spPr>
      </p:pic>
    </p:spTree>
    <p:extLst>
      <p:ext uri="{BB962C8B-B14F-4D97-AF65-F5344CB8AC3E}">
        <p14:creationId xmlns:p14="http://schemas.microsoft.com/office/powerpoint/2010/main" val="111824764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2589</Words>
  <Application>Microsoft Macintosh PowerPoint</Application>
  <PresentationFormat>A4 纸张(210x297 毫米)</PresentationFormat>
  <Paragraphs>249</Paragraphs>
  <Slides>17</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Helvetica Black</vt:lpstr>
      <vt:lpstr>MS PGothic</vt:lpstr>
      <vt:lpstr>Arial</vt:lpstr>
      <vt:lpstr>Helvetica Neue</vt:lpstr>
      <vt:lpstr>Times New Roman</vt:lpstr>
      <vt:lpstr>Wingdings</vt:lpstr>
      <vt:lpstr>Default Design</vt:lpstr>
      <vt:lpstr>Enhancing the Privacy and Utility of Synthetic Datasets with Generative Machine Learning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2024-09-19T09:44:53Z</dcterms:created>
  <dcterms:modified xsi:type="dcterms:W3CDTF">2024-10-02T09:57:08Z</dcterms:modified>
</cp:coreProperties>
</file>