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67" r:id="rId5"/>
    <p:sldId id="268" r:id="rId6"/>
    <p:sldId id="262" r:id="rId7"/>
    <p:sldId id="261" r:id="rId8"/>
    <p:sldId id="263" r:id="rId9"/>
    <p:sldId id="264" r:id="rId10"/>
    <p:sldId id="26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85F34-FBF1-570F-0D3C-19527F850695}" v="66" dt="2023-12-04T21:09:17.553"/>
    <p1510:client id="{41C5ABBB-3A88-ED33-AA5B-428C09CF248A}" v="110" dt="2023-12-04T22:49:25.878"/>
    <p1510:client id="{6A3537D4-237B-68CB-D68A-9D11D1392A1B}" v="119" dt="2023-12-04T06:51:41.876"/>
    <p1510:client id="{6A8FE9D6-6C98-82A1-51A6-85AA1AE833D4}" v="8" dt="2023-12-04T07:20:26.615"/>
    <p1510:client id="{6C664094-243B-46BA-9CA7-AE77F712D439}" v="178" dt="2023-12-02T23:28:59.634"/>
    <p1510:client id="{BA5256DB-5A0B-F95C-CF97-AAAA7569CB03}" v="130" dt="2023-12-04T05:15:14.035"/>
    <p1510:client id="{D30110AF-CB54-A367-EB72-630FD7878CDE}" v="242" dt="2023-12-04T11:12:51.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694FF-62CA-4189-A058-15F9290EBD6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2A9FDD-B224-4408-B0A6-8B9DABE59931}">
      <dgm:prSet/>
      <dgm:spPr/>
      <dgm:t>
        <a:bodyPr/>
        <a:lstStyle/>
        <a:p>
          <a:pPr>
            <a:defRPr cap="all"/>
          </a:pPr>
          <a:r>
            <a:rPr lang="en-US" b="1"/>
            <a:t>This is a dataset hosted by the city of San Francisco. </a:t>
          </a:r>
          <a:endParaRPr lang="en-US"/>
        </a:p>
      </dgm:t>
    </dgm:pt>
    <dgm:pt modelId="{04CDCA48-0557-452D-9911-60896557634E}" type="parTrans" cxnId="{BD1BD059-A4B1-4D9C-B83C-4BDC62CC5D1D}">
      <dgm:prSet/>
      <dgm:spPr/>
      <dgm:t>
        <a:bodyPr/>
        <a:lstStyle/>
        <a:p>
          <a:endParaRPr lang="en-US"/>
        </a:p>
      </dgm:t>
    </dgm:pt>
    <dgm:pt modelId="{E2C4105C-E9B4-416C-BF2E-C80DD9BAD95A}" type="sibTrans" cxnId="{BD1BD059-A4B1-4D9C-B83C-4BDC62CC5D1D}">
      <dgm:prSet/>
      <dgm:spPr/>
      <dgm:t>
        <a:bodyPr/>
        <a:lstStyle/>
        <a:p>
          <a:endParaRPr lang="en-US"/>
        </a:p>
      </dgm:t>
    </dgm:pt>
    <dgm:pt modelId="{9043AF5B-901E-4CD8-A86A-48FB8BBE194B}">
      <dgm:prSet/>
      <dgm:spPr/>
      <dgm:t>
        <a:bodyPr/>
        <a:lstStyle/>
        <a:p>
          <a:pPr>
            <a:defRPr cap="all"/>
          </a:pPr>
          <a:r>
            <a:rPr lang="en-US"/>
            <a:t>The organization has an open data platform on site and they update their information according the amount of data that is brought in.</a:t>
          </a:r>
        </a:p>
      </dgm:t>
    </dgm:pt>
    <dgm:pt modelId="{A3D951E5-B113-455E-80F4-45620AD77475}" type="parTrans" cxnId="{8D4C07B3-9457-4A00-B01B-303B933D3B57}">
      <dgm:prSet/>
      <dgm:spPr/>
      <dgm:t>
        <a:bodyPr/>
        <a:lstStyle/>
        <a:p>
          <a:endParaRPr lang="en-US"/>
        </a:p>
      </dgm:t>
    </dgm:pt>
    <dgm:pt modelId="{B0A10A2C-8BAE-4085-B9E3-4B8FC65E7EE4}" type="sibTrans" cxnId="{8D4C07B3-9457-4A00-B01B-303B933D3B57}">
      <dgm:prSet/>
      <dgm:spPr/>
      <dgm:t>
        <a:bodyPr/>
        <a:lstStyle/>
        <a:p>
          <a:endParaRPr lang="en-US"/>
        </a:p>
      </dgm:t>
    </dgm:pt>
    <dgm:pt modelId="{185D5081-5D70-44BF-8D07-8E449C8C973F}" type="pres">
      <dgm:prSet presAssocID="{A91694FF-62CA-4189-A058-15F9290EBD63}" presName="root" presStyleCnt="0">
        <dgm:presLayoutVars>
          <dgm:dir/>
          <dgm:resizeHandles val="exact"/>
        </dgm:presLayoutVars>
      </dgm:prSet>
      <dgm:spPr/>
    </dgm:pt>
    <dgm:pt modelId="{3C41C67D-6DD1-428F-A2C9-7AC42401DCA7}" type="pres">
      <dgm:prSet presAssocID="{7E2A9FDD-B224-4408-B0A6-8B9DABE59931}" presName="compNode" presStyleCnt="0"/>
      <dgm:spPr/>
    </dgm:pt>
    <dgm:pt modelId="{72313BFE-EAF4-4C5A-85AB-1AC2B217FDBC}" type="pres">
      <dgm:prSet presAssocID="{7E2A9FDD-B224-4408-B0A6-8B9DABE59931}" presName="iconBgRect" presStyleLbl="bgShp" presStyleIdx="0" presStyleCnt="2"/>
      <dgm:spPr/>
    </dgm:pt>
    <dgm:pt modelId="{D6B0A795-9A2E-4D49-94C8-975B2F4506A3}" type="pres">
      <dgm:prSet presAssocID="{7E2A9FDD-B224-4408-B0A6-8B9DABE599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582B397-4DFA-4285-8F9F-89114B2F8EBB}" type="pres">
      <dgm:prSet presAssocID="{7E2A9FDD-B224-4408-B0A6-8B9DABE59931}" presName="spaceRect" presStyleCnt="0"/>
      <dgm:spPr/>
    </dgm:pt>
    <dgm:pt modelId="{7E2795EE-3E02-4148-A437-B7B26E86AD4F}" type="pres">
      <dgm:prSet presAssocID="{7E2A9FDD-B224-4408-B0A6-8B9DABE59931}" presName="textRect" presStyleLbl="revTx" presStyleIdx="0" presStyleCnt="2">
        <dgm:presLayoutVars>
          <dgm:chMax val="1"/>
          <dgm:chPref val="1"/>
        </dgm:presLayoutVars>
      </dgm:prSet>
      <dgm:spPr/>
    </dgm:pt>
    <dgm:pt modelId="{102F6F77-A922-4EEA-A7FE-E446CF050E5E}" type="pres">
      <dgm:prSet presAssocID="{E2C4105C-E9B4-416C-BF2E-C80DD9BAD95A}" presName="sibTrans" presStyleCnt="0"/>
      <dgm:spPr/>
    </dgm:pt>
    <dgm:pt modelId="{3C776AEC-4730-4D7D-B102-B3C6AE2E4A36}" type="pres">
      <dgm:prSet presAssocID="{9043AF5B-901E-4CD8-A86A-48FB8BBE194B}" presName="compNode" presStyleCnt="0"/>
      <dgm:spPr/>
    </dgm:pt>
    <dgm:pt modelId="{7BD0334E-30C2-4120-8F82-F30F38F8A9EF}" type="pres">
      <dgm:prSet presAssocID="{9043AF5B-901E-4CD8-A86A-48FB8BBE194B}" presName="iconBgRect" presStyleLbl="bgShp" presStyleIdx="1" presStyleCnt="2"/>
      <dgm:spPr/>
    </dgm:pt>
    <dgm:pt modelId="{6379756D-4B38-4624-8FD2-FD895026AF76}" type="pres">
      <dgm:prSet presAssocID="{9043AF5B-901E-4CD8-A86A-48FB8BBE19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64BD208-0E74-4F60-9945-6FF14EE3376E}" type="pres">
      <dgm:prSet presAssocID="{9043AF5B-901E-4CD8-A86A-48FB8BBE194B}" presName="spaceRect" presStyleCnt="0"/>
      <dgm:spPr/>
    </dgm:pt>
    <dgm:pt modelId="{3E2E9682-8661-44A6-8200-763FF638E156}" type="pres">
      <dgm:prSet presAssocID="{9043AF5B-901E-4CD8-A86A-48FB8BBE194B}" presName="textRect" presStyleLbl="revTx" presStyleIdx="1" presStyleCnt="2">
        <dgm:presLayoutVars>
          <dgm:chMax val="1"/>
          <dgm:chPref val="1"/>
        </dgm:presLayoutVars>
      </dgm:prSet>
      <dgm:spPr/>
    </dgm:pt>
  </dgm:ptLst>
  <dgm:cxnLst>
    <dgm:cxn modelId="{BD1BD059-A4B1-4D9C-B83C-4BDC62CC5D1D}" srcId="{A91694FF-62CA-4189-A058-15F9290EBD63}" destId="{7E2A9FDD-B224-4408-B0A6-8B9DABE59931}" srcOrd="0" destOrd="0" parTransId="{04CDCA48-0557-452D-9911-60896557634E}" sibTransId="{E2C4105C-E9B4-416C-BF2E-C80DD9BAD95A}"/>
    <dgm:cxn modelId="{274ABC8D-B5AD-44C0-8D88-4F8AB81061EB}" type="presOf" srcId="{9043AF5B-901E-4CD8-A86A-48FB8BBE194B}" destId="{3E2E9682-8661-44A6-8200-763FF638E156}" srcOrd="0" destOrd="0" presId="urn:microsoft.com/office/officeart/2018/5/layout/IconCircleLabelList"/>
    <dgm:cxn modelId="{D4F889A2-1E4B-4B90-97BD-6865E6EE438A}" type="presOf" srcId="{7E2A9FDD-B224-4408-B0A6-8B9DABE59931}" destId="{7E2795EE-3E02-4148-A437-B7B26E86AD4F}" srcOrd="0" destOrd="0" presId="urn:microsoft.com/office/officeart/2018/5/layout/IconCircleLabelList"/>
    <dgm:cxn modelId="{8D4C07B3-9457-4A00-B01B-303B933D3B57}" srcId="{A91694FF-62CA-4189-A058-15F9290EBD63}" destId="{9043AF5B-901E-4CD8-A86A-48FB8BBE194B}" srcOrd="1" destOrd="0" parTransId="{A3D951E5-B113-455E-80F4-45620AD77475}" sibTransId="{B0A10A2C-8BAE-4085-B9E3-4B8FC65E7EE4}"/>
    <dgm:cxn modelId="{BA3D19D8-0ACD-4601-8E83-49DE4334C2E6}" type="presOf" srcId="{A91694FF-62CA-4189-A058-15F9290EBD63}" destId="{185D5081-5D70-44BF-8D07-8E449C8C973F}" srcOrd="0" destOrd="0" presId="urn:microsoft.com/office/officeart/2018/5/layout/IconCircleLabelList"/>
    <dgm:cxn modelId="{70546A4B-A8EE-45E6-ABC0-A9F182F87254}" type="presParOf" srcId="{185D5081-5D70-44BF-8D07-8E449C8C973F}" destId="{3C41C67D-6DD1-428F-A2C9-7AC42401DCA7}" srcOrd="0" destOrd="0" presId="urn:microsoft.com/office/officeart/2018/5/layout/IconCircleLabelList"/>
    <dgm:cxn modelId="{837165C8-C63C-4B8A-8B74-73E5F69FE9B9}" type="presParOf" srcId="{3C41C67D-6DD1-428F-A2C9-7AC42401DCA7}" destId="{72313BFE-EAF4-4C5A-85AB-1AC2B217FDBC}" srcOrd="0" destOrd="0" presId="urn:microsoft.com/office/officeart/2018/5/layout/IconCircleLabelList"/>
    <dgm:cxn modelId="{2A4853C6-ADF1-4389-830D-9296B88A315B}" type="presParOf" srcId="{3C41C67D-6DD1-428F-A2C9-7AC42401DCA7}" destId="{D6B0A795-9A2E-4D49-94C8-975B2F4506A3}" srcOrd="1" destOrd="0" presId="urn:microsoft.com/office/officeart/2018/5/layout/IconCircleLabelList"/>
    <dgm:cxn modelId="{9424FBFA-BF0E-4E64-B1A1-BA013A7BB183}" type="presParOf" srcId="{3C41C67D-6DD1-428F-A2C9-7AC42401DCA7}" destId="{8582B397-4DFA-4285-8F9F-89114B2F8EBB}" srcOrd="2" destOrd="0" presId="urn:microsoft.com/office/officeart/2018/5/layout/IconCircleLabelList"/>
    <dgm:cxn modelId="{52B64D8A-6BE5-47BF-A175-474D1345134D}" type="presParOf" srcId="{3C41C67D-6DD1-428F-A2C9-7AC42401DCA7}" destId="{7E2795EE-3E02-4148-A437-B7B26E86AD4F}" srcOrd="3" destOrd="0" presId="urn:microsoft.com/office/officeart/2018/5/layout/IconCircleLabelList"/>
    <dgm:cxn modelId="{1D03BE1F-F11B-4371-8C06-57911EB81824}" type="presParOf" srcId="{185D5081-5D70-44BF-8D07-8E449C8C973F}" destId="{102F6F77-A922-4EEA-A7FE-E446CF050E5E}" srcOrd="1" destOrd="0" presId="urn:microsoft.com/office/officeart/2018/5/layout/IconCircleLabelList"/>
    <dgm:cxn modelId="{CC252097-4952-4711-82CD-26C8895C67CC}" type="presParOf" srcId="{185D5081-5D70-44BF-8D07-8E449C8C973F}" destId="{3C776AEC-4730-4D7D-B102-B3C6AE2E4A36}" srcOrd="2" destOrd="0" presId="urn:microsoft.com/office/officeart/2018/5/layout/IconCircleLabelList"/>
    <dgm:cxn modelId="{8B58DA45-F8EA-41C3-85F3-B9DA3D41845C}" type="presParOf" srcId="{3C776AEC-4730-4D7D-B102-B3C6AE2E4A36}" destId="{7BD0334E-30C2-4120-8F82-F30F38F8A9EF}" srcOrd="0" destOrd="0" presId="urn:microsoft.com/office/officeart/2018/5/layout/IconCircleLabelList"/>
    <dgm:cxn modelId="{9774A612-245E-4D7C-BD1A-93ECEF3ACBE0}" type="presParOf" srcId="{3C776AEC-4730-4D7D-B102-B3C6AE2E4A36}" destId="{6379756D-4B38-4624-8FD2-FD895026AF76}" srcOrd="1" destOrd="0" presId="urn:microsoft.com/office/officeart/2018/5/layout/IconCircleLabelList"/>
    <dgm:cxn modelId="{32840BBA-F258-4A0E-A90C-F2BE3EDDCACC}" type="presParOf" srcId="{3C776AEC-4730-4D7D-B102-B3C6AE2E4A36}" destId="{764BD208-0E74-4F60-9945-6FF14EE3376E}" srcOrd="2" destOrd="0" presId="urn:microsoft.com/office/officeart/2018/5/layout/IconCircleLabelList"/>
    <dgm:cxn modelId="{37D861AA-8B1C-4272-B161-4E7CBE24CBFE}" type="presParOf" srcId="{3C776AEC-4730-4D7D-B102-B3C6AE2E4A36}" destId="{3E2E9682-8661-44A6-8200-763FF638E156}"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13BFE-EAF4-4C5A-85AB-1AC2B217FDBC}">
      <dsp:nvSpPr>
        <dsp:cNvPr id="0" name=""/>
        <dsp:cNvSpPr/>
      </dsp:nvSpPr>
      <dsp:spPr>
        <a:xfrm>
          <a:off x="489154" y="1457534"/>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0A795-9A2E-4D49-94C8-975B2F4506A3}">
      <dsp:nvSpPr>
        <dsp:cNvPr id="0" name=""/>
        <dsp:cNvSpPr/>
      </dsp:nvSpPr>
      <dsp:spPr>
        <a:xfrm>
          <a:off x="803592" y="1771971"/>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2795EE-3E02-4148-A437-B7B26E86AD4F}">
      <dsp:nvSpPr>
        <dsp:cNvPr id="0" name=""/>
        <dsp:cNvSpPr/>
      </dsp:nvSpPr>
      <dsp:spPr>
        <a:xfrm>
          <a:off x="17498" y="3392534"/>
          <a:ext cx="2418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This is a dataset hosted by the city of San Francisco. </a:t>
          </a:r>
          <a:endParaRPr lang="en-US" sz="1100" kern="1200"/>
        </a:p>
      </dsp:txBody>
      <dsp:txXfrm>
        <a:off x="17498" y="3392534"/>
        <a:ext cx="2418750" cy="877500"/>
      </dsp:txXfrm>
    </dsp:sp>
    <dsp:sp modelId="{7BD0334E-30C2-4120-8F82-F30F38F8A9EF}">
      <dsp:nvSpPr>
        <dsp:cNvPr id="0" name=""/>
        <dsp:cNvSpPr/>
      </dsp:nvSpPr>
      <dsp:spPr>
        <a:xfrm>
          <a:off x="3331185" y="1457534"/>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9756D-4B38-4624-8FD2-FD895026AF76}">
      <dsp:nvSpPr>
        <dsp:cNvPr id="0" name=""/>
        <dsp:cNvSpPr/>
      </dsp:nvSpPr>
      <dsp:spPr>
        <a:xfrm>
          <a:off x="3645623" y="1771971"/>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2E9682-8661-44A6-8200-763FF638E156}">
      <dsp:nvSpPr>
        <dsp:cNvPr id="0" name=""/>
        <dsp:cNvSpPr/>
      </dsp:nvSpPr>
      <dsp:spPr>
        <a:xfrm>
          <a:off x="2859529" y="3392534"/>
          <a:ext cx="2418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organization has an open data platform on site and they update their information according the amount of data that is brought in.</a:t>
          </a:r>
        </a:p>
      </dsp:txBody>
      <dsp:txXfrm>
        <a:off x="2859529" y="3392534"/>
        <a:ext cx="2418750" cy="877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6218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2242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3876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530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509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0236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12/4/2023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1948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12/4/2023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7437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12/4/2023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64890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5849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08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12/4/2023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07253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ZehaoChen3200/CIS-3200-group-2" TargetMode="External"/><Relationship Id="rId2" Type="http://schemas.openxmlformats.org/officeDocument/2006/relationships/hyperlink" Target="https://www.kaggle.com/datasets/san-francisco/sf-police-calls-for-service-and-incidents?select=socrata_metadata_police-department-incidents.jso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00D9662-5CF3-4BF8-85EE-E1503E35D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50983AA0-8A77-8A6F-755D-CD2BA002CB4E}"/>
              </a:ext>
            </a:extLst>
          </p:cNvPr>
          <p:cNvPicPr>
            <a:picLocks noChangeAspect="1"/>
          </p:cNvPicPr>
          <p:nvPr/>
        </p:nvPicPr>
        <p:blipFill rotWithShape="1">
          <a:blip r:embed="rId3">
            <a:duotone>
              <a:schemeClr val="accent1">
                <a:shade val="45000"/>
                <a:satMod val="135000"/>
              </a:schemeClr>
              <a:prstClr val="white"/>
            </a:duotone>
            <a:alphaModFix amt="35000"/>
          </a:blip>
          <a:srcRect l="3"/>
          <a:stretch/>
        </p:blipFill>
        <p:spPr>
          <a:xfrm>
            <a:off x="20" y="10"/>
            <a:ext cx="12191675" cy="6857990"/>
          </a:xfrm>
          <a:prstGeom prst="rect">
            <a:avLst/>
          </a:prstGeom>
        </p:spPr>
      </p:pic>
      <p:pic>
        <p:nvPicPr>
          <p:cNvPr id="45" name="Picture 44">
            <a:extLst>
              <a:ext uri="{FF2B5EF4-FFF2-40B4-BE49-F238E27FC236}">
                <a16:creationId xmlns:a16="http://schemas.microsoft.com/office/drawing/2014/main" id="{39C7C206-8404-40AC-969B-40CE396E3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5" y="2105202"/>
            <a:ext cx="9360205" cy="4752798"/>
          </a:xfrm>
          <a:prstGeom prst="rect">
            <a:avLst/>
          </a:prstGeom>
        </p:spPr>
      </p:pic>
      <p:pic>
        <p:nvPicPr>
          <p:cNvPr id="47" name="Picture 46">
            <a:extLst>
              <a:ext uri="{FF2B5EF4-FFF2-40B4-BE49-F238E27FC236}">
                <a16:creationId xmlns:a16="http://schemas.microsoft.com/office/drawing/2014/main" id="{BEAD64B3-D01F-43C5-AFF5-7EDCC3D374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48">
            <a:extLst>
              <a:ext uri="{FF2B5EF4-FFF2-40B4-BE49-F238E27FC236}">
                <a16:creationId xmlns:a16="http://schemas.microsoft.com/office/drawing/2014/main" id="{5BF951FB-3496-4321-9E03-62C6C49A2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12CC157-1C7E-4345-89D3-52E61E0A1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3554ECE-6F4C-4F12-B9C2-1A8072672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4" y="0"/>
            <a:ext cx="4428326"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7549" y="1205021"/>
            <a:ext cx="3847196" cy="1497699"/>
          </a:xfrm>
        </p:spPr>
        <p:txBody>
          <a:bodyPr vert="horz" lIns="91440" tIns="45720" rIns="91440" bIns="45720" rtlCol="0">
            <a:normAutofit/>
          </a:bodyPr>
          <a:lstStyle/>
          <a:p>
            <a:pPr algn="ctr"/>
            <a:r>
              <a:rPr lang="en-US" sz="3200">
                <a:ea typeface="+mj-lt"/>
                <a:cs typeface="+mj-lt"/>
              </a:rPr>
              <a:t>CIS 3200 Team 2 Presentation</a:t>
            </a:r>
            <a:endParaRPr lang="en-US" sz="3200">
              <a:ea typeface="Calibri Light"/>
              <a:cs typeface="Calibri Light"/>
            </a:endParaRPr>
          </a:p>
        </p:txBody>
      </p:sp>
      <p:sp>
        <p:nvSpPr>
          <p:cNvPr id="3" name="Subtitle 2"/>
          <p:cNvSpPr>
            <a:spLocks noGrp="1"/>
          </p:cNvSpPr>
          <p:nvPr>
            <p:ph type="subTitle" idx="1"/>
          </p:nvPr>
        </p:nvSpPr>
        <p:spPr>
          <a:xfrm>
            <a:off x="1575559" y="3633297"/>
            <a:ext cx="2504792" cy="1133632"/>
          </a:xfrm>
        </p:spPr>
        <p:txBody>
          <a:bodyPr vert="horz" lIns="91440" tIns="0" rIns="91440" bIns="45720" rtlCol="0" anchor="ctr">
            <a:normAutofit/>
          </a:bodyPr>
          <a:lstStyle/>
          <a:p>
            <a:pPr algn="l"/>
            <a:r>
              <a:rPr lang="en-US" sz="1600">
                <a:cs typeface="Arial" panose="020B0604020202020204"/>
              </a:rPr>
              <a:t>Hye Kim, Zehao Chen, Jesus Diaz, Shayan</a:t>
            </a:r>
          </a:p>
        </p:txBody>
      </p:sp>
      <p:sp>
        <p:nvSpPr>
          <p:cNvPr id="55" name="Rectangle 54">
            <a:extLst>
              <a:ext uri="{FF2B5EF4-FFF2-40B4-BE49-F238E27FC236}">
                <a16:creationId xmlns:a16="http://schemas.microsoft.com/office/drawing/2014/main" id="{1D35B0FD-0F2F-4198-91DA-900B7FB3F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384"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D81A4-A468-D558-4754-ECAF959C5BA5}"/>
              </a:ext>
            </a:extLst>
          </p:cNvPr>
          <p:cNvSpPr>
            <a:spLocks noGrp="1"/>
          </p:cNvSpPr>
          <p:nvPr>
            <p:ph type="title"/>
          </p:nvPr>
        </p:nvSpPr>
        <p:spPr>
          <a:xfrm>
            <a:off x="1327364" y="808056"/>
            <a:ext cx="3305187" cy="1077229"/>
          </a:xfrm>
        </p:spPr>
        <p:txBody>
          <a:bodyPr vert="horz" lIns="91440" tIns="45720" rIns="91440" bIns="45720" rtlCol="0" anchor="ctr">
            <a:normAutofit/>
          </a:bodyPr>
          <a:lstStyle/>
          <a:p>
            <a:pPr algn="ctr"/>
            <a:r>
              <a:rPr lang="en-US" sz="2800">
                <a:ea typeface="+mj-lt"/>
                <a:cs typeface="+mj-lt"/>
              </a:rPr>
              <a:t>Machine Learning</a:t>
            </a:r>
            <a:endParaRPr lang="en-US">
              <a:ea typeface="+mj-lt"/>
              <a:cs typeface="+mj-lt"/>
            </a:endParaRPr>
          </a:p>
        </p:txBody>
      </p:sp>
      <p:sp>
        <p:nvSpPr>
          <p:cNvPr id="8" name="Content Placeholder 7">
            <a:extLst>
              <a:ext uri="{FF2B5EF4-FFF2-40B4-BE49-F238E27FC236}">
                <a16:creationId xmlns:a16="http://schemas.microsoft.com/office/drawing/2014/main" id="{1E8C8E0D-DB06-B256-A8E4-F98B1BE51C68}"/>
              </a:ext>
            </a:extLst>
          </p:cNvPr>
          <p:cNvSpPr>
            <a:spLocks noGrp="1"/>
          </p:cNvSpPr>
          <p:nvPr>
            <p:ph idx="1"/>
          </p:nvPr>
        </p:nvSpPr>
        <p:spPr>
          <a:xfrm>
            <a:off x="1327363" y="2751657"/>
            <a:ext cx="3726019" cy="2423861"/>
          </a:xfrm>
        </p:spPr>
        <p:txBody>
          <a:bodyPr vert="horz" lIns="91440" tIns="45720" rIns="91440" bIns="45720" rtlCol="0" anchor="t">
            <a:normAutofit/>
          </a:bodyPr>
          <a:lstStyle/>
          <a:p>
            <a:pPr marL="0" indent="0">
              <a:buNone/>
            </a:pPr>
            <a:r>
              <a:rPr lang="en-US" sz="2800">
                <a:cs typeface="Arial" panose="020B0604020202020204"/>
              </a:rPr>
              <a:t>Testing data for Data Frame Analytics.</a:t>
            </a:r>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40A58CEB-8D96-8B7B-9B31-E8EE211B211D}"/>
              </a:ext>
            </a:extLst>
          </p:cNvPr>
          <p:cNvPicPr>
            <a:picLocks noChangeAspect="1"/>
          </p:cNvPicPr>
          <p:nvPr/>
        </p:nvPicPr>
        <p:blipFill>
          <a:blip r:embed="rId5"/>
          <a:stretch>
            <a:fillRect/>
          </a:stretch>
        </p:blipFill>
        <p:spPr>
          <a:xfrm>
            <a:off x="5756053" y="666243"/>
            <a:ext cx="5303975" cy="5524973"/>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09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00623-6053-70E6-0840-2EE1A9A8238D}"/>
              </a:ext>
            </a:extLst>
          </p:cNvPr>
          <p:cNvSpPr>
            <a:spLocks noGrp="1"/>
          </p:cNvSpPr>
          <p:nvPr>
            <p:ph type="title"/>
          </p:nvPr>
        </p:nvSpPr>
        <p:spPr>
          <a:xfrm>
            <a:off x="1974738" y="808056"/>
            <a:ext cx="4986954" cy="1077229"/>
          </a:xfrm>
        </p:spPr>
        <p:txBody>
          <a:bodyPr vert="horz" lIns="91440" tIns="45720" rIns="91440" bIns="45720" rtlCol="0" anchor="ctr">
            <a:normAutofit/>
          </a:bodyPr>
          <a:lstStyle/>
          <a:p>
            <a:pPr algn="ctr"/>
            <a:r>
              <a:rPr lang="en-US">
                <a:cs typeface="Calibri Light"/>
              </a:rPr>
              <a:t>Conclusion</a:t>
            </a:r>
          </a:p>
        </p:txBody>
      </p:sp>
      <p:sp>
        <p:nvSpPr>
          <p:cNvPr id="3" name="Content Placeholder 2">
            <a:extLst>
              <a:ext uri="{FF2B5EF4-FFF2-40B4-BE49-F238E27FC236}">
                <a16:creationId xmlns:a16="http://schemas.microsoft.com/office/drawing/2014/main" id="{A5C0F0AE-B1F0-47E4-788F-092D7A7C66AA}"/>
              </a:ext>
            </a:extLst>
          </p:cNvPr>
          <p:cNvSpPr>
            <a:spLocks noGrp="1"/>
          </p:cNvSpPr>
          <p:nvPr>
            <p:ph idx="1"/>
          </p:nvPr>
        </p:nvSpPr>
        <p:spPr>
          <a:xfrm>
            <a:off x="2112149" y="1839755"/>
            <a:ext cx="4901548" cy="3997828"/>
          </a:xfrm>
        </p:spPr>
        <p:txBody>
          <a:bodyPr vert="horz" lIns="91440" tIns="45720" rIns="91440" bIns="45720" rtlCol="0">
            <a:normAutofit/>
          </a:bodyPr>
          <a:lstStyle/>
          <a:p>
            <a:pPr marL="0" indent="0">
              <a:buNone/>
            </a:pPr>
            <a:r>
              <a:rPr lang="en-US" sz="2400">
                <a:ea typeface="+mn-lt"/>
                <a:cs typeface="+mn-lt"/>
              </a:rPr>
              <a:t>These data visualization tools provide us with very convenient methods to analyze the information we need in a very large amount of data.</a:t>
            </a:r>
            <a:endParaRPr lang="en-US" sz="2400">
              <a:cs typeface="Arial"/>
            </a:endParaRP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C3BF6DA0-7815-7546-31C8-537DB7473D48}"/>
              </a:ext>
            </a:extLst>
          </p:cNvPr>
          <p:cNvPicPr>
            <a:picLocks noChangeAspect="1"/>
          </p:cNvPicPr>
          <p:nvPr/>
        </p:nvPicPr>
        <p:blipFill rotWithShape="1">
          <a:blip r:embed="rId3"/>
          <a:srcRect l="29339" r="25399" b="-3"/>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224420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0ABE-7FE3-FC85-18A2-594CE6212C6D}"/>
              </a:ext>
            </a:extLst>
          </p:cNvPr>
          <p:cNvSpPr>
            <a:spLocks noGrp="1"/>
          </p:cNvSpPr>
          <p:nvPr>
            <p:ph type="title"/>
          </p:nvPr>
        </p:nvSpPr>
        <p:spPr>
          <a:xfrm>
            <a:off x="630936" y="640823"/>
            <a:ext cx="3419856" cy="5583148"/>
          </a:xfrm>
        </p:spPr>
        <p:txBody>
          <a:bodyPr anchor="ctr">
            <a:normAutofit/>
          </a:bodyPr>
          <a:lstStyle/>
          <a:p>
            <a:r>
              <a:rPr lang="en-US" sz="5400">
                <a:cs typeface="Calibri Light"/>
              </a:rPr>
              <a:t>Dataset</a:t>
            </a:r>
            <a:endParaRPr lang="en-US" sz="5400"/>
          </a:p>
        </p:txBody>
      </p:sp>
      <p:sp>
        <p:nvSpPr>
          <p:cNvPr id="3" name="Content Placeholder 2">
            <a:extLst>
              <a:ext uri="{FF2B5EF4-FFF2-40B4-BE49-F238E27FC236}">
                <a16:creationId xmlns:a16="http://schemas.microsoft.com/office/drawing/2014/main" id="{5FB7F0BD-4645-F42B-618C-0D614F24598C}"/>
              </a:ext>
            </a:extLst>
          </p:cNvPr>
          <p:cNvSpPr>
            <a:spLocks noGrp="1"/>
          </p:cNvSpPr>
          <p:nvPr>
            <p:ph idx="1"/>
          </p:nvPr>
        </p:nvSpPr>
        <p:spPr>
          <a:xfrm>
            <a:off x="4654296" y="4798577"/>
            <a:ext cx="6894576" cy="2140519"/>
          </a:xfrm>
        </p:spPr>
        <p:txBody>
          <a:bodyPr vert="horz" lIns="91440" tIns="45720" rIns="91440" bIns="45720" rtlCol="0" anchor="t">
            <a:normAutofit fontScale="92500"/>
          </a:bodyPr>
          <a:lstStyle/>
          <a:p>
            <a:pPr marL="344170" indent="-344170"/>
            <a:r>
              <a:rPr lang="en-US" sz="1700">
                <a:cs typeface="Calibri"/>
              </a:rPr>
              <a:t>Data size: 219MB</a:t>
            </a:r>
            <a:endParaRPr lang="en-US"/>
          </a:p>
          <a:p>
            <a:pPr marL="344170" indent="-344170"/>
            <a:r>
              <a:rPr lang="en-US" sz="1700">
                <a:cs typeface="Calibri"/>
              </a:rPr>
              <a:t>Data source: </a:t>
            </a:r>
            <a:r>
              <a:rPr lang="en-US" sz="1700">
                <a:ea typeface="+mn-lt"/>
                <a:cs typeface="+mn-lt"/>
                <a:hlinkClick r:id="rId2"/>
              </a:rPr>
              <a:t>https://www.kaggle.com/datasets/san-francisco/sf-police-calls-for-service-and-incidents?select=socrata_metadata_police-department-incidents.json</a:t>
            </a:r>
          </a:p>
          <a:p>
            <a:pPr marL="344170" indent="-344170"/>
            <a:r>
              <a:rPr lang="en-US" sz="1700">
                <a:cs typeface="Arial"/>
              </a:rPr>
              <a:t>GitHub: </a:t>
            </a:r>
            <a:r>
              <a:rPr lang="en-US" sz="1700">
                <a:ea typeface="+mn-lt"/>
                <a:cs typeface="+mn-lt"/>
                <a:hlinkClick r:id="rId3"/>
              </a:rPr>
              <a:t>https://github.com/ZehaoChen3200/CIS-3200-group-2</a:t>
            </a:r>
            <a:endParaRPr lang="en-US" sz="1700">
              <a:ea typeface="+mn-lt"/>
              <a:cs typeface="+mn-lt"/>
            </a:endParaRPr>
          </a:p>
        </p:txBody>
      </p:sp>
      <p:pic>
        <p:nvPicPr>
          <p:cNvPr id="5" name="Picture 4" descr="A screenshot of a phone number&#10;&#10;Description automatically generated">
            <a:extLst>
              <a:ext uri="{FF2B5EF4-FFF2-40B4-BE49-F238E27FC236}">
                <a16:creationId xmlns:a16="http://schemas.microsoft.com/office/drawing/2014/main" id="{C053BD21-9FA3-C37B-9CAA-73047BDCAAF8}"/>
              </a:ext>
            </a:extLst>
          </p:cNvPr>
          <p:cNvPicPr>
            <a:picLocks noChangeAspect="1"/>
          </p:cNvPicPr>
          <p:nvPr/>
        </p:nvPicPr>
        <p:blipFill>
          <a:blip r:embed="rId4"/>
          <a:stretch>
            <a:fillRect/>
          </a:stretch>
        </p:blipFill>
        <p:spPr>
          <a:xfrm>
            <a:off x="4595003" y="645600"/>
            <a:ext cx="6869501" cy="3927780"/>
          </a:xfrm>
          <a:prstGeom prst="rect">
            <a:avLst/>
          </a:prstGeom>
        </p:spPr>
      </p:pic>
    </p:spTree>
    <p:extLst>
      <p:ext uri="{BB962C8B-B14F-4D97-AF65-F5344CB8AC3E}">
        <p14:creationId xmlns:p14="http://schemas.microsoft.com/office/powerpoint/2010/main" val="370975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51190-21C4-6085-9577-C8FF585927CF}"/>
              </a:ext>
            </a:extLst>
          </p:cNvPr>
          <p:cNvSpPr>
            <a:spLocks noGrp="1"/>
          </p:cNvSpPr>
          <p:nvPr>
            <p:ph type="title"/>
          </p:nvPr>
        </p:nvSpPr>
        <p:spPr>
          <a:xfrm>
            <a:off x="1808936" y="2811270"/>
            <a:ext cx="3473753" cy="1770045"/>
          </a:xfrm>
        </p:spPr>
        <p:txBody>
          <a:bodyPr>
            <a:normAutofit/>
          </a:bodyPr>
          <a:lstStyle/>
          <a:p>
            <a:pPr algn="l"/>
            <a:r>
              <a:rPr lang="en-US" b="1"/>
              <a:t>SF Police Calls for Service and Incidents</a:t>
            </a:r>
            <a:endParaRPr lang="en-US">
              <a:cs typeface="Calibri Light"/>
            </a:endParaRPr>
          </a:p>
        </p:txBody>
      </p:sp>
      <p:graphicFrame>
        <p:nvGraphicFramePr>
          <p:cNvPr id="5" name="Content Placeholder 2">
            <a:extLst>
              <a:ext uri="{FF2B5EF4-FFF2-40B4-BE49-F238E27FC236}">
                <a16:creationId xmlns:a16="http://schemas.microsoft.com/office/drawing/2014/main" id="{CCCDA864-575F-1EB1-09E5-AB963F76C315}"/>
              </a:ext>
            </a:extLst>
          </p:cNvPr>
          <p:cNvGraphicFramePr>
            <a:graphicFrameLocks noGrp="1"/>
          </p:cNvGraphicFramePr>
          <p:nvPr>
            <p:ph idx="1"/>
            <p:extLst>
              <p:ext uri="{D42A27DB-BD31-4B8C-83A1-F6EECF244321}">
                <p14:modId xmlns:p14="http://schemas.microsoft.com/office/powerpoint/2010/main" val="2210729252"/>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2489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1680B-22FF-8FC7-36AE-DC1D7B293D2B}"/>
              </a:ext>
            </a:extLst>
          </p:cNvPr>
          <p:cNvSpPr>
            <a:spLocks noGrp="1"/>
          </p:cNvSpPr>
          <p:nvPr>
            <p:ph type="title"/>
          </p:nvPr>
        </p:nvSpPr>
        <p:spPr>
          <a:xfrm>
            <a:off x="2250081" y="808056"/>
            <a:ext cx="8006760" cy="1518934"/>
          </a:xfrm>
        </p:spPr>
        <p:txBody>
          <a:bodyPr vert="horz" lIns="91440" tIns="45720" rIns="91440" bIns="45720" rtlCol="0" anchor="t">
            <a:normAutofit/>
          </a:bodyPr>
          <a:lstStyle/>
          <a:p>
            <a:pPr algn="l"/>
            <a:r>
              <a:rPr lang="en-US" sz="5000" b="1">
                <a:solidFill>
                  <a:schemeClr val="tx2"/>
                </a:solidFill>
              </a:rPr>
              <a:t>SF Police Calls for Service and Incidents</a:t>
            </a:r>
            <a:endParaRPr lang="en-US" sz="5000">
              <a:solidFill>
                <a:schemeClr val="tx2"/>
              </a:solidFill>
              <a:cs typeface="Arial"/>
            </a:endParaRPr>
          </a:p>
        </p:txBody>
      </p:sp>
      <p:sp>
        <p:nvSpPr>
          <p:cNvPr id="18" name="Right Triangle 17">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1E77F6-EA11-77F1-3592-C1395768DA5E}"/>
              </a:ext>
            </a:extLst>
          </p:cNvPr>
          <p:cNvSpPr>
            <a:spLocks noGrp="1"/>
          </p:cNvSpPr>
          <p:nvPr>
            <p:ph idx="1"/>
          </p:nvPr>
        </p:nvSpPr>
        <p:spPr>
          <a:xfrm>
            <a:off x="2250080" y="2547708"/>
            <a:ext cx="8006760" cy="3502235"/>
          </a:xfrm>
        </p:spPr>
        <p:txBody>
          <a:bodyPr vert="horz" lIns="91440" tIns="45720" rIns="91440" bIns="45720" rtlCol="0" anchor="ctr">
            <a:normAutofit/>
          </a:bodyPr>
          <a:lstStyle/>
          <a:p>
            <a:pPr marL="344170" indent="-344170"/>
            <a:r>
              <a:rPr lang="en-US">
                <a:solidFill>
                  <a:schemeClr val="tx2"/>
                </a:solidFill>
                <a:cs typeface="Arial" panose="020B0604020202020204"/>
              </a:rPr>
              <a:t>Our group has been analyzed </a:t>
            </a:r>
            <a:r>
              <a:rPr lang="en-US">
                <a:solidFill>
                  <a:schemeClr val="tx2"/>
                </a:solidFill>
                <a:ea typeface="+mn-lt"/>
                <a:cs typeface="+mn-lt"/>
              </a:rPr>
              <a:t>and organized these data to visualize them.</a:t>
            </a:r>
          </a:p>
          <a:p>
            <a:pPr marL="344170" indent="-344170"/>
            <a:r>
              <a:rPr lang="en-US">
                <a:solidFill>
                  <a:schemeClr val="tx2"/>
                </a:solidFill>
                <a:ea typeface="+mn-lt"/>
                <a:cs typeface="+mn-lt"/>
              </a:rPr>
              <a:t>The main purpose is to understand the situation of SF Police Calls for Service and Incidents in the second quarter of 2019 and the second quarter of 2020, which are just before and after the start of the pandemic. This way, we can understand the impact of the pandemic on Police Calls.</a:t>
            </a:r>
            <a:endParaRPr lang="en-US">
              <a:solidFill>
                <a:schemeClr val="tx2"/>
              </a:solidFill>
              <a:cs typeface="Arial" panose="020B0604020202020204"/>
            </a:endParaRPr>
          </a:p>
        </p:txBody>
      </p:sp>
      <p:sp>
        <p:nvSpPr>
          <p:cNvPr id="20" name="Rectangle 19">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02943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4" name="Picture 3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6" name="Rectangle 3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5A68BC05-508C-E5F3-6FC5-EC0AD04E87BE}"/>
              </a:ext>
            </a:extLst>
          </p:cNvPr>
          <p:cNvSpPr>
            <a:spLocks noGrp="1"/>
          </p:cNvSpPr>
          <p:nvPr>
            <p:ph idx="1"/>
          </p:nvPr>
        </p:nvSpPr>
        <p:spPr>
          <a:xfrm>
            <a:off x="985205" y="1586450"/>
            <a:ext cx="4005077" cy="3997828"/>
          </a:xfrm>
        </p:spPr>
        <p:txBody>
          <a:bodyPr>
            <a:normAutofit/>
          </a:bodyPr>
          <a:lstStyle/>
          <a:p>
            <a:pPr marL="344170" indent="-344170"/>
            <a:r>
              <a:rPr lang="en-US" sz="2400">
                <a:ea typeface="+mn-lt"/>
                <a:cs typeface="+mn-lt"/>
              </a:rPr>
              <a:t>Visual representation of the number of Police Calls in two different quarters.</a:t>
            </a:r>
          </a:p>
          <a:p>
            <a:pPr marL="344170" indent="-344170"/>
            <a:r>
              <a:rPr lang="en-US" sz="2400">
                <a:ea typeface="+mn-lt"/>
                <a:cs typeface="+mn-lt"/>
              </a:rPr>
              <a:t>Each image uses different visual effects to present the data.</a:t>
            </a:r>
            <a:endParaRPr lang="en-US" sz="2400">
              <a:cs typeface="Arial" panose="020B0604020202020204"/>
            </a:endParaRPr>
          </a:p>
          <a:p>
            <a:pPr marL="344170" indent="-344170"/>
            <a:endParaRPr lang="en-US" sz="1600">
              <a:cs typeface="Arial" panose="020B0604020202020204"/>
            </a:endParaRPr>
          </a:p>
          <a:p>
            <a:pPr marL="344170" indent="-344170"/>
            <a:endParaRPr lang="en-US" sz="1600">
              <a:cs typeface="Arial" panose="020B0604020202020204"/>
            </a:endParaRPr>
          </a:p>
        </p:txBody>
      </p:sp>
      <p:pic>
        <p:nvPicPr>
          <p:cNvPr id="9" name="Content Placeholder 8" descr="A screenshot of a computer">
            <a:extLst>
              <a:ext uri="{FF2B5EF4-FFF2-40B4-BE49-F238E27FC236}">
                <a16:creationId xmlns:a16="http://schemas.microsoft.com/office/drawing/2014/main" id="{4FBE2350-87A7-1EBD-D02A-BB02E61F2756}"/>
              </a:ext>
            </a:extLst>
          </p:cNvPr>
          <p:cNvPicPr>
            <a:picLocks noChangeAspect="1"/>
          </p:cNvPicPr>
          <p:nvPr/>
        </p:nvPicPr>
        <p:blipFill>
          <a:blip r:embed="rId5"/>
          <a:stretch>
            <a:fillRect/>
          </a:stretch>
        </p:blipFill>
        <p:spPr>
          <a:xfrm>
            <a:off x="5432992" y="2451275"/>
            <a:ext cx="4818974" cy="31684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2" name="Rectangle 4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89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DFEDE8F0-6A41-7CA9-4B33-0D6A2A1DA5D0}"/>
              </a:ext>
            </a:extLst>
          </p:cNvPr>
          <p:cNvSpPr>
            <a:spLocks noGrp="1"/>
          </p:cNvSpPr>
          <p:nvPr>
            <p:ph idx="1"/>
          </p:nvPr>
        </p:nvSpPr>
        <p:spPr>
          <a:xfrm>
            <a:off x="1227844" y="959916"/>
            <a:ext cx="3959616" cy="3997828"/>
          </a:xfrm>
        </p:spPr>
        <p:txBody>
          <a:bodyPr vert="horz" lIns="91440" tIns="45720" rIns="91440" bIns="45720" rtlCol="0" anchor="t">
            <a:normAutofit lnSpcReduction="10000"/>
          </a:bodyPr>
          <a:lstStyle/>
          <a:p>
            <a:pPr marL="0" indent="0">
              <a:buNone/>
            </a:pPr>
            <a:r>
              <a:rPr lang="en-US" sz="2400">
                <a:cs typeface="Arial" panose="020B0604020202020204"/>
              </a:rPr>
              <a:t>Pie Chart</a:t>
            </a:r>
          </a:p>
          <a:p>
            <a:pPr marL="344170" indent="-344170"/>
            <a:endParaRPr lang="en-US" sz="1600">
              <a:ea typeface="+mn-lt"/>
              <a:cs typeface="+mn-lt"/>
            </a:endParaRPr>
          </a:p>
          <a:p>
            <a:pPr marL="344170" indent="-344170"/>
            <a:r>
              <a:rPr lang="en-US" sz="2400">
                <a:ea typeface="+mn-lt"/>
                <a:cs typeface="+mn-lt"/>
              </a:rPr>
              <a:t>This chart visualizes the proportion of Police Calls in two quarters, and the pie chart also shows the proportion of different types of Police Calls in each quarter.</a:t>
            </a:r>
            <a:endParaRPr lang="en-US" sz="2400">
              <a:cs typeface="Arial" panose="020B0604020202020204"/>
            </a:endParaRPr>
          </a:p>
        </p:txBody>
      </p:sp>
      <p:sp>
        <p:nvSpPr>
          <p:cNvPr id="25" name="Rectangle 2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ircular chart with text and numbers&#10;&#10;Description automatically generated">
            <a:extLst>
              <a:ext uri="{FF2B5EF4-FFF2-40B4-BE49-F238E27FC236}">
                <a16:creationId xmlns:a16="http://schemas.microsoft.com/office/drawing/2014/main" id="{D505E7ED-F563-2DA0-52A2-645B711E9CEC}"/>
              </a:ext>
            </a:extLst>
          </p:cNvPr>
          <p:cNvPicPr>
            <a:picLocks noChangeAspect="1"/>
          </p:cNvPicPr>
          <p:nvPr/>
        </p:nvPicPr>
        <p:blipFill>
          <a:blip r:embed="rId5"/>
          <a:stretch>
            <a:fillRect/>
          </a:stretch>
        </p:blipFill>
        <p:spPr>
          <a:xfrm>
            <a:off x="5816809" y="325458"/>
            <a:ext cx="5182463" cy="6206544"/>
          </a:xfrm>
          <a:prstGeom prst="rect">
            <a:avLst/>
          </a:prstGeom>
          <a:ln w="12700">
            <a:noFill/>
          </a:ln>
        </p:spPr>
      </p:pic>
      <p:sp>
        <p:nvSpPr>
          <p:cNvPr id="27" name="Rectangle 2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65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7C43213-0D32-0746-654C-2478CCE02B6B}"/>
              </a:ext>
            </a:extLst>
          </p:cNvPr>
          <p:cNvSpPr>
            <a:spLocks noGrp="1"/>
          </p:cNvSpPr>
          <p:nvPr>
            <p:ph idx="1"/>
          </p:nvPr>
        </p:nvSpPr>
        <p:spPr>
          <a:xfrm>
            <a:off x="1173936" y="1239316"/>
            <a:ext cx="4680625" cy="3997828"/>
          </a:xfrm>
        </p:spPr>
        <p:txBody>
          <a:bodyPr vert="horz" lIns="91440" tIns="45720" rIns="91440" bIns="45720" rtlCol="0" anchor="t">
            <a:normAutofit lnSpcReduction="10000"/>
          </a:bodyPr>
          <a:lstStyle/>
          <a:p>
            <a:pPr marL="0" indent="0">
              <a:buNone/>
            </a:pPr>
            <a:r>
              <a:rPr lang="en-US" sz="2400">
                <a:cs typeface="Arial" panose="020B0604020202020204"/>
              </a:rPr>
              <a:t>Line Chart</a:t>
            </a:r>
          </a:p>
          <a:p>
            <a:pPr marL="0" indent="0">
              <a:buNone/>
            </a:pPr>
            <a:endParaRPr lang="en-US" sz="2400">
              <a:cs typeface="Arial" panose="020B0604020202020204"/>
            </a:endParaRPr>
          </a:p>
          <a:p>
            <a:pPr marL="344170" indent="-344170"/>
            <a:r>
              <a:rPr lang="en-US" sz="2400">
                <a:ea typeface="+mn-lt"/>
                <a:cs typeface="+mn-lt"/>
              </a:rPr>
              <a:t>One of the most significant advantages of a line chart is its simplicity. </a:t>
            </a:r>
          </a:p>
          <a:p>
            <a:pPr marL="344170" indent="-344170"/>
            <a:r>
              <a:rPr lang="en-US" sz="2400">
                <a:ea typeface="+mn-lt"/>
                <a:cs typeface="+mn-lt"/>
              </a:rPr>
              <a:t>It clearly shows the decline in the number of policy calls after the outbreak of the epidemic.</a:t>
            </a:r>
            <a:endParaRPr lang="en-US" sz="2400">
              <a:cs typeface="Arial" panose="020B0604020202020204"/>
            </a:endParaRPr>
          </a:p>
        </p:txBody>
      </p:sp>
      <p:pic>
        <p:nvPicPr>
          <p:cNvPr id="5" name="Content Placeholder 4" descr="A graph with green lines&#10;&#10;Description automatically generated">
            <a:extLst>
              <a:ext uri="{FF2B5EF4-FFF2-40B4-BE49-F238E27FC236}">
                <a16:creationId xmlns:a16="http://schemas.microsoft.com/office/drawing/2014/main" id="{0C4EB4D6-759E-21D1-0B0D-3D376C12BD2E}"/>
              </a:ext>
            </a:extLst>
          </p:cNvPr>
          <p:cNvPicPr>
            <a:picLocks noChangeAspect="1"/>
          </p:cNvPicPr>
          <p:nvPr/>
        </p:nvPicPr>
        <p:blipFill>
          <a:blip r:embed="rId5"/>
          <a:stretch>
            <a:fillRect/>
          </a:stretch>
        </p:blipFill>
        <p:spPr>
          <a:xfrm>
            <a:off x="6299193" y="647190"/>
            <a:ext cx="4242764"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99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F5FD589-C84C-8E35-5928-F5E420E55032}"/>
              </a:ext>
            </a:extLst>
          </p:cNvPr>
          <p:cNvSpPr>
            <a:spLocks noGrp="1"/>
          </p:cNvSpPr>
          <p:nvPr>
            <p:ph idx="1"/>
          </p:nvPr>
        </p:nvSpPr>
        <p:spPr>
          <a:xfrm>
            <a:off x="1292470" y="1425583"/>
            <a:ext cx="3317493" cy="3997828"/>
          </a:xfrm>
        </p:spPr>
        <p:txBody>
          <a:bodyPr vert="horz" lIns="91440" tIns="45720" rIns="91440" bIns="45720" rtlCol="0" anchor="t">
            <a:normAutofit/>
          </a:bodyPr>
          <a:lstStyle/>
          <a:p>
            <a:pPr marL="0" indent="0">
              <a:buNone/>
            </a:pPr>
            <a:r>
              <a:rPr lang="en-US" sz="2400">
                <a:ea typeface="+mn-lt"/>
                <a:cs typeface="+mn-lt"/>
              </a:rPr>
              <a:t>Vertical Bar</a:t>
            </a:r>
          </a:p>
          <a:p>
            <a:pPr marL="0" indent="0">
              <a:buNone/>
            </a:pPr>
            <a:endParaRPr lang="en-US" sz="2400">
              <a:ea typeface="+mn-lt"/>
              <a:cs typeface="+mn-lt"/>
            </a:endParaRPr>
          </a:p>
          <a:p>
            <a:pPr marL="0" indent="0">
              <a:buNone/>
            </a:pPr>
            <a:r>
              <a:rPr lang="en-US" sz="2400">
                <a:ea typeface="+mn-lt"/>
                <a:cs typeface="+mn-lt"/>
              </a:rPr>
              <a:t>This graph visualizes the number of police calls between q2 2019 and q2 2020.</a:t>
            </a:r>
            <a:endParaRPr lang="en-US">
              <a:cs typeface="Arial"/>
            </a:endParaRPr>
          </a:p>
        </p:txBody>
      </p:sp>
      <p:pic>
        <p:nvPicPr>
          <p:cNvPr id="5" name="Content Placeholder 4">
            <a:extLst>
              <a:ext uri="{FF2B5EF4-FFF2-40B4-BE49-F238E27FC236}">
                <a16:creationId xmlns:a16="http://schemas.microsoft.com/office/drawing/2014/main" id="{B5CB5847-6323-BB19-CC82-D2E6A6AE88D1}"/>
              </a:ext>
            </a:extLst>
          </p:cNvPr>
          <p:cNvPicPr>
            <a:picLocks noChangeAspect="1"/>
          </p:cNvPicPr>
          <p:nvPr/>
        </p:nvPicPr>
        <p:blipFill>
          <a:blip r:embed="rId5"/>
          <a:stretch>
            <a:fillRect/>
          </a:stretch>
        </p:blipFill>
        <p:spPr>
          <a:xfrm>
            <a:off x="6229639" y="647190"/>
            <a:ext cx="4381872"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90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9EEDB903-0CE8-50DC-B1EF-E5A9B52B3A31}"/>
              </a:ext>
            </a:extLst>
          </p:cNvPr>
          <p:cNvPicPr>
            <a:picLocks noChangeAspect="1"/>
          </p:cNvPicPr>
          <p:nvPr/>
        </p:nvPicPr>
        <p:blipFill>
          <a:blip r:embed="rId5"/>
          <a:stretch>
            <a:fillRect/>
          </a:stretch>
        </p:blipFill>
        <p:spPr>
          <a:xfrm>
            <a:off x="5756053" y="569444"/>
            <a:ext cx="5303975" cy="5718572"/>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0F1EE43-A54A-E3C1-8BEF-A179908410AB}"/>
              </a:ext>
            </a:extLst>
          </p:cNvPr>
          <p:cNvSpPr txBox="1">
            <a:spLocks/>
          </p:cNvSpPr>
          <p:nvPr/>
        </p:nvSpPr>
        <p:spPr>
          <a:xfrm>
            <a:off x="1577200" y="1032908"/>
            <a:ext cx="3305187" cy="107722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US" sz="2800">
                <a:ea typeface="+mj-lt"/>
                <a:cs typeface="+mj-lt"/>
              </a:rPr>
              <a:t>Machine Learning</a:t>
            </a:r>
            <a:endParaRPr lang="en-US">
              <a:ea typeface="+mj-lt"/>
              <a:cs typeface="+mj-lt"/>
            </a:endParaRPr>
          </a:p>
        </p:txBody>
      </p:sp>
      <p:sp>
        <p:nvSpPr>
          <p:cNvPr id="10" name="Content Placeholder 7">
            <a:extLst>
              <a:ext uri="{FF2B5EF4-FFF2-40B4-BE49-F238E27FC236}">
                <a16:creationId xmlns:a16="http://schemas.microsoft.com/office/drawing/2014/main" id="{C25E8B32-BA1F-0525-E602-BA3E15D1A217}"/>
              </a:ext>
            </a:extLst>
          </p:cNvPr>
          <p:cNvSpPr>
            <a:spLocks noGrp="1"/>
          </p:cNvSpPr>
          <p:nvPr>
            <p:ph idx="1"/>
          </p:nvPr>
        </p:nvSpPr>
        <p:spPr>
          <a:xfrm>
            <a:off x="1327363" y="2751657"/>
            <a:ext cx="3726019" cy="2423861"/>
          </a:xfrm>
        </p:spPr>
        <p:txBody>
          <a:bodyPr vert="horz" lIns="91440" tIns="45720" rIns="91440" bIns="45720" rtlCol="0" anchor="t">
            <a:normAutofit/>
          </a:bodyPr>
          <a:lstStyle/>
          <a:p>
            <a:pPr marL="0" indent="0">
              <a:buNone/>
            </a:pPr>
            <a:r>
              <a:rPr lang="en-US" sz="2800">
                <a:cs typeface="Arial" panose="020B0604020202020204"/>
              </a:rPr>
              <a:t>Training data for Data Frame Analytics.</a:t>
            </a:r>
          </a:p>
        </p:txBody>
      </p:sp>
    </p:spTree>
    <p:extLst>
      <p:ext uri="{BB962C8B-B14F-4D97-AF65-F5344CB8AC3E}">
        <p14:creationId xmlns:p14="http://schemas.microsoft.com/office/powerpoint/2010/main" val="1445529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Madison</vt:lpstr>
      <vt:lpstr>CIS 3200 Team 2 Presentation</vt:lpstr>
      <vt:lpstr>Dataset</vt:lpstr>
      <vt:lpstr>SF Police Calls for Service and Incidents</vt:lpstr>
      <vt:lpstr>SF Police Calls for Service and Incidents</vt:lpstr>
      <vt:lpstr>PowerPoint Presentation</vt:lpstr>
      <vt:lpstr>PowerPoint Presentation</vt:lpstr>
      <vt:lpstr>PowerPoint Presentation</vt:lpstr>
      <vt:lpstr>PowerPoint Presentation</vt:lpstr>
      <vt:lpstr>PowerPoint Presentation</vt:lpstr>
      <vt:lpstr>Machine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2023-12-02T23:23:48Z</dcterms:created>
  <dcterms:modified xsi:type="dcterms:W3CDTF">2023-12-04T23:32:04Z</dcterms:modified>
</cp:coreProperties>
</file>