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9" r:id="rId9"/>
    <p:sldId id="265" r:id="rId10"/>
    <p:sldId id="268" r:id="rId11"/>
    <p:sldId id="266" r:id="rId12"/>
    <p:sldId id="267" r:id="rId13"/>
    <p:sldId id="270" r:id="rId14"/>
    <p:sldId id="273" r:id="rId15"/>
    <p:sldId id="274" r:id="rId16"/>
    <p:sldId id="281" r:id="rId17"/>
    <p:sldId id="275" r:id="rId18"/>
    <p:sldId id="276" r:id="rId19"/>
    <p:sldId id="277" r:id="rId20"/>
    <p:sldId id="279" r:id="rId21"/>
    <p:sldId id="278" r:id="rId22"/>
    <p:sldId id="280" r:id="rId23"/>
    <p:sldId id="282" r:id="rId24"/>
    <p:sldId id="283" r:id="rId25"/>
    <p:sldId id="285" r:id="rId26"/>
    <p:sldId id="286" r:id="rId27"/>
    <p:sldId id="287" r:id="rId28"/>
    <p:sldId id="294" r:id="rId29"/>
    <p:sldId id="295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081" autoAdjust="0"/>
  </p:normalViewPr>
  <p:slideViewPr>
    <p:cSldViewPr snapToGrid="0">
      <p:cViewPr varScale="1">
        <p:scale>
          <a:sx n="80" d="100"/>
          <a:sy n="80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3623-04F8-4955-9D9E-CEA56C2BCF4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9BFB-F152-4AFF-944C-3BDF3173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0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 on accurate and precision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9BFB-F152-4AFF-944C-3BDF317305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9BFB-F152-4AFF-944C-3BDF317305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9BFB-F152-4AFF-944C-3BDF317305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9BFB-F152-4AFF-944C-3BDF317305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7DA59-DF87-E1F1-AD03-5C576F165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4C9424-A45A-7B2C-2CDE-8D6F356C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16B7B-5659-2C38-905F-F8022E0D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E1761-C707-C150-8033-2CFD1497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B2A8A-6A12-FD8E-C3D0-0051BE5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F136-D9CE-CA6D-8F3B-3A3290D8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BB103-247B-C2C9-4AB2-BF6CB7CB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4AD94-C7A1-985D-88DB-BBE43AE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A903E-6728-DB64-F549-3B108169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702E8-6F9B-1FFA-7518-484B55E4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CDF3A2-31EF-97C2-291A-2337E5388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AC80CA-3AFD-A81D-C495-466EE7EF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08389-0B74-C1CE-3F6F-9EC78BB1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71901-536A-E54B-447F-B0A0F0EA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9B06F-BFD5-EAB3-33B7-F1702335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B2246-3C34-0692-7702-C3C4F52B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CF8F6-17EB-0897-1B13-9C9FC174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2242E-AD01-D251-6F6A-FA4BEBB4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34700-E078-1D8A-7092-E6B31921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7978B-A0B5-A4EF-C996-013546B2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EFB53-A106-9749-A0FA-D2199270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9E696-6F4D-6312-EDD9-675DD3D8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89ACD-A2D4-01E8-8C48-54A9344F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A984D-13CB-C82D-DF7D-9E3B8621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ADF3A-6DE2-01FA-62D2-11463799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7A8DD-666C-4B20-2D16-440BAE3B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513AE-F5BE-0C7D-52B6-107D246C6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D62A5-AF3D-AACE-819E-A385905A1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57047-71DA-D49C-CD82-0C2B74CD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B572E-A33B-B3BC-85EF-7C4E0919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C0CCB-A324-4FAB-AE82-A1484E44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880BA-DB1C-70DF-36D1-1DD769D1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767B3-9BBC-66CA-2018-28298638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1060D-6F8A-BD77-49CE-2FF66A0E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C7E39-514E-32E2-9DC2-A44023854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EA69A-850C-838A-84D9-4000B740B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63840-CC70-0A63-0D3C-A357BF85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3C71C-DFB9-D9CE-CE64-3408347D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8AAD1-266B-8159-D800-9FB0E6F7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72FE-C443-1DDF-39CE-0436294F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9CCA2-B844-99FC-21BD-144553D4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CF0E0B-7B5C-B2EC-7F13-13EF116F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66CBD-3AE5-0877-CD2E-6BAF6A4C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E4B423-F90C-8094-45FE-3B1047BB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CC376-32D4-5A1C-AB9B-FE6F9A07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08FAD4-C71B-A547-B313-EA87D84E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4259-73DB-6DF9-962B-FB897C50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1F633-68A9-1615-D56E-466EA378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DCFF6-DC30-B6B3-6826-F8566B5BE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27F90-85B1-8C39-B26C-B0EEF12C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C1991-E3EC-0605-473B-744D01F2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A5A7D-0C98-7FA1-1D7A-92B876C5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DF529-E688-DB02-2132-1F8C1E25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CC3645-ADF4-36C6-2BDE-5F8B32D03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4E08F-7717-6FAF-2F8D-2F3DD499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42541-3D3D-EE87-5CD4-53641AE0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4EED1-E83B-8E37-EECD-DD17BE2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FE967-49E5-73A5-07E6-951F6B42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032EFF-91BC-8A9C-0830-661DD00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CBD00-4D44-873F-8633-D39B5C18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0DE32-2650-82C2-2C06-281A24CBF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5548-81DD-4572-8BE7-0E25C430522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1981E-E955-94C8-F7B0-BE644259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FACDB-8231-B01D-D511-53BE9F85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81E-1F8E-4B9B-9A1B-2146916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esCranmer/PySR" TargetMode="External"/><Relationship Id="rId2" Type="http://schemas.openxmlformats.org/officeDocument/2006/relationships/hyperlink" Target="https://astroautomata.com/PyS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eamable.com/ncvqh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5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8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D1677-5248-BADE-D2CC-31A6943E0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047"/>
            <a:ext cx="9144000" cy="2387600"/>
          </a:xfrm>
        </p:spPr>
        <p:txBody>
          <a:bodyPr/>
          <a:lstStyle/>
          <a:p>
            <a:r>
              <a:rPr lang="en-US" dirty="0"/>
              <a:t>Ultimate black hole mass scaling relations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16DCF-28E8-58FA-DED0-4CEBD0E8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995" y="3474851"/>
            <a:ext cx="4342614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GFG meeting</a:t>
            </a:r>
          </a:p>
          <a:p>
            <a:r>
              <a:rPr lang="en-US" dirty="0"/>
              <a:t>Zehao Jin</a:t>
            </a:r>
          </a:p>
          <a:p>
            <a:r>
              <a:rPr lang="en-US" dirty="0"/>
              <a:t>2023/04/05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966EAA-F772-4F3B-F03E-8361067D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58" y="5731616"/>
            <a:ext cx="5448772" cy="640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60D3BF-B536-F263-15A5-E832B8A0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12" y="6371751"/>
            <a:ext cx="3322608" cy="32768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3CD4734-2898-69FE-EFDF-74A091A44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84" y="2685993"/>
            <a:ext cx="4577120" cy="307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9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2D8C-5846-13F4-84DD-BBA7934A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Blackhole mass – galaxy property 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6B724-18ED-14C0-6978-BCFB903D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Black hole mass</a:t>
            </a:r>
          </a:p>
          <a:p>
            <a:r>
              <a:rPr lang="en-US" dirty="0"/>
              <a:t>Classifications: ETG/LTG, T-type, Bar, Disk, Core, </a:t>
            </a:r>
            <a:r>
              <a:rPr lang="en-US" dirty="0" err="1"/>
              <a:t>Pseudobulge</a:t>
            </a:r>
            <a:r>
              <a:rPr lang="en-US" dirty="0"/>
              <a:t>, …</a:t>
            </a:r>
          </a:p>
          <a:p>
            <a:r>
              <a:rPr lang="en-US" dirty="0"/>
              <a:t>Velocity dispersion</a:t>
            </a:r>
          </a:p>
          <a:p>
            <a:r>
              <a:rPr lang="en-US" dirty="0"/>
              <a:t>Stellar mass: M*_</a:t>
            </a:r>
            <a:r>
              <a:rPr lang="en-US" dirty="0" err="1"/>
              <a:t>sph</a:t>
            </a:r>
            <a:r>
              <a:rPr lang="en-US" dirty="0"/>
              <a:t>, M*_gal, B/T (bulge mass/total mass), …</a:t>
            </a:r>
          </a:p>
          <a:p>
            <a:r>
              <a:rPr lang="en-US" dirty="0"/>
              <a:t>Radius: </a:t>
            </a:r>
            <a:r>
              <a:rPr lang="en-US" dirty="0" err="1"/>
              <a:t>R_e</a:t>
            </a:r>
            <a:r>
              <a:rPr lang="en-US" dirty="0"/>
              <a:t>, R_10, R_90, </a:t>
            </a:r>
            <a:r>
              <a:rPr lang="en-US" dirty="0" err="1"/>
              <a:t>R_soi</a:t>
            </a:r>
            <a:r>
              <a:rPr lang="en-US" dirty="0"/>
              <a:t>, …</a:t>
            </a:r>
          </a:p>
          <a:p>
            <a:r>
              <a:rPr lang="en-US" dirty="0"/>
              <a:t>Densities: </a:t>
            </a:r>
            <a:r>
              <a:rPr lang="en-US" dirty="0" err="1"/>
              <a:t>Rho_R_e</a:t>
            </a:r>
            <a:r>
              <a:rPr lang="en-US" dirty="0"/>
              <a:t>, Rho_R_10, Rho_R_90, </a:t>
            </a:r>
            <a:r>
              <a:rPr lang="en-US" dirty="0" err="1"/>
              <a:t>Rho_R_soi</a:t>
            </a:r>
            <a:r>
              <a:rPr lang="en-US" dirty="0"/>
              <a:t>, …</a:t>
            </a:r>
          </a:p>
          <a:p>
            <a:r>
              <a:rPr lang="en-US" dirty="0"/>
              <a:t>Light/color: B-band luminosity, V-band luminosity, B-V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Are there relations using multiple properties (N-D scaling relations)?</a:t>
            </a:r>
          </a:p>
        </p:txBody>
      </p:sp>
    </p:spTree>
    <p:extLst>
      <p:ext uri="{BB962C8B-B14F-4D97-AF65-F5344CB8AC3E}">
        <p14:creationId xmlns:p14="http://schemas.microsoft.com/office/powerpoint/2010/main" val="6249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E29F-F503-6220-A29B-44A679C8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so, What’s the best 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D309F-E801-F585-5CD9-4580B8E2C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What’s the most accurate relation?</a:t>
                </a:r>
              </a:p>
              <a:p>
                <a:pPr lvl="1"/>
                <a:r>
                  <a:rPr lang="en-US" dirty="0"/>
                  <a:t>“Accurate” - low intrinsic scatter(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Reveal some physics</a:t>
                </a:r>
              </a:p>
              <a:p>
                <a:pPr lvl="1"/>
                <a:r>
                  <a:rPr lang="en-US" dirty="0"/>
                  <a:t>Test simulations</a:t>
                </a:r>
              </a:p>
              <a:p>
                <a:endParaRPr lang="en-US" dirty="0"/>
              </a:p>
              <a:p>
                <a:r>
                  <a:rPr lang="en-US" dirty="0"/>
                  <a:t>What’s the most useful one?</a:t>
                </a:r>
              </a:p>
              <a:p>
                <a:pPr lvl="1"/>
                <a:r>
                  <a:rPr lang="en-US" dirty="0"/>
                  <a:t>Not every galaxy properties are easy to measure</a:t>
                </a:r>
              </a:p>
              <a:p>
                <a:pPr lvl="1"/>
                <a:r>
                  <a:rPr lang="en-US" dirty="0"/>
                  <a:t>Say, we want to predict the mass of a blackhole, but we only know some certain set of properties</a:t>
                </a:r>
              </a:p>
              <a:p>
                <a:pPr lvl="1"/>
                <a:r>
                  <a:rPr lang="en-US" dirty="0"/>
                  <a:t>What’s the relation that gives best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given that set of properties we are able to measure?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D309F-E801-F585-5CD9-4580B8E2C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64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F6DB-4654-A9BA-CDF7-9652AD84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simple!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47604-E127-3651-CFD2-C6751FC5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we need to do is:</a:t>
            </a:r>
          </a:p>
          <a:p>
            <a:endParaRPr lang="en-US" dirty="0"/>
          </a:p>
          <a:p>
            <a:r>
              <a:rPr lang="en-US" dirty="0"/>
              <a:t>List all possible combinations of these properties, blackhole mass, constants, and algorithmic operations</a:t>
            </a:r>
          </a:p>
          <a:p>
            <a:r>
              <a:rPr lang="en-US" dirty="0"/>
              <a:t>The best relation always lies on the list somewhere</a:t>
            </a:r>
          </a:p>
          <a:p>
            <a:endParaRPr lang="en-US" dirty="0"/>
          </a:p>
          <a:p>
            <a:r>
              <a:rPr lang="en-US" dirty="0"/>
              <a:t>Unfortunately, Ben gives me a table of 183 different properties</a:t>
            </a:r>
          </a:p>
          <a:p>
            <a:pPr marL="457200" lvl="1" indent="0">
              <a:buNone/>
            </a:pPr>
            <a:r>
              <a:rPr lang="en-US" dirty="0"/>
              <a:t>-- sounds like the list will be ultra-long</a:t>
            </a:r>
          </a:p>
        </p:txBody>
      </p:sp>
    </p:spTree>
    <p:extLst>
      <p:ext uri="{BB962C8B-B14F-4D97-AF65-F5344CB8AC3E}">
        <p14:creationId xmlns:p14="http://schemas.microsoft.com/office/powerpoint/2010/main" val="3273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0F8B5-272F-DFFA-934D-B8EB29AE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Regression(SR)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5A8A6-926B-B01B-7844-A80DF69BA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subfield of machine learning that aims to find mathematical expressions that best fit a given set of data.</a:t>
            </a:r>
          </a:p>
          <a:p>
            <a:endParaRPr lang="en-US" dirty="0"/>
          </a:p>
          <a:p>
            <a:r>
              <a:rPr lang="en-US" dirty="0"/>
              <a:t>List all possible equations -- Smart brute-force</a:t>
            </a:r>
          </a:p>
          <a:p>
            <a:pPr lvl="1"/>
            <a:r>
              <a:rPr lang="en-US" dirty="0"/>
              <a:t>Most commonly, Genetic coding</a:t>
            </a:r>
          </a:p>
          <a:p>
            <a:pPr lvl="1"/>
            <a:r>
              <a:rPr lang="en-US" dirty="0"/>
              <a:t>Bayesian methods, neural networks, divide and conquer</a:t>
            </a:r>
          </a:p>
          <a:p>
            <a:pPr lvl="1"/>
            <a:endParaRPr lang="en-US" dirty="0"/>
          </a:p>
          <a:p>
            <a:r>
              <a:rPr lang="en-US" dirty="0"/>
              <a:t>Pick/Rank the best equations – Occam's razor</a:t>
            </a:r>
          </a:p>
          <a:p>
            <a:pPr lvl="1"/>
            <a:r>
              <a:rPr lang="en-US" dirty="0"/>
              <a:t>Precision:  RMSE, L1, L2, Exp, </a:t>
            </a:r>
            <a:r>
              <a:rPr lang="en-US" dirty="0" err="1"/>
              <a:t>Sigmiod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Simplicity: parameters, constants, operators, 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C1DB7-1BC6-2723-AE47-7A35D1AD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87" y="495696"/>
            <a:ext cx="5593565" cy="121930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C491EE1-C8EC-0740-3FD0-E180D90F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16" y="2602681"/>
            <a:ext cx="2406683" cy="256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F572B2-EA07-2526-94EB-30523022AE4E}"/>
              </a:ext>
            </a:extLst>
          </p:cNvPr>
          <p:cNvSpPr txBox="1"/>
          <p:nvPr/>
        </p:nvSpPr>
        <p:spPr>
          <a:xfrm>
            <a:off x="8990961" y="5392132"/>
            <a:ext cx="309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coding Expression tree</a:t>
            </a:r>
          </a:p>
          <a:p>
            <a:pPr algn="ctr"/>
            <a:r>
              <a:rPr lang="en-US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131476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9DDD1-8140-26FE-F46F-259459DD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F8024-B6AB-B23D-201A-36C5CB80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 Cranmer (2020)</a:t>
            </a:r>
          </a:p>
          <a:p>
            <a:r>
              <a:rPr lang="en-US" dirty="0">
                <a:hlinkClick r:id="rId2"/>
              </a:rPr>
              <a:t>https://astroautomata.com/PySR/</a:t>
            </a:r>
            <a:endParaRPr lang="en-US" dirty="0"/>
          </a:p>
          <a:p>
            <a:r>
              <a:rPr lang="en-US" dirty="0">
                <a:hlinkClick r:id="rId3"/>
              </a:rPr>
              <a:t>https://github.com/MilesCranmer/PySR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demo: </a:t>
            </a:r>
            <a:r>
              <a:rPr lang="en-US" dirty="0">
                <a:hlinkClick r:id="rId4"/>
              </a:rPr>
              <a:t>https://streamable.com/ncvqhy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come back on SR later</a:t>
            </a:r>
          </a:p>
        </p:txBody>
      </p:sp>
    </p:spTree>
    <p:extLst>
      <p:ext uri="{BB962C8B-B14F-4D97-AF65-F5344CB8AC3E}">
        <p14:creationId xmlns:p14="http://schemas.microsoft.com/office/powerpoint/2010/main" val="6415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F35DD-FA09-7CE1-2146-C80A8A8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precise relations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E91D0BE-7D4D-38E4-9315-1459BBE986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827" y="1891613"/>
            <a:ext cx="6067864" cy="40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3C5AE2-10DA-6EEB-78B8-3ACEFF92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5" y="1891613"/>
            <a:ext cx="5448772" cy="6401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12F3C-3F02-EE14-FCF4-4DF383B60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55" y="2732673"/>
            <a:ext cx="5448772" cy="821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7C7765-CA22-35E4-44F1-5FDD2D67B120}"/>
                  </a:ext>
                </a:extLst>
              </p:cNvPr>
              <p:cNvSpPr txBox="1"/>
              <p:nvPr/>
            </p:nvSpPr>
            <p:spPr>
              <a:xfrm>
                <a:off x="543496" y="4766838"/>
                <a:ext cx="516589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*First used </a:t>
                </a:r>
                <a:r>
                  <a:rPr lang="en-US" dirty="0" err="1"/>
                  <a:t>PySR</a:t>
                </a:r>
                <a:r>
                  <a:rPr lang="en-US" dirty="0"/>
                  <a:t> to find the format of expression.</a:t>
                </a:r>
              </a:p>
              <a:p>
                <a:r>
                  <a:rPr lang="en-US" dirty="0"/>
                  <a:t>Then used non-ML fitting code </a:t>
                </a:r>
                <a:r>
                  <a:rPr lang="en-US" dirty="0" err="1"/>
                  <a:t>HyperFit</a:t>
                </a:r>
                <a:r>
                  <a:rPr lang="en-US" dirty="0"/>
                  <a:t> to get uncertainties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*</a:t>
                </a:r>
                <a:r>
                  <a:rPr lang="en-US" dirty="0" err="1"/>
                  <a:t>PySR</a:t>
                </a:r>
                <a:r>
                  <a:rPr lang="en-US" dirty="0"/>
                  <a:t> does not consider uncertainties in input data. (Although it does allow you to assign weight on different rows of data)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7C7765-CA22-35E4-44F1-5FDD2D67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" y="4766838"/>
                <a:ext cx="5165890" cy="1754326"/>
              </a:xfrm>
              <a:prstGeom prst="rect">
                <a:avLst/>
              </a:prstGeom>
              <a:blipFill>
                <a:blip r:embed="rId5"/>
                <a:stretch>
                  <a:fillRect l="-943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41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F35DD-FA09-7CE1-2146-C80A8A8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precise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0C1349-8C1A-17F6-0CDB-344E9BA4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𝑠𝑜𝑖</m:t>
                        </m:r>
                      </m:sub>
                    </m:sSub>
                  </m:oMath>
                </a14:m>
                <a:r>
                  <a:rPr lang="en-US" dirty="0"/>
                  <a:t> : stellar density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𝑠𝑜𝑖</m:t>
                        </m:r>
                      </m:sub>
                    </m:sSub>
                  </m:oMath>
                </a14:m>
                <a:r>
                  <a:rPr lang="en-US" dirty="0"/>
                  <a:t> (differential density, density of a small test cube placed right at that distance)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𝑠𝑜𝑖</m:t>
                        </m:r>
                      </m:sub>
                    </m:sSub>
                  </m:oMath>
                </a14:m>
                <a:r>
                  <a:rPr lang="en-US" dirty="0"/>
                  <a:t> : radius of sphere of influence</a:t>
                </a:r>
              </a:p>
              <a:p>
                <a:pPr lvl="1"/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Or, the radius at which the enclosed stellar mass equals twice black hole mass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Bulge to total (flux/light/mass) ratio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0C1349-8C1A-17F6-0CDB-344E9BA4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09F320D-6C65-BF56-F957-B43E1974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20" y="3643357"/>
            <a:ext cx="2204294" cy="8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3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8C20E-EB0A-A448-636E-9660A8CA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precise relations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6F457-A548-0B73-1249-84D0FF97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27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                          </a:t>
            </a:r>
            <a:r>
              <a:rPr lang="en-US" sz="1800" dirty="0"/>
              <a:t>*</a:t>
            </a:r>
            <a:r>
              <a:rPr lang="en-US" sz="1800" dirty="0" err="1"/>
              <a:t>PySR</a:t>
            </a:r>
            <a:r>
              <a:rPr lang="en-US" sz="1800" dirty="0"/>
              <a:t> score rank 1</a:t>
            </a:r>
            <a:r>
              <a:rPr lang="en-US" sz="1800" baseline="30000" dirty="0"/>
              <a:t>st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What’s the physics behind it? </a:t>
            </a:r>
          </a:p>
          <a:p>
            <a:r>
              <a:rPr lang="en-US" sz="2400" dirty="0"/>
              <a:t>Does NIHAO reproduce this?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6A4C30-3612-F4BC-22F9-B93B9A39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85" y="1177925"/>
            <a:ext cx="61531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D24FA3-EFD2-733C-C6A5-1C332C9D7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35" y="1752483"/>
            <a:ext cx="5182049" cy="7544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1FA4D4-C702-1647-B960-920F62631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835" y="2641865"/>
            <a:ext cx="2446232" cy="10059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B1752F-4040-023C-2EC1-D554E8DF5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835" y="3600663"/>
            <a:ext cx="21871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1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9CFADC5-5CEE-83E1-8EA2-0D3F3FE309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 we really need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9CFADC5-5CEE-83E1-8EA2-0D3F3FE30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D9D52EE9-2137-4713-5E85-713316F2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6506"/>
            <a:ext cx="4680015" cy="35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B4652-A6F5-5A95-770B-2154DA38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1" y="5369321"/>
            <a:ext cx="4755292" cy="632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CDE5D6-A54B-F34E-2BD8-49BD7897F626}"/>
                  </a:ext>
                </a:extLst>
              </p:cNvPr>
              <p:cNvSpPr txBox="1"/>
              <p:nvPr/>
            </p:nvSpPr>
            <p:spPr>
              <a:xfrm>
                <a:off x="2454573" y="6008225"/>
                <a:ext cx="11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=0.08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CDE5D6-A54B-F34E-2BD8-49BD789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573" y="6008225"/>
                <a:ext cx="117638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40BEF8FC-7B6B-17E1-07B3-A937273C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15" y="1866506"/>
            <a:ext cx="4716030" cy="35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82D208-85BF-6A99-6230-8081E6A6D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226" y="5411133"/>
            <a:ext cx="3543607" cy="617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869F4E2-DB6D-4924-FFC5-E8BF5B3E619C}"/>
                  </a:ext>
                </a:extLst>
              </p:cNvPr>
              <p:cNvSpPr txBox="1"/>
              <p:nvPr/>
            </p:nvSpPr>
            <p:spPr>
              <a:xfrm>
                <a:off x="8561043" y="6001317"/>
                <a:ext cx="11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=0.45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869F4E2-DB6D-4924-FFC5-E8BF5B3E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043" y="6001317"/>
                <a:ext cx="117638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9CFADC5-5CEE-83E1-8EA2-0D3F3FE309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 we really need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9CFADC5-5CEE-83E1-8EA2-0D3F3FE30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D9D52EE9-2137-4713-5E85-713316F2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6506"/>
            <a:ext cx="4680015" cy="35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B4652-A6F5-5A95-770B-2154DA38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1" y="5369321"/>
            <a:ext cx="4755292" cy="632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CDE5D6-A54B-F34E-2BD8-49BD7897F626}"/>
                  </a:ext>
                </a:extLst>
              </p:cNvPr>
              <p:cNvSpPr txBox="1"/>
              <p:nvPr/>
            </p:nvSpPr>
            <p:spPr>
              <a:xfrm>
                <a:off x="2454573" y="6008225"/>
                <a:ext cx="11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=0.08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CDE5D6-A54B-F34E-2BD8-49BD789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573" y="6008225"/>
                <a:ext cx="117638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869F4E2-DB6D-4924-FFC5-E8BF5B3E619C}"/>
                  </a:ext>
                </a:extLst>
              </p:cNvPr>
              <p:cNvSpPr txBox="1"/>
              <p:nvPr/>
            </p:nvSpPr>
            <p:spPr>
              <a:xfrm>
                <a:off x="8561041" y="6008225"/>
                <a:ext cx="11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=0.34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869F4E2-DB6D-4924-FFC5-E8BF5B3E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041" y="6008225"/>
                <a:ext cx="117638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4026F768-12FE-5C65-D8E8-761511FEA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06" y="1866506"/>
            <a:ext cx="4570079" cy="35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43BBBF-25B2-1F4B-4227-484E16C48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0700" y="5369321"/>
            <a:ext cx="366553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B6AA-C72D-33B9-513B-6D732B4F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hole mass scaling relations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E35D59-A171-EE26-F1D0-553A18F2A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171" y="1349550"/>
            <a:ext cx="7552074" cy="39703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09D667-4680-A234-BE4C-35507699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70" y="5319914"/>
            <a:ext cx="6325148" cy="8992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17CDC2-389F-50CD-31D1-95C3D4126387}"/>
              </a:ext>
            </a:extLst>
          </p:cNvPr>
          <p:cNvSpPr txBox="1"/>
          <p:nvPr/>
        </p:nvSpPr>
        <p:spPr>
          <a:xfrm>
            <a:off x="3864990" y="6254666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Kormendy</a:t>
            </a:r>
            <a:r>
              <a:rPr lang="en-US" dirty="0"/>
              <a:t>, John; Ho, Luis C. (2013)</a:t>
            </a:r>
          </a:p>
        </p:txBody>
      </p:sp>
    </p:spTree>
    <p:extLst>
      <p:ext uri="{BB962C8B-B14F-4D97-AF65-F5344CB8AC3E}">
        <p14:creationId xmlns:p14="http://schemas.microsoft.com/office/powerpoint/2010/main" val="373058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9CFADC5-5CEE-83E1-8EA2-0D3F3FE309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 we really need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9CFADC5-5CEE-83E1-8EA2-0D3F3FE30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D9D52EE9-2137-4713-5E85-713316F2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6506"/>
            <a:ext cx="4680015" cy="35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B4652-A6F5-5A95-770B-2154DA38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1" y="5369321"/>
            <a:ext cx="4755292" cy="632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CDE5D6-A54B-F34E-2BD8-49BD7897F626}"/>
                  </a:ext>
                </a:extLst>
              </p:cNvPr>
              <p:cNvSpPr txBox="1"/>
              <p:nvPr/>
            </p:nvSpPr>
            <p:spPr>
              <a:xfrm>
                <a:off x="2454573" y="6008225"/>
                <a:ext cx="11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=0.08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CDE5D6-A54B-F34E-2BD8-49BD789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573" y="6008225"/>
                <a:ext cx="117638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EA274B0E-3456-EFF0-1EE7-850AA03E6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801019" y="1757332"/>
            <a:ext cx="5944061" cy="312498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F76A2C-9A75-63D5-10F9-745344016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019" y="5151396"/>
            <a:ext cx="5944061" cy="8450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3BB39E-E8FF-26E2-C7AE-20C734225B2C}"/>
              </a:ext>
            </a:extLst>
          </p:cNvPr>
          <p:cNvSpPr txBox="1"/>
          <p:nvPr/>
        </p:nvSpPr>
        <p:spPr>
          <a:xfrm>
            <a:off x="6996096" y="6080872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Kormendy</a:t>
            </a:r>
            <a:r>
              <a:rPr lang="en-US" dirty="0"/>
              <a:t>, John; Ho, Luis C. (2013)</a:t>
            </a:r>
          </a:p>
        </p:txBody>
      </p:sp>
    </p:spTree>
    <p:extLst>
      <p:ext uri="{BB962C8B-B14F-4D97-AF65-F5344CB8AC3E}">
        <p14:creationId xmlns:p14="http://schemas.microsoft.com/office/powerpoint/2010/main" val="130815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4E724-64F7-DBDA-86A0-2956C1DF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precise relations – many more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1CC343-5963-19BF-7683-BA7C9ABFF6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9" y="2683473"/>
            <a:ext cx="5166523" cy="34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B07182-8108-478D-73D9-D6D63F888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39" y="1510795"/>
            <a:ext cx="4861715" cy="651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A52A4F-3AD2-62A7-1CE4-BCC39C047ACB}"/>
                  </a:ext>
                </a:extLst>
              </p:cNvPr>
              <p:cNvSpPr txBox="1"/>
              <p:nvPr/>
            </p:nvSpPr>
            <p:spPr>
              <a:xfrm>
                <a:off x="2430458" y="2242827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=0.25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A52A4F-3AD2-62A7-1CE4-BCC39C047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58" y="2242827"/>
                <a:ext cx="1900611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02B35826-9AE6-886C-0930-EBB9F29D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76" y="2650283"/>
            <a:ext cx="5166524" cy="34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2F1487-DA13-EFBC-28DB-11CCE5B34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162" y="1566261"/>
            <a:ext cx="6206765" cy="552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1D2874-5D2E-2417-7F36-8A8E3EDC3BBE}"/>
                  </a:ext>
                </a:extLst>
              </p:cNvPr>
              <p:cNvSpPr txBox="1"/>
              <p:nvPr/>
            </p:nvSpPr>
            <p:spPr>
              <a:xfrm>
                <a:off x="8138311" y="2242827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=0.23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1D2874-5D2E-2417-7F36-8A8E3EDC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311" y="2242827"/>
                <a:ext cx="1900611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8FBE2F-5659-FFBF-652B-5B73EFB953B6}"/>
                  </a:ext>
                </a:extLst>
              </p:cNvPr>
              <p:cNvSpPr txBox="1"/>
              <p:nvPr/>
            </p:nvSpPr>
            <p:spPr>
              <a:xfrm>
                <a:off x="636312" y="6130439"/>
                <a:ext cx="40543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*For the previous 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=0.27</a:t>
                </a:r>
              </a:p>
              <a:p>
                <a:r>
                  <a:rPr lang="en-US" dirty="0"/>
                  <a:t>*For vanilla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-M 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8FBE2F-5659-FFBF-652B-5B73EFB9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12" y="6130439"/>
                <a:ext cx="4054312" cy="646331"/>
              </a:xfrm>
              <a:prstGeom prst="rect">
                <a:avLst/>
              </a:prstGeom>
              <a:blipFill>
                <a:blip r:embed="rId9"/>
                <a:stretch>
                  <a:fillRect l="-120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5102E35-31E2-DD7D-BC14-2B4E2FCC1046}"/>
              </a:ext>
            </a:extLst>
          </p:cNvPr>
          <p:cNvSpPr txBox="1"/>
          <p:nvPr/>
        </p:nvSpPr>
        <p:spPr>
          <a:xfrm>
            <a:off x="5014738" y="6193906"/>
            <a:ext cx="6831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For these relations, have not calculated intrinsic scatter yet, since the error in some parameters are unknow, or hard to define </a:t>
            </a:r>
          </a:p>
        </p:txBody>
      </p:sp>
    </p:spTree>
    <p:extLst>
      <p:ext uri="{BB962C8B-B14F-4D97-AF65-F5344CB8AC3E}">
        <p14:creationId xmlns:p14="http://schemas.microsoft.com/office/powerpoint/2010/main" val="319274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4E724-64F7-DBDA-86A0-2956C1DF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precise relations – many more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A52A4F-3AD2-62A7-1CE4-BCC39C047ACB}"/>
                  </a:ext>
                </a:extLst>
              </p:cNvPr>
              <p:cNvSpPr txBox="1"/>
              <p:nvPr/>
            </p:nvSpPr>
            <p:spPr>
              <a:xfrm>
                <a:off x="2430458" y="2242827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=0.22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A52A4F-3AD2-62A7-1CE4-BCC39C047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58" y="2242827"/>
                <a:ext cx="1900611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1D2874-5D2E-2417-7F36-8A8E3EDC3BBE}"/>
                  </a:ext>
                </a:extLst>
              </p:cNvPr>
              <p:cNvSpPr txBox="1"/>
              <p:nvPr/>
            </p:nvSpPr>
            <p:spPr>
              <a:xfrm>
                <a:off x="8073106" y="2236748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=0.30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1D2874-5D2E-2417-7F36-8A8E3EDC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06" y="2236748"/>
                <a:ext cx="1900611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632BE34-1751-4BC2-1173-1E1A44FA1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58" y="1619851"/>
            <a:ext cx="5498442" cy="57099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63EDC2D-903E-118A-A766-0604C9399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8" y="2635886"/>
            <a:ext cx="5166525" cy="34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6DE33B-97FF-CBD1-8C3B-8536573F5440}"/>
                  </a:ext>
                </a:extLst>
              </p:cNvPr>
              <p:cNvSpPr txBox="1"/>
              <p:nvPr/>
            </p:nvSpPr>
            <p:spPr>
              <a:xfrm>
                <a:off x="6096000" y="6100659"/>
                <a:ext cx="2402164" cy="397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6DE33B-97FF-CBD1-8C3B-8536573F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00659"/>
                <a:ext cx="2402164" cy="397994"/>
              </a:xfrm>
              <a:prstGeom prst="rect">
                <a:avLst/>
              </a:prstGeom>
              <a:blipFill>
                <a:blip r:embed="rId7"/>
                <a:stretch>
                  <a:fillRect l="-2030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1EBDCB-CAB7-2FF3-AED9-497B72612A2B}"/>
                  </a:ext>
                </a:extLst>
              </p:cNvPr>
              <p:cNvSpPr txBox="1"/>
              <p:nvPr/>
            </p:nvSpPr>
            <p:spPr>
              <a:xfrm>
                <a:off x="9023411" y="6125060"/>
                <a:ext cx="29899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𝑠𝑜𝑖</m:t>
                        </m:r>
                      </m:sub>
                    </m:sSub>
                  </m:oMath>
                </a14:m>
                <a:r>
                  <a:rPr lang="en-US" dirty="0"/>
                  <a:t>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0.65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1EBDCB-CAB7-2FF3-AED9-497B7261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11" y="6125060"/>
                <a:ext cx="2989908" cy="369332"/>
              </a:xfrm>
              <a:prstGeom prst="rect">
                <a:avLst/>
              </a:prstGeom>
              <a:blipFill>
                <a:blip r:embed="rId8"/>
                <a:stretch>
                  <a:fillRect l="-162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6D1D731A-4745-622F-071B-6B89EB7963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5081" y="1600520"/>
            <a:ext cx="5791702" cy="609653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37CC484-2466-043A-84F2-45B03FF9E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6080"/>
            <a:ext cx="5093537" cy="343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1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4E724-64F7-DBDA-86A0-2956C1DF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precise relations – many more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1D2874-5D2E-2417-7F36-8A8E3EDC3BBE}"/>
                  </a:ext>
                </a:extLst>
              </p:cNvPr>
              <p:cNvSpPr txBox="1"/>
              <p:nvPr/>
            </p:nvSpPr>
            <p:spPr>
              <a:xfrm>
                <a:off x="5640990" y="2166122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=0.43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1D2874-5D2E-2417-7F36-8A8E3EDC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90" y="2166122"/>
                <a:ext cx="190061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DE254F04-086E-ECA1-ED8A-B83AD0233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305" y="1512785"/>
            <a:ext cx="4511431" cy="723963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5322C11-F535-EA24-6AE2-F02C92D0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91" y="2634369"/>
            <a:ext cx="5166525" cy="34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6DE33B-97FF-CBD1-8C3B-8536573F5440}"/>
                  </a:ext>
                </a:extLst>
              </p:cNvPr>
              <p:cNvSpPr txBox="1"/>
              <p:nvPr/>
            </p:nvSpPr>
            <p:spPr>
              <a:xfrm>
                <a:off x="3750179" y="6123543"/>
                <a:ext cx="2237295" cy="674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0.5</a:t>
                </a:r>
              </a:p>
              <a:p>
                <a:r>
                  <a:rPr lang="en-US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6DE33B-97FF-CBD1-8C3B-8536573F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79" y="6123543"/>
                <a:ext cx="2237295" cy="674993"/>
              </a:xfrm>
              <a:prstGeom prst="rect">
                <a:avLst/>
              </a:prstGeom>
              <a:blipFill>
                <a:blip r:embed="rId6"/>
                <a:stretch>
                  <a:fillRect l="-2180" t="-5455" r="-136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1EBDCB-CAB7-2FF3-AED9-497B72612A2B}"/>
                  </a:ext>
                </a:extLst>
              </p:cNvPr>
              <p:cNvSpPr txBox="1"/>
              <p:nvPr/>
            </p:nvSpPr>
            <p:spPr>
              <a:xfrm>
                <a:off x="7087504" y="6110237"/>
                <a:ext cx="2237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*(B/T)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0.7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1EBDCB-CAB7-2FF3-AED9-497B7261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04" y="6110237"/>
                <a:ext cx="2237295" cy="369332"/>
              </a:xfrm>
              <a:prstGeom prst="rect">
                <a:avLst/>
              </a:prstGeom>
              <a:blipFill>
                <a:blip r:embed="rId7"/>
                <a:stretch>
                  <a:fillRect l="-24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49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187FB-67D9-FA69-3AC8-7C78D2E9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Easy-to-use Relations - Luminosity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ADC8DF-DA80-F801-0B8F-13EF29EC7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361" y="1476605"/>
            <a:ext cx="2865368" cy="7087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5C55CA-21E9-6737-1E7F-0B4BAFF2DE87}"/>
                  </a:ext>
                </a:extLst>
              </p:cNvPr>
              <p:cNvSpPr txBox="1"/>
              <p:nvPr/>
            </p:nvSpPr>
            <p:spPr>
              <a:xfrm>
                <a:off x="2124791" y="2185326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=0.52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5C55CA-21E9-6737-1E7F-0B4BAFF2D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91" y="2185326"/>
                <a:ext cx="190061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E7F2176B-4571-BBBB-6520-EEC8C96A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2554658"/>
            <a:ext cx="5225233" cy="351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35E28D-B317-2FA6-96F6-CE9ECF2299C2}"/>
                  </a:ext>
                </a:extLst>
              </p:cNvPr>
              <p:cNvSpPr txBox="1"/>
              <p:nvPr/>
            </p:nvSpPr>
            <p:spPr>
              <a:xfrm>
                <a:off x="1674828" y="6166171"/>
                <a:ext cx="22624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: B band luminosity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𝑏𝑣𝑐</m:t>
                    </m:r>
                  </m:oMath>
                </a14:m>
                <a:r>
                  <a:rPr lang="en-US" dirty="0"/>
                  <a:t> : B-V color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35E28D-B317-2FA6-96F6-CE9ECF229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28" y="6166171"/>
                <a:ext cx="2262434" cy="553998"/>
              </a:xfrm>
              <a:prstGeom prst="rect">
                <a:avLst/>
              </a:prstGeom>
              <a:blipFill>
                <a:blip r:embed="rId5"/>
                <a:stretch>
                  <a:fillRect l="-3774" t="-14444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E49534-BD9A-9189-FC5F-A8DDF817A2BF}"/>
                  </a:ext>
                </a:extLst>
              </p:cNvPr>
              <p:cNvSpPr txBox="1"/>
              <p:nvPr/>
            </p:nvSpPr>
            <p:spPr>
              <a:xfrm>
                <a:off x="7953273" y="6222823"/>
                <a:ext cx="2237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0.8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E49534-BD9A-9189-FC5F-A8DDF817A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273" y="6222823"/>
                <a:ext cx="2237295" cy="369332"/>
              </a:xfrm>
              <a:prstGeom prst="rect">
                <a:avLst/>
              </a:prstGeom>
              <a:blipFill>
                <a:blip r:embed="rId6"/>
                <a:stretch>
                  <a:fillRect l="-24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C06A1E0-1E2C-B3B3-17F0-6D8BB19E6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881" y="1457171"/>
            <a:ext cx="3497883" cy="579170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D5CA39A-0682-4B3A-7F35-157FFF15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567" y="2564221"/>
            <a:ext cx="5225233" cy="350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A6A53A-9331-8448-C2CC-80E803571703}"/>
                  </a:ext>
                </a:extLst>
              </p:cNvPr>
              <p:cNvSpPr txBox="1"/>
              <p:nvPr/>
            </p:nvSpPr>
            <p:spPr>
              <a:xfrm>
                <a:off x="7953273" y="2076470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=0.44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A6A53A-9331-8448-C2CC-80E80357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273" y="2076470"/>
                <a:ext cx="1900611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61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01187FB-67D9-FA69-3AC8-7C78D2E93C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Easy-to-use Relations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01187FB-67D9-FA69-3AC8-7C78D2E93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5C55CA-21E9-6737-1E7F-0B4BAFF2DE87}"/>
                  </a:ext>
                </a:extLst>
              </p:cNvPr>
              <p:cNvSpPr txBox="1"/>
              <p:nvPr/>
            </p:nvSpPr>
            <p:spPr>
              <a:xfrm>
                <a:off x="2124791" y="2185326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=0.31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5C55CA-21E9-6737-1E7F-0B4BAFF2D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91" y="2185326"/>
                <a:ext cx="190061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A6A53A-9331-8448-C2CC-80E803571703}"/>
                  </a:ext>
                </a:extLst>
              </p:cNvPr>
              <p:cNvSpPr txBox="1"/>
              <p:nvPr/>
            </p:nvSpPr>
            <p:spPr>
              <a:xfrm>
                <a:off x="8021676" y="2100147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=0.312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A6A53A-9331-8448-C2CC-80E80357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676" y="2100147"/>
                <a:ext cx="190061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60E1D37B-7F02-BBF7-D3BD-CA5D3B2C8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83356" y="1590184"/>
            <a:ext cx="4930567" cy="586791"/>
          </a:xfr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7B2FA23-B312-2ADA-66A9-AC655823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4" y="2563009"/>
            <a:ext cx="5225233" cy="35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A1984-8044-82B3-464F-995554C29483}"/>
                  </a:ext>
                </a:extLst>
              </p:cNvPr>
              <p:cNvSpPr txBox="1"/>
              <p:nvPr/>
            </p:nvSpPr>
            <p:spPr>
              <a:xfrm>
                <a:off x="4966146" y="6273968"/>
                <a:ext cx="2324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A1984-8044-82B3-464F-995554C2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146" y="6273968"/>
                <a:ext cx="2324841" cy="369332"/>
              </a:xfrm>
              <a:prstGeom prst="rect">
                <a:avLst/>
              </a:prstGeom>
              <a:blipFill>
                <a:blip r:embed="rId7"/>
                <a:stretch>
                  <a:fillRect l="-236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63621B42-1407-F795-F9BC-25DBAA7669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8079" y="1636638"/>
            <a:ext cx="5387807" cy="548688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6FFAB0E-00D7-713E-6FA4-20F26CC7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52" y="2560614"/>
            <a:ext cx="5225234" cy="35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3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05A88-A09E-D12E-466D-7133EFEE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Easy-to-use Relations - Mass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65BCEA-5C5B-BBEB-A553-6036D9CC5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089" y="1627990"/>
            <a:ext cx="5204911" cy="5563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E64D9C-CC6A-9B20-F30A-EB8326E4B4FF}"/>
                  </a:ext>
                </a:extLst>
              </p:cNvPr>
              <p:cNvSpPr txBox="1"/>
              <p:nvPr/>
            </p:nvSpPr>
            <p:spPr>
              <a:xfrm>
                <a:off x="2313327" y="2184298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=0.36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E64D9C-CC6A-9B20-F30A-EB8326E4B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27" y="2184298"/>
                <a:ext cx="190061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834AD2C8-A5DE-FCB1-BD02-6AC21B69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" y="2677908"/>
            <a:ext cx="5083288" cy="34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CF46E0-3086-57FB-9B36-0C89F8690A95}"/>
                  </a:ext>
                </a:extLst>
              </p:cNvPr>
              <p:cNvSpPr txBox="1"/>
              <p:nvPr/>
            </p:nvSpPr>
            <p:spPr>
              <a:xfrm>
                <a:off x="5200127" y="6110868"/>
                <a:ext cx="2373197" cy="397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CF46E0-3086-57FB-9B36-0C89F86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27" y="6110868"/>
                <a:ext cx="2373197" cy="397994"/>
              </a:xfrm>
              <a:prstGeom prst="rect">
                <a:avLst/>
              </a:prstGeom>
              <a:blipFill>
                <a:blip r:embed="rId5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62C9331-BE0F-EA00-47BB-76E5BE5A8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889" y="1603868"/>
            <a:ext cx="5804299" cy="580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A76A67-DF62-9C88-CEDB-6CE85DC9F23C}"/>
                  </a:ext>
                </a:extLst>
              </p:cNvPr>
              <p:cNvSpPr txBox="1"/>
              <p:nvPr/>
            </p:nvSpPr>
            <p:spPr>
              <a:xfrm>
                <a:off x="8100732" y="2184298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=0.31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A76A67-DF62-9C88-CEDB-6CE85DC9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732" y="2184298"/>
                <a:ext cx="190061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C82F2DF1-ED77-C02E-6E28-D1B54B0E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2" y="2677908"/>
            <a:ext cx="5083288" cy="34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471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E189-D7E5-0484-4563-4A793ECD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Easy-to-use Relations - Radius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4EAB1A-B371-9F92-EB61-F6C0D1729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068" y="1509186"/>
            <a:ext cx="4252328" cy="5867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99D59C-0C3D-CA11-5DB7-E8F8C9ACAA01}"/>
                  </a:ext>
                </a:extLst>
              </p:cNvPr>
              <p:cNvSpPr txBox="1"/>
              <p:nvPr/>
            </p:nvSpPr>
            <p:spPr>
              <a:xfrm>
                <a:off x="4985437" y="2052359"/>
                <a:ext cx="1900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=0.39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99D59C-0C3D-CA11-5DB7-E8F8C9AC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37" y="2052359"/>
                <a:ext cx="190061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766F3635-F526-11FF-7F21-189B8DC0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54" y="2457648"/>
            <a:ext cx="5730556" cy="3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D8BACB-95F1-F4E0-45E9-6C2624C7B12D}"/>
                  </a:ext>
                </a:extLst>
              </p:cNvPr>
              <p:cNvSpPr txBox="1"/>
              <p:nvPr/>
            </p:nvSpPr>
            <p:spPr>
              <a:xfrm>
                <a:off x="4734660" y="6363693"/>
                <a:ext cx="24021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0.6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D8BACB-95F1-F4E0-45E9-6C2624C7B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60" y="6363693"/>
                <a:ext cx="2402164" cy="369332"/>
              </a:xfrm>
              <a:prstGeom prst="rect">
                <a:avLst/>
              </a:prstGeom>
              <a:blipFill>
                <a:blip r:embed="rId5"/>
                <a:stretch>
                  <a:fillRect l="-22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735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10A6D-BF1C-CA51-782A-2DF24E7A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 - precise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7E8723-01C6-78F4-FBFC-FE5B40BD6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426" y="1898223"/>
            <a:ext cx="5136325" cy="6172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5BB03D-7869-8C5F-D38B-5BE53CFF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01" y="2705037"/>
            <a:ext cx="5486875" cy="723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55702B-3714-6317-66DA-FF512F008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426" y="3525239"/>
            <a:ext cx="6569009" cy="5944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2BC213-88D2-3155-053B-DADEF1168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26" y="4390585"/>
            <a:ext cx="5974598" cy="6020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231D46-3128-3395-80AE-35F4902A2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426" y="5263551"/>
            <a:ext cx="5852667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7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C9A7-EF49-7D8C-5558-1FE0E3A8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 - easy-to-use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BD97FB-09FF-91A0-1C03-920C6C5E1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06" y="1902672"/>
            <a:ext cx="2895851" cy="6934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2124B3-2665-00D2-0A1F-E5C7CBEE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06" y="2870276"/>
            <a:ext cx="3551228" cy="6706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9F1EBF-B11C-638B-08C7-4AEBF4E10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06" y="3987724"/>
            <a:ext cx="4953429" cy="6629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CEFE72-77EB-09F2-B97C-1B3B2CF0C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06" y="5167313"/>
            <a:ext cx="5464013" cy="6629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C33973-6EE1-94C4-8293-DC97FA475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147" y="1868160"/>
            <a:ext cx="5319221" cy="6782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3C57AAB-28AA-6AF2-1B2B-89B4E1603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540" y="2815755"/>
            <a:ext cx="6035563" cy="6477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7A06E4-0E9E-3195-A436-D24E6BD1A9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540" y="3995344"/>
            <a:ext cx="4160881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B77390-5763-C1C5-B1B2-2D219D1170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M-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/>
                  <a:t> (black hole mass – velocity dispersion) relation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B77390-5763-C1C5-B1B2-2D219D117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5CF825C-D4C9-B1E9-56CC-DEB7F53B8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037" y="1542821"/>
            <a:ext cx="7730023" cy="4351338"/>
          </a:xfrm>
        </p:spPr>
      </p:pic>
    </p:spTree>
    <p:extLst>
      <p:ext uri="{BB962C8B-B14F-4D97-AF65-F5344CB8AC3E}">
        <p14:creationId xmlns:p14="http://schemas.microsoft.com/office/powerpoint/2010/main" val="30711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7FBC1-FE4E-DE10-B700-BD6A212A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Symbolic Regression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7253A-8F53-EC3A-3BA4-FDE9363D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7268"/>
            <a:ext cx="6499979" cy="4855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Blue: Pre-neural network Machine Learning </a:t>
            </a:r>
          </a:p>
          <a:p>
            <a:pPr lvl="1"/>
            <a:r>
              <a:rPr lang="en-US" u="sng" dirty="0"/>
              <a:t>Model size medium</a:t>
            </a:r>
          </a:p>
          <a:p>
            <a:pPr lvl="1"/>
            <a:r>
              <a:rPr lang="en-US" dirty="0"/>
              <a:t>“black” box</a:t>
            </a:r>
          </a:p>
          <a:p>
            <a:pPr lvl="1"/>
            <a:r>
              <a:rPr lang="en-US" dirty="0"/>
              <a:t>Train on laptop CPU (sec, </a:t>
            </a:r>
            <a:r>
              <a:rPr lang="en-US" dirty="0" err="1"/>
              <a:t>min,hrs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Hundreds, thousands data</a:t>
            </a:r>
          </a:p>
          <a:p>
            <a:pPr lvl="1"/>
            <a:r>
              <a:rPr lang="en-US" dirty="0"/>
              <a:t>Accurate results</a:t>
            </a:r>
          </a:p>
          <a:p>
            <a:r>
              <a:rPr lang="en-US" dirty="0"/>
              <a:t>Green: Deep (Neural network) learning</a:t>
            </a:r>
          </a:p>
          <a:p>
            <a:pPr lvl="1"/>
            <a:r>
              <a:rPr lang="en-US" u="sng" dirty="0"/>
              <a:t>Model size big</a:t>
            </a:r>
          </a:p>
          <a:p>
            <a:pPr lvl="1"/>
            <a:r>
              <a:rPr lang="en-US" dirty="0"/>
              <a:t>Blacker black box</a:t>
            </a:r>
          </a:p>
          <a:p>
            <a:pPr lvl="1"/>
            <a:r>
              <a:rPr lang="en-US" dirty="0"/>
              <a:t>Train on GPU (</a:t>
            </a:r>
            <a:r>
              <a:rPr lang="en-US" dirty="0" err="1"/>
              <a:t>days,weeks</a:t>
            </a:r>
            <a:r>
              <a:rPr lang="en-US" dirty="0"/>
              <a:t>, months)</a:t>
            </a:r>
          </a:p>
          <a:p>
            <a:pPr lvl="1"/>
            <a:r>
              <a:rPr lang="en-US" dirty="0"/>
              <a:t>Millions data</a:t>
            </a:r>
          </a:p>
          <a:p>
            <a:pPr lvl="1"/>
            <a:r>
              <a:rPr lang="en-US" dirty="0"/>
              <a:t>Very accurate results , even overfitting</a:t>
            </a:r>
          </a:p>
          <a:p>
            <a:r>
              <a:rPr lang="en-US" dirty="0"/>
              <a:t>Red: Symbolic Regression</a:t>
            </a:r>
          </a:p>
          <a:p>
            <a:pPr lvl="1"/>
            <a:r>
              <a:rPr lang="en-US" u="sng" dirty="0"/>
              <a:t>Model size small</a:t>
            </a:r>
          </a:p>
          <a:p>
            <a:pPr lvl="1"/>
            <a:r>
              <a:rPr lang="en-US" dirty="0"/>
              <a:t>🧡 EQUATIONS 🧡</a:t>
            </a:r>
          </a:p>
          <a:p>
            <a:pPr lvl="1"/>
            <a:r>
              <a:rPr lang="en-US" dirty="0"/>
              <a:t>Hard to train</a:t>
            </a:r>
          </a:p>
          <a:p>
            <a:pPr lvl="1"/>
            <a:r>
              <a:rPr lang="en-US" dirty="0"/>
              <a:t>Not as accurate (but general)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C84198-E305-95C2-53A3-0DFBD8352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78" y="1637268"/>
            <a:ext cx="4298227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8E8E06-7F47-840D-A825-B75914430CDB}"/>
              </a:ext>
            </a:extLst>
          </p:cNvPr>
          <p:cNvSpPr txBox="1"/>
          <p:nvPr/>
        </p:nvSpPr>
        <p:spPr>
          <a:xfrm>
            <a:off x="8484122" y="6123543"/>
            <a:ext cx="28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/>
              <a:t>Wadekar</a:t>
            </a:r>
            <a:r>
              <a:rPr lang="en-US" dirty="0"/>
              <a:t> et al. 2022</a:t>
            </a:r>
          </a:p>
        </p:txBody>
      </p:sp>
    </p:spTree>
    <p:extLst>
      <p:ext uri="{BB962C8B-B14F-4D97-AF65-F5344CB8AC3E}">
        <p14:creationId xmlns:p14="http://schemas.microsoft.com/office/powerpoint/2010/main" val="1752576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D9CC-8058-4C04-7CB1-1678582D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Symbolic Regression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671AA-B6DB-848C-401F-C84B8281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besides physicists prefer accurate results</a:t>
            </a:r>
          </a:p>
          <a:p>
            <a:pPr lvl="1"/>
            <a:r>
              <a:rPr lang="en-US" dirty="0"/>
              <a:t>AI video recommendations vs. study everyone’s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Psychology</a:t>
            </a:r>
            <a:r>
              <a:rPr lang="en-US" dirty="0"/>
              <a:t> </a:t>
            </a:r>
          </a:p>
          <a:p>
            <a:r>
              <a:rPr lang="en-US" dirty="0"/>
              <a:t>Most AI efforts are on deep learning</a:t>
            </a:r>
          </a:p>
          <a:p>
            <a:pPr lvl="1"/>
            <a:r>
              <a:rPr lang="en-US" dirty="0"/>
              <a:t>CS papers, contesting each other for accuracy</a:t>
            </a:r>
          </a:p>
          <a:p>
            <a:r>
              <a:rPr lang="en-US" dirty="0"/>
              <a:t>We are getting too good on deep learning</a:t>
            </a:r>
          </a:p>
          <a:p>
            <a:pPr lvl="1"/>
            <a:r>
              <a:rPr lang="en-US" altLang="zh-CN" dirty="0"/>
              <a:t>Deep learning a</a:t>
            </a:r>
            <a:r>
              <a:rPr lang="en-US" dirty="0"/>
              <a:t>lgorithm already very mature</a:t>
            </a:r>
          </a:p>
          <a:p>
            <a:pPr lvl="1"/>
            <a:r>
              <a:rPr lang="en-US" dirty="0"/>
              <a:t>SR algorithm plenty of room to improve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F1ECC6-A435-4F31-4026-D1E66481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05" y="4969698"/>
            <a:ext cx="5157246" cy="11241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B5ABD7-740D-5F0B-C894-4D5CD91F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84" y="5112660"/>
            <a:ext cx="838273" cy="83827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56BF09-953E-376C-7741-E7C95BEBFC3F}"/>
              </a:ext>
            </a:extLst>
          </p:cNvPr>
          <p:cNvCxnSpPr/>
          <p:nvPr/>
        </p:nvCxnSpPr>
        <p:spPr>
          <a:xfrm>
            <a:off x="5038725" y="5781675"/>
            <a:ext cx="676275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9654-221A-0808-05BC-C1C65D30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Symbolic Regression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14E9-617E-6922-E617-D619B576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the SR Field is growing very fast</a:t>
            </a:r>
          </a:p>
          <a:p>
            <a:r>
              <a:rPr lang="en-US" dirty="0"/>
              <a:t>Physicists are developing Symbolic Regression Algorithms ourselves.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EFDC43-68EB-9F51-84A6-B168D562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5622"/>
            <a:ext cx="4054191" cy="5486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73C8DF-66BA-BE56-7D76-D52D5E5D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89" y="2862755"/>
            <a:ext cx="3534201" cy="36697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E36031-D622-3CE3-31D1-8ACCF11FC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8519"/>
            <a:ext cx="4915326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30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8795E-4D68-5804-6503-B667D3CF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cases for Symbolic Regression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EA6FD-EC1C-DDD1-1550-AAF4D346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</a:t>
            </a:r>
            <a:r>
              <a:rPr lang="en-US"/>
              <a:t>SR algorithms: &lt;</a:t>
            </a:r>
            <a:r>
              <a:rPr lang="en-US" dirty="0"/>
              <a:t>10,000 data points, &lt;10 parameters</a:t>
            </a:r>
          </a:p>
          <a:p>
            <a:r>
              <a:rPr lang="en-US" dirty="0"/>
              <a:t>The nature of your problem sounds like an equation</a:t>
            </a:r>
          </a:p>
          <a:p>
            <a:r>
              <a:rPr lang="en-US" dirty="0"/>
              <a:t>Scaling relation seems like the best place to use it right now.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Grab any (galaxy/blackhole/star) catalog</a:t>
            </a:r>
          </a:p>
          <a:p>
            <a:r>
              <a:rPr lang="en-US" dirty="0"/>
              <a:t>Laptop/Falcon, a SR package (</a:t>
            </a:r>
            <a:r>
              <a:rPr lang="en-US" dirty="0" err="1"/>
              <a:t>PySR</a:t>
            </a:r>
            <a:r>
              <a:rPr lang="en-US" dirty="0"/>
              <a:t>, AI Feynman, </a:t>
            </a:r>
            <a:r>
              <a:rPr lang="el-GR" b="0" i="0" dirty="0">
                <a:solidFill>
                  <a:srgbClr val="0F1419"/>
                </a:solidFill>
                <a:effectLst/>
                <a:latin typeface="TwitterChirp"/>
              </a:rPr>
              <a:t>Φ-</a:t>
            </a:r>
            <a:r>
              <a:rPr lang="en-US" b="0" i="0" dirty="0">
                <a:solidFill>
                  <a:srgbClr val="0F1419"/>
                </a:solidFill>
                <a:effectLst/>
                <a:latin typeface="TwitterChirp"/>
              </a:rPr>
              <a:t>SO, …)</a:t>
            </a:r>
          </a:p>
          <a:p>
            <a:r>
              <a:rPr lang="en-US" dirty="0"/>
              <a:t>Some luck</a:t>
            </a:r>
          </a:p>
          <a:p>
            <a:r>
              <a:rPr lang="en-US" dirty="0"/>
              <a:t>Find and name your Laws!</a:t>
            </a:r>
          </a:p>
        </p:txBody>
      </p:sp>
    </p:spTree>
    <p:extLst>
      <p:ext uri="{BB962C8B-B14F-4D97-AF65-F5344CB8AC3E}">
        <p14:creationId xmlns:p14="http://schemas.microsoft.com/office/powerpoint/2010/main" val="177513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E39F8-9F41-E9E8-9E42-DE71C27A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62E58-4CD8-A8AC-B574-96D47884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Lowest scatter black hole mass scaling relation ever</a:t>
            </a:r>
          </a:p>
          <a:p>
            <a:pPr lvl="1"/>
            <a:r>
              <a:rPr lang="en-US" dirty="0"/>
              <a:t>Reveal Physics, test simulations</a:t>
            </a:r>
          </a:p>
          <a:p>
            <a:r>
              <a:rPr lang="en-US" dirty="0"/>
              <a:t>Easy-to-use black hole mass scaling relations, with classification corrections</a:t>
            </a:r>
          </a:p>
          <a:p>
            <a:pPr lvl="1"/>
            <a:r>
              <a:rPr lang="en-US" dirty="0"/>
              <a:t>Predict black hole masses.  SDSS, JWST, Vera Rubin, … </a:t>
            </a:r>
          </a:p>
          <a:p>
            <a:pPr lvl="1"/>
            <a:r>
              <a:rPr lang="en-US" dirty="0"/>
              <a:t>There are only ~100 direct measurement of blackhole masses, while there are billions of galaxies that have black hole</a:t>
            </a:r>
          </a:p>
          <a:p>
            <a:r>
              <a:rPr lang="en-US" dirty="0"/>
              <a:t>Many more N-D scaling relations to be found</a:t>
            </a:r>
          </a:p>
          <a:p>
            <a:endParaRPr lang="en-US" dirty="0"/>
          </a:p>
          <a:p>
            <a:r>
              <a:rPr lang="en-US" dirty="0"/>
              <a:t>Symbolic Regression</a:t>
            </a:r>
          </a:p>
          <a:p>
            <a:pPr lvl="1"/>
            <a:r>
              <a:rPr lang="en-US" dirty="0"/>
              <a:t>If you have a good catalog</a:t>
            </a:r>
          </a:p>
          <a:p>
            <a:pPr lvl="1"/>
            <a:r>
              <a:rPr lang="en-US" dirty="0"/>
              <a:t>If you have an equation-finding-like problem</a:t>
            </a:r>
          </a:p>
          <a:p>
            <a:pPr lvl="1"/>
            <a:r>
              <a:rPr lang="en-US" dirty="0"/>
              <a:t>If you want to try some SR</a:t>
            </a:r>
          </a:p>
          <a:p>
            <a:pPr lvl="1"/>
            <a:r>
              <a:rPr lang="en-US" dirty="0"/>
              <a:t>Let me know!</a:t>
            </a:r>
          </a:p>
        </p:txBody>
      </p:sp>
    </p:spTree>
    <p:extLst>
      <p:ext uri="{BB962C8B-B14F-4D97-AF65-F5344CB8AC3E}">
        <p14:creationId xmlns:p14="http://schemas.microsoft.com/office/powerpoint/2010/main" val="840699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2F4FD-F2A9-EBEC-780A-7B5B201E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866" y="610222"/>
            <a:ext cx="6194196" cy="4697069"/>
          </a:xfrm>
        </p:spPr>
        <p:txBody>
          <a:bodyPr>
            <a:normAutofit/>
          </a:bodyPr>
          <a:lstStyle/>
          <a:p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170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B77390-5763-C1C5-B1B2-2D219D1170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M-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/>
                  <a:t> (black hole mass – velocity dispersion) relation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B77390-5763-C1C5-B1B2-2D219D117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7BB8BE6-F802-4F9C-2800-82ACBFCA3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9103" y="1483297"/>
            <a:ext cx="6069390" cy="4908076"/>
          </a:xfrm>
        </p:spPr>
      </p:pic>
    </p:spTree>
    <p:extLst>
      <p:ext uri="{BB962C8B-B14F-4D97-AF65-F5344CB8AC3E}">
        <p14:creationId xmlns:p14="http://schemas.microsoft.com/office/powerpoint/2010/main" val="36352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B77390-5763-C1C5-B1B2-2D219D1170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M-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/>
                  <a:t> (black hole mass – velocity dispersion) relation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B77390-5763-C1C5-B1B2-2D219D117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18">
                <a:extLst>
                  <a:ext uri="{FF2B5EF4-FFF2-40B4-BE49-F238E27FC236}">
                    <a16:creationId xmlns:a16="http://schemas.microsoft.com/office/drawing/2014/main" id="{30C882DD-E2AA-2832-CCEA-261478A29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Co-evolution of Supermassive Black Holes and Host Galaxies</a:t>
                </a:r>
              </a:p>
              <a:p>
                <a:endParaRPr lang="en-US" dirty="0"/>
              </a:p>
              <a:p>
                <a:r>
                  <a:rPr lang="en-US" dirty="0"/>
                  <a:t> Suggests some kind of feedback to maintain the connection between M &amp;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Suggests galaxies would NOT be the same without central supermassive black hole</a:t>
                </a:r>
              </a:p>
            </p:txBody>
          </p:sp>
        </mc:Choice>
        <mc:Fallback xmlns="">
          <p:sp>
            <p:nvSpPr>
              <p:cNvPr id="19" name="内容占位符 18">
                <a:extLst>
                  <a:ext uri="{FF2B5EF4-FFF2-40B4-BE49-F238E27FC236}">
                    <a16:creationId xmlns:a16="http://schemas.microsoft.com/office/drawing/2014/main" id="{30C882DD-E2AA-2832-CCEA-261478A29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2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FFFF1-2DE8-43B2-E567-51C9576C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Black hole mass scaling relations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95CF2B1-ED07-AADA-2933-445BC6A46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281" y="1492724"/>
            <a:ext cx="4003010" cy="4932411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46D251-532F-F9DA-550F-F47068829263}"/>
              </a:ext>
            </a:extLst>
          </p:cNvPr>
          <p:cNvSpPr txBox="1"/>
          <p:nvPr/>
        </p:nvSpPr>
        <p:spPr>
          <a:xfrm>
            <a:off x="5901179" y="1690687"/>
            <a:ext cx="59187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M*_</a:t>
            </a:r>
            <a:r>
              <a:rPr lang="en-US" sz="2800" dirty="0" err="1"/>
              <a:t>sph</a:t>
            </a:r>
            <a:r>
              <a:rPr lang="en-US" sz="2800" dirty="0"/>
              <a:t>: Stellar mass of bulge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M*_gal: Stellar mass of whole galaxy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R_e</a:t>
            </a:r>
            <a:r>
              <a:rPr lang="en-US" sz="2800" dirty="0"/>
              <a:t>: effective half-light radius of bulge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E298CE-B591-673C-AE83-B9DECE6C8469}"/>
              </a:ext>
            </a:extLst>
          </p:cNvPr>
          <p:cNvSpPr txBox="1"/>
          <p:nvPr/>
        </p:nvSpPr>
        <p:spPr>
          <a:xfrm>
            <a:off x="2109759" y="6308209"/>
            <a:ext cx="266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Graham &amp; Sahu (2022)</a:t>
            </a:r>
          </a:p>
        </p:txBody>
      </p:sp>
    </p:spTree>
    <p:extLst>
      <p:ext uri="{BB962C8B-B14F-4D97-AF65-F5344CB8AC3E}">
        <p14:creationId xmlns:p14="http://schemas.microsoft.com/office/powerpoint/2010/main" val="370952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F5F085-5C25-95F1-638A-D786B541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1976"/>
            <a:ext cx="3908636" cy="676373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85BE57-F8B2-FC31-C16E-BFF621C0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753" y="226245"/>
            <a:ext cx="3571017" cy="64055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F57A5E6-E621-BC73-A024-8908DE0FB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616" y="1580712"/>
            <a:ext cx="4188278" cy="303977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3575FFB-FFC1-7EDD-6588-516BB3FBFAD9}"/>
              </a:ext>
            </a:extLst>
          </p:cNvPr>
          <p:cNvSpPr txBox="1"/>
          <p:nvPr/>
        </p:nvSpPr>
        <p:spPr>
          <a:xfrm>
            <a:off x="10390991" y="6493255"/>
            <a:ext cx="2127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Graham &amp; Sahu (2022)</a:t>
            </a:r>
          </a:p>
        </p:txBody>
      </p:sp>
    </p:spTree>
    <p:extLst>
      <p:ext uri="{BB962C8B-B14F-4D97-AF65-F5344CB8AC3E}">
        <p14:creationId xmlns:p14="http://schemas.microsoft.com/office/powerpoint/2010/main" val="329844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25405-0141-EE19-C25B-90458D61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Black hole mass scaling relations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F2FFA2-6521-9E30-6A92-CB2DAABFF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41" y="1690688"/>
            <a:ext cx="8969517" cy="422184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1A0479-1BD2-1340-C1B2-4ABF485985C0}"/>
              </a:ext>
            </a:extLst>
          </p:cNvPr>
          <p:cNvSpPr txBox="1"/>
          <p:nvPr/>
        </p:nvSpPr>
        <p:spPr>
          <a:xfrm>
            <a:off x="4959148" y="6000995"/>
            <a:ext cx="266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Sahu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98738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8455-2473-E909-9ABE-0C4EB0A1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Black hole mass scaling relations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91CC53D-14B8-8F27-FCC1-F34D3D80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89" y="1690688"/>
            <a:ext cx="4165442" cy="4351338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D29225-3C74-6533-8ADA-70C3FFCE5700}"/>
              </a:ext>
            </a:extLst>
          </p:cNvPr>
          <p:cNvSpPr txBox="1"/>
          <p:nvPr/>
        </p:nvSpPr>
        <p:spPr>
          <a:xfrm>
            <a:off x="1810595" y="6123543"/>
            <a:ext cx="266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Sahu et al. (2020)</a:t>
            </a:r>
          </a:p>
        </p:txBody>
      </p:sp>
      <p:pic>
        <p:nvPicPr>
          <p:cNvPr id="12" name="图片 11" descr="图片包含 图示&#10;&#10;描述已自动生成">
            <a:extLst>
              <a:ext uri="{FF2B5EF4-FFF2-40B4-BE49-F238E27FC236}">
                <a16:creationId xmlns:a16="http://schemas.microsoft.com/office/drawing/2014/main" id="{D73C82DC-86D6-1A1D-C6D7-C50F40D3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52" y="1913061"/>
            <a:ext cx="5819480" cy="17492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DCE57FA-4F78-2D97-0789-24F2787DD746}"/>
              </a:ext>
            </a:extLst>
          </p:cNvPr>
          <p:cNvSpPr txBox="1"/>
          <p:nvPr/>
        </p:nvSpPr>
        <p:spPr>
          <a:xfrm>
            <a:off x="7608080" y="3884691"/>
            <a:ext cx="266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Davis et al. (2018)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CB38B1-11AB-684C-43C2-6E21A88D5273}"/>
              </a:ext>
            </a:extLst>
          </p:cNvPr>
          <p:cNvSpPr txBox="1"/>
          <p:nvPr/>
        </p:nvSpPr>
        <p:spPr>
          <a:xfrm>
            <a:off x="7092098" y="5395695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408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1302</Words>
  <Application>Microsoft Office PowerPoint</Application>
  <PresentationFormat>宽屏</PresentationFormat>
  <Paragraphs>211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Google Sans</vt:lpstr>
      <vt:lpstr>TwitterChirp</vt:lpstr>
      <vt:lpstr>Arial</vt:lpstr>
      <vt:lpstr>Calibri</vt:lpstr>
      <vt:lpstr>Calibri Light</vt:lpstr>
      <vt:lpstr>Cambria Math</vt:lpstr>
      <vt:lpstr>Office 主题​​</vt:lpstr>
      <vt:lpstr>Ultimate black hole mass scaling relations</vt:lpstr>
      <vt:lpstr>Black hole mass scaling relations</vt:lpstr>
      <vt:lpstr>M-σ (black hole mass – velocity dispersion) relation</vt:lpstr>
      <vt:lpstr>M-σ (black hole mass – velocity dispersion) relation</vt:lpstr>
      <vt:lpstr>M-σ (black hole mass – velocity dispersion) relation</vt:lpstr>
      <vt:lpstr>Lots of Black hole mass scaling relations</vt:lpstr>
      <vt:lpstr>PowerPoint 演示文稿</vt:lpstr>
      <vt:lpstr>Lots of Black hole mass scaling relations</vt:lpstr>
      <vt:lpstr>Lots of Black hole mass scaling relations</vt:lpstr>
      <vt:lpstr>Blackhole mass – galaxy property dataset</vt:lpstr>
      <vt:lpstr>If so, What’s the best one?</vt:lpstr>
      <vt:lpstr>It’s simple!</vt:lpstr>
      <vt:lpstr>Symbolic Regression(SR)</vt:lpstr>
      <vt:lpstr>PySR</vt:lpstr>
      <vt:lpstr>Most precise relations</vt:lpstr>
      <vt:lpstr>Most precise relations</vt:lpstr>
      <vt:lpstr>Most precise relations</vt:lpstr>
      <vt:lpstr>Do we really need σ,(B/T) , ρ_soi ?</vt:lpstr>
      <vt:lpstr>Do we really need σ,(B/T) , ρ_soi ?</vt:lpstr>
      <vt:lpstr>Do we really need σ,(B/T) , ρ_soi ?</vt:lpstr>
      <vt:lpstr>Most precise relations – many more</vt:lpstr>
      <vt:lpstr>Most precise relations – many more</vt:lpstr>
      <vt:lpstr>Most precise relations – many more</vt:lpstr>
      <vt:lpstr>Easy-to-use Relations - Luminosity</vt:lpstr>
      <vt:lpstr>Easy-to-use Relations - σ</vt:lpstr>
      <vt:lpstr>Easy-to-use Relations - Mass</vt:lpstr>
      <vt:lpstr>Easy-to-use Relations - Radius</vt:lpstr>
      <vt:lpstr>The collection - precise</vt:lpstr>
      <vt:lpstr>The collection - easy-to-use</vt:lpstr>
      <vt:lpstr>A few words on Symbolic Regression</vt:lpstr>
      <vt:lpstr>A few words on Symbolic Regression</vt:lpstr>
      <vt:lpstr>A few words on Symbolic Regression</vt:lpstr>
      <vt:lpstr>General cases for Symbolic Regression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black hole mass scaling relations</dc:title>
  <dc:creator>Jin Zehao</dc:creator>
  <cp:lastModifiedBy>Jin Zehao</cp:lastModifiedBy>
  <cp:revision>17</cp:revision>
  <dcterms:created xsi:type="dcterms:W3CDTF">2023-03-31T08:00:17Z</dcterms:created>
  <dcterms:modified xsi:type="dcterms:W3CDTF">2023-04-05T13:36:07Z</dcterms:modified>
</cp:coreProperties>
</file>