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Q5Z3i1zI3WuoaQKnGgD0NK3y6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68C9C6-0FFC-4BB4-AC9D-4028E6783464}">
  <a:tblStyle styleId="{5B68C9C6-0FFC-4BB4-AC9D-4028E678346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https://www.ryse.energy/3kw-wind-turbines/#iLightbox[gallery_image_1]/11</a:t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0097236e2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50097236e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0097236e2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50097236e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0097236e2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50097236e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0097236e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50097236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0097236e2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50097236e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0fb8fde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https://www.ryse.energy/3kw-wind-turbines/#iLightbox[gallery_image_1]/11</a:t>
            </a:r>
            <a:endParaRPr/>
          </a:p>
        </p:txBody>
      </p:sp>
      <p:sp>
        <p:nvSpPr>
          <p:cNvPr id="197" name="Google Shape;197;g150fb8fde24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b007747bc_0_19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5b007747bc_0_1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e8dc1184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1e8dc11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097236e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50097236e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0097236e2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50097236e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0097236e2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50097236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0097236e2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50097236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500425" y="1631100"/>
            <a:ext cx="53928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-US" sz="3540"/>
              <a:t>Team 7: </a:t>
            </a:r>
            <a:endParaRPr sz="35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-US" sz="3540"/>
              <a:t>Wind-Powered Building</a:t>
            </a:r>
            <a:endParaRPr sz="3540"/>
          </a:p>
        </p:txBody>
      </p:sp>
      <p:pic>
        <p:nvPicPr>
          <p:cNvPr descr="DLCOE_logo_HWHT.png"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>
            <p:ph type="ctrTitle"/>
          </p:nvPr>
        </p:nvSpPr>
        <p:spPr>
          <a:xfrm>
            <a:off x="2471725" y="4388600"/>
            <a:ext cx="64215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-US" sz="3140"/>
              <a:t>Team Members:</a:t>
            </a:r>
            <a:endParaRPr sz="31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-US" sz="3140"/>
              <a:t>Colton, Reginald, Maxwell, Peter</a:t>
            </a:r>
            <a:endParaRPr sz="3140"/>
          </a:p>
        </p:txBody>
      </p:sp>
      <p:sp>
        <p:nvSpPr>
          <p:cNvPr id="57" name="Google Shape;57;p1"/>
          <p:cNvSpPr txBox="1"/>
          <p:nvPr>
            <p:ph type="ctrTitle"/>
          </p:nvPr>
        </p:nvSpPr>
        <p:spPr>
          <a:xfrm>
            <a:off x="128425" y="5657900"/>
            <a:ext cx="87648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-US" sz="2740"/>
              <a:t>Sponsor: Dr. Jang     TA: Rohith Ramanujam Kumar</a:t>
            </a:r>
            <a:endParaRPr sz="2740"/>
          </a:p>
        </p:txBody>
      </p:sp>
      <p:sp>
        <p:nvSpPr>
          <p:cNvPr id="58" name="Google Shape;58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692625" y="3477550"/>
            <a:ext cx="42006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b="1" lang="en-US" sz="3140">
                <a:solidFill>
                  <a:schemeClr val="lt1"/>
                </a:solidFill>
              </a:rPr>
              <a:t>2nd Status Update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0097236e2_0_54"/>
          <p:cNvSpPr txBox="1"/>
          <p:nvPr>
            <p:ph type="title"/>
          </p:nvPr>
        </p:nvSpPr>
        <p:spPr>
          <a:xfrm>
            <a:off x="457200" y="1049174"/>
            <a:ext cx="8229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Inversion and Conversion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900"/>
              <a:t>Owner: Reginald Sampson</a:t>
            </a:r>
            <a:endParaRPr sz="1900"/>
          </a:p>
        </p:txBody>
      </p:sp>
      <p:pic>
        <p:nvPicPr>
          <p:cNvPr id="164" name="Google Shape;164;g150097236e2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30050"/>
            <a:ext cx="4210276" cy="21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50097236e2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448750"/>
            <a:ext cx="4210275" cy="217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50097236e2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4050" y="2330050"/>
            <a:ext cx="3882749" cy="21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50097236e2_0_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4050" y="4448750"/>
            <a:ext cx="3882751" cy="21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50097236e2_0_54"/>
          <p:cNvSpPr txBox="1"/>
          <p:nvPr/>
        </p:nvSpPr>
        <p:spPr>
          <a:xfrm>
            <a:off x="1905188" y="1929850"/>
            <a:ext cx="13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Converter</a:t>
            </a:r>
            <a:endParaRPr b="1"/>
          </a:p>
        </p:txBody>
      </p:sp>
      <p:sp>
        <p:nvSpPr>
          <p:cNvPr id="169" name="Google Shape;169;g150097236e2_0_54"/>
          <p:cNvSpPr txBox="1"/>
          <p:nvPr/>
        </p:nvSpPr>
        <p:spPr>
          <a:xfrm>
            <a:off x="6276225" y="1929850"/>
            <a:ext cx="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Inverter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0097236e2_0_39"/>
          <p:cNvSpPr txBox="1"/>
          <p:nvPr>
            <p:ph type="title"/>
          </p:nvPr>
        </p:nvSpPr>
        <p:spPr>
          <a:xfrm>
            <a:off x="457200" y="1049174"/>
            <a:ext cx="8229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Monitor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900"/>
              <a:t>Owner: Maxwell Chen</a:t>
            </a:r>
            <a:endParaRPr sz="1900"/>
          </a:p>
        </p:txBody>
      </p:sp>
      <p:graphicFrame>
        <p:nvGraphicFramePr>
          <p:cNvPr id="175" name="Google Shape;175;g150097236e2_0_39"/>
          <p:cNvGraphicFramePr/>
          <p:nvPr/>
        </p:nvGraphicFramePr>
        <p:xfrm>
          <a:off x="710750" y="217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{5B68C9C6-0FFC-4BB4-AC9D-4028E6783464}</a:tableStyleId>
              </a:tblPr>
              <a:tblGrid>
                <a:gridCol w="3871125"/>
                <a:gridCol w="3871125"/>
              </a:tblGrid>
              <a:tr h="8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Accomplishments since </a:t>
                      </a:r>
                      <a:r>
                        <a:rPr lang="en-US" sz="2000"/>
                        <a:t>last review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 hours of effort</a:t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Ongoing progress/problems and plans until the next presentation 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257975"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/>
                        <a:t>Working on code for the current sensors and implementation of Battery Health</a:t>
                      </a:r>
                      <a:r>
                        <a:rPr lang="en-US" sz="2000" u="none" cap="none" strike="noStrike"/>
                        <a:t> </a:t>
                      </a:r>
                      <a:endParaRPr sz="2000" u="none" cap="none" strike="noStrike"/>
                    </a:p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 u="none" cap="none" strike="noStrike"/>
                        <a:t>Research and </a:t>
                      </a:r>
                      <a:r>
                        <a:rPr lang="en-US" sz="2000"/>
                        <a:t>discussion with team members on optimal battery charging</a:t>
                      </a:r>
                      <a:r>
                        <a:rPr lang="en-US" sz="2000" u="none" cap="none" strike="noStrike"/>
                        <a:t> 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/>
                        <a:t>The new sensors were delayed and did not arrive last week</a:t>
                      </a:r>
                      <a:endParaRPr sz="2000" u="none" cap="none" strike="noStrike"/>
                    </a:p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/>
                        <a:t>Continue working on code and </a:t>
                      </a:r>
                      <a:r>
                        <a:rPr lang="en-US" sz="2000"/>
                        <a:t>implementing</a:t>
                      </a:r>
                      <a:r>
                        <a:rPr lang="en-US" sz="2000"/>
                        <a:t> the sensors this week along with testing if possible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0097236e2_0_59"/>
          <p:cNvSpPr txBox="1"/>
          <p:nvPr>
            <p:ph type="title"/>
          </p:nvPr>
        </p:nvSpPr>
        <p:spPr>
          <a:xfrm>
            <a:off x="457200" y="1049174"/>
            <a:ext cx="8229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Monitor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900"/>
              <a:t>Owner: Maxwell Chen</a:t>
            </a:r>
            <a:endParaRPr sz="1900"/>
          </a:p>
        </p:txBody>
      </p:sp>
      <p:sp>
        <p:nvSpPr>
          <p:cNvPr id="181" name="Google Shape;181;g150097236e2_0_59"/>
          <p:cNvSpPr txBox="1"/>
          <p:nvPr>
            <p:ph idx="1" type="body"/>
          </p:nvPr>
        </p:nvSpPr>
        <p:spPr>
          <a:xfrm>
            <a:off x="457200" y="2049275"/>
            <a:ext cx="6351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Flow Chart for battery switching logic</a:t>
            </a:r>
            <a:endParaRPr/>
          </a:p>
        </p:txBody>
      </p:sp>
      <p:pic>
        <p:nvPicPr>
          <p:cNvPr id="182" name="Google Shape;182;g150097236e2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98" y="3188676"/>
            <a:ext cx="8100602" cy="34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0097236e2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Parts Ordering Status</a:t>
            </a:r>
            <a:endParaRPr/>
          </a:p>
        </p:txBody>
      </p:sp>
      <p:graphicFrame>
        <p:nvGraphicFramePr>
          <p:cNvPr id="188" name="Google Shape;188;g150097236e2_1_0"/>
          <p:cNvGraphicFramePr/>
          <p:nvPr/>
        </p:nvGraphicFramePr>
        <p:xfrm>
          <a:off x="952500" y="227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{5B68C9C6-0FFC-4BB4-AC9D-4028E6783464}</a:tableStyleId>
              </a:tblPr>
              <a:tblGrid>
                <a:gridCol w="2695250"/>
                <a:gridCol w="4543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Part 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Status(Order Approved/ Order Placed/ Part Received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HiLetGo Voltage Sensor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</a:t>
                      </a:r>
                      <a:r>
                        <a:rPr lang="en-US"/>
                        <a:t>arts </a:t>
                      </a:r>
                      <a:r>
                        <a:rPr lang="en-US"/>
                        <a:t>Received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INA219 Current Sensor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Parts Received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Power MOSFETs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Parts Received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Rectifier PCB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Order </a:t>
                      </a:r>
                      <a:r>
                        <a:rPr lang="en-US"/>
                        <a:t>Received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Converter PCB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Order Placed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0097236e2_1_5"/>
          <p:cNvSpPr txBox="1"/>
          <p:nvPr>
            <p:ph type="title"/>
          </p:nvPr>
        </p:nvSpPr>
        <p:spPr>
          <a:xfrm>
            <a:off x="457200" y="901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Execution &amp; Plan</a:t>
            </a:r>
            <a:endParaRPr/>
          </a:p>
        </p:txBody>
      </p:sp>
      <p:pic>
        <p:nvPicPr>
          <p:cNvPr id="194" name="Google Shape;194;g150097236e2_1_5"/>
          <p:cNvPicPr preferRelativeResize="0"/>
          <p:nvPr/>
        </p:nvPicPr>
        <p:blipFill rotWithShape="1">
          <a:blip r:embed="rId3">
            <a:alphaModFix/>
          </a:blip>
          <a:srcRect b="0" l="645" r="0" t="931"/>
          <a:stretch/>
        </p:blipFill>
        <p:spPr>
          <a:xfrm>
            <a:off x="0" y="1623875"/>
            <a:ext cx="9144000" cy="52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LCOE_logo_HWHT.png" id="199" name="Google Shape;199;g150fb8fde24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50fb8fde24_0_4"/>
          <p:cNvSpPr txBox="1"/>
          <p:nvPr>
            <p:ph type="ctrTitle"/>
          </p:nvPr>
        </p:nvSpPr>
        <p:spPr>
          <a:xfrm>
            <a:off x="3507800" y="3429000"/>
            <a:ext cx="4678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-US" sz="3140"/>
              <a:t>Thank you for listening</a:t>
            </a:r>
            <a:endParaRPr sz="3140"/>
          </a:p>
        </p:txBody>
      </p:sp>
      <p:sp>
        <p:nvSpPr>
          <p:cNvPr id="201" name="Google Shape;201;g150fb8fde24_0_4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50fb8fde24_0_4"/>
          <p:cNvSpPr txBox="1"/>
          <p:nvPr/>
        </p:nvSpPr>
        <p:spPr>
          <a:xfrm>
            <a:off x="4218800" y="4756175"/>
            <a:ext cx="32562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b="1" i="0" lang="en-US" sz="314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Implementing local renewable power generation to reduce reliance on fossil fuels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-4191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Using a wind turbine to capture energy, store it in batteries, and power AC and DC loads</a:t>
            </a:r>
            <a:endParaRPr sz="3000"/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7808" l="0" r="0" t="12502"/>
          <a:stretch/>
        </p:blipFill>
        <p:spPr>
          <a:xfrm>
            <a:off x="130263" y="4440425"/>
            <a:ext cx="8883475" cy="23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Block Diagram and Task Partition</a:t>
            </a:r>
            <a:endParaRPr/>
          </a:p>
        </p:txBody>
      </p:sp>
      <p:pic>
        <p:nvPicPr>
          <p:cNvPr id="72" name="Google Shape;7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8625"/>
            <a:ext cx="9144000" cy="4602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b007747bc_0_1950"/>
          <p:cNvSpPr txBox="1"/>
          <p:nvPr>
            <p:ph type="title"/>
          </p:nvPr>
        </p:nvSpPr>
        <p:spPr>
          <a:xfrm>
            <a:off x="457200" y="10393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Project Timeline</a:t>
            </a:r>
            <a:endParaRPr/>
          </a:p>
        </p:txBody>
      </p:sp>
      <p:grpSp>
        <p:nvGrpSpPr>
          <p:cNvPr id="78" name="Google Shape;78;g15b007747bc_0_1950"/>
          <p:cNvGrpSpPr/>
          <p:nvPr/>
        </p:nvGrpSpPr>
        <p:grpSpPr>
          <a:xfrm>
            <a:off x="7618301" y="2300376"/>
            <a:ext cx="1525524" cy="3643956"/>
            <a:chOff x="3048000" y="2295578"/>
            <a:chExt cx="1524000" cy="2847953"/>
          </a:xfrm>
        </p:grpSpPr>
        <p:grpSp>
          <p:nvGrpSpPr>
            <p:cNvPr id="79" name="Google Shape;79;g15b007747bc_0_1950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80" name="Google Shape;80;g15b007747bc_0_1950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g15b007747bc_0_1950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" name="Google Shape;82;g15b007747bc_0_1950"/>
            <p:cNvSpPr txBox="1"/>
            <p:nvPr/>
          </p:nvSpPr>
          <p:spPr>
            <a:xfrm>
              <a:off x="3224550" y="3050050"/>
              <a:ext cx="11709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Complete Validation</a:t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g15b007747bc_0_1950"/>
            <p:cNvSpPr txBox="1"/>
            <p:nvPr/>
          </p:nvSpPr>
          <p:spPr>
            <a:xfrm>
              <a:off x="3224550" y="3568106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Complete and document final validation tests for final report and presentation.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g15b007747bc_0_1950"/>
            <p:cNvSpPr txBox="1"/>
            <p:nvPr/>
          </p:nvSpPr>
          <p:spPr>
            <a:xfrm>
              <a:off x="3224547" y="2441102"/>
              <a:ext cx="11709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Late November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g15b007747bc_0_1950"/>
          <p:cNvGrpSpPr/>
          <p:nvPr/>
        </p:nvGrpSpPr>
        <p:grpSpPr>
          <a:xfrm>
            <a:off x="6092776" y="2300373"/>
            <a:ext cx="1525648" cy="3643960"/>
            <a:chOff x="3048000" y="2295575"/>
            <a:chExt cx="1524124" cy="2847956"/>
          </a:xfrm>
        </p:grpSpPr>
        <p:grpSp>
          <p:nvGrpSpPr>
            <p:cNvPr id="86" name="Google Shape;86;g15b007747bc_0_1950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87" name="Google Shape;87;g15b007747bc_0_1950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g15b007747bc_0_1950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9" name="Google Shape;89;g15b007747bc_0_1950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90" name="Google Shape;90;g15b007747bc_0_1950"/>
            <p:cNvSpPr txBox="1"/>
            <p:nvPr/>
          </p:nvSpPr>
          <p:spPr>
            <a:xfrm>
              <a:off x="3048124" y="3050051"/>
              <a:ext cx="15240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Continue Integration and Validation</a:t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g15b007747bc_0_1950"/>
            <p:cNvSpPr txBox="1"/>
            <p:nvPr/>
          </p:nvSpPr>
          <p:spPr>
            <a:xfrm>
              <a:off x="3224610" y="3563624"/>
              <a:ext cx="1170900" cy="7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Integration of Inversion and Conversion Subsystem with Switch Controller 2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g15b007747bc_0_1950"/>
            <p:cNvSpPr txBox="1"/>
            <p:nvPr/>
          </p:nvSpPr>
          <p:spPr>
            <a:xfrm>
              <a:off x="3224547" y="2441102"/>
              <a:ext cx="11457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Late October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g15b007747bc_0_1950"/>
          <p:cNvGrpSpPr/>
          <p:nvPr/>
        </p:nvGrpSpPr>
        <p:grpSpPr>
          <a:xfrm>
            <a:off x="4567251" y="2300373"/>
            <a:ext cx="1525648" cy="3643960"/>
            <a:chOff x="3048000" y="2295575"/>
            <a:chExt cx="1524124" cy="2847956"/>
          </a:xfrm>
        </p:grpSpPr>
        <p:grpSp>
          <p:nvGrpSpPr>
            <p:cNvPr id="94" name="Google Shape;94;g15b007747bc_0_1950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95" name="Google Shape;95;g15b007747bc_0_1950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g15b007747bc_0_1950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7" name="Google Shape;97;g15b007747bc_0_1950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98" name="Google Shape;98;g15b007747bc_0_1950"/>
            <p:cNvSpPr txBox="1"/>
            <p:nvPr/>
          </p:nvSpPr>
          <p:spPr>
            <a:xfrm>
              <a:off x="3048124" y="3050051"/>
              <a:ext cx="1524000" cy="9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Continue Integration and Validation</a:t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g15b007747bc_0_1950"/>
            <p:cNvSpPr txBox="1"/>
            <p:nvPr/>
          </p:nvSpPr>
          <p:spPr>
            <a:xfrm>
              <a:off x="3179243" y="3508796"/>
              <a:ext cx="11709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Integration of Rectification and Conversion Subsystem with Switch Controller 1</a:t>
              </a:r>
              <a:endParaRPr sz="6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g15b007747bc_0_1950"/>
            <p:cNvSpPr txBox="1"/>
            <p:nvPr/>
          </p:nvSpPr>
          <p:spPr>
            <a:xfrm>
              <a:off x="3224547" y="2441102"/>
              <a:ext cx="11709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Late October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g15b007747bc_0_1950"/>
          <p:cNvGrpSpPr/>
          <p:nvPr/>
        </p:nvGrpSpPr>
        <p:grpSpPr>
          <a:xfrm>
            <a:off x="3041725" y="2300373"/>
            <a:ext cx="1525525" cy="3643960"/>
            <a:chOff x="3047999" y="2295575"/>
            <a:chExt cx="1524001" cy="2847956"/>
          </a:xfrm>
        </p:grpSpPr>
        <p:grpSp>
          <p:nvGrpSpPr>
            <p:cNvPr id="102" name="Google Shape;102;g15b007747bc_0_1950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103" name="Google Shape;103;g15b007747bc_0_1950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g15b007747bc_0_1950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5" name="Google Shape;105;g15b007747bc_0_1950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06" name="Google Shape;106;g15b007747bc_0_1950"/>
            <p:cNvSpPr txBox="1"/>
            <p:nvPr/>
          </p:nvSpPr>
          <p:spPr>
            <a:xfrm>
              <a:off x="3047999" y="3050051"/>
              <a:ext cx="1524000" cy="10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Continue Integration</a:t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g15b007747bc_0_1950"/>
            <p:cNvSpPr txBox="1"/>
            <p:nvPr/>
          </p:nvSpPr>
          <p:spPr>
            <a:xfrm>
              <a:off x="3206691" y="3542401"/>
              <a:ext cx="11709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All other PCBs should be ordered and ready to integrate.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Integrate Switch controllers with monitor subsystem.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g15b007747bc_0_1950"/>
            <p:cNvSpPr txBox="1"/>
            <p:nvPr/>
          </p:nvSpPr>
          <p:spPr>
            <a:xfrm>
              <a:off x="3224547" y="2441102"/>
              <a:ext cx="1135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Early October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g15b007747bc_0_1950"/>
          <p:cNvGrpSpPr/>
          <p:nvPr/>
        </p:nvGrpSpPr>
        <p:grpSpPr>
          <a:xfrm>
            <a:off x="1516200" y="2300381"/>
            <a:ext cx="1525524" cy="3643952"/>
            <a:chOff x="1515975" y="2295580"/>
            <a:chExt cx="1525524" cy="2847950"/>
          </a:xfrm>
        </p:grpSpPr>
        <p:sp>
          <p:nvSpPr>
            <p:cNvPr id="110" name="Google Shape;110;g15b007747bc_0_1950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15b007747bc_0_1950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15b007747bc_0_1950"/>
            <p:cNvSpPr txBox="1"/>
            <p:nvPr/>
          </p:nvSpPr>
          <p:spPr>
            <a:xfrm>
              <a:off x="1579900" y="3050050"/>
              <a:ext cx="13917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Begin Integration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g15b007747bc_0_1950"/>
            <p:cNvSpPr txBox="1"/>
            <p:nvPr/>
          </p:nvSpPr>
          <p:spPr>
            <a:xfrm>
              <a:off x="1697450" y="3575412"/>
              <a:ext cx="11721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All subsystems should be in complete working order with PCBs on the way.</a:t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Begin integrating rectifier with boost converter.</a:t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g15b007747bc_0_1950"/>
            <p:cNvSpPr txBox="1"/>
            <p:nvPr/>
          </p:nvSpPr>
          <p:spPr>
            <a:xfrm>
              <a:off x="1692699" y="2441121"/>
              <a:ext cx="1172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latin typeface="Roboto"/>
                  <a:ea typeface="Roboto"/>
                  <a:cs typeface="Roboto"/>
                  <a:sym typeface="Roboto"/>
                </a:rPr>
                <a:t>Late September 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5" name="Google Shape;115;g15b007747bc_0_1950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16" name="Google Shape;116;g15b007747bc_0_1950"/>
          <p:cNvGrpSpPr/>
          <p:nvPr/>
        </p:nvGrpSpPr>
        <p:grpSpPr>
          <a:xfrm>
            <a:off x="200" y="2300381"/>
            <a:ext cx="1525524" cy="3643952"/>
            <a:chOff x="1515975" y="2295580"/>
            <a:chExt cx="1525524" cy="2847950"/>
          </a:xfrm>
        </p:grpSpPr>
        <p:sp>
          <p:nvSpPr>
            <p:cNvPr id="117" name="Google Shape;117;g15b007747bc_0_1950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5b007747bc_0_1950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15b007747bc_0_1950"/>
            <p:cNvSpPr txBox="1"/>
            <p:nvPr/>
          </p:nvSpPr>
          <p:spPr>
            <a:xfrm>
              <a:off x="1692702" y="3050055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Refine Subsystems 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g15b007747bc_0_1950"/>
            <p:cNvSpPr txBox="1"/>
            <p:nvPr/>
          </p:nvSpPr>
          <p:spPr>
            <a:xfrm>
              <a:off x="1692677" y="3559260"/>
              <a:ext cx="11721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Ensure subsystems are in a working state and simulations are done. 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Resolve any subsystem issues left over from the previous semester.</a:t>
              </a: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g15b007747bc_0_1950"/>
            <p:cNvSpPr txBox="1"/>
            <p:nvPr/>
          </p:nvSpPr>
          <p:spPr>
            <a:xfrm>
              <a:off x="1692700" y="2441115"/>
              <a:ext cx="1274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Early September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2" name="Google Shape;122;g15b007747bc_0_1950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23" name="Google Shape;123;g15b007747bc_0_1950"/>
          <p:cNvSpPr/>
          <p:nvPr/>
        </p:nvSpPr>
        <p:spPr>
          <a:xfrm>
            <a:off x="457200" y="6206125"/>
            <a:ext cx="1525800" cy="408600"/>
          </a:xfrm>
          <a:prstGeom prst="rect">
            <a:avLst/>
          </a:prstGeom>
          <a:solidFill>
            <a:srgbClr val="1B78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Done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15b007747bc_0_1950"/>
          <p:cNvSpPr/>
          <p:nvPr/>
        </p:nvSpPr>
        <p:spPr>
          <a:xfrm>
            <a:off x="2690750" y="6206125"/>
            <a:ext cx="1525800" cy="408600"/>
          </a:xfrm>
          <a:prstGeom prst="rect">
            <a:avLst/>
          </a:prstGeom>
          <a:solidFill>
            <a:srgbClr val="F0F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Progress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15b007747bc_0_1950"/>
          <p:cNvSpPr/>
          <p:nvPr/>
        </p:nvSpPr>
        <p:spPr>
          <a:xfrm>
            <a:off x="7160975" y="6206125"/>
            <a:ext cx="1525800" cy="408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Started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15b007747bc_0_1950"/>
          <p:cNvSpPr/>
          <p:nvPr/>
        </p:nvSpPr>
        <p:spPr>
          <a:xfrm>
            <a:off x="4924325" y="6206125"/>
            <a:ext cx="1525800" cy="408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Behind Schedule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e8dc1184d_0_0"/>
          <p:cNvSpPr txBox="1"/>
          <p:nvPr>
            <p:ph type="title"/>
          </p:nvPr>
        </p:nvSpPr>
        <p:spPr>
          <a:xfrm>
            <a:off x="457200" y="1049174"/>
            <a:ext cx="8229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Rectification and Conversion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900"/>
              <a:t>Owner: Colton Boos</a:t>
            </a:r>
            <a:endParaRPr sz="1900"/>
          </a:p>
        </p:txBody>
      </p:sp>
      <p:graphicFrame>
        <p:nvGraphicFramePr>
          <p:cNvPr id="132" name="Google Shape;132;g11e8dc1184d_0_0"/>
          <p:cNvGraphicFramePr/>
          <p:nvPr/>
        </p:nvGraphicFramePr>
        <p:xfrm>
          <a:off x="710750" y="217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{5B68C9C6-0FFC-4BB4-AC9D-4028E6783464}</a:tableStyleId>
              </a:tblPr>
              <a:tblGrid>
                <a:gridCol w="3871125"/>
                <a:gridCol w="3871125"/>
              </a:tblGrid>
              <a:tr h="8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Accomplishments since</a:t>
                      </a:r>
                      <a:r>
                        <a:rPr lang="en-US" sz="2000"/>
                        <a:t> last review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 hours of effort</a:t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Ongoing progress/problems and plans until the next presentation 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257975"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/>
                        <a:t>Finished PCB design for buck-boost converter and placed order</a:t>
                      </a:r>
                      <a:endParaRPr sz="20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Finish soldering components onto 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rectifier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and converter PCBs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Char char="●"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Validate they’re both working independently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/>
                        <a:t>Begin integration of both circuits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097236e2_0_44"/>
          <p:cNvSpPr txBox="1"/>
          <p:nvPr>
            <p:ph type="title"/>
          </p:nvPr>
        </p:nvSpPr>
        <p:spPr>
          <a:xfrm>
            <a:off x="457200" y="871924"/>
            <a:ext cx="8229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Rectification and Conversion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900"/>
              <a:t>Owner: Colton Boos</a:t>
            </a:r>
            <a:endParaRPr sz="1900"/>
          </a:p>
        </p:txBody>
      </p:sp>
      <p:sp>
        <p:nvSpPr>
          <p:cNvPr id="138" name="Google Shape;138;g150097236e2_0_44"/>
          <p:cNvSpPr txBox="1"/>
          <p:nvPr/>
        </p:nvSpPr>
        <p:spPr>
          <a:xfrm>
            <a:off x="3392100" y="2536950"/>
            <a:ext cx="5294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Buck-Boost Converter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/>
              <a:t>Output voltage depends on feedback resistor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 charging batteries, there are different charging methods available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Currently planning to implement constant voltage charging with analog resistor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-US" sz="2000"/>
              <a:t>Added functionality for digital potentiometer for constant current charging</a:t>
            </a:r>
            <a:r>
              <a:rPr lang="en-US" sz="2000"/>
              <a:t> </a:t>
            </a:r>
            <a:endParaRPr sz="2000"/>
          </a:p>
        </p:txBody>
      </p:sp>
      <p:pic>
        <p:nvPicPr>
          <p:cNvPr id="139" name="Google Shape;139;g150097236e2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0100"/>
            <a:ext cx="3104625" cy="51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0097236e2_0_29"/>
          <p:cNvSpPr txBox="1"/>
          <p:nvPr>
            <p:ph type="title"/>
          </p:nvPr>
        </p:nvSpPr>
        <p:spPr>
          <a:xfrm>
            <a:off x="457200" y="1049174"/>
            <a:ext cx="8229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Switch Controller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900"/>
              <a:t>Owner: Peter Zha</a:t>
            </a:r>
            <a:endParaRPr sz="1900"/>
          </a:p>
        </p:txBody>
      </p:sp>
      <p:graphicFrame>
        <p:nvGraphicFramePr>
          <p:cNvPr id="145" name="Google Shape;145;g150097236e2_0_29"/>
          <p:cNvGraphicFramePr/>
          <p:nvPr/>
        </p:nvGraphicFramePr>
        <p:xfrm>
          <a:off x="710750" y="217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{5B68C9C6-0FFC-4BB4-AC9D-4028E6783464}</a:tableStyleId>
              </a:tblPr>
              <a:tblGrid>
                <a:gridCol w="3871125"/>
                <a:gridCol w="3871125"/>
              </a:tblGrid>
              <a:tr h="8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Accomplishments since </a:t>
                      </a:r>
                      <a:r>
                        <a:rPr lang="en-US" sz="2000"/>
                        <a:t>last review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 hours of effort</a:t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Ongoing progress/problems and plans until the next presentation 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257975"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/>
                        <a:t>Fixed newfound errors in simulation and design</a:t>
                      </a:r>
                      <a:endParaRPr sz="2000" u="none" cap="none" strike="noStrike"/>
                    </a:p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/>
                        <a:t>Nearly complete PCB designs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/>
                        <a:t>Finish up and order PCBs</a:t>
                      </a:r>
                      <a:endParaRPr sz="2000"/>
                    </a:p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/>
                        <a:t>Physical validations on breadboard while waiting for PCBs</a:t>
                      </a:r>
                      <a:endParaRPr sz="2000" u="none" cap="none" strike="noStrike"/>
                    </a:p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/>
                        <a:t>Begin integrating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0097236e2_0_49"/>
          <p:cNvSpPr txBox="1"/>
          <p:nvPr>
            <p:ph type="title"/>
          </p:nvPr>
        </p:nvSpPr>
        <p:spPr>
          <a:xfrm>
            <a:off x="457200" y="1049174"/>
            <a:ext cx="8229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Switch Controller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900"/>
              <a:t>Owner: Peter Zha</a:t>
            </a:r>
            <a:endParaRPr sz="1900"/>
          </a:p>
        </p:txBody>
      </p:sp>
      <p:pic>
        <p:nvPicPr>
          <p:cNvPr id="151" name="Google Shape;151;g150097236e2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125" y="2078374"/>
            <a:ext cx="4652875" cy="281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50097236e2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50" y="3890710"/>
            <a:ext cx="4467775" cy="296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0097236e2_0_34"/>
          <p:cNvSpPr txBox="1"/>
          <p:nvPr>
            <p:ph type="title"/>
          </p:nvPr>
        </p:nvSpPr>
        <p:spPr>
          <a:xfrm>
            <a:off x="457200" y="1049174"/>
            <a:ext cx="8229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Inversion and Conversion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900"/>
              <a:t>Owner: Reginald Sampson</a:t>
            </a:r>
            <a:endParaRPr sz="1900"/>
          </a:p>
        </p:txBody>
      </p:sp>
      <p:graphicFrame>
        <p:nvGraphicFramePr>
          <p:cNvPr id="158" name="Google Shape;158;g150097236e2_0_34"/>
          <p:cNvGraphicFramePr/>
          <p:nvPr/>
        </p:nvGraphicFramePr>
        <p:xfrm>
          <a:off x="710750" y="217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{5B68C9C6-0FFC-4BB4-AC9D-4028E6783464}</a:tableStyleId>
              </a:tblPr>
              <a:tblGrid>
                <a:gridCol w="3871125"/>
                <a:gridCol w="3871125"/>
              </a:tblGrid>
              <a:tr h="8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Accomplishments since </a:t>
                      </a:r>
                      <a:r>
                        <a:rPr lang="en-US" sz="2000"/>
                        <a:t>last review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 hours of effort</a:t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Ongoing progress/problems and plans until the next presentation 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257975"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/>
                        <a:t>Validated the rebuilt converter and inverter breadboard circuits</a:t>
                      </a:r>
                      <a:endParaRPr sz="2000"/>
                    </a:p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/>
                        <a:t>Designed converter and inverter PCBs</a:t>
                      </a:r>
                      <a:endParaRPr sz="2000"/>
                    </a:p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-US" sz="2000"/>
                        <a:t>Began reconstruction of physical network </a:t>
                      </a:r>
                      <a:r>
                        <a:rPr lang="en-US" sz="2000"/>
                        <a:t>connecting</a:t>
                      </a:r>
                      <a:r>
                        <a:rPr lang="en-US" sz="2000"/>
                        <a:t> to the loads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/>
                        <a:t>Get feedback from Dr. Lusher on PCB designs</a:t>
                      </a:r>
                      <a:endParaRPr sz="2000" u="none" cap="none" strike="noStrike"/>
                    </a:p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/>
                        <a:t>Order PCBs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