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Gotham Condensed Bold" charset="1" panose="00000000000000000000"/>
      <p:regular r:id="rId17"/>
    </p:embeddedFont>
    <p:embeddedFont>
      <p:font typeface="Canva Sans Bold" charset="1" panose="020B0803030501040103"/>
      <p:regular r:id="rId18"/>
    </p:embeddedFont>
    <p:embeddedFont>
      <p:font typeface="Public Sans" charset="1" panose="00000000000000000000"/>
      <p:regular r:id="rId19"/>
    </p:embeddedFont>
    <p:embeddedFont>
      <p:font typeface="Public Sans Bold" charset="1" panose="00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 Id="rId6" Target="../media/image8.png" Type="http://schemas.openxmlformats.org/officeDocument/2006/relationships/image"/><Relationship Id="rId7" Target="../media/image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369808" y="2360224"/>
            <a:ext cx="9548383" cy="1095582"/>
            <a:chOff x="0" y="0"/>
            <a:chExt cx="2514801" cy="288548"/>
          </a:xfrm>
        </p:grpSpPr>
        <p:sp>
          <p:nvSpPr>
            <p:cNvPr name="Freeform 3" id="3"/>
            <p:cNvSpPr/>
            <p:nvPr/>
          </p:nvSpPr>
          <p:spPr>
            <a:xfrm flipH="false" flipV="false" rot="0">
              <a:off x="0" y="0"/>
              <a:ext cx="2514801" cy="288548"/>
            </a:xfrm>
            <a:custGeom>
              <a:avLst/>
              <a:gdLst/>
              <a:ahLst/>
              <a:cxnLst/>
              <a:rect r="r" b="b" t="t" l="l"/>
              <a:pathLst>
                <a:path h="288548" w="2514801">
                  <a:moveTo>
                    <a:pt x="0" y="0"/>
                  </a:moveTo>
                  <a:lnTo>
                    <a:pt x="2514801" y="0"/>
                  </a:lnTo>
                  <a:lnTo>
                    <a:pt x="2514801" y="288548"/>
                  </a:lnTo>
                  <a:lnTo>
                    <a:pt x="0" y="288548"/>
                  </a:lnTo>
                  <a:close/>
                </a:path>
              </a:pathLst>
            </a:custGeom>
            <a:solidFill>
              <a:srgbClr val="E8A0FD"/>
            </a:solidFill>
          </p:spPr>
        </p:sp>
        <p:sp>
          <p:nvSpPr>
            <p:cNvPr name="TextBox 4" id="4"/>
            <p:cNvSpPr txBox="true"/>
            <p:nvPr/>
          </p:nvSpPr>
          <p:spPr>
            <a:xfrm>
              <a:off x="0" y="-38100"/>
              <a:ext cx="2514801" cy="326648"/>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4528212" y="710568"/>
            <a:ext cx="9231577" cy="2812414"/>
          </a:xfrm>
          <a:prstGeom prst="rect">
            <a:avLst/>
          </a:prstGeom>
        </p:spPr>
        <p:txBody>
          <a:bodyPr anchor="t" rtlCol="false" tIns="0" lIns="0" bIns="0" rIns="0">
            <a:spAutoFit/>
          </a:bodyPr>
          <a:lstStyle/>
          <a:p>
            <a:pPr algn="ctr">
              <a:lnSpc>
                <a:spcPts val="22960"/>
              </a:lnSpc>
            </a:pPr>
            <a:r>
              <a:rPr lang="en-US" sz="16400" spc="918">
                <a:solidFill>
                  <a:srgbClr val="000000"/>
                </a:solidFill>
                <a:latin typeface="Gotham Condensed Bold"/>
              </a:rPr>
              <a:t>EL YAZISI</a:t>
            </a:r>
          </a:p>
        </p:txBody>
      </p:sp>
      <p:sp>
        <p:nvSpPr>
          <p:cNvPr name="TextBox 6" id="6"/>
          <p:cNvSpPr txBox="true"/>
          <p:nvPr/>
        </p:nvSpPr>
        <p:spPr>
          <a:xfrm rot="0">
            <a:off x="4812982" y="6065967"/>
            <a:ext cx="8662036" cy="979170"/>
          </a:xfrm>
          <a:prstGeom prst="rect">
            <a:avLst/>
          </a:prstGeom>
        </p:spPr>
        <p:txBody>
          <a:bodyPr anchor="t" rtlCol="false" tIns="0" lIns="0" bIns="0" rIns="0">
            <a:spAutoFit/>
          </a:bodyPr>
          <a:lstStyle/>
          <a:p>
            <a:pPr algn="ctr">
              <a:lnSpc>
                <a:spcPts val="7980"/>
              </a:lnSpc>
            </a:pPr>
            <a:r>
              <a:rPr lang="en-US" sz="5700">
                <a:solidFill>
                  <a:srgbClr val="000000"/>
                </a:solidFill>
                <a:latin typeface="Canva Sans Bold"/>
              </a:rPr>
              <a:t>YAPAY ZEKA PROJESİ</a:t>
            </a:r>
          </a:p>
        </p:txBody>
      </p:sp>
      <p:grpSp>
        <p:nvGrpSpPr>
          <p:cNvPr name="Group 7" id="7"/>
          <p:cNvGrpSpPr/>
          <p:nvPr/>
        </p:nvGrpSpPr>
        <p:grpSpPr>
          <a:xfrm rot="0">
            <a:off x="4369808" y="4791138"/>
            <a:ext cx="9548383" cy="1095582"/>
            <a:chOff x="0" y="0"/>
            <a:chExt cx="2514801" cy="288548"/>
          </a:xfrm>
        </p:grpSpPr>
        <p:sp>
          <p:nvSpPr>
            <p:cNvPr name="Freeform 8" id="8"/>
            <p:cNvSpPr/>
            <p:nvPr/>
          </p:nvSpPr>
          <p:spPr>
            <a:xfrm flipH="false" flipV="false" rot="0">
              <a:off x="0" y="0"/>
              <a:ext cx="2514801" cy="288548"/>
            </a:xfrm>
            <a:custGeom>
              <a:avLst/>
              <a:gdLst/>
              <a:ahLst/>
              <a:cxnLst/>
              <a:rect r="r" b="b" t="t" l="l"/>
              <a:pathLst>
                <a:path h="288548" w="2514801">
                  <a:moveTo>
                    <a:pt x="0" y="0"/>
                  </a:moveTo>
                  <a:lnTo>
                    <a:pt x="2514801" y="0"/>
                  </a:lnTo>
                  <a:lnTo>
                    <a:pt x="2514801" y="288548"/>
                  </a:lnTo>
                  <a:lnTo>
                    <a:pt x="0" y="288548"/>
                  </a:lnTo>
                  <a:close/>
                </a:path>
              </a:pathLst>
            </a:custGeom>
            <a:solidFill>
              <a:srgbClr val="E8A0FD"/>
            </a:solidFill>
          </p:spPr>
        </p:sp>
        <p:sp>
          <p:nvSpPr>
            <p:cNvPr name="TextBox 9" id="9"/>
            <p:cNvSpPr txBox="true"/>
            <p:nvPr/>
          </p:nvSpPr>
          <p:spPr>
            <a:xfrm>
              <a:off x="0" y="-38100"/>
              <a:ext cx="2514801" cy="326648"/>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5012323" y="3141481"/>
            <a:ext cx="8263355" cy="2812414"/>
          </a:xfrm>
          <a:prstGeom prst="rect">
            <a:avLst/>
          </a:prstGeom>
        </p:spPr>
        <p:txBody>
          <a:bodyPr anchor="t" rtlCol="false" tIns="0" lIns="0" bIns="0" rIns="0">
            <a:spAutoFit/>
          </a:bodyPr>
          <a:lstStyle/>
          <a:p>
            <a:pPr algn="ctr">
              <a:lnSpc>
                <a:spcPts val="22960"/>
              </a:lnSpc>
            </a:pPr>
            <a:r>
              <a:rPr lang="en-US" sz="16400" spc="918">
                <a:solidFill>
                  <a:srgbClr val="000000"/>
                </a:solidFill>
                <a:latin typeface="Gotham Condensed Bold"/>
              </a:rPr>
              <a:t>TANIMA</a:t>
            </a:r>
          </a:p>
        </p:txBody>
      </p:sp>
      <p:grpSp>
        <p:nvGrpSpPr>
          <p:cNvPr name="Group 11" id="11"/>
          <p:cNvGrpSpPr/>
          <p:nvPr/>
        </p:nvGrpSpPr>
        <p:grpSpPr>
          <a:xfrm rot="0">
            <a:off x="-3930601" y="-3810277"/>
            <a:ext cx="5566734" cy="13698118"/>
            <a:chOff x="0" y="0"/>
            <a:chExt cx="7422312" cy="18264158"/>
          </a:xfrm>
        </p:grpSpPr>
        <p:sp>
          <p:nvSpPr>
            <p:cNvPr name="Freeform 12" id="12"/>
            <p:cNvSpPr/>
            <p:nvPr/>
          </p:nvSpPr>
          <p:spPr>
            <a:xfrm flipH="false" flipV="false" rot="0">
              <a:off x="0" y="14191164"/>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0" y="9455804"/>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0" y="4735360"/>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0" y="0"/>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16" id="16"/>
          <p:cNvGrpSpPr/>
          <p:nvPr/>
        </p:nvGrpSpPr>
        <p:grpSpPr>
          <a:xfrm rot="0">
            <a:off x="16651867" y="-3810277"/>
            <a:ext cx="5566734" cy="13698118"/>
            <a:chOff x="0" y="0"/>
            <a:chExt cx="7422312" cy="18264158"/>
          </a:xfrm>
        </p:grpSpPr>
        <p:sp>
          <p:nvSpPr>
            <p:cNvPr name="Freeform 17" id="17"/>
            <p:cNvSpPr/>
            <p:nvPr/>
          </p:nvSpPr>
          <p:spPr>
            <a:xfrm flipH="false" flipV="false" rot="0">
              <a:off x="0" y="14191164"/>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0" y="9455804"/>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0" y="4735360"/>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0" y="0"/>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21" id="21"/>
          <p:cNvGrpSpPr/>
          <p:nvPr/>
        </p:nvGrpSpPr>
        <p:grpSpPr>
          <a:xfrm rot="0">
            <a:off x="3890494" y="7273737"/>
            <a:ext cx="10507011" cy="661521"/>
            <a:chOff x="0" y="0"/>
            <a:chExt cx="14009348" cy="882028"/>
          </a:xfrm>
        </p:grpSpPr>
        <p:grpSp>
          <p:nvGrpSpPr>
            <p:cNvPr name="Group 22" id="22"/>
            <p:cNvGrpSpPr/>
            <p:nvPr/>
          </p:nvGrpSpPr>
          <p:grpSpPr>
            <a:xfrm rot="0">
              <a:off x="4314995" y="365174"/>
              <a:ext cx="5379358" cy="516854"/>
              <a:chOff x="0" y="0"/>
              <a:chExt cx="857940" cy="82432"/>
            </a:xfrm>
          </p:grpSpPr>
          <p:sp>
            <p:nvSpPr>
              <p:cNvPr name="Freeform 23" id="23"/>
              <p:cNvSpPr/>
              <p:nvPr/>
            </p:nvSpPr>
            <p:spPr>
              <a:xfrm flipH="false" flipV="false" rot="0">
                <a:off x="0" y="0"/>
                <a:ext cx="857940" cy="82432"/>
              </a:xfrm>
              <a:custGeom>
                <a:avLst/>
                <a:gdLst/>
                <a:ahLst/>
                <a:cxnLst/>
                <a:rect r="r" b="b" t="t" l="l"/>
                <a:pathLst>
                  <a:path h="82432" w="857940">
                    <a:moveTo>
                      <a:pt x="0" y="0"/>
                    </a:moveTo>
                    <a:lnTo>
                      <a:pt x="857940" y="0"/>
                    </a:lnTo>
                    <a:lnTo>
                      <a:pt x="857940" y="82432"/>
                    </a:lnTo>
                    <a:lnTo>
                      <a:pt x="0" y="82432"/>
                    </a:lnTo>
                    <a:close/>
                  </a:path>
                </a:pathLst>
              </a:custGeom>
              <a:solidFill>
                <a:srgbClr val="F4DEFA"/>
              </a:solidFill>
            </p:spPr>
          </p:sp>
          <p:sp>
            <p:nvSpPr>
              <p:cNvPr name="TextBox 24" id="24"/>
              <p:cNvSpPr txBox="true"/>
              <p:nvPr/>
            </p:nvSpPr>
            <p:spPr>
              <a:xfrm>
                <a:off x="0" y="-38100"/>
                <a:ext cx="857940" cy="120532"/>
              </a:xfrm>
              <a:prstGeom prst="rect">
                <a:avLst/>
              </a:prstGeom>
            </p:spPr>
            <p:txBody>
              <a:bodyPr anchor="ctr" rtlCol="false" tIns="50800" lIns="50800" bIns="50800" rIns="50800"/>
              <a:lstStyle/>
              <a:p>
                <a:pPr algn="ctr">
                  <a:lnSpc>
                    <a:spcPts val="2659"/>
                  </a:lnSpc>
                  <a:spcBef>
                    <a:spcPct val="0"/>
                  </a:spcBef>
                </a:pPr>
              </a:p>
            </p:txBody>
          </p:sp>
        </p:grpSp>
        <p:sp>
          <p:nvSpPr>
            <p:cNvPr name="TextBox 25" id="25"/>
            <p:cNvSpPr txBox="true"/>
            <p:nvPr/>
          </p:nvSpPr>
          <p:spPr>
            <a:xfrm rot="0">
              <a:off x="0" y="-76200"/>
              <a:ext cx="14009348" cy="815641"/>
            </a:xfrm>
            <a:prstGeom prst="rect">
              <a:avLst/>
            </a:prstGeom>
          </p:spPr>
          <p:txBody>
            <a:bodyPr anchor="t" rtlCol="false" tIns="0" lIns="0" bIns="0" rIns="0">
              <a:spAutoFit/>
            </a:bodyPr>
            <a:lstStyle/>
            <a:p>
              <a:pPr algn="ctr">
                <a:lnSpc>
                  <a:spcPts val="5094"/>
                </a:lnSpc>
              </a:pPr>
              <a:r>
                <a:rPr lang="en-US" sz="3639">
                  <a:solidFill>
                    <a:srgbClr val="000000"/>
                  </a:solidFill>
                  <a:latin typeface="Public Sans"/>
                </a:rPr>
                <a:t>210609027 - Zehra GÜRCAN</a:t>
              </a:r>
            </a:p>
          </p:txBody>
        </p:sp>
      </p:grpSp>
      <p:grpSp>
        <p:nvGrpSpPr>
          <p:cNvPr name="Group 26" id="26"/>
          <p:cNvGrpSpPr/>
          <p:nvPr/>
        </p:nvGrpSpPr>
        <p:grpSpPr>
          <a:xfrm rot="0">
            <a:off x="3890494" y="7935258"/>
            <a:ext cx="10507011" cy="661521"/>
            <a:chOff x="0" y="0"/>
            <a:chExt cx="14009348" cy="882028"/>
          </a:xfrm>
        </p:grpSpPr>
        <p:grpSp>
          <p:nvGrpSpPr>
            <p:cNvPr name="Group 27" id="27"/>
            <p:cNvGrpSpPr/>
            <p:nvPr/>
          </p:nvGrpSpPr>
          <p:grpSpPr>
            <a:xfrm rot="0">
              <a:off x="4314995" y="365174"/>
              <a:ext cx="5379358" cy="516854"/>
              <a:chOff x="0" y="0"/>
              <a:chExt cx="857940" cy="82432"/>
            </a:xfrm>
          </p:grpSpPr>
          <p:sp>
            <p:nvSpPr>
              <p:cNvPr name="Freeform 28" id="28"/>
              <p:cNvSpPr/>
              <p:nvPr/>
            </p:nvSpPr>
            <p:spPr>
              <a:xfrm flipH="false" flipV="false" rot="0">
                <a:off x="0" y="0"/>
                <a:ext cx="857940" cy="82432"/>
              </a:xfrm>
              <a:custGeom>
                <a:avLst/>
                <a:gdLst/>
                <a:ahLst/>
                <a:cxnLst/>
                <a:rect r="r" b="b" t="t" l="l"/>
                <a:pathLst>
                  <a:path h="82432" w="857940">
                    <a:moveTo>
                      <a:pt x="0" y="0"/>
                    </a:moveTo>
                    <a:lnTo>
                      <a:pt x="857940" y="0"/>
                    </a:lnTo>
                    <a:lnTo>
                      <a:pt x="857940" y="82432"/>
                    </a:lnTo>
                    <a:lnTo>
                      <a:pt x="0" y="82432"/>
                    </a:lnTo>
                    <a:close/>
                  </a:path>
                </a:pathLst>
              </a:custGeom>
              <a:solidFill>
                <a:srgbClr val="F4DEFA"/>
              </a:solidFill>
            </p:spPr>
          </p:sp>
          <p:sp>
            <p:nvSpPr>
              <p:cNvPr name="TextBox 29" id="29"/>
              <p:cNvSpPr txBox="true"/>
              <p:nvPr/>
            </p:nvSpPr>
            <p:spPr>
              <a:xfrm>
                <a:off x="0" y="-38100"/>
                <a:ext cx="857940" cy="120532"/>
              </a:xfrm>
              <a:prstGeom prst="rect">
                <a:avLst/>
              </a:prstGeom>
            </p:spPr>
            <p:txBody>
              <a:bodyPr anchor="ctr" rtlCol="false" tIns="50800" lIns="50800" bIns="50800" rIns="50800"/>
              <a:lstStyle/>
              <a:p>
                <a:pPr algn="ctr">
                  <a:lnSpc>
                    <a:spcPts val="2659"/>
                  </a:lnSpc>
                  <a:spcBef>
                    <a:spcPct val="0"/>
                  </a:spcBef>
                </a:pPr>
              </a:p>
            </p:txBody>
          </p:sp>
        </p:grpSp>
        <p:sp>
          <p:nvSpPr>
            <p:cNvPr name="TextBox 30" id="30"/>
            <p:cNvSpPr txBox="true"/>
            <p:nvPr/>
          </p:nvSpPr>
          <p:spPr>
            <a:xfrm rot="0">
              <a:off x="0" y="-76200"/>
              <a:ext cx="14009348" cy="815641"/>
            </a:xfrm>
            <a:prstGeom prst="rect">
              <a:avLst/>
            </a:prstGeom>
          </p:spPr>
          <p:txBody>
            <a:bodyPr anchor="t" rtlCol="false" tIns="0" lIns="0" bIns="0" rIns="0">
              <a:spAutoFit/>
            </a:bodyPr>
            <a:lstStyle/>
            <a:p>
              <a:pPr algn="ctr">
                <a:lnSpc>
                  <a:spcPts val="5094"/>
                </a:lnSpc>
              </a:pPr>
              <a:r>
                <a:rPr lang="en-US" sz="3639">
                  <a:solidFill>
                    <a:srgbClr val="000000"/>
                  </a:solidFill>
                  <a:latin typeface="Public Sans"/>
                </a:rPr>
                <a:t>2106099028 - Esmanur AYRIÇ</a:t>
              </a:r>
            </a:p>
          </p:txBody>
        </p:sp>
      </p:grpSp>
      <p:grpSp>
        <p:nvGrpSpPr>
          <p:cNvPr name="Group 31" id="31"/>
          <p:cNvGrpSpPr/>
          <p:nvPr/>
        </p:nvGrpSpPr>
        <p:grpSpPr>
          <a:xfrm rot="0">
            <a:off x="3890494" y="8596779"/>
            <a:ext cx="10507011" cy="661521"/>
            <a:chOff x="0" y="0"/>
            <a:chExt cx="14009348" cy="882028"/>
          </a:xfrm>
        </p:grpSpPr>
        <p:grpSp>
          <p:nvGrpSpPr>
            <p:cNvPr name="Group 32" id="32"/>
            <p:cNvGrpSpPr/>
            <p:nvPr/>
          </p:nvGrpSpPr>
          <p:grpSpPr>
            <a:xfrm rot="0">
              <a:off x="4314995" y="365174"/>
              <a:ext cx="5379358" cy="516854"/>
              <a:chOff x="0" y="0"/>
              <a:chExt cx="857940" cy="82432"/>
            </a:xfrm>
          </p:grpSpPr>
          <p:sp>
            <p:nvSpPr>
              <p:cNvPr name="Freeform 33" id="33"/>
              <p:cNvSpPr/>
              <p:nvPr/>
            </p:nvSpPr>
            <p:spPr>
              <a:xfrm flipH="false" flipV="false" rot="0">
                <a:off x="0" y="0"/>
                <a:ext cx="857940" cy="82432"/>
              </a:xfrm>
              <a:custGeom>
                <a:avLst/>
                <a:gdLst/>
                <a:ahLst/>
                <a:cxnLst/>
                <a:rect r="r" b="b" t="t" l="l"/>
                <a:pathLst>
                  <a:path h="82432" w="857940">
                    <a:moveTo>
                      <a:pt x="0" y="0"/>
                    </a:moveTo>
                    <a:lnTo>
                      <a:pt x="857940" y="0"/>
                    </a:lnTo>
                    <a:lnTo>
                      <a:pt x="857940" y="82432"/>
                    </a:lnTo>
                    <a:lnTo>
                      <a:pt x="0" y="82432"/>
                    </a:lnTo>
                    <a:close/>
                  </a:path>
                </a:pathLst>
              </a:custGeom>
              <a:solidFill>
                <a:srgbClr val="F4DEFA"/>
              </a:solidFill>
            </p:spPr>
          </p:sp>
          <p:sp>
            <p:nvSpPr>
              <p:cNvPr name="TextBox 34" id="34"/>
              <p:cNvSpPr txBox="true"/>
              <p:nvPr/>
            </p:nvSpPr>
            <p:spPr>
              <a:xfrm>
                <a:off x="0" y="-38100"/>
                <a:ext cx="857940" cy="120532"/>
              </a:xfrm>
              <a:prstGeom prst="rect">
                <a:avLst/>
              </a:prstGeom>
            </p:spPr>
            <p:txBody>
              <a:bodyPr anchor="ctr" rtlCol="false" tIns="50800" lIns="50800" bIns="50800" rIns="50800"/>
              <a:lstStyle/>
              <a:p>
                <a:pPr algn="ctr">
                  <a:lnSpc>
                    <a:spcPts val="2659"/>
                  </a:lnSpc>
                  <a:spcBef>
                    <a:spcPct val="0"/>
                  </a:spcBef>
                </a:pPr>
              </a:p>
            </p:txBody>
          </p:sp>
        </p:grpSp>
        <p:sp>
          <p:nvSpPr>
            <p:cNvPr name="TextBox 35" id="35"/>
            <p:cNvSpPr txBox="true"/>
            <p:nvPr/>
          </p:nvSpPr>
          <p:spPr>
            <a:xfrm rot="0">
              <a:off x="0" y="-76200"/>
              <a:ext cx="14009348" cy="815641"/>
            </a:xfrm>
            <a:prstGeom prst="rect">
              <a:avLst/>
            </a:prstGeom>
          </p:spPr>
          <p:txBody>
            <a:bodyPr anchor="t" rtlCol="false" tIns="0" lIns="0" bIns="0" rIns="0">
              <a:spAutoFit/>
            </a:bodyPr>
            <a:lstStyle/>
            <a:p>
              <a:pPr algn="ctr">
                <a:lnSpc>
                  <a:spcPts val="5094"/>
                </a:lnSpc>
              </a:pPr>
              <a:r>
                <a:rPr lang="en-US" sz="3639">
                  <a:solidFill>
                    <a:srgbClr val="000000"/>
                  </a:solidFill>
                  <a:latin typeface="Public Sans"/>
                </a:rPr>
                <a:t>- Begüm AKYOL</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74677" y="-2661013"/>
            <a:ext cx="5566734" cy="13698118"/>
            <a:chOff x="0" y="0"/>
            <a:chExt cx="7422312" cy="18264158"/>
          </a:xfrm>
        </p:grpSpPr>
        <p:sp>
          <p:nvSpPr>
            <p:cNvPr name="Freeform 3" id="3"/>
            <p:cNvSpPr/>
            <p:nvPr/>
          </p:nvSpPr>
          <p:spPr>
            <a:xfrm flipH="false" flipV="false" rot="0">
              <a:off x="0" y="14191164"/>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9455804"/>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4735360"/>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0" y="0"/>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7" id="7"/>
          <p:cNvGrpSpPr/>
          <p:nvPr/>
        </p:nvGrpSpPr>
        <p:grpSpPr>
          <a:xfrm rot="0">
            <a:off x="17038573" y="-2661013"/>
            <a:ext cx="5566734" cy="13698118"/>
            <a:chOff x="0" y="0"/>
            <a:chExt cx="7422312" cy="18264158"/>
          </a:xfrm>
        </p:grpSpPr>
        <p:sp>
          <p:nvSpPr>
            <p:cNvPr name="Freeform 8" id="8"/>
            <p:cNvSpPr/>
            <p:nvPr/>
          </p:nvSpPr>
          <p:spPr>
            <a:xfrm flipH="false" flipV="false" rot="0">
              <a:off x="0" y="14191164"/>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0" y="9455804"/>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0" y="4735360"/>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0" y="0"/>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12" id="12"/>
          <p:cNvSpPr txBox="true"/>
          <p:nvPr/>
        </p:nvSpPr>
        <p:spPr>
          <a:xfrm rot="0">
            <a:off x="1028700" y="2781206"/>
            <a:ext cx="9854405" cy="4187190"/>
          </a:xfrm>
          <a:prstGeom prst="rect">
            <a:avLst/>
          </a:prstGeom>
        </p:spPr>
        <p:txBody>
          <a:bodyPr anchor="t" rtlCol="false" tIns="0" lIns="0" bIns="0" rIns="0">
            <a:spAutoFit/>
          </a:bodyPr>
          <a:lstStyle/>
          <a:p>
            <a:pPr algn="l">
              <a:lnSpc>
                <a:spcPts val="3359"/>
              </a:lnSpc>
            </a:pPr>
            <a:r>
              <a:rPr lang="en-US" sz="2400">
                <a:solidFill>
                  <a:srgbClr val="000000"/>
                </a:solidFill>
                <a:latin typeface="Public Sans"/>
              </a:rPr>
              <a:t>Günün sonunda tasarlanan model CNN kullanarak resim dosyalarında el yazısı okumayı amaçlar. Ancak kod overfitting yapmaktadır.</a:t>
            </a:r>
          </a:p>
          <a:p>
            <a:pPr algn="l">
              <a:lnSpc>
                <a:spcPts val="3359"/>
              </a:lnSpc>
            </a:pPr>
          </a:p>
          <a:p>
            <a:pPr algn="l">
              <a:lnSpc>
                <a:spcPts val="3359"/>
              </a:lnSpc>
            </a:pPr>
            <a:r>
              <a:rPr lang="en-US" sz="2400">
                <a:solidFill>
                  <a:srgbClr val="000000"/>
                </a:solidFill>
                <a:latin typeface="Public Sans"/>
              </a:rPr>
              <a:t>Overfitting’i engellemek için kod basitleştirilmiş ve veri seti boyutunda gerekli güncellemeler yapılmıştır. Ve CNN modelinin içine dropout katmanları ve erken durdurma fonksiyonu da eklenmiştir.</a:t>
            </a:r>
          </a:p>
          <a:p>
            <a:pPr algn="l">
              <a:lnSpc>
                <a:spcPts val="3359"/>
              </a:lnSpc>
            </a:pPr>
          </a:p>
          <a:p>
            <a:pPr algn="l">
              <a:lnSpc>
                <a:spcPts val="3359"/>
              </a:lnSpc>
            </a:pPr>
            <a:r>
              <a:rPr lang="en-US" sz="2400">
                <a:solidFill>
                  <a:srgbClr val="000000"/>
                </a:solidFill>
                <a:latin typeface="Public Sans"/>
              </a:rPr>
              <a:t>Ancak overfitting sorunu maalesef çözülememiştir. Örneklerde görüldüğü üzere overfitting sebebiyle kodun verdiği 4 örneğin sadece 1 tanesi doğrudur.</a:t>
            </a:r>
          </a:p>
        </p:txBody>
      </p:sp>
      <p:grpSp>
        <p:nvGrpSpPr>
          <p:cNvPr name="Group 13" id="13"/>
          <p:cNvGrpSpPr/>
          <p:nvPr/>
        </p:nvGrpSpPr>
        <p:grpSpPr>
          <a:xfrm rot="0">
            <a:off x="1028700" y="1637673"/>
            <a:ext cx="9854405" cy="678011"/>
            <a:chOff x="0" y="0"/>
            <a:chExt cx="2595399" cy="178571"/>
          </a:xfrm>
        </p:grpSpPr>
        <p:sp>
          <p:nvSpPr>
            <p:cNvPr name="Freeform 14" id="14"/>
            <p:cNvSpPr/>
            <p:nvPr/>
          </p:nvSpPr>
          <p:spPr>
            <a:xfrm flipH="false" flipV="false" rot="0">
              <a:off x="0" y="0"/>
              <a:ext cx="2595399" cy="178571"/>
            </a:xfrm>
            <a:custGeom>
              <a:avLst/>
              <a:gdLst/>
              <a:ahLst/>
              <a:cxnLst/>
              <a:rect r="r" b="b" t="t" l="l"/>
              <a:pathLst>
                <a:path h="178571" w="2595399">
                  <a:moveTo>
                    <a:pt x="0" y="0"/>
                  </a:moveTo>
                  <a:lnTo>
                    <a:pt x="2595399" y="0"/>
                  </a:lnTo>
                  <a:lnTo>
                    <a:pt x="2595399" y="178571"/>
                  </a:lnTo>
                  <a:lnTo>
                    <a:pt x="0" y="178571"/>
                  </a:lnTo>
                  <a:close/>
                </a:path>
              </a:pathLst>
            </a:custGeom>
            <a:solidFill>
              <a:srgbClr val="FD828D"/>
            </a:solidFill>
          </p:spPr>
        </p:sp>
        <p:sp>
          <p:nvSpPr>
            <p:cNvPr name="TextBox 15" id="15"/>
            <p:cNvSpPr txBox="true"/>
            <p:nvPr/>
          </p:nvSpPr>
          <p:spPr>
            <a:xfrm>
              <a:off x="0" y="-38100"/>
              <a:ext cx="2595399" cy="216671"/>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1028700" y="876300"/>
            <a:ext cx="10045977" cy="1302376"/>
          </a:xfrm>
          <a:prstGeom prst="rect">
            <a:avLst/>
          </a:prstGeom>
        </p:spPr>
        <p:txBody>
          <a:bodyPr anchor="t" rtlCol="false" tIns="0" lIns="0" bIns="0" rIns="0">
            <a:spAutoFit/>
          </a:bodyPr>
          <a:lstStyle/>
          <a:p>
            <a:pPr algn="l">
              <a:lnSpc>
                <a:spcPts val="10640"/>
              </a:lnSpc>
            </a:pPr>
            <a:r>
              <a:rPr lang="en-US" sz="7600" spc="425">
                <a:solidFill>
                  <a:srgbClr val="000000"/>
                </a:solidFill>
                <a:latin typeface="Gotham Condensed Bold"/>
              </a:rPr>
              <a:t>DEĞERLENDIRME VE SONUÇLAR</a:t>
            </a:r>
          </a:p>
        </p:txBody>
      </p:sp>
      <p:grpSp>
        <p:nvGrpSpPr>
          <p:cNvPr name="Group 17" id="17"/>
          <p:cNvGrpSpPr/>
          <p:nvPr/>
        </p:nvGrpSpPr>
        <p:grpSpPr>
          <a:xfrm rot="0">
            <a:off x="11692566" y="272618"/>
            <a:ext cx="5566734" cy="9424914"/>
            <a:chOff x="0" y="0"/>
            <a:chExt cx="1466136" cy="2482282"/>
          </a:xfrm>
        </p:grpSpPr>
        <p:sp>
          <p:nvSpPr>
            <p:cNvPr name="Freeform 18" id="18"/>
            <p:cNvSpPr/>
            <p:nvPr/>
          </p:nvSpPr>
          <p:spPr>
            <a:xfrm flipH="false" flipV="false" rot="0">
              <a:off x="0" y="0"/>
              <a:ext cx="1466136" cy="2482282"/>
            </a:xfrm>
            <a:custGeom>
              <a:avLst/>
              <a:gdLst/>
              <a:ahLst/>
              <a:cxnLst/>
              <a:rect r="r" b="b" t="t" l="l"/>
              <a:pathLst>
                <a:path h="2482282" w="1466136">
                  <a:moveTo>
                    <a:pt x="0" y="0"/>
                  </a:moveTo>
                  <a:lnTo>
                    <a:pt x="1466136" y="0"/>
                  </a:lnTo>
                  <a:lnTo>
                    <a:pt x="1466136" y="2482282"/>
                  </a:lnTo>
                  <a:lnTo>
                    <a:pt x="0" y="2482282"/>
                  </a:lnTo>
                  <a:close/>
                </a:path>
              </a:pathLst>
            </a:custGeom>
            <a:solidFill>
              <a:srgbClr val="FFD1D5"/>
            </a:solidFill>
          </p:spPr>
        </p:sp>
        <p:sp>
          <p:nvSpPr>
            <p:cNvPr name="TextBox 19" id="19"/>
            <p:cNvSpPr txBox="true"/>
            <p:nvPr/>
          </p:nvSpPr>
          <p:spPr>
            <a:xfrm>
              <a:off x="0" y="-38100"/>
              <a:ext cx="1466136" cy="2520382"/>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11811987" y="878608"/>
            <a:ext cx="5327891" cy="2203984"/>
          </a:xfrm>
          <a:custGeom>
            <a:avLst/>
            <a:gdLst/>
            <a:ahLst/>
            <a:cxnLst/>
            <a:rect r="r" b="b" t="t" l="l"/>
            <a:pathLst>
              <a:path h="2203984" w="5327891">
                <a:moveTo>
                  <a:pt x="0" y="0"/>
                </a:moveTo>
                <a:lnTo>
                  <a:pt x="5327891" y="0"/>
                </a:lnTo>
                <a:lnTo>
                  <a:pt x="5327891" y="2203983"/>
                </a:lnTo>
                <a:lnTo>
                  <a:pt x="0" y="2203983"/>
                </a:lnTo>
                <a:lnTo>
                  <a:pt x="0" y="0"/>
                </a:lnTo>
                <a:close/>
              </a:path>
            </a:pathLst>
          </a:custGeom>
          <a:blipFill>
            <a:blip r:embed="rId4"/>
            <a:stretch>
              <a:fillRect l="0" t="0" r="0" b="0"/>
            </a:stretch>
          </a:blipFill>
        </p:spPr>
      </p:sp>
      <p:sp>
        <p:nvSpPr>
          <p:cNvPr name="Freeform 21" id="21"/>
          <p:cNvSpPr/>
          <p:nvPr/>
        </p:nvSpPr>
        <p:spPr>
          <a:xfrm flipH="false" flipV="false" rot="0">
            <a:off x="11811987" y="3183686"/>
            <a:ext cx="5327891" cy="2008720"/>
          </a:xfrm>
          <a:custGeom>
            <a:avLst/>
            <a:gdLst/>
            <a:ahLst/>
            <a:cxnLst/>
            <a:rect r="r" b="b" t="t" l="l"/>
            <a:pathLst>
              <a:path h="2008720" w="5327891">
                <a:moveTo>
                  <a:pt x="0" y="0"/>
                </a:moveTo>
                <a:lnTo>
                  <a:pt x="5327891" y="0"/>
                </a:lnTo>
                <a:lnTo>
                  <a:pt x="5327891" y="2008720"/>
                </a:lnTo>
                <a:lnTo>
                  <a:pt x="0" y="2008720"/>
                </a:lnTo>
                <a:lnTo>
                  <a:pt x="0" y="0"/>
                </a:lnTo>
                <a:close/>
              </a:path>
            </a:pathLst>
          </a:custGeom>
          <a:blipFill>
            <a:blip r:embed="rId5"/>
            <a:stretch>
              <a:fillRect l="0" t="0" r="0" b="0"/>
            </a:stretch>
          </a:blipFill>
        </p:spPr>
      </p:sp>
      <p:sp>
        <p:nvSpPr>
          <p:cNvPr name="Freeform 22" id="22"/>
          <p:cNvSpPr/>
          <p:nvPr/>
        </p:nvSpPr>
        <p:spPr>
          <a:xfrm flipH="false" flipV="false" rot="0">
            <a:off x="11811987" y="5294427"/>
            <a:ext cx="5327891" cy="2031988"/>
          </a:xfrm>
          <a:custGeom>
            <a:avLst/>
            <a:gdLst/>
            <a:ahLst/>
            <a:cxnLst/>
            <a:rect r="r" b="b" t="t" l="l"/>
            <a:pathLst>
              <a:path h="2031988" w="5327891">
                <a:moveTo>
                  <a:pt x="0" y="0"/>
                </a:moveTo>
                <a:lnTo>
                  <a:pt x="5327891" y="0"/>
                </a:lnTo>
                <a:lnTo>
                  <a:pt x="5327891" y="2031988"/>
                </a:lnTo>
                <a:lnTo>
                  <a:pt x="0" y="2031988"/>
                </a:lnTo>
                <a:lnTo>
                  <a:pt x="0" y="0"/>
                </a:lnTo>
                <a:close/>
              </a:path>
            </a:pathLst>
          </a:custGeom>
          <a:blipFill>
            <a:blip r:embed="rId6"/>
            <a:stretch>
              <a:fillRect l="0" t="0" r="0" b="0"/>
            </a:stretch>
          </a:blipFill>
        </p:spPr>
      </p:sp>
      <p:sp>
        <p:nvSpPr>
          <p:cNvPr name="Freeform 23" id="23"/>
          <p:cNvSpPr/>
          <p:nvPr/>
        </p:nvSpPr>
        <p:spPr>
          <a:xfrm flipH="false" flipV="false" rot="0">
            <a:off x="11811987" y="7428435"/>
            <a:ext cx="5327891" cy="1663955"/>
          </a:xfrm>
          <a:custGeom>
            <a:avLst/>
            <a:gdLst/>
            <a:ahLst/>
            <a:cxnLst/>
            <a:rect r="r" b="b" t="t" l="l"/>
            <a:pathLst>
              <a:path h="1663955" w="5327891">
                <a:moveTo>
                  <a:pt x="0" y="0"/>
                </a:moveTo>
                <a:lnTo>
                  <a:pt x="5327891" y="0"/>
                </a:lnTo>
                <a:lnTo>
                  <a:pt x="5327891" y="1663955"/>
                </a:lnTo>
                <a:lnTo>
                  <a:pt x="0" y="1663955"/>
                </a:lnTo>
                <a:lnTo>
                  <a:pt x="0" y="0"/>
                </a:lnTo>
                <a:close/>
              </a:path>
            </a:pathLst>
          </a:custGeom>
          <a:blipFill>
            <a:blip r:embed="rId7"/>
            <a:stretch>
              <a:fillRect l="0" t="0" r="0" b="-26214"/>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65250" y="3136390"/>
            <a:ext cx="13907005" cy="1095582"/>
            <a:chOff x="0" y="0"/>
            <a:chExt cx="3662750" cy="288548"/>
          </a:xfrm>
        </p:grpSpPr>
        <p:sp>
          <p:nvSpPr>
            <p:cNvPr name="Freeform 3" id="3"/>
            <p:cNvSpPr/>
            <p:nvPr/>
          </p:nvSpPr>
          <p:spPr>
            <a:xfrm flipH="false" flipV="false" rot="0">
              <a:off x="0" y="0"/>
              <a:ext cx="3662750" cy="288548"/>
            </a:xfrm>
            <a:custGeom>
              <a:avLst/>
              <a:gdLst/>
              <a:ahLst/>
              <a:cxnLst/>
              <a:rect r="r" b="b" t="t" l="l"/>
              <a:pathLst>
                <a:path h="288548" w="3662750">
                  <a:moveTo>
                    <a:pt x="0" y="0"/>
                  </a:moveTo>
                  <a:lnTo>
                    <a:pt x="3662750" y="0"/>
                  </a:lnTo>
                  <a:lnTo>
                    <a:pt x="3662750" y="288548"/>
                  </a:lnTo>
                  <a:lnTo>
                    <a:pt x="0" y="288548"/>
                  </a:lnTo>
                  <a:close/>
                </a:path>
              </a:pathLst>
            </a:custGeom>
            <a:solidFill>
              <a:srgbClr val="E8A0FD"/>
            </a:solidFill>
          </p:spPr>
        </p:sp>
        <p:sp>
          <p:nvSpPr>
            <p:cNvPr name="TextBox 4" id="4"/>
            <p:cNvSpPr txBox="true"/>
            <p:nvPr/>
          </p:nvSpPr>
          <p:spPr>
            <a:xfrm>
              <a:off x="0" y="-38100"/>
              <a:ext cx="3662750" cy="326648"/>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806160" y="1573020"/>
            <a:ext cx="14675679" cy="2812414"/>
          </a:xfrm>
          <a:prstGeom prst="rect">
            <a:avLst/>
          </a:prstGeom>
        </p:spPr>
        <p:txBody>
          <a:bodyPr anchor="t" rtlCol="false" tIns="0" lIns="0" bIns="0" rIns="0">
            <a:spAutoFit/>
          </a:bodyPr>
          <a:lstStyle/>
          <a:p>
            <a:pPr algn="ctr">
              <a:lnSpc>
                <a:spcPts val="22960"/>
              </a:lnSpc>
            </a:pPr>
            <a:r>
              <a:rPr lang="en-US" sz="16400" spc="918">
                <a:solidFill>
                  <a:srgbClr val="000000"/>
                </a:solidFill>
                <a:latin typeface="Gotham Condensed Bold"/>
              </a:rPr>
              <a:t>DİNLEDİĞİNİZ İÇİN</a:t>
            </a:r>
          </a:p>
        </p:txBody>
      </p:sp>
      <p:grpSp>
        <p:nvGrpSpPr>
          <p:cNvPr name="Group 6" id="6"/>
          <p:cNvGrpSpPr/>
          <p:nvPr/>
        </p:nvGrpSpPr>
        <p:grpSpPr>
          <a:xfrm rot="0">
            <a:off x="2065250" y="5567304"/>
            <a:ext cx="13907005" cy="1095582"/>
            <a:chOff x="0" y="0"/>
            <a:chExt cx="3662750" cy="288548"/>
          </a:xfrm>
        </p:grpSpPr>
        <p:sp>
          <p:nvSpPr>
            <p:cNvPr name="Freeform 7" id="7"/>
            <p:cNvSpPr/>
            <p:nvPr/>
          </p:nvSpPr>
          <p:spPr>
            <a:xfrm flipH="false" flipV="false" rot="0">
              <a:off x="0" y="0"/>
              <a:ext cx="3662750" cy="288548"/>
            </a:xfrm>
            <a:custGeom>
              <a:avLst/>
              <a:gdLst/>
              <a:ahLst/>
              <a:cxnLst/>
              <a:rect r="r" b="b" t="t" l="l"/>
              <a:pathLst>
                <a:path h="288548" w="3662750">
                  <a:moveTo>
                    <a:pt x="0" y="0"/>
                  </a:moveTo>
                  <a:lnTo>
                    <a:pt x="3662750" y="0"/>
                  </a:lnTo>
                  <a:lnTo>
                    <a:pt x="3662750" y="288548"/>
                  </a:lnTo>
                  <a:lnTo>
                    <a:pt x="0" y="288548"/>
                  </a:lnTo>
                  <a:close/>
                </a:path>
              </a:pathLst>
            </a:custGeom>
            <a:solidFill>
              <a:srgbClr val="E8A0FD"/>
            </a:solidFill>
          </p:spPr>
        </p:sp>
        <p:sp>
          <p:nvSpPr>
            <p:cNvPr name="TextBox 8" id="8"/>
            <p:cNvSpPr txBox="true"/>
            <p:nvPr/>
          </p:nvSpPr>
          <p:spPr>
            <a:xfrm>
              <a:off x="0" y="-38100"/>
              <a:ext cx="3662750" cy="326648"/>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3901792" y="3850471"/>
            <a:ext cx="10484415" cy="2812414"/>
          </a:xfrm>
          <a:prstGeom prst="rect">
            <a:avLst/>
          </a:prstGeom>
        </p:spPr>
        <p:txBody>
          <a:bodyPr anchor="t" rtlCol="false" tIns="0" lIns="0" bIns="0" rIns="0">
            <a:spAutoFit/>
          </a:bodyPr>
          <a:lstStyle/>
          <a:p>
            <a:pPr algn="ctr">
              <a:lnSpc>
                <a:spcPts val="22960"/>
              </a:lnSpc>
            </a:pPr>
            <a:r>
              <a:rPr lang="en-US" sz="16400" spc="918">
                <a:solidFill>
                  <a:srgbClr val="000000"/>
                </a:solidFill>
                <a:latin typeface="Gotham Condensed Bold"/>
              </a:rPr>
              <a:t>TEŞEKKÜRLER</a:t>
            </a:r>
          </a:p>
        </p:txBody>
      </p:sp>
      <p:grpSp>
        <p:nvGrpSpPr>
          <p:cNvPr name="Group 10" id="10"/>
          <p:cNvGrpSpPr/>
          <p:nvPr/>
        </p:nvGrpSpPr>
        <p:grpSpPr>
          <a:xfrm rot="0">
            <a:off x="-3930601" y="-3810277"/>
            <a:ext cx="5566734" cy="13698118"/>
            <a:chOff x="0" y="0"/>
            <a:chExt cx="7422312" cy="18264158"/>
          </a:xfrm>
        </p:grpSpPr>
        <p:sp>
          <p:nvSpPr>
            <p:cNvPr name="Freeform 11" id="11"/>
            <p:cNvSpPr/>
            <p:nvPr/>
          </p:nvSpPr>
          <p:spPr>
            <a:xfrm flipH="false" flipV="false" rot="0">
              <a:off x="0" y="14191164"/>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0" y="9455804"/>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0" y="4735360"/>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0" y="0"/>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15" id="15"/>
          <p:cNvGrpSpPr/>
          <p:nvPr/>
        </p:nvGrpSpPr>
        <p:grpSpPr>
          <a:xfrm rot="0">
            <a:off x="16651867" y="-3810277"/>
            <a:ext cx="5566734" cy="13698118"/>
            <a:chOff x="0" y="0"/>
            <a:chExt cx="7422312" cy="18264158"/>
          </a:xfrm>
        </p:grpSpPr>
        <p:sp>
          <p:nvSpPr>
            <p:cNvPr name="Freeform 16" id="16"/>
            <p:cNvSpPr/>
            <p:nvPr/>
          </p:nvSpPr>
          <p:spPr>
            <a:xfrm flipH="false" flipV="false" rot="0">
              <a:off x="0" y="14191164"/>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0" y="9455804"/>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0" y="4735360"/>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0" y="0"/>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6623323" y="-12705732"/>
            <a:ext cx="5566734" cy="27863242"/>
            <a:chOff x="0" y="0"/>
            <a:chExt cx="7422312" cy="37150989"/>
          </a:xfrm>
        </p:grpSpPr>
        <p:sp>
          <p:nvSpPr>
            <p:cNvPr name="Freeform 3" id="3"/>
            <p:cNvSpPr/>
            <p:nvPr/>
          </p:nvSpPr>
          <p:spPr>
            <a:xfrm flipH="false" flipV="false" rot="0">
              <a:off x="0" y="33077995"/>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28352567"/>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23627140"/>
              <a:ext cx="7422312" cy="4072994"/>
            </a:xfrm>
            <a:custGeom>
              <a:avLst/>
              <a:gdLst/>
              <a:ahLst/>
              <a:cxnLst/>
              <a:rect r="r" b="b" t="t" l="l"/>
              <a:pathLst>
                <a:path h="4072994" w="7422312">
                  <a:moveTo>
                    <a:pt x="0" y="0"/>
                  </a:moveTo>
                  <a:lnTo>
                    <a:pt x="7422312" y="0"/>
                  </a:lnTo>
                  <a:lnTo>
                    <a:pt x="7422312" y="4072993"/>
                  </a:lnTo>
                  <a:lnTo>
                    <a:pt x="0" y="40729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0" y="18901712"/>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0" y="14176284"/>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0" y="9450856"/>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0" y="4725428"/>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0" y="0"/>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11" id="11"/>
          <p:cNvGrpSpPr/>
          <p:nvPr/>
        </p:nvGrpSpPr>
        <p:grpSpPr>
          <a:xfrm rot="0">
            <a:off x="1028700" y="5373031"/>
            <a:ext cx="9854405" cy="678011"/>
            <a:chOff x="0" y="0"/>
            <a:chExt cx="2595399" cy="178571"/>
          </a:xfrm>
        </p:grpSpPr>
        <p:sp>
          <p:nvSpPr>
            <p:cNvPr name="Freeform 12" id="12"/>
            <p:cNvSpPr/>
            <p:nvPr/>
          </p:nvSpPr>
          <p:spPr>
            <a:xfrm flipH="false" flipV="false" rot="0">
              <a:off x="0" y="0"/>
              <a:ext cx="2595399" cy="178571"/>
            </a:xfrm>
            <a:custGeom>
              <a:avLst/>
              <a:gdLst/>
              <a:ahLst/>
              <a:cxnLst/>
              <a:rect r="r" b="b" t="t" l="l"/>
              <a:pathLst>
                <a:path h="178571" w="2595399">
                  <a:moveTo>
                    <a:pt x="0" y="0"/>
                  </a:moveTo>
                  <a:lnTo>
                    <a:pt x="2595399" y="0"/>
                  </a:lnTo>
                  <a:lnTo>
                    <a:pt x="2595399" y="178571"/>
                  </a:lnTo>
                  <a:lnTo>
                    <a:pt x="0" y="178571"/>
                  </a:lnTo>
                  <a:close/>
                </a:path>
              </a:pathLst>
            </a:custGeom>
            <a:solidFill>
              <a:srgbClr val="FFBC88"/>
            </a:solidFill>
          </p:spPr>
        </p:sp>
        <p:sp>
          <p:nvSpPr>
            <p:cNvPr name="TextBox 13" id="13"/>
            <p:cNvSpPr txBox="true"/>
            <p:nvPr/>
          </p:nvSpPr>
          <p:spPr>
            <a:xfrm>
              <a:off x="0" y="-38100"/>
              <a:ext cx="2595399" cy="216671"/>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1028700" y="4592608"/>
            <a:ext cx="8657704" cy="1543050"/>
          </a:xfrm>
          <a:prstGeom prst="rect">
            <a:avLst/>
          </a:prstGeom>
        </p:spPr>
        <p:txBody>
          <a:bodyPr anchor="t" rtlCol="false" tIns="0" lIns="0" bIns="0" rIns="0">
            <a:spAutoFit/>
          </a:bodyPr>
          <a:lstStyle/>
          <a:p>
            <a:pPr algn="l">
              <a:lnSpc>
                <a:spcPts val="12599"/>
              </a:lnSpc>
            </a:pPr>
            <a:r>
              <a:rPr lang="en-US" sz="9000" spc="504">
                <a:solidFill>
                  <a:srgbClr val="000000"/>
                </a:solidFill>
                <a:latin typeface="Gotham Condensed Bold"/>
              </a:rPr>
              <a:t>PROBLEM TANIMI</a:t>
            </a:r>
          </a:p>
        </p:txBody>
      </p:sp>
      <p:sp>
        <p:nvSpPr>
          <p:cNvPr name="TextBox 15" id="15"/>
          <p:cNvSpPr txBox="true"/>
          <p:nvPr/>
        </p:nvSpPr>
        <p:spPr>
          <a:xfrm rot="0">
            <a:off x="2040610" y="7201188"/>
            <a:ext cx="3915293" cy="2091690"/>
          </a:xfrm>
          <a:prstGeom prst="rect">
            <a:avLst/>
          </a:prstGeom>
        </p:spPr>
        <p:txBody>
          <a:bodyPr anchor="t" rtlCol="false" tIns="0" lIns="0" bIns="0" rIns="0">
            <a:spAutoFit/>
          </a:bodyPr>
          <a:lstStyle/>
          <a:p>
            <a:pPr algn="l">
              <a:lnSpc>
                <a:spcPts val="3359"/>
              </a:lnSpc>
            </a:pPr>
            <a:r>
              <a:rPr lang="en-US" sz="2400">
                <a:solidFill>
                  <a:srgbClr val="000000"/>
                </a:solidFill>
                <a:latin typeface="Public Sans"/>
              </a:rPr>
              <a:t>Projemizin amacı .jpg uzantılı resim dosyalarından kelime okuyabilen bir yapay zeka geliştirmektir</a:t>
            </a:r>
          </a:p>
        </p:txBody>
      </p:sp>
      <p:sp>
        <p:nvSpPr>
          <p:cNvPr name="TextBox 16" id="16"/>
          <p:cNvSpPr txBox="true"/>
          <p:nvPr/>
        </p:nvSpPr>
        <p:spPr>
          <a:xfrm rot="0">
            <a:off x="7991821" y="7258497"/>
            <a:ext cx="4351987" cy="2510790"/>
          </a:xfrm>
          <a:prstGeom prst="rect">
            <a:avLst/>
          </a:prstGeom>
        </p:spPr>
        <p:txBody>
          <a:bodyPr anchor="t" rtlCol="false" tIns="0" lIns="0" bIns="0" rIns="0">
            <a:spAutoFit/>
          </a:bodyPr>
          <a:lstStyle/>
          <a:p>
            <a:pPr algn="l">
              <a:lnSpc>
                <a:spcPts val="3359"/>
              </a:lnSpc>
            </a:pPr>
            <a:r>
              <a:rPr lang="en-US" sz="2400">
                <a:solidFill>
                  <a:srgbClr val="000000"/>
                </a:solidFill>
                <a:latin typeface="Public Sans"/>
              </a:rPr>
              <a:t>Program, ona verilen fotoğrafların içerisinde hangi karakterlerin olduğunu daha önceki deneyimlerinden yararlanarak tahmin etmeye çalışacaktır.</a:t>
            </a:r>
          </a:p>
        </p:txBody>
      </p:sp>
      <p:sp>
        <p:nvSpPr>
          <p:cNvPr name="TextBox 17" id="17"/>
          <p:cNvSpPr txBox="true"/>
          <p:nvPr/>
        </p:nvSpPr>
        <p:spPr>
          <a:xfrm rot="0">
            <a:off x="13942695" y="7170708"/>
            <a:ext cx="3750797" cy="2929890"/>
          </a:xfrm>
          <a:prstGeom prst="rect">
            <a:avLst/>
          </a:prstGeom>
        </p:spPr>
        <p:txBody>
          <a:bodyPr anchor="t" rtlCol="false" tIns="0" lIns="0" bIns="0" rIns="0">
            <a:spAutoFit/>
          </a:bodyPr>
          <a:lstStyle/>
          <a:p>
            <a:pPr algn="l">
              <a:lnSpc>
                <a:spcPts val="3359"/>
              </a:lnSpc>
            </a:pPr>
            <a:r>
              <a:rPr lang="en-US" sz="2400">
                <a:solidFill>
                  <a:srgbClr val="000000"/>
                </a:solidFill>
                <a:latin typeface="Public Sans"/>
              </a:rPr>
              <a:t>Yapay zekanın öğrenme, deneyim kazanma ve bu sayede daha önce hiç görmediği bir fotoğraftan çıkarım yapabilme özelliğini kazanması amaçlanmıştır.</a:t>
            </a:r>
          </a:p>
        </p:txBody>
      </p:sp>
      <p:grpSp>
        <p:nvGrpSpPr>
          <p:cNvPr name="Group 18" id="18"/>
          <p:cNvGrpSpPr/>
          <p:nvPr/>
        </p:nvGrpSpPr>
        <p:grpSpPr>
          <a:xfrm rot="0">
            <a:off x="1028700" y="6888133"/>
            <a:ext cx="553117" cy="758825"/>
            <a:chOff x="0" y="0"/>
            <a:chExt cx="737490" cy="1011767"/>
          </a:xfrm>
        </p:grpSpPr>
        <p:grpSp>
          <p:nvGrpSpPr>
            <p:cNvPr name="Group 19" id="19"/>
            <p:cNvGrpSpPr/>
            <p:nvPr/>
          </p:nvGrpSpPr>
          <p:grpSpPr>
            <a:xfrm rot="0">
              <a:off x="0" y="505883"/>
              <a:ext cx="737490" cy="505883"/>
              <a:chOff x="0" y="0"/>
              <a:chExt cx="145677" cy="99928"/>
            </a:xfrm>
          </p:grpSpPr>
          <p:sp>
            <p:nvSpPr>
              <p:cNvPr name="Freeform 20" id="20"/>
              <p:cNvSpPr/>
              <p:nvPr/>
            </p:nvSpPr>
            <p:spPr>
              <a:xfrm flipH="false" flipV="false" rot="0">
                <a:off x="0" y="0"/>
                <a:ext cx="145677" cy="99928"/>
              </a:xfrm>
              <a:custGeom>
                <a:avLst/>
                <a:gdLst/>
                <a:ahLst/>
                <a:cxnLst/>
                <a:rect r="r" b="b" t="t" l="l"/>
                <a:pathLst>
                  <a:path h="99928" w="145677">
                    <a:moveTo>
                      <a:pt x="0" y="0"/>
                    </a:moveTo>
                    <a:lnTo>
                      <a:pt x="145677" y="0"/>
                    </a:lnTo>
                    <a:lnTo>
                      <a:pt x="145677" y="99928"/>
                    </a:lnTo>
                    <a:lnTo>
                      <a:pt x="0" y="99928"/>
                    </a:lnTo>
                    <a:close/>
                  </a:path>
                </a:pathLst>
              </a:custGeom>
              <a:solidFill>
                <a:srgbClr val="FFE8D5"/>
              </a:solidFill>
            </p:spPr>
          </p:sp>
          <p:sp>
            <p:nvSpPr>
              <p:cNvPr name="TextBox 21" id="21"/>
              <p:cNvSpPr txBox="true"/>
              <p:nvPr/>
            </p:nvSpPr>
            <p:spPr>
              <a:xfrm>
                <a:off x="0" y="-38100"/>
                <a:ext cx="145677" cy="138028"/>
              </a:xfrm>
              <a:prstGeom prst="rect">
                <a:avLst/>
              </a:prstGeom>
            </p:spPr>
            <p:txBody>
              <a:bodyPr anchor="ctr" rtlCol="false" tIns="50800" lIns="50800" bIns="50800" rIns="50800"/>
              <a:lstStyle/>
              <a:p>
                <a:pPr algn="ctr">
                  <a:lnSpc>
                    <a:spcPts val="2659"/>
                  </a:lnSpc>
                  <a:spcBef>
                    <a:spcPct val="0"/>
                  </a:spcBef>
                </a:pPr>
              </a:p>
            </p:txBody>
          </p:sp>
        </p:grpSp>
        <p:sp>
          <p:nvSpPr>
            <p:cNvPr name="TextBox 22" id="22"/>
            <p:cNvSpPr txBox="true"/>
            <p:nvPr/>
          </p:nvSpPr>
          <p:spPr>
            <a:xfrm rot="0">
              <a:off x="116992" y="-114300"/>
              <a:ext cx="620498" cy="1126067"/>
            </a:xfrm>
            <a:prstGeom prst="rect">
              <a:avLst/>
            </a:prstGeom>
          </p:spPr>
          <p:txBody>
            <a:bodyPr anchor="t" rtlCol="false" tIns="0" lIns="0" bIns="0" rIns="0">
              <a:spAutoFit/>
            </a:bodyPr>
            <a:lstStyle/>
            <a:p>
              <a:pPr algn="l">
                <a:lnSpc>
                  <a:spcPts val="7000"/>
                </a:lnSpc>
              </a:pPr>
              <a:r>
                <a:rPr lang="en-US" sz="5000" spc="280">
                  <a:solidFill>
                    <a:srgbClr val="000000"/>
                  </a:solidFill>
                  <a:latin typeface="Gotham Condensed Bold"/>
                </a:rPr>
                <a:t>1.</a:t>
              </a:r>
            </a:p>
          </p:txBody>
        </p:sp>
      </p:grpSp>
      <p:grpSp>
        <p:nvGrpSpPr>
          <p:cNvPr name="Group 23" id="23"/>
          <p:cNvGrpSpPr/>
          <p:nvPr/>
        </p:nvGrpSpPr>
        <p:grpSpPr>
          <a:xfrm rot="0">
            <a:off x="6981504" y="6888133"/>
            <a:ext cx="553117" cy="758825"/>
            <a:chOff x="0" y="0"/>
            <a:chExt cx="737490" cy="1011767"/>
          </a:xfrm>
        </p:grpSpPr>
        <p:grpSp>
          <p:nvGrpSpPr>
            <p:cNvPr name="Group 24" id="24"/>
            <p:cNvGrpSpPr/>
            <p:nvPr/>
          </p:nvGrpSpPr>
          <p:grpSpPr>
            <a:xfrm rot="0">
              <a:off x="0" y="505883"/>
              <a:ext cx="737490" cy="505883"/>
              <a:chOff x="0" y="0"/>
              <a:chExt cx="145677" cy="99928"/>
            </a:xfrm>
          </p:grpSpPr>
          <p:sp>
            <p:nvSpPr>
              <p:cNvPr name="Freeform 25" id="25"/>
              <p:cNvSpPr/>
              <p:nvPr/>
            </p:nvSpPr>
            <p:spPr>
              <a:xfrm flipH="false" flipV="false" rot="0">
                <a:off x="0" y="0"/>
                <a:ext cx="145677" cy="99928"/>
              </a:xfrm>
              <a:custGeom>
                <a:avLst/>
                <a:gdLst/>
                <a:ahLst/>
                <a:cxnLst/>
                <a:rect r="r" b="b" t="t" l="l"/>
                <a:pathLst>
                  <a:path h="99928" w="145677">
                    <a:moveTo>
                      <a:pt x="0" y="0"/>
                    </a:moveTo>
                    <a:lnTo>
                      <a:pt x="145677" y="0"/>
                    </a:lnTo>
                    <a:lnTo>
                      <a:pt x="145677" y="99928"/>
                    </a:lnTo>
                    <a:lnTo>
                      <a:pt x="0" y="99928"/>
                    </a:lnTo>
                    <a:close/>
                  </a:path>
                </a:pathLst>
              </a:custGeom>
              <a:solidFill>
                <a:srgbClr val="FFE8D5"/>
              </a:solidFill>
            </p:spPr>
          </p:sp>
          <p:sp>
            <p:nvSpPr>
              <p:cNvPr name="TextBox 26" id="26"/>
              <p:cNvSpPr txBox="true"/>
              <p:nvPr/>
            </p:nvSpPr>
            <p:spPr>
              <a:xfrm>
                <a:off x="0" y="-38100"/>
                <a:ext cx="145677" cy="138028"/>
              </a:xfrm>
              <a:prstGeom prst="rect">
                <a:avLst/>
              </a:prstGeom>
            </p:spPr>
            <p:txBody>
              <a:bodyPr anchor="ctr" rtlCol="false" tIns="50800" lIns="50800" bIns="50800" rIns="50800"/>
              <a:lstStyle/>
              <a:p>
                <a:pPr algn="ctr">
                  <a:lnSpc>
                    <a:spcPts val="2659"/>
                  </a:lnSpc>
                  <a:spcBef>
                    <a:spcPct val="0"/>
                  </a:spcBef>
                </a:pPr>
              </a:p>
            </p:txBody>
          </p:sp>
        </p:grpSp>
        <p:sp>
          <p:nvSpPr>
            <p:cNvPr name="TextBox 27" id="27"/>
            <p:cNvSpPr txBox="true"/>
            <p:nvPr/>
          </p:nvSpPr>
          <p:spPr>
            <a:xfrm rot="0">
              <a:off x="116992" y="-114300"/>
              <a:ext cx="620498" cy="1126067"/>
            </a:xfrm>
            <a:prstGeom prst="rect">
              <a:avLst/>
            </a:prstGeom>
          </p:spPr>
          <p:txBody>
            <a:bodyPr anchor="t" rtlCol="false" tIns="0" lIns="0" bIns="0" rIns="0">
              <a:spAutoFit/>
            </a:bodyPr>
            <a:lstStyle/>
            <a:p>
              <a:pPr algn="l">
                <a:lnSpc>
                  <a:spcPts val="7000"/>
                </a:lnSpc>
              </a:pPr>
              <a:r>
                <a:rPr lang="en-US" sz="5000" spc="280">
                  <a:solidFill>
                    <a:srgbClr val="000000"/>
                  </a:solidFill>
                  <a:latin typeface="Gotham Condensed Bold"/>
                </a:rPr>
                <a:t>2.</a:t>
              </a:r>
            </a:p>
          </p:txBody>
        </p:sp>
      </p:grpSp>
      <p:grpSp>
        <p:nvGrpSpPr>
          <p:cNvPr name="Group 28" id="28"/>
          <p:cNvGrpSpPr/>
          <p:nvPr/>
        </p:nvGrpSpPr>
        <p:grpSpPr>
          <a:xfrm rot="0">
            <a:off x="12932378" y="6888133"/>
            <a:ext cx="553117" cy="758825"/>
            <a:chOff x="0" y="0"/>
            <a:chExt cx="737490" cy="1011767"/>
          </a:xfrm>
        </p:grpSpPr>
        <p:grpSp>
          <p:nvGrpSpPr>
            <p:cNvPr name="Group 29" id="29"/>
            <p:cNvGrpSpPr/>
            <p:nvPr/>
          </p:nvGrpSpPr>
          <p:grpSpPr>
            <a:xfrm rot="0">
              <a:off x="0" y="505883"/>
              <a:ext cx="737490" cy="505883"/>
              <a:chOff x="0" y="0"/>
              <a:chExt cx="145677" cy="99928"/>
            </a:xfrm>
          </p:grpSpPr>
          <p:sp>
            <p:nvSpPr>
              <p:cNvPr name="Freeform 30" id="30"/>
              <p:cNvSpPr/>
              <p:nvPr/>
            </p:nvSpPr>
            <p:spPr>
              <a:xfrm flipH="false" flipV="false" rot="0">
                <a:off x="0" y="0"/>
                <a:ext cx="145677" cy="99928"/>
              </a:xfrm>
              <a:custGeom>
                <a:avLst/>
                <a:gdLst/>
                <a:ahLst/>
                <a:cxnLst/>
                <a:rect r="r" b="b" t="t" l="l"/>
                <a:pathLst>
                  <a:path h="99928" w="145677">
                    <a:moveTo>
                      <a:pt x="0" y="0"/>
                    </a:moveTo>
                    <a:lnTo>
                      <a:pt x="145677" y="0"/>
                    </a:lnTo>
                    <a:lnTo>
                      <a:pt x="145677" y="99928"/>
                    </a:lnTo>
                    <a:lnTo>
                      <a:pt x="0" y="99928"/>
                    </a:lnTo>
                    <a:close/>
                  </a:path>
                </a:pathLst>
              </a:custGeom>
              <a:solidFill>
                <a:srgbClr val="FFE8D5"/>
              </a:solidFill>
            </p:spPr>
          </p:sp>
          <p:sp>
            <p:nvSpPr>
              <p:cNvPr name="TextBox 31" id="31"/>
              <p:cNvSpPr txBox="true"/>
              <p:nvPr/>
            </p:nvSpPr>
            <p:spPr>
              <a:xfrm>
                <a:off x="0" y="-38100"/>
                <a:ext cx="145677" cy="138028"/>
              </a:xfrm>
              <a:prstGeom prst="rect">
                <a:avLst/>
              </a:prstGeom>
            </p:spPr>
            <p:txBody>
              <a:bodyPr anchor="ctr" rtlCol="false" tIns="50800" lIns="50800" bIns="50800" rIns="50800"/>
              <a:lstStyle/>
              <a:p>
                <a:pPr algn="ctr">
                  <a:lnSpc>
                    <a:spcPts val="2659"/>
                  </a:lnSpc>
                  <a:spcBef>
                    <a:spcPct val="0"/>
                  </a:spcBef>
                </a:pPr>
              </a:p>
            </p:txBody>
          </p:sp>
        </p:grpSp>
        <p:sp>
          <p:nvSpPr>
            <p:cNvPr name="TextBox 32" id="32"/>
            <p:cNvSpPr txBox="true"/>
            <p:nvPr/>
          </p:nvSpPr>
          <p:spPr>
            <a:xfrm rot="0">
              <a:off x="116992" y="-114300"/>
              <a:ext cx="620498" cy="1126067"/>
            </a:xfrm>
            <a:prstGeom prst="rect">
              <a:avLst/>
            </a:prstGeom>
          </p:spPr>
          <p:txBody>
            <a:bodyPr anchor="t" rtlCol="false" tIns="0" lIns="0" bIns="0" rIns="0">
              <a:spAutoFit/>
            </a:bodyPr>
            <a:lstStyle/>
            <a:p>
              <a:pPr algn="l">
                <a:lnSpc>
                  <a:spcPts val="7000"/>
                </a:lnSpc>
              </a:pPr>
              <a:r>
                <a:rPr lang="en-US" sz="5000" spc="280">
                  <a:solidFill>
                    <a:srgbClr val="000000"/>
                  </a:solidFill>
                  <a:latin typeface="Gotham Condensed Bold"/>
                </a:rPr>
                <a:t>3.</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118297" y="3411882"/>
            <a:ext cx="8764808" cy="2091690"/>
          </a:xfrm>
          <a:prstGeom prst="rect">
            <a:avLst/>
          </a:prstGeom>
        </p:spPr>
        <p:txBody>
          <a:bodyPr anchor="t" rtlCol="false" tIns="0" lIns="0" bIns="0" rIns="0">
            <a:spAutoFit/>
          </a:bodyPr>
          <a:lstStyle/>
          <a:p>
            <a:pPr algn="l">
              <a:lnSpc>
                <a:spcPts val="3359"/>
              </a:lnSpc>
            </a:pPr>
            <a:r>
              <a:rPr lang="en-US" sz="2400">
                <a:solidFill>
                  <a:srgbClr val="000000"/>
                </a:solidFill>
                <a:latin typeface="Public Sans"/>
              </a:rPr>
              <a:t>Problemin çözümü için birkaç farklı çözüm denenmiştir. Bu çözüm yöntemleri arasında CNN, RNN, LSTM, CTC ve Transfer Learning bulunmaktadır. </a:t>
            </a:r>
          </a:p>
          <a:p>
            <a:pPr algn="l">
              <a:lnSpc>
                <a:spcPts val="3359"/>
              </a:lnSpc>
            </a:pPr>
            <a:r>
              <a:rPr lang="en-US" sz="2400">
                <a:solidFill>
                  <a:srgbClr val="000000"/>
                </a:solidFill>
                <a:latin typeface="Public Sans"/>
              </a:rPr>
              <a:t>Bu çözüm yöntemleri kullanılarak ayrı ve daha komplike bir model tasarlamak amaçlanmıştır.</a:t>
            </a:r>
          </a:p>
        </p:txBody>
      </p:sp>
      <p:grpSp>
        <p:nvGrpSpPr>
          <p:cNvPr name="Group 3" id="3"/>
          <p:cNvGrpSpPr/>
          <p:nvPr/>
        </p:nvGrpSpPr>
        <p:grpSpPr>
          <a:xfrm rot="0">
            <a:off x="11692566" y="-2574333"/>
            <a:ext cx="5566734" cy="13698118"/>
            <a:chOff x="0" y="0"/>
            <a:chExt cx="7422312" cy="18264158"/>
          </a:xfrm>
        </p:grpSpPr>
        <p:sp>
          <p:nvSpPr>
            <p:cNvPr name="Freeform 4" id="4"/>
            <p:cNvSpPr/>
            <p:nvPr/>
          </p:nvSpPr>
          <p:spPr>
            <a:xfrm flipH="false" flipV="false" rot="0">
              <a:off x="0" y="14191164"/>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9455804"/>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0" y="4735360"/>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0" y="0"/>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8" id="8"/>
          <p:cNvGrpSpPr/>
          <p:nvPr/>
        </p:nvGrpSpPr>
        <p:grpSpPr>
          <a:xfrm rot="0">
            <a:off x="1028700" y="1957686"/>
            <a:ext cx="9854405" cy="678011"/>
            <a:chOff x="0" y="0"/>
            <a:chExt cx="2595399" cy="178571"/>
          </a:xfrm>
        </p:grpSpPr>
        <p:sp>
          <p:nvSpPr>
            <p:cNvPr name="Freeform 9" id="9"/>
            <p:cNvSpPr/>
            <p:nvPr/>
          </p:nvSpPr>
          <p:spPr>
            <a:xfrm flipH="false" flipV="false" rot="0">
              <a:off x="0" y="0"/>
              <a:ext cx="2595399" cy="178571"/>
            </a:xfrm>
            <a:custGeom>
              <a:avLst/>
              <a:gdLst/>
              <a:ahLst/>
              <a:cxnLst/>
              <a:rect r="r" b="b" t="t" l="l"/>
              <a:pathLst>
                <a:path h="178571" w="2595399">
                  <a:moveTo>
                    <a:pt x="0" y="0"/>
                  </a:moveTo>
                  <a:lnTo>
                    <a:pt x="2595399" y="0"/>
                  </a:lnTo>
                  <a:lnTo>
                    <a:pt x="2595399" y="178571"/>
                  </a:lnTo>
                  <a:lnTo>
                    <a:pt x="0" y="178571"/>
                  </a:lnTo>
                  <a:close/>
                </a:path>
              </a:pathLst>
            </a:custGeom>
            <a:solidFill>
              <a:srgbClr val="FFBC88"/>
            </a:solidFill>
          </p:spPr>
        </p:sp>
        <p:sp>
          <p:nvSpPr>
            <p:cNvPr name="TextBox 10" id="10"/>
            <p:cNvSpPr txBox="true"/>
            <p:nvPr/>
          </p:nvSpPr>
          <p:spPr>
            <a:xfrm>
              <a:off x="0" y="-38100"/>
              <a:ext cx="2595399" cy="216671"/>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1028700" y="1177263"/>
            <a:ext cx="9640635" cy="1543050"/>
          </a:xfrm>
          <a:prstGeom prst="rect">
            <a:avLst/>
          </a:prstGeom>
        </p:spPr>
        <p:txBody>
          <a:bodyPr anchor="t" rtlCol="false" tIns="0" lIns="0" bIns="0" rIns="0">
            <a:spAutoFit/>
          </a:bodyPr>
          <a:lstStyle/>
          <a:p>
            <a:pPr algn="l">
              <a:lnSpc>
                <a:spcPts val="12599"/>
              </a:lnSpc>
            </a:pPr>
            <a:r>
              <a:rPr lang="en-US" sz="9000" spc="504">
                <a:solidFill>
                  <a:srgbClr val="000000"/>
                </a:solidFill>
                <a:latin typeface="Gotham Condensed Bold"/>
              </a:rPr>
              <a:t>DENENEN MODELLER</a:t>
            </a:r>
          </a:p>
        </p:txBody>
      </p:sp>
      <p:sp>
        <p:nvSpPr>
          <p:cNvPr name="TextBox 12" id="12"/>
          <p:cNvSpPr txBox="true"/>
          <p:nvPr/>
        </p:nvSpPr>
        <p:spPr>
          <a:xfrm rot="0">
            <a:off x="2118297" y="6008397"/>
            <a:ext cx="8764808" cy="1672590"/>
          </a:xfrm>
          <a:prstGeom prst="rect">
            <a:avLst/>
          </a:prstGeom>
        </p:spPr>
        <p:txBody>
          <a:bodyPr anchor="t" rtlCol="false" tIns="0" lIns="0" bIns="0" rIns="0">
            <a:spAutoFit/>
          </a:bodyPr>
          <a:lstStyle/>
          <a:p>
            <a:pPr algn="l">
              <a:lnSpc>
                <a:spcPts val="3359"/>
              </a:lnSpc>
            </a:pPr>
            <a:r>
              <a:rPr lang="en-US" sz="2400">
                <a:solidFill>
                  <a:srgbClr val="000000"/>
                </a:solidFill>
                <a:latin typeface="Public Sans"/>
              </a:rPr>
              <a:t>Ancak en sonunda model olarak CNN daha uygun görülmüştür. Çünkü daha komplike olan model aşırı öğrenmeye yol açarak programın sürekli aynı sonucu döndürmesine sebebiyet vermiştir.</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876300"/>
            <a:ext cx="7412094" cy="2609852"/>
          </a:xfrm>
          <a:prstGeom prst="rect">
            <a:avLst/>
          </a:prstGeom>
        </p:spPr>
        <p:txBody>
          <a:bodyPr anchor="t" rtlCol="false" tIns="0" lIns="0" bIns="0" rIns="0">
            <a:spAutoFit/>
          </a:bodyPr>
          <a:lstStyle/>
          <a:p>
            <a:pPr algn="ctr">
              <a:lnSpc>
                <a:spcPts val="10499"/>
              </a:lnSpc>
            </a:pPr>
            <a:r>
              <a:rPr lang="en-US" sz="7499" spc="419">
                <a:solidFill>
                  <a:srgbClr val="000000"/>
                </a:solidFill>
                <a:latin typeface="Gotham Condensed Bold"/>
              </a:rPr>
              <a:t>HANGİ MODEL VE NEDEN?</a:t>
            </a:r>
          </a:p>
        </p:txBody>
      </p:sp>
      <p:grpSp>
        <p:nvGrpSpPr>
          <p:cNvPr name="Group 3" id="3"/>
          <p:cNvGrpSpPr/>
          <p:nvPr/>
        </p:nvGrpSpPr>
        <p:grpSpPr>
          <a:xfrm rot="0">
            <a:off x="9400166" y="1330325"/>
            <a:ext cx="7859134" cy="2297406"/>
            <a:chOff x="0" y="0"/>
            <a:chExt cx="2069895" cy="605078"/>
          </a:xfrm>
        </p:grpSpPr>
        <p:sp>
          <p:nvSpPr>
            <p:cNvPr name="Freeform 4" id="4"/>
            <p:cNvSpPr/>
            <p:nvPr/>
          </p:nvSpPr>
          <p:spPr>
            <a:xfrm flipH="false" flipV="false" rot="0">
              <a:off x="0" y="0"/>
              <a:ext cx="2069896" cy="605078"/>
            </a:xfrm>
            <a:custGeom>
              <a:avLst/>
              <a:gdLst/>
              <a:ahLst/>
              <a:cxnLst/>
              <a:rect r="r" b="b" t="t" l="l"/>
              <a:pathLst>
                <a:path h="605078" w="2069896">
                  <a:moveTo>
                    <a:pt x="0" y="0"/>
                  </a:moveTo>
                  <a:lnTo>
                    <a:pt x="2069896" y="0"/>
                  </a:lnTo>
                  <a:lnTo>
                    <a:pt x="2069896" y="605078"/>
                  </a:lnTo>
                  <a:lnTo>
                    <a:pt x="0" y="605078"/>
                  </a:lnTo>
                  <a:close/>
                </a:path>
              </a:pathLst>
            </a:custGeom>
            <a:solidFill>
              <a:srgbClr val="F4DEFA"/>
            </a:solidFill>
          </p:spPr>
        </p:sp>
        <p:sp>
          <p:nvSpPr>
            <p:cNvPr name="TextBox 5" id="5"/>
            <p:cNvSpPr txBox="true"/>
            <p:nvPr/>
          </p:nvSpPr>
          <p:spPr>
            <a:xfrm>
              <a:off x="0" y="-38100"/>
              <a:ext cx="2069895" cy="643178"/>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9877942" y="952500"/>
            <a:ext cx="6934318" cy="679450"/>
          </a:xfrm>
          <a:prstGeom prst="rect">
            <a:avLst/>
          </a:prstGeom>
        </p:spPr>
        <p:txBody>
          <a:bodyPr anchor="t" rtlCol="false" tIns="0" lIns="0" bIns="0" rIns="0">
            <a:spAutoFit/>
          </a:bodyPr>
          <a:lstStyle/>
          <a:p>
            <a:pPr algn="l">
              <a:lnSpc>
                <a:spcPts val="5599"/>
              </a:lnSpc>
            </a:pPr>
            <a:r>
              <a:rPr lang="en-US" sz="3999" spc="223">
                <a:solidFill>
                  <a:srgbClr val="000000"/>
                </a:solidFill>
                <a:latin typeface="Gotham Condensed Bold"/>
              </a:rPr>
              <a:t>LSTM</a:t>
            </a:r>
          </a:p>
        </p:txBody>
      </p:sp>
      <p:sp>
        <p:nvSpPr>
          <p:cNvPr name="TextBox 7" id="7"/>
          <p:cNvSpPr txBox="true"/>
          <p:nvPr/>
        </p:nvSpPr>
        <p:spPr>
          <a:xfrm rot="0">
            <a:off x="9877942" y="1758950"/>
            <a:ext cx="6934318" cy="1768475"/>
          </a:xfrm>
          <a:prstGeom prst="rect">
            <a:avLst/>
          </a:prstGeom>
        </p:spPr>
        <p:txBody>
          <a:bodyPr anchor="t" rtlCol="false" tIns="0" lIns="0" bIns="0" rIns="0">
            <a:spAutoFit/>
          </a:bodyPr>
          <a:lstStyle/>
          <a:p>
            <a:pPr algn="l">
              <a:lnSpc>
                <a:spcPts val="2800"/>
              </a:lnSpc>
            </a:pPr>
            <a:r>
              <a:rPr lang="en-US" sz="2000">
                <a:solidFill>
                  <a:srgbClr val="000000"/>
                </a:solidFill>
                <a:latin typeface="Public Sans"/>
              </a:rPr>
              <a:t>LSTM'ler, RNN'lerin geliştirilmiş bir versiyonudur ve özellikle uzun vadeli bağımlılıkları öğrenme yeteneği sayesinde el yazısı tanıma alanında önemlidir. Özellikle, uzun metinlerdeki veya büyük dökümanlardaki karakter dizilerini analiz etmek için etkilidirler.</a:t>
            </a:r>
          </a:p>
        </p:txBody>
      </p:sp>
      <p:grpSp>
        <p:nvGrpSpPr>
          <p:cNvPr name="Group 8" id="8"/>
          <p:cNvGrpSpPr/>
          <p:nvPr/>
        </p:nvGrpSpPr>
        <p:grpSpPr>
          <a:xfrm rot="0">
            <a:off x="1028700" y="4145610"/>
            <a:ext cx="7859134" cy="2297406"/>
            <a:chOff x="0" y="0"/>
            <a:chExt cx="2069895" cy="605078"/>
          </a:xfrm>
        </p:grpSpPr>
        <p:sp>
          <p:nvSpPr>
            <p:cNvPr name="Freeform 9" id="9"/>
            <p:cNvSpPr/>
            <p:nvPr/>
          </p:nvSpPr>
          <p:spPr>
            <a:xfrm flipH="false" flipV="false" rot="0">
              <a:off x="0" y="0"/>
              <a:ext cx="2069896" cy="605078"/>
            </a:xfrm>
            <a:custGeom>
              <a:avLst/>
              <a:gdLst/>
              <a:ahLst/>
              <a:cxnLst/>
              <a:rect r="r" b="b" t="t" l="l"/>
              <a:pathLst>
                <a:path h="605078" w="2069896">
                  <a:moveTo>
                    <a:pt x="0" y="0"/>
                  </a:moveTo>
                  <a:lnTo>
                    <a:pt x="2069896" y="0"/>
                  </a:lnTo>
                  <a:lnTo>
                    <a:pt x="2069896" y="605078"/>
                  </a:lnTo>
                  <a:lnTo>
                    <a:pt x="0" y="605078"/>
                  </a:lnTo>
                  <a:close/>
                </a:path>
              </a:pathLst>
            </a:custGeom>
            <a:solidFill>
              <a:srgbClr val="F4DEFA"/>
            </a:solidFill>
          </p:spPr>
        </p:sp>
        <p:sp>
          <p:nvSpPr>
            <p:cNvPr name="TextBox 10" id="10"/>
            <p:cNvSpPr txBox="true"/>
            <p:nvPr/>
          </p:nvSpPr>
          <p:spPr>
            <a:xfrm>
              <a:off x="0" y="-38100"/>
              <a:ext cx="2069895" cy="643178"/>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1506476" y="3767785"/>
            <a:ext cx="6934318" cy="679450"/>
          </a:xfrm>
          <a:prstGeom prst="rect">
            <a:avLst/>
          </a:prstGeom>
        </p:spPr>
        <p:txBody>
          <a:bodyPr anchor="t" rtlCol="false" tIns="0" lIns="0" bIns="0" rIns="0">
            <a:spAutoFit/>
          </a:bodyPr>
          <a:lstStyle/>
          <a:p>
            <a:pPr algn="l">
              <a:lnSpc>
                <a:spcPts val="5599"/>
              </a:lnSpc>
            </a:pPr>
            <a:r>
              <a:rPr lang="en-US" sz="3999" spc="223">
                <a:solidFill>
                  <a:srgbClr val="000000"/>
                </a:solidFill>
                <a:latin typeface="Gotham Condensed Bold"/>
              </a:rPr>
              <a:t>CNN</a:t>
            </a:r>
          </a:p>
        </p:txBody>
      </p:sp>
      <p:grpSp>
        <p:nvGrpSpPr>
          <p:cNvPr name="Group 12" id="12"/>
          <p:cNvGrpSpPr/>
          <p:nvPr/>
        </p:nvGrpSpPr>
        <p:grpSpPr>
          <a:xfrm rot="0">
            <a:off x="9400166" y="4145610"/>
            <a:ext cx="7859134" cy="2297406"/>
            <a:chOff x="0" y="0"/>
            <a:chExt cx="2069895" cy="605078"/>
          </a:xfrm>
        </p:grpSpPr>
        <p:sp>
          <p:nvSpPr>
            <p:cNvPr name="Freeform 13" id="13"/>
            <p:cNvSpPr/>
            <p:nvPr/>
          </p:nvSpPr>
          <p:spPr>
            <a:xfrm flipH="false" flipV="false" rot="0">
              <a:off x="0" y="0"/>
              <a:ext cx="2069896" cy="605078"/>
            </a:xfrm>
            <a:custGeom>
              <a:avLst/>
              <a:gdLst/>
              <a:ahLst/>
              <a:cxnLst/>
              <a:rect r="r" b="b" t="t" l="l"/>
              <a:pathLst>
                <a:path h="605078" w="2069896">
                  <a:moveTo>
                    <a:pt x="0" y="0"/>
                  </a:moveTo>
                  <a:lnTo>
                    <a:pt x="2069896" y="0"/>
                  </a:lnTo>
                  <a:lnTo>
                    <a:pt x="2069896" y="605078"/>
                  </a:lnTo>
                  <a:lnTo>
                    <a:pt x="0" y="605078"/>
                  </a:lnTo>
                  <a:close/>
                </a:path>
              </a:pathLst>
            </a:custGeom>
            <a:solidFill>
              <a:srgbClr val="F4DEFA"/>
            </a:solidFill>
          </p:spPr>
        </p:sp>
        <p:sp>
          <p:nvSpPr>
            <p:cNvPr name="TextBox 14" id="14"/>
            <p:cNvSpPr txBox="true"/>
            <p:nvPr/>
          </p:nvSpPr>
          <p:spPr>
            <a:xfrm>
              <a:off x="0" y="-38100"/>
              <a:ext cx="2069895" cy="643178"/>
            </a:xfrm>
            <a:prstGeom prst="rect">
              <a:avLst/>
            </a:prstGeom>
          </p:spPr>
          <p:txBody>
            <a:bodyPr anchor="ctr" rtlCol="false" tIns="50800" lIns="50800" bIns="50800" rIns="50800"/>
            <a:lstStyle/>
            <a:p>
              <a:pPr algn="ctr">
                <a:lnSpc>
                  <a:spcPts val="2659"/>
                </a:lnSpc>
                <a:spcBef>
                  <a:spcPct val="0"/>
                </a:spcBef>
              </a:pPr>
            </a:p>
          </p:txBody>
        </p:sp>
      </p:grpSp>
      <p:sp>
        <p:nvSpPr>
          <p:cNvPr name="TextBox 15" id="15"/>
          <p:cNvSpPr txBox="true"/>
          <p:nvPr/>
        </p:nvSpPr>
        <p:spPr>
          <a:xfrm rot="0">
            <a:off x="9877942" y="3767785"/>
            <a:ext cx="6934318" cy="679450"/>
          </a:xfrm>
          <a:prstGeom prst="rect">
            <a:avLst/>
          </a:prstGeom>
        </p:spPr>
        <p:txBody>
          <a:bodyPr anchor="t" rtlCol="false" tIns="0" lIns="0" bIns="0" rIns="0">
            <a:spAutoFit/>
          </a:bodyPr>
          <a:lstStyle/>
          <a:p>
            <a:pPr algn="l">
              <a:lnSpc>
                <a:spcPts val="5599"/>
              </a:lnSpc>
            </a:pPr>
            <a:r>
              <a:rPr lang="en-US" sz="3999" spc="223">
                <a:solidFill>
                  <a:srgbClr val="000000"/>
                </a:solidFill>
                <a:latin typeface="Gotham Condensed Bold"/>
              </a:rPr>
              <a:t>CTC</a:t>
            </a:r>
          </a:p>
        </p:txBody>
      </p:sp>
      <p:grpSp>
        <p:nvGrpSpPr>
          <p:cNvPr name="Group 16" id="16"/>
          <p:cNvGrpSpPr/>
          <p:nvPr/>
        </p:nvGrpSpPr>
        <p:grpSpPr>
          <a:xfrm rot="0">
            <a:off x="1028700" y="6963715"/>
            <a:ext cx="7859134" cy="2297406"/>
            <a:chOff x="0" y="0"/>
            <a:chExt cx="2069895" cy="605078"/>
          </a:xfrm>
        </p:grpSpPr>
        <p:sp>
          <p:nvSpPr>
            <p:cNvPr name="Freeform 17" id="17"/>
            <p:cNvSpPr/>
            <p:nvPr/>
          </p:nvSpPr>
          <p:spPr>
            <a:xfrm flipH="false" flipV="false" rot="0">
              <a:off x="0" y="0"/>
              <a:ext cx="2069896" cy="605078"/>
            </a:xfrm>
            <a:custGeom>
              <a:avLst/>
              <a:gdLst/>
              <a:ahLst/>
              <a:cxnLst/>
              <a:rect r="r" b="b" t="t" l="l"/>
              <a:pathLst>
                <a:path h="605078" w="2069896">
                  <a:moveTo>
                    <a:pt x="0" y="0"/>
                  </a:moveTo>
                  <a:lnTo>
                    <a:pt x="2069896" y="0"/>
                  </a:lnTo>
                  <a:lnTo>
                    <a:pt x="2069896" y="605078"/>
                  </a:lnTo>
                  <a:lnTo>
                    <a:pt x="0" y="605078"/>
                  </a:lnTo>
                  <a:close/>
                </a:path>
              </a:pathLst>
            </a:custGeom>
            <a:solidFill>
              <a:srgbClr val="F4DEFA"/>
            </a:solidFill>
          </p:spPr>
        </p:sp>
        <p:sp>
          <p:nvSpPr>
            <p:cNvPr name="TextBox 18" id="18"/>
            <p:cNvSpPr txBox="true"/>
            <p:nvPr/>
          </p:nvSpPr>
          <p:spPr>
            <a:xfrm>
              <a:off x="0" y="-38100"/>
              <a:ext cx="2069895" cy="643178"/>
            </a:xfrm>
            <a:prstGeom prst="rect">
              <a:avLst/>
            </a:prstGeom>
          </p:spPr>
          <p:txBody>
            <a:bodyPr anchor="ctr" rtlCol="false" tIns="50800" lIns="50800" bIns="50800" rIns="50800"/>
            <a:lstStyle/>
            <a:p>
              <a:pPr algn="ctr">
                <a:lnSpc>
                  <a:spcPts val="2659"/>
                </a:lnSpc>
                <a:spcBef>
                  <a:spcPct val="0"/>
                </a:spcBef>
              </a:pPr>
            </a:p>
          </p:txBody>
        </p:sp>
      </p:grpSp>
      <p:sp>
        <p:nvSpPr>
          <p:cNvPr name="TextBox 19" id="19"/>
          <p:cNvSpPr txBox="true"/>
          <p:nvPr/>
        </p:nvSpPr>
        <p:spPr>
          <a:xfrm rot="0">
            <a:off x="1506476" y="6585890"/>
            <a:ext cx="6934318" cy="679450"/>
          </a:xfrm>
          <a:prstGeom prst="rect">
            <a:avLst/>
          </a:prstGeom>
        </p:spPr>
        <p:txBody>
          <a:bodyPr anchor="t" rtlCol="false" tIns="0" lIns="0" bIns="0" rIns="0">
            <a:spAutoFit/>
          </a:bodyPr>
          <a:lstStyle/>
          <a:p>
            <a:pPr algn="l">
              <a:lnSpc>
                <a:spcPts val="5599"/>
              </a:lnSpc>
            </a:pPr>
            <a:r>
              <a:rPr lang="en-US" sz="3999" spc="223">
                <a:solidFill>
                  <a:srgbClr val="000000"/>
                </a:solidFill>
                <a:latin typeface="Gotham Condensed Bold"/>
              </a:rPr>
              <a:t>RNN</a:t>
            </a:r>
          </a:p>
        </p:txBody>
      </p:sp>
      <p:grpSp>
        <p:nvGrpSpPr>
          <p:cNvPr name="Group 20" id="20"/>
          <p:cNvGrpSpPr/>
          <p:nvPr/>
        </p:nvGrpSpPr>
        <p:grpSpPr>
          <a:xfrm rot="0">
            <a:off x="9400166" y="6963715"/>
            <a:ext cx="7859134" cy="2297406"/>
            <a:chOff x="0" y="0"/>
            <a:chExt cx="2069895" cy="605078"/>
          </a:xfrm>
        </p:grpSpPr>
        <p:sp>
          <p:nvSpPr>
            <p:cNvPr name="Freeform 21" id="21"/>
            <p:cNvSpPr/>
            <p:nvPr/>
          </p:nvSpPr>
          <p:spPr>
            <a:xfrm flipH="false" flipV="false" rot="0">
              <a:off x="0" y="0"/>
              <a:ext cx="2069896" cy="605078"/>
            </a:xfrm>
            <a:custGeom>
              <a:avLst/>
              <a:gdLst/>
              <a:ahLst/>
              <a:cxnLst/>
              <a:rect r="r" b="b" t="t" l="l"/>
              <a:pathLst>
                <a:path h="605078" w="2069896">
                  <a:moveTo>
                    <a:pt x="0" y="0"/>
                  </a:moveTo>
                  <a:lnTo>
                    <a:pt x="2069896" y="0"/>
                  </a:lnTo>
                  <a:lnTo>
                    <a:pt x="2069896" y="605078"/>
                  </a:lnTo>
                  <a:lnTo>
                    <a:pt x="0" y="605078"/>
                  </a:lnTo>
                  <a:close/>
                </a:path>
              </a:pathLst>
            </a:custGeom>
            <a:solidFill>
              <a:srgbClr val="F4DEFA"/>
            </a:solidFill>
          </p:spPr>
        </p:sp>
        <p:sp>
          <p:nvSpPr>
            <p:cNvPr name="TextBox 22" id="22"/>
            <p:cNvSpPr txBox="true"/>
            <p:nvPr/>
          </p:nvSpPr>
          <p:spPr>
            <a:xfrm>
              <a:off x="0" y="-38100"/>
              <a:ext cx="2069895" cy="643178"/>
            </a:xfrm>
            <a:prstGeom prst="rect">
              <a:avLst/>
            </a:prstGeom>
          </p:spPr>
          <p:txBody>
            <a:bodyPr anchor="ctr" rtlCol="false" tIns="50800" lIns="50800" bIns="50800" rIns="50800"/>
            <a:lstStyle/>
            <a:p>
              <a:pPr algn="ctr">
                <a:lnSpc>
                  <a:spcPts val="2659"/>
                </a:lnSpc>
                <a:spcBef>
                  <a:spcPct val="0"/>
                </a:spcBef>
              </a:pPr>
            </a:p>
          </p:txBody>
        </p:sp>
      </p:grpSp>
      <p:sp>
        <p:nvSpPr>
          <p:cNvPr name="TextBox 23" id="23"/>
          <p:cNvSpPr txBox="true"/>
          <p:nvPr/>
        </p:nvSpPr>
        <p:spPr>
          <a:xfrm rot="0">
            <a:off x="9877942" y="6585890"/>
            <a:ext cx="6934318" cy="679450"/>
          </a:xfrm>
          <a:prstGeom prst="rect">
            <a:avLst/>
          </a:prstGeom>
        </p:spPr>
        <p:txBody>
          <a:bodyPr anchor="t" rtlCol="false" tIns="0" lIns="0" bIns="0" rIns="0">
            <a:spAutoFit/>
          </a:bodyPr>
          <a:lstStyle/>
          <a:p>
            <a:pPr algn="l">
              <a:lnSpc>
                <a:spcPts val="5599"/>
              </a:lnSpc>
            </a:pPr>
            <a:r>
              <a:rPr lang="en-US" sz="3999" spc="223">
                <a:solidFill>
                  <a:srgbClr val="000000"/>
                </a:solidFill>
                <a:latin typeface="Gotham Condensed Bold"/>
              </a:rPr>
              <a:t>TRANSFER LEARNING</a:t>
            </a:r>
          </a:p>
        </p:txBody>
      </p:sp>
      <p:sp>
        <p:nvSpPr>
          <p:cNvPr name="TextBox 24" id="24"/>
          <p:cNvSpPr txBox="true"/>
          <p:nvPr/>
        </p:nvSpPr>
        <p:spPr>
          <a:xfrm rot="0">
            <a:off x="1506476" y="4515321"/>
            <a:ext cx="6934318" cy="1768475"/>
          </a:xfrm>
          <a:prstGeom prst="rect">
            <a:avLst/>
          </a:prstGeom>
        </p:spPr>
        <p:txBody>
          <a:bodyPr anchor="t" rtlCol="false" tIns="0" lIns="0" bIns="0" rIns="0">
            <a:spAutoFit/>
          </a:bodyPr>
          <a:lstStyle/>
          <a:p>
            <a:pPr algn="l">
              <a:lnSpc>
                <a:spcPts val="2800"/>
              </a:lnSpc>
            </a:pPr>
            <a:r>
              <a:rPr lang="en-US" sz="2000">
                <a:solidFill>
                  <a:srgbClr val="000000"/>
                </a:solidFill>
                <a:latin typeface="Public Sans"/>
              </a:rPr>
              <a:t>CNN'ler, görüntülerin analizinde yaygın olarak kullanılır. Çünkü özellikle el yazısı karakterler gibi görsel verilerdeki uzaysal yapıyı algılamak için idealdirler. Farklı özellikleri tanıyarak karakterlerin belirlenmesinde önemli bir rol oynarlar.</a:t>
            </a:r>
          </a:p>
        </p:txBody>
      </p:sp>
      <p:sp>
        <p:nvSpPr>
          <p:cNvPr name="TextBox 25" id="25"/>
          <p:cNvSpPr txBox="true"/>
          <p:nvPr/>
        </p:nvSpPr>
        <p:spPr>
          <a:xfrm rot="0">
            <a:off x="9877942" y="4609160"/>
            <a:ext cx="6934318" cy="1768475"/>
          </a:xfrm>
          <a:prstGeom prst="rect">
            <a:avLst/>
          </a:prstGeom>
        </p:spPr>
        <p:txBody>
          <a:bodyPr anchor="t" rtlCol="false" tIns="0" lIns="0" bIns="0" rIns="0">
            <a:spAutoFit/>
          </a:bodyPr>
          <a:lstStyle/>
          <a:p>
            <a:pPr algn="l">
              <a:lnSpc>
                <a:spcPts val="2800"/>
              </a:lnSpc>
            </a:pPr>
            <a:r>
              <a:rPr lang="en-US" sz="2000">
                <a:solidFill>
                  <a:srgbClr val="000000"/>
                </a:solidFill>
                <a:latin typeface="Public Sans"/>
              </a:rPr>
              <a:t>CTC, modelin giriş ve çıkış uzunluklarının eşleşmediği durumlarda kullanılır. Bu projede CTC, CNN ve RNN kullanılarak daha komplike bir model oluşturma denemesi sırasında giriş çıkış uzunluklarını birbirine uygun hale kullanmak için kullanılması amaçlanmıştır.</a:t>
            </a:r>
          </a:p>
        </p:txBody>
      </p:sp>
      <p:sp>
        <p:nvSpPr>
          <p:cNvPr name="TextBox 26" id="26"/>
          <p:cNvSpPr txBox="true"/>
          <p:nvPr/>
        </p:nvSpPr>
        <p:spPr>
          <a:xfrm rot="0">
            <a:off x="9877942" y="7312965"/>
            <a:ext cx="6934318" cy="711200"/>
          </a:xfrm>
          <a:prstGeom prst="rect">
            <a:avLst/>
          </a:prstGeom>
        </p:spPr>
        <p:txBody>
          <a:bodyPr anchor="t" rtlCol="false" tIns="0" lIns="0" bIns="0" rIns="0">
            <a:spAutoFit/>
          </a:bodyPr>
          <a:lstStyle/>
          <a:p>
            <a:pPr algn="l">
              <a:lnSpc>
                <a:spcPts val="2800"/>
              </a:lnSpc>
            </a:pPr>
            <a:r>
              <a:rPr lang="en-US" sz="2000">
                <a:solidFill>
                  <a:srgbClr val="000000"/>
                </a:solidFill>
                <a:latin typeface="Public Sans"/>
              </a:rPr>
              <a:t>Daha önceden eğitilmiş bir modeli projeye adapte etmek için kullanılmak istenmiştir.</a:t>
            </a:r>
          </a:p>
        </p:txBody>
      </p:sp>
      <p:sp>
        <p:nvSpPr>
          <p:cNvPr name="TextBox 27" id="27"/>
          <p:cNvSpPr txBox="true"/>
          <p:nvPr/>
        </p:nvSpPr>
        <p:spPr>
          <a:xfrm rot="0">
            <a:off x="1506476" y="7312965"/>
            <a:ext cx="7381358" cy="1768475"/>
          </a:xfrm>
          <a:prstGeom prst="rect">
            <a:avLst/>
          </a:prstGeom>
        </p:spPr>
        <p:txBody>
          <a:bodyPr anchor="t" rtlCol="false" tIns="0" lIns="0" bIns="0" rIns="0">
            <a:spAutoFit/>
          </a:bodyPr>
          <a:lstStyle/>
          <a:p>
            <a:pPr algn="l">
              <a:lnSpc>
                <a:spcPts val="2800"/>
              </a:lnSpc>
            </a:pPr>
            <a:r>
              <a:rPr lang="en-US" sz="2000">
                <a:solidFill>
                  <a:srgbClr val="000000"/>
                </a:solidFill>
                <a:latin typeface="Public Sans"/>
              </a:rPr>
              <a:t>RNN'ler, önceki girdilere dayalı bir zaman serisi analizi yapmak için kullanılır. El yazısı tanıma durumunda, karakterleri belirlemek için kullanılabilirler çünkü karakterler bir dizi olarak ele alınabilir. RNN'ler, karakterlerin bağımlılığını ve sıralı yapısını tanımak için kullanılır.</a:t>
            </a:r>
          </a:p>
        </p:txBody>
      </p:sp>
      <p:grpSp>
        <p:nvGrpSpPr>
          <p:cNvPr name="Group 28" id="28"/>
          <p:cNvGrpSpPr/>
          <p:nvPr/>
        </p:nvGrpSpPr>
        <p:grpSpPr>
          <a:xfrm rot="5400000">
            <a:off x="6104467" y="-16200638"/>
            <a:ext cx="5566734" cy="27863242"/>
            <a:chOff x="0" y="0"/>
            <a:chExt cx="7422312" cy="37150989"/>
          </a:xfrm>
        </p:grpSpPr>
        <p:sp>
          <p:nvSpPr>
            <p:cNvPr name="Freeform 29" id="29"/>
            <p:cNvSpPr/>
            <p:nvPr/>
          </p:nvSpPr>
          <p:spPr>
            <a:xfrm flipH="false" flipV="false" rot="0">
              <a:off x="0" y="33077995"/>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0" id="30"/>
            <p:cNvSpPr/>
            <p:nvPr/>
          </p:nvSpPr>
          <p:spPr>
            <a:xfrm flipH="false" flipV="false" rot="0">
              <a:off x="0" y="28352567"/>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1" id="31"/>
            <p:cNvSpPr/>
            <p:nvPr/>
          </p:nvSpPr>
          <p:spPr>
            <a:xfrm flipH="false" flipV="false" rot="0">
              <a:off x="0" y="23627140"/>
              <a:ext cx="7422312" cy="4072994"/>
            </a:xfrm>
            <a:custGeom>
              <a:avLst/>
              <a:gdLst/>
              <a:ahLst/>
              <a:cxnLst/>
              <a:rect r="r" b="b" t="t" l="l"/>
              <a:pathLst>
                <a:path h="4072994" w="7422312">
                  <a:moveTo>
                    <a:pt x="0" y="0"/>
                  </a:moveTo>
                  <a:lnTo>
                    <a:pt x="7422312" y="0"/>
                  </a:lnTo>
                  <a:lnTo>
                    <a:pt x="7422312" y="4072993"/>
                  </a:lnTo>
                  <a:lnTo>
                    <a:pt x="0" y="40729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2" id="32"/>
            <p:cNvSpPr/>
            <p:nvPr/>
          </p:nvSpPr>
          <p:spPr>
            <a:xfrm flipH="false" flipV="false" rot="0">
              <a:off x="0" y="18901712"/>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3" id="33"/>
            <p:cNvSpPr/>
            <p:nvPr/>
          </p:nvSpPr>
          <p:spPr>
            <a:xfrm flipH="false" flipV="false" rot="0">
              <a:off x="0" y="14176284"/>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4" id="34"/>
            <p:cNvSpPr/>
            <p:nvPr/>
          </p:nvSpPr>
          <p:spPr>
            <a:xfrm flipH="false" flipV="false" rot="0">
              <a:off x="0" y="9450856"/>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5" id="35"/>
            <p:cNvSpPr/>
            <p:nvPr/>
          </p:nvSpPr>
          <p:spPr>
            <a:xfrm flipH="false" flipV="false" rot="0">
              <a:off x="0" y="4725428"/>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6" id="36"/>
            <p:cNvSpPr/>
            <p:nvPr/>
          </p:nvSpPr>
          <p:spPr>
            <a:xfrm flipH="false" flipV="false" rot="0">
              <a:off x="0" y="0"/>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37" id="37"/>
          <p:cNvGrpSpPr/>
          <p:nvPr/>
        </p:nvGrpSpPr>
        <p:grpSpPr>
          <a:xfrm rot="5400000">
            <a:off x="6104467" y="-1363258"/>
            <a:ext cx="5566734" cy="27863242"/>
            <a:chOff x="0" y="0"/>
            <a:chExt cx="7422312" cy="37150989"/>
          </a:xfrm>
        </p:grpSpPr>
        <p:sp>
          <p:nvSpPr>
            <p:cNvPr name="Freeform 38" id="38"/>
            <p:cNvSpPr/>
            <p:nvPr/>
          </p:nvSpPr>
          <p:spPr>
            <a:xfrm flipH="false" flipV="false" rot="0">
              <a:off x="0" y="33077995"/>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9" id="39"/>
            <p:cNvSpPr/>
            <p:nvPr/>
          </p:nvSpPr>
          <p:spPr>
            <a:xfrm flipH="false" flipV="false" rot="0">
              <a:off x="0" y="28352567"/>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0" id="40"/>
            <p:cNvSpPr/>
            <p:nvPr/>
          </p:nvSpPr>
          <p:spPr>
            <a:xfrm flipH="false" flipV="false" rot="0">
              <a:off x="0" y="23627140"/>
              <a:ext cx="7422312" cy="4072994"/>
            </a:xfrm>
            <a:custGeom>
              <a:avLst/>
              <a:gdLst/>
              <a:ahLst/>
              <a:cxnLst/>
              <a:rect r="r" b="b" t="t" l="l"/>
              <a:pathLst>
                <a:path h="4072994" w="7422312">
                  <a:moveTo>
                    <a:pt x="0" y="0"/>
                  </a:moveTo>
                  <a:lnTo>
                    <a:pt x="7422312" y="0"/>
                  </a:lnTo>
                  <a:lnTo>
                    <a:pt x="7422312" y="4072993"/>
                  </a:lnTo>
                  <a:lnTo>
                    <a:pt x="0" y="40729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1" id="41"/>
            <p:cNvSpPr/>
            <p:nvPr/>
          </p:nvSpPr>
          <p:spPr>
            <a:xfrm flipH="false" flipV="false" rot="0">
              <a:off x="0" y="18901712"/>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2" id="42"/>
            <p:cNvSpPr/>
            <p:nvPr/>
          </p:nvSpPr>
          <p:spPr>
            <a:xfrm flipH="false" flipV="false" rot="0">
              <a:off x="0" y="14176284"/>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3" id="43"/>
            <p:cNvSpPr/>
            <p:nvPr/>
          </p:nvSpPr>
          <p:spPr>
            <a:xfrm flipH="false" flipV="false" rot="0">
              <a:off x="0" y="9450856"/>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4" id="44"/>
            <p:cNvSpPr/>
            <p:nvPr/>
          </p:nvSpPr>
          <p:spPr>
            <a:xfrm flipH="false" flipV="false" rot="0">
              <a:off x="0" y="4725428"/>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5" id="45"/>
            <p:cNvSpPr/>
            <p:nvPr/>
          </p:nvSpPr>
          <p:spPr>
            <a:xfrm flipH="false" flipV="false" rot="0">
              <a:off x="0" y="0"/>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9004802" y="-7022856"/>
            <a:ext cx="5566734" cy="27863242"/>
            <a:chOff x="0" y="0"/>
            <a:chExt cx="7422312" cy="37150989"/>
          </a:xfrm>
        </p:grpSpPr>
        <p:sp>
          <p:nvSpPr>
            <p:cNvPr name="Freeform 3" id="3"/>
            <p:cNvSpPr/>
            <p:nvPr/>
          </p:nvSpPr>
          <p:spPr>
            <a:xfrm flipH="false" flipV="false" rot="0">
              <a:off x="0" y="33077995"/>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28352567"/>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23627140"/>
              <a:ext cx="7422312" cy="4072994"/>
            </a:xfrm>
            <a:custGeom>
              <a:avLst/>
              <a:gdLst/>
              <a:ahLst/>
              <a:cxnLst/>
              <a:rect r="r" b="b" t="t" l="l"/>
              <a:pathLst>
                <a:path h="4072994" w="7422312">
                  <a:moveTo>
                    <a:pt x="0" y="0"/>
                  </a:moveTo>
                  <a:lnTo>
                    <a:pt x="7422312" y="0"/>
                  </a:lnTo>
                  <a:lnTo>
                    <a:pt x="7422312" y="4072993"/>
                  </a:lnTo>
                  <a:lnTo>
                    <a:pt x="0" y="40729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0" y="18901712"/>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0" y="14176284"/>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0" y="9450856"/>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0" y="4725428"/>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0" y="0"/>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11" id="11"/>
          <p:cNvGrpSpPr/>
          <p:nvPr/>
        </p:nvGrpSpPr>
        <p:grpSpPr>
          <a:xfrm rot="0">
            <a:off x="761505" y="1822224"/>
            <a:ext cx="6293701" cy="497329"/>
            <a:chOff x="0" y="0"/>
            <a:chExt cx="1477271" cy="116734"/>
          </a:xfrm>
        </p:grpSpPr>
        <p:sp>
          <p:nvSpPr>
            <p:cNvPr name="Freeform 12" id="12"/>
            <p:cNvSpPr/>
            <p:nvPr/>
          </p:nvSpPr>
          <p:spPr>
            <a:xfrm flipH="false" flipV="false" rot="0">
              <a:off x="0" y="0"/>
              <a:ext cx="1477271" cy="116734"/>
            </a:xfrm>
            <a:custGeom>
              <a:avLst/>
              <a:gdLst/>
              <a:ahLst/>
              <a:cxnLst/>
              <a:rect r="r" b="b" t="t" l="l"/>
              <a:pathLst>
                <a:path h="116734" w="1477271">
                  <a:moveTo>
                    <a:pt x="0" y="0"/>
                  </a:moveTo>
                  <a:lnTo>
                    <a:pt x="1477271" y="0"/>
                  </a:lnTo>
                  <a:lnTo>
                    <a:pt x="1477271" y="116734"/>
                  </a:lnTo>
                  <a:lnTo>
                    <a:pt x="0" y="116734"/>
                  </a:lnTo>
                  <a:close/>
                </a:path>
              </a:pathLst>
            </a:custGeom>
            <a:solidFill>
              <a:srgbClr val="FD828D"/>
            </a:solidFill>
          </p:spPr>
        </p:sp>
        <p:sp>
          <p:nvSpPr>
            <p:cNvPr name="TextBox 13" id="13"/>
            <p:cNvSpPr txBox="true"/>
            <p:nvPr/>
          </p:nvSpPr>
          <p:spPr>
            <a:xfrm>
              <a:off x="0" y="-38100"/>
              <a:ext cx="1477271" cy="154834"/>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7740458" y="1233602"/>
            <a:ext cx="9518842" cy="2310841"/>
            <a:chOff x="0" y="0"/>
            <a:chExt cx="2507020" cy="608617"/>
          </a:xfrm>
        </p:grpSpPr>
        <p:sp>
          <p:nvSpPr>
            <p:cNvPr name="Freeform 15" id="15"/>
            <p:cNvSpPr/>
            <p:nvPr/>
          </p:nvSpPr>
          <p:spPr>
            <a:xfrm flipH="false" flipV="false" rot="0">
              <a:off x="0" y="0"/>
              <a:ext cx="2507020" cy="608617"/>
            </a:xfrm>
            <a:custGeom>
              <a:avLst/>
              <a:gdLst/>
              <a:ahLst/>
              <a:cxnLst/>
              <a:rect r="r" b="b" t="t" l="l"/>
              <a:pathLst>
                <a:path h="608617" w="2507020">
                  <a:moveTo>
                    <a:pt x="0" y="0"/>
                  </a:moveTo>
                  <a:lnTo>
                    <a:pt x="2507020" y="0"/>
                  </a:lnTo>
                  <a:lnTo>
                    <a:pt x="2507020" y="608617"/>
                  </a:lnTo>
                  <a:lnTo>
                    <a:pt x="0" y="608617"/>
                  </a:lnTo>
                  <a:close/>
                </a:path>
              </a:pathLst>
            </a:custGeom>
            <a:solidFill>
              <a:srgbClr val="FFD1D5"/>
            </a:solidFill>
          </p:spPr>
        </p:sp>
        <p:sp>
          <p:nvSpPr>
            <p:cNvPr name="TextBox 16" id="16"/>
            <p:cNvSpPr txBox="true"/>
            <p:nvPr/>
          </p:nvSpPr>
          <p:spPr>
            <a:xfrm>
              <a:off x="0" y="-38100"/>
              <a:ext cx="2507020" cy="646717"/>
            </a:xfrm>
            <a:prstGeom prst="rect">
              <a:avLst/>
            </a:prstGeom>
          </p:spPr>
          <p:txBody>
            <a:bodyPr anchor="ctr" rtlCol="false" tIns="50800" lIns="50800" bIns="50800" rIns="50800"/>
            <a:lstStyle/>
            <a:p>
              <a:pPr algn="ctr">
                <a:lnSpc>
                  <a:spcPts val="2659"/>
                </a:lnSpc>
                <a:spcBef>
                  <a:spcPct val="0"/>
                </a:spcBef>
              </a:pPr>
            </a:p>
          </p:txBody>
        </p:sp>
      </p:grpSp>
      <p:sp>
        <p:nvSpPr>
          <p:cNvPr name="TextBox 17" id="17"/>
          <p:cNvSpPr txBox="true"/>
          <p:nvPr/>
        </p:nvSpPr>
        <p:spPr>
          <a:xfrm rot="0">
            <a:off x="7984552" y="914768"/>
            <a:ext cx="8115300" cy="679450"/>
          </a:xfrm>
          <a:prstGeom prst="rect">
            <a:avLst/>
          </a:prstGeom>
        </p:spPr>
        <p:txBody>
          <a:bodyPr anchor="t" rtlCol="false" tIns="0" lIns="0" bIns="0" rIns="0">
            <a:spAutoFit/>
          </a:bodyPr>
          <a:lstStyle/>
          <a:p>
            <a:pPr algn="l">
              <a:lnSpc>
                <a:spcPts val="5599"/>
              </a:lnSpc>
            </a:pPr>
            <a:r>
              <a:rPr lang="en-US" sz="3999" spc="223">
                <a:solidFill>
                  <a:srgbClr val="000000"/>
                </a:solidFill>
                <a:latin typeface="Gotham Condensed Bold"/>
              </a:rPr>
              <a:t>MODELİN GENEL MİMARİSİ</a:t>
            </a:r>
          </a:p>
        </p:txBody>
      </p:sp>
      <p:sp>
        <p:nvSpPr>
          <p:cNvPr name="TextBox 18" id="18"/>
          <p:cNvSpPr txBox="true"/>
          <p:nvPr/>
        </p:nvSpPr>
        <p:spPr>
          <a:xfrm rot="0">
            <a:off x="8218234" y="1631566"/>
            <a:ext cx="8563290" cy="1489710"/>
          </a:xfrm>
          <a:prstGeom prst="rect">
            <a:avLst/>
          </a:prstGeom>
        </p:spPr>
        <p:txBody>
          <a:bodyPr anchor="t" rtlCol="false" tIns="0" lIns="0" bIns="0" rIns="0">
            <a:spAutoFit/>
          </a:bodyPr>
          <a:lstStyle/>
          <a:p>
            <a:pPr algn="l">
              <a:lnSpc>
                <a:spcPts val="2940"/>
              </a:lnSpc>
            </a:pPr>
            <a:r>
              <a:rPr lang="en-US" sz="2100">
                <a:solidFill>
                  <a:srgbClr val="000000"/>
                </a:solidFill>
                <a:latin typeface="Public Sans"/>
              </a:rPr>
              <a:t>Model, Sequential API kullanılarak oluşturulmuştur. Evrişimli (Conv2D) ve yoğun (Dense) katmanlar kullanılarak oluşturulmuştur. Her bir evrişimli katmanın ardından, aşırı uydurmayı önlemek için Dropout ve BatchNormalization katmanları eklenmiştir.</a:t>
            </a:r>
          </a:p>
        </p:txBody>
      </p:sp>
      <p:grpSp>
        <p:nvGrpSpPr>
          <p:cNvPr name="Group 19" id="19"/>
          <p:cNvGrpSpPr/>
          <p:nvPr/>
        </p:nvGrpSpPr>
        <p:grpSpPr>
          <a:xfrm rot="0">
            <a:off x="7740458" y="4125398"/>
            <a:ext cx="9518842" cy="2310841"/>
            <a:chOff x="0" y="0"/>
            <a:chExt cx="2507020" cy="608617"/>
          </a:xfrm>
        </p:grpSpPr>
        <p:sp>
          <p:nvSpPr>
            <p:cNvPr name="Freeform 20" id="20"/>
            <p:cNvSpPr/>
            <p:nvPr/>
          </p:nvSpPr>
          <p:spPr>
            <a:xfrm flipH="false" flipV="false" rot="0">
              <a:off x="0" y="0"/>
              <a:ext cx="2507020" cy="608617"/>
            </a:xfrm>
            <a:custGeom>
              <a:avLst/>
              <a:gdLst/>
              <a:ahLst/>
              <a:cxnLst/>
              <a:rect r="r" b="b" t="t" l="l"/>
              <a:pathLst>
                <a:path h="608617" w="2507020">
                  <a:moveTo>
                    <a:pt x="0" y="0"/>
                  </a:moveTo>
                  <a:lnTo>
                    <a:pt x="2507020" y="0"/>
                  </a:lnTo>
                  <a:lnTo>
                    <a:pt x="2507020" y="608617"/>
                  </a:lnTo>
                  <a:lnTo>
                    <a:pt x="0" y="608617"/>
                  </a:lnTo>
                  <a:close/>
                </a:path>
              </a:pathLst>
            </a:custGeom>
            <a:solidFill>
              <a:srgbClr val="FFD1D5"/>
            </a:solidFill>
          </p:spPr>
        </p:sp>
        <p:sp>
          <p:nvSpPr>
            <p:cNvPr name="TextBox 21" id="21"/>
            <p:cNvSpPr txBox="true"/>
            <p:nvPr/>
          </p:nvSpPr>
          <p:spPr>
            <a:xfrm>
              <a:off x="0" y="-38100"/>
              <a:ext cx="2507020" cy="646717"/>
            </a:xfrm>
            <a:prstGeom prst="rect">
              <a:avLst/>
            </a:prstGeom>
          </p:spPr>
          <p:txBody>
            <a:bodyPr anchor="ctr" rtlCol="false" tIns="50800" lIns="50800" bIns="50800" rIns="50800"/>
            <a:lstStyle/>
            <a:p>
              <a:pPr algn="ctr">
                <a:lnSpc>
                  <a:spcPts val="2659"/>
                </a:lnSpc>
                <a:spcBef>
                  <a:spcPct val="0"/>
                </a:spcBef>
              </a:pPr>
            </a:p>
          </p:txBody>
        </p:sp>
      </p:grpSp>
      <p:sp>
        <p:nvSpPr>
          <p:cNvPr name="TextBox 22" id="22"/>
          <p:cNvSpPr txBox="true"/>
          <p:nvPr/>
        </p:nvSpPr>
        <p:spPr>
          <a:xfrm rot="0">
            <a:off x="7984552" y="3747573"/>
            <a:ext cx="8115300" cy="679450"/>
          </a:xfrm>
          <a:prstGeom prst="rect">
            <a:avLst/>
          </a:prstGeom>
        </p:spPr>
        <p:txBody>
          <a:bodyPr anchor="t" rtlCol="false" tIns="0" lIns="0" bIns="0" rIns="0">
            <a:spAutoFit/>
          </a:bodyPr>
          <a:lstStyle/>
          <a:p>
            <a:pPr algn="l">
              <a:lnSpc>
                <a:spcPts val="5599"/>
              </a:lnSpc>
            </a:pPr>
            <a:r>
              <a:rPr lang="en-US" sz="3999" spc="223">
                <a:solidFill>
                  <a:srgbClr val="000000"/>
                </a:solidFill>
                <a:latin typeface="Gotham Condensed Bold"/>
              </a:rPr>
              <a:t>EVRİŞİMLİ KATMANLAR</a:t>
            </a:r>
          </a:p>
        </p:txBody>
      </p:sp>
      <p:sp>
        <p:nvSpPr>
          <p:cNvPr name="TextBox 23" id="23"/>
          <p:cNvSpPr txBox="true"/>
          <p:nvPr/>
        </p:nvSpPr>
        <p:spPr>
          <a:xfrm rot="0">
            <a:off x="8218234" y="4523861"/>
            <a:ext cx="8563290" cy="1563370"/>
          </a:xfrm>
          <a:prstGeom prst="rect">
            <a:avLst/>
          </a:prstGeom>
        </p:spPr>
        <p:txBody>
          <a:bodyPr anchor="t" rtlCol="false" tIns="0" lIns="0" bIns="0" rIns="0">
            <a:spAutoFit/>
          </a:bodyPr>
          <a:lstStyle/>
          <a:p>
            <a:pPr algn="l">
              <a:lnSpc>
                <a:spcPts val="3080"/>
              </a:lnSpc>
            </a:pPr>
            <a:r>
              <a:rPr lang="en-US" sz="2200">
                <a:solidFill>
                  <a:srgbClr val="000000"/>
                </a:solidFill>
                <a:latin typeface="Public Sans"/>
              </a:rPr>
              <a:t>Model, evrişimli katmanlarla başlar. Evrişimli katmanlar, görüntüler üzerinde belirli özelliklerin algılanmasına yardımcı olur. Her bir evrişimli katmanda, özellik haritalarını çıkarmak için çekirdekler kullanılır.</a:t>
            </a:r>
          </a:p>
        </p:txBody>
      </p:sp>
      <p:grpSp>
        <p:nvGrpSpPr>
          <p:cNvPr name="Group 24" id="24"/>
          <p:cNvGrpSpPr/>
          <p:nvPr/>
        </p:nvGrpSpPr>
        <p:grpSpPr>
          <a:xfrm rot="0">
            <a:off x="7740458" y="7017195"/>
            <a:ext cx="9518842" cy="2310841"/>
            <a:chOff x="0" y="0"/>
            <a:chExt cx="2507020" cy="608617"/>
          </a:xfrm>
        </p:grpSpPr>
        <p:sp>
          <p:nvSpPr>
            <p:cNvPr name="Freeform 25" id="25"/>
            <p:cNvSpPr/>
            <p:nvPr/>
          </p:nvSpPr>
          <p:spPr>
            <a:xfrm flipH="false" flipV="false" rot="0">
              <a:off x="0" y="0"/>
              <a:ext cx="2507020" cy="608617"/>
            </a:xfrm>
            <a:custGeom>
              <a:avLst/>
              <a:gdLst/>
              <a:ahLst/>
              <a:cxnLst/>
              <a:rect r="r" b="b" t="t" l="l"/>
              <a:pathLst>
                <a:path h="608617" w="2507020">
                  <a:moveTo>
                    <a:pt x="0" y="0"/>
                  </a:moveTo>
                  <a:lnTo>
                    <a:pt x="2507020" y="0"/>
                  </a:lnTo>
                  <a:lnTo>
                    <a:pt x="2507020" y="608617"/>
                  </a:lnTo>
                  <a:lnTo>
                    <a:pt x="0" y="608617"/>
                  </a:lnTo>
                  <a:close/>
                </a:path>
              </a:pathLst>
            </a:custGeom>
            <a:solidFill>
              <a:srgbClr val="FFD1D5"/>
            </a:solidFill>
          </p:spPr>
        </p:sp>
        <p:sp>
          <p:nvSpPr>
            <p:cNvPr name="TextBox 26" id="26"/>
            <p:cNvSpPr txBox="true"/>
            <p:nvPr/>
          </p:nvSpPr>
          <p:spPr>
            <a:xfrm>
              <a:off x="0" y="-38100"/>
              <a:ext cx="2507020" cy="646717"/>
            </a:xfrm>
            <a:prstGeom prst="rect">
              <a:avLst/>
            </a:prstGeom>
          </p:spPr>
          <p:txBody>
            <a:bodyPr anchor="ctr" rtlCol="false" tIns="50800" lIns="50800" bIns="50800" rIns="50800"/>
            <a:lstStyle/>
            <a:p>
              <a:pPr algn="ctr">
                <a:lnSpc>
                  <a:spcPts val="2659"/>
                </a:lnSpc>
                <a:spcBef>
                  <a:spcPct val="0"/>
                </a:spcBef>
              </a:pPr>
            </a:p>
          </p:txBody>
        </p:sp>
      </p:grpSp>
      <p:sp>
        <p:nvSpPr>
          <p:cNvPr name="TextBox 27" id="27"/>
          <p:cNvSpPr txBox="true"/>
          <p:nvPr/>
        </p:nvSpPr>
        <p:spPr>
          <a:xfrm rot="0">
            <a:off x="7984552" y="6639369"/>
            <a:ext cx="8115300" cy="679450"/>
          </a:xfrm>
          <a:prstGeom prst="rect">
            <a:avLst/>
          </a:prstGeom>
        </p:spPr>
        <p:txBody>
          <a:bodyPr anchor="t" rtlCol="false" tIns="0" lIns="0" bIns="0" rIns="0">
            <a:spAutoFit/>
          </a:bodyPr>
          <a:lstStyle/>
          <a:p>
            <a:pPr algn="l">
              <a:lnSpc>
                <a:spcPts val="5599"/>
              </a:lnSpc>
            </a:pPr>
            <a:r>
              <a:rPr lang="en-US" sz="3999" spc="223">
                <a:solidFill>
                  <a:srgbClr val="000000"/>
                </a:solidFill>
                <a:latin typeface="Gotham Condensed Bold"/>
              </a:rPr>
              <a:t>AKTİVASYON KATMANLARI</a:t>
            </a:r>
          </a:p>
        </p:txBody>
      </p:sp>
      <p:sp>
        <p:nvSpPr>
          <p:cNvPr name="TextBox 28" id="28"/>
          <p:cNvSpPr txBox="true"/>
          <p:nvPr/>
        </p:nvSpPr>
        <p:spPr>
          <a:xfrm rot="0">
            <a:off x="8218234" y="7444245"/>
            <a:ext cx="8563290" cy="1172845"/>
          </a:xfrm>
          <a:prstGeom prst="rect">
            <a:avLst/>
          </a:prstGeom>
        </p:spPr>
        <p:txBody>
          <a:bodyPr anchor="t" rtlCol="false" tIns="0" lIns="0" bIns="0" rIns="0">
            <a:spAutoFit/>
          </a:bodyPr>
          <a:lstStyle/>
          <a:p>
            <a:pPr algn="l">
              <a:lnSpc>
                <a:spcPts val="3080"/>
              </a:lnSpc>
            </a:pPr>
            <a:r>
              <a:rPr lang="en-US" sz="2200">
                <a:solidFill>
                  <a:srgbClr val="000000"/>
                </a:solidFill>
                <a:latin typeface="Public Sans"/>
              </a:rPr>
              <a:t>Aktivasyon fonksiyonu olarak ReLU (Rectified Linear Unit) kullanılmıştır. ReLU, hesaplama maliyeti düşük ve hesaplama hızı yüksek olduğu için tercih edilir.</a:t>
            </a:r>
          </a:p>
        </p:txBody>
      </p:sp>
      <p:grpSp>
        <p:nvGrpSpPr>
          <p:cNvPr name="Group 29" id="29"/>
          <p:cNvGrpSpPr/>
          <p:nvPr/>
        </p:nvGrpSpPr>
        <p:grpSpPr>
          <a:xfrm rot="0">
            <a:off x="761505" y="3056019"/>
            <a:ext cx="6293701" cy="497329"/>
            <a:chOff x="0" y="0"/>
            <a:chExt cx="1477271" cy="116734"/>
          </a:xfrm>
        </p:grpSpPr>
        <p:sp>
          <p:nvSpPr>
            <p:cNvPr name="Freeform 30" id="30"/>
            <p:cNvSpPr/>
            <p:nvPr/>
          </p:nvSpPr>
          <p:spPr>
            <a:xfrm flipH="false" flipV="false" rot="0">
              <a:off x="0" y="0"/>
              <a:ext cx="1477271" cy="116734"/>
            </a:xfrm>
            <a:custGeom>
              <a:avLst/>
              <a:gdLst/>
              <a:ahLst/>
              <a:cxnLst/>
              <a:rect r="r" b="b" t="t" l="l"/>
              <a:pathLst>
                <a:path h="116734" w="1477271">
                  <a:moveTo>
                    <a:pt x="0" y="0"/>
                  </a:moveTo>
                  <a:lnTo>
                    <a:pt x="1477271" y="0"/>
                  </a:lnTo>
                  <a:lnTo>
                    <a:pt x="1477271" y="116734"/>
                  </a:lnTo>
                  <a:lnTo>
                    <a:pt x="0" y="116734"/>
                  </a:lnTo>
                  <a:close/>
                </a:path>
              </a:pathLst>
            </a:custGeom>
            <a:solidFill>
              <a:srgbClr val="FD828D"/>
            </a:solidFill>
          </p:spPr>
        </p:sp>
        <p:sp>
          <p:nvSpPr>
            <p:cNvPr name="TextBox 31" id="31"/>
            <p:cNvSpPr txBox="true"/>
            <p:nvPr/>
          </p:nvSpPr>
          <p:spPr>
            <a:xfrm>
              <a:off x="0" y="-38100"/>
              <a:ext cx="1477271" cy="154834"/>
            </a:xfrm>
            <a:prstGeom prst="rect">
              <a:avLst/>
            </a:prstGeom>
          </p:spPr>
          <p:txBody>
            <a:bodyPr anchor="ctr" rtlCol="false" tIns="50800" lIns="50800" bIns="50800" rIns="50800"/>
            <a:lstStyle/>
            <a:p>
              <a:pPr algn="ctr">
                <a:lnSpc>
                  <a:spcPts val="2659"/>
                </a:lnSpc>
                <a:spcBef>
                  <a:spcPct val="0"/>
                </a:spcBef>
              </a:pPr>
            </a:p>
          </p:txBody>
        </p:sp>
      </p:grpSp>
      <p:sp>
        <p:nvSpPr>
          <p:cNvPr name="TextBox 32" id="32"/>
          <p:cNvSpPr txBox="true"/>
          <p:nvPr/>
        </p:nvSpPr>
        <p:spPr>
          <a:xfrm rot="0">
            <a:off x="761505" y="1196954"/>
            <a:ext cx="5878451" cy="2356394"/>
          </a:xfrm>
          <a:prstGeom prst="rect">
            <a:avLst/>
          </a:prstGeom>
        </p:spPr>
        <p:txBody>
          <a:bodyPr anchor="t" rtlCol="false" tIns="0" lIns="0" bIns="0" rIns="0">
            <a:spAutoFit/>
          </a:bodyPr>
          <a:lstStyle/>
          <a:p>
            <a:pPr algn="l" marL="0" indent="0" lvl="0">
              <a:lnSpc>
                <a:spcPts val="9425"/>
              </a:lnSpc>
            </a:pPr>
            <a:r>
              <a:rPr lang="en-US" sz="6732" spc="377">
                <a:solidFill>
                  <a:srgbClr val="000000"/>
                </a:solidFill>
                <a:latin typeface="Gotham Condensed Bold"/>
              </a:rPr>
              <a:t>TASARLANAN MODEL VE AÇIKLAMASI</a:t>
            </a:r>
          </a:p>
        </p:txBody>
      </p:sp>
      <p:sp>
        <p:nvSpPr>
          <p:cNvPr name="Freeform 33" id="33"/>
          <p:cNvSpPr/>
          <p:nvPr/>
        </p:nvSpPr>
        <p:spPr>
          <a:xfrm flipH="false" flipV="false" rot="5400000">
            <a:off x="-7998812" y="4800437"/>
            <a:ext cx="5566734" cy="3054745"/>
          </a:xfrm>
          <a:custGeom>
            <a:avLst/>
            <a:gdLst/>
            <a:ahLst/>
            <a:cxnLst/>
            <a:rect r="r" b="b" t="t" l="l"/>
            <a:pathLst>
              <a:path h="3054745" w="5566734">
                <a:moveTo>
                  <a:pt x="0" y="0"/>
                </a:moveTo>
                <a:lnTo>
                  <a:pt x="5566734" y="0"/>
                </a:lnTo>
                <a:lnTo>
                  <a:pt x="5566734" y="3054746"/>
                </a:lnTo>
                <a:lnTo>
                  <a:pt x="0" y="30547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6104467" y="-15182354"/>
            <a:ext cx="5566734" cy="27863242"/>
            <a:chOff x="0" y="0"/>
            <a:chExt cx="7422312" cy="37150989"/>
          </a:xfrm>
        </p:grpSpPr>
        <p:sp>
          <p:nvSpPr>
            <p:cNvPr name="Freeform 3" id="3"/>
            <p:cNvSpPr/>
            <p:nvPr/>
          </p:nvSpPr>
          <p:spPr>
            <a:xfrm flipH="false" flipV="false" rot="0">
              <a:off x="0" y="33077995"/>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28352567"/>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23627140"/>
              <a:ext cx="7422312" cy="4072994"/>
            </a:xfrm>
            <a:custGeom>
              <a:avLst/>
              <a:gdLst/>
              <a:ahLst/>
              <a:cxnLst/>
              <a:rect r="r" b="b" t="t" l="l"/>
              <a:pathLst>
                <a:path h="4072994" w="7422312">
                  <a:moveTo>
                    <a:pt x="0" y="0"/>
                  </a:moveTo>
                  <a:lnTo>
                    <a:pt x="7422312" y="0"/>
                  </a:lnTo>
                  <a:lnTo>
                    <a:pt x="7422312" y="4072993"/>
                  </a:lnTo>
                  <a:lnTo>
                    <a:pt x="0" y="40729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0" y="18901712"/>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0" y="14176284"/>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0" y="9450856"/>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0" y="4725428"/>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0" y="0"/>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11" id="11"/>
          <p:cNvGrpSpPr/>
          <p:nvPr/>
        </p:nvGrpSpPr>
        <p:grpSpPr>
          <a:xfrm rot="0">
            <a:off x="1028700" y="1834259"/>
            <a:ext cx="16230600" cy="1144881"/>
            <a:chOff x="0" y="0"/>
            <a:chExt cx="4274726" cy="301532"/>
          </a:xfrm>
        </p:grpSpPr>
        <p:sp>
          <p:nvSpPr>
            <p:cNvPr name="Freeform 12" id="12"/>
            <p:cNvSpPr/>
            <p:nvPr/>
          </p:nvSpPr>
          <p:spPr>
            <a:xfrm flipH="false" flipV="false" rot="0">
              <a:off x="0" y="0"/>
              <a:ext cx="4274726" cy="301532"/>
            </a:xfrm>
            <a:custGeom>
              <a:avLst/>
              <a:gdLst/>
              <a:ahLst/>
              <a:cxnLst/>
              <a:rect r="r" b="b" t="t" l="l"/>
              <a:pathLst>
                <a:path h="301532" w="4274726">
                  <a:moveTo>
                    <a:pt x="0" y="0"/>
                  </a:moveTo>
                  <a:lnTo>
                    <a:pt x="4274726" y="0"/>
                  </a:lnTo>
                  <a:lnTo>
                    <a:pt x="4274726" y="301532"/>
                  </a:lnTo>
                  <a:lnTo>
                    <a:pt x="0" y="301532"/>
                  </a:lnTo>
                  <a:close/>
                </a:path>
              </a:pathLst>
            </a:custGeom>
            <a:solidFill>
              <a:srgbClr val="FFD1D5"/>
            </a:solidFill>
          </p:spPr>
        </p:sp>
        <p:sp>
          <p:nvSpPr>
            <p:cNvPr name="TextBox 13" id="13"/>
            <p:cNvSpPr txBox="true"/>
            <p:nvPr/>
          </p:nvSpPr>
          <p:spPr>
            <a:xfrm>
              <a:off x="0" y="-38100"/>
              <a:ext cx="4274726" cy="339632"/>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2015398" y="1456434"/>
            <a:ext cx="14320678" cy="679450"/>
          </a:xfrm>
          <a:prstGeom prst="rect">
            <a:avLst/>
          </a:prstGeom>
        </p:spPr>
        <p:txBody>
          <a:bodyPr anchor="t" rtlCol="false" tIns="0" lIns="0" bIns="0" rIns="0">
            <a:spAutoFit/>
          </a:bodyPr>
          <a:lstStyle/>
          <a:p>
            <a:pPr algn="l">
              <a:lnSpc>
                <a:spcPts val="5599"/>
              </a:lnSpc>
            </a:pPr>
            <a:r>
              <a:rPr lang="en-US" sz="3999" spc="223">
                <a:solidFill>
                  <a:srgbClr val="000000"/>
                </a:solidFill>
                <a:latin typeface="Gotham Condensed Bold"/>
              </a:rPr>
              <a:t>BATCH NORMALIZASYONU</a:t>
            </a:r>
          </a:p>
        </p:txBody>
      </p:sp>
      <p:sp>
        <p:nvSpPr>
          <p:cNvPr name="TextBox 15" id="15"/>
          <p:cNvSpPr txBox="true"/>
          <p:nvPr/>
        </p:nvSpPr>
        <p:spPr>
          <a:xfrm rot="0">
            <a:off x="1983661" y="2078734"/>
            <a:ext cx="14320678" cy="782320"/>
          </a:xfrm>
          <a:prstGeom prst="rect">
            <a:avLst/>
          </a:prstGeom>
        </p:spPr>
        <p:txBody>
          <a:bodyPr anchor="t" rtlCol="false" tIns="0" lIns="0" bIns="0" rIns="0">
            <a:spAutoFit/>
          </a:bodyPr>
          <a:lstStyle/>
          <a:p>
            <a:pPr algn="l">
              <a:lnSpc>
                <a:spcPts val="3080"/>
              </a:lnSpc>
            </a:pPr>
            <a:r>
              <a:rPr lang="en-US" sz="2200">
                <a:solidFill>
                  <a:srgbClr val="000000"/>
                </a:solidFill>
                <a:latin typeface="Public Sans"/>
              </a:rPr>
              <a:t>BatchNormalization, ağın istikrarlı bir şekilde eğitilmesine yardımcı olur. Girdi katmanının normalize edilmesi, eğitim sürecini hızlandırır ve daha iyi sonuçlar elde edilmesini sağlar.</a:t>
            </a:r>
          </a:p>
        </p:txBody>
      </p:sp>
      <p:grpSp>
        <p:nvGrpSpPr>
          <p:cNvPr name="Group 16" id="16"/>
          <p:cNvGrpSpPr/>
          <p:nvPr/>
        </p:nvGrpSpPr>
        <p:grpSpPr>
          <a:xfrm rot="0">
            <a:off x="1028700" y="3337915"/>
            <a:ext cx="16230600" cy="1324370"/>
            <a:chOff x="0" y="0"/>
            <a:chExt cx="4274726" cy="348805"/>
          </a:xfrm>
        </p:grpSpPr>
        <p:sp>
          <p:nvSpPr>
            <p:cNvPr name="Freeform 17" id="17"/>
            <p:cNvSpPr/>
            <p:nvPr/>
          </p:nvSpPr>
          <p:spPr>
            <a:xfrm flipH="false" flipV="false" rot="0">
              <a:off x="0" y="0"/>
              <a:ext cx="4274726" cy="348805"/>
            </a:xfrm>
            <a:custGeom>
              <a:avLst/>
              <a:gdLst/>
              <a:ahLst/>
              <a:cxnLst/>
              <a:rect r="r" b="b" t="t" l="l"/>
              <a:pathLst>
                <a:path h="348805" w="4274726">
                  <a:moveTo>
                    <a:pt x="0" y="0"/>
                  </a:moveTo>
                  <a:lnTo>
                    <a:pt x="4274726" y="0"/>
                  </a:lnTo>
                  <a:lnTo>
                    <a:pt x="4274726" y="348805"/>
                  </a:lnTo>
                  <a:lnTo>
                    <a:pt x="0" y="348805"/>
                  </a:lnTo>
                  <a:close/>
                </a:path>
              </a:pathLst>
            </a:custGeom>
            <a:solidFill>
              <a:srgbClr val="FFD1D5"/>
            </a:solidFill>
          </p:spPr>
        </p:sp>
        <p:sp>
          <p:nvSpPr>
            <p:cNvPr name="TextBox 18" id="18"/>
            <p:cNvSpPr txBox="true"/>
            <p:nvPr/>
          </p:nvSpPr>
          <p:spPr>
            <a:xfrm>
              <a:off x="0" y="-38100"/>
              <a:ext cx="4274726" cy="386905"/>
            </a:xfrm>
            <a:prstGeom prst="rect">
              <a:avLst/>
            </a:prstGeom>
          </p:spPr>
          <p:txBody>
            <a:bodyPr anchor="ctr" rtlCol="false" tIns="50800" lIns="50800" bIns="50800" rIns="50800"/>
            <a:lstStyle/>
            <a:p>
              <a:pPr algn="ctr">
                <a:lnSpc>
                  <a:spcPts val="2659"/>
                </a:lnSpc>
                <a:spcBef>
                  <a:spcPct val="0"/>
                </a:spcBef>
              </a:pPr>
            </a:p>
          </p:txBody>
        </p:sp>
      </p:grpSp>
      <p:sp>
        <p:nvSpPr>
          <p:cNvPr name="TextBox 19" id="19"/>
          <p:cNvSpPr txBox="true"/>
          <p:nvPr/>
        </p:nvSpPr>
        <p:spPr>
          <a:xfrm rot="0">
            <a:off x="2015398" y="2960090"/>
            <a:ext cx="14320678" cy="679450"/>
          </a:xfrm>
          <a:prstGeom prst="rect">
            <a:avLst/>
          </a:prstGeom>
        </p:spPr>
        <p:txBody>
          <a:bodyPr anchor="t" rtlCol="false" tIns="0" lIns="0" bIns="0" rIns="0">
            <a:spAutoFit/>
          </a:bodyPr>
          <a:lstStyle/>
          <a:p>
            <a:pPr algn="l">
              <a:lnSpc>
                <a:spcPts val="5599"/>
              </a:lnSpc>
            </a:pPr>
            <a:r>
              <a:rPr lang="en-US" sz="3999" spc="223">
                <a:solidFill>
                  <a:srgbClr val="000000"/>
                </a:solidFill>
                <a:latin typeface="Gotham Condensed Bold"/>
              </a:rPr>
              <a:t>DROPOUT KATMANLARI</a:t>
            </a:r>
          </a:p>
        </p:txBody>
      </p:sp>
      <p:sp>
        <p:nvSpPr>
          <p:cNvPr name="TextBox 20" id="20"/>
          <p:cNvSpPr txBox="true"/>
          <p:nvPr/>
        </p:nvSpPr>
        <p:spPr>
          <a:xfrm rot="0">
            <a:off x="1999529" y="3639540"/>
            <a:ext cx="14352416" cy="782320"/>
          </a:xfrm>
          <a:prstGeom prst="rect">
            <a:avLst/>
          </a:prstGeom>
        </p:spPr>
        <p:txBody>
          <a:bodyPr anchor="t" rtlCol="false" tIns="0" lIns="0" bIns="0" rIns="0">
            <a:spAutoFit/>
          </a:bodyPr>
          <a:lstStyle/>
          <a:p>
            <a:pPr algn="l">
              <a:lnSpc>
                <a:spcPts val="3079"/>
              </a:lnSpc>
            </a:pPr>
            <a:r>
              <a:rPr lang="en-US" sz="2199">
                <a:solidFill>
                  <a:srgbClr val="000000"/>
                </a:solidFill>
                <a:latin typeface="Public Sans"/>
              </a:rPr>
              <a:t>Drop</a:t>
            </a:r>
            <a:r>
              <a:rPr lang="en-US" sz="2199">
                <a:solidFill>
                  <a:srgbClr val="000000"/>
                </a:solidFill>
                <a:latin typeface="Public Sans"/>
              </a:rPr>
              <a:t>out, ağın aşırı uyumu önler. Eğitim sırasında rastgele bir şekilde belirli bir oranda nöronları devre dışı bırakır. Bu, ağın farklı özelliklere dayanıklı olmasını sağlar.</a:t>
            </a:r>
          </a:p>
        </p:txBody>
      </p:sp>
      <p:grpSp>
        <p:nvGrpSpPr>
          <p:cNvPr name="Group 21" id="21"/>
          <p:cNvGrpSpPr/>
          <p:nvPr/>
        </p:nvGrpSpPr>
        <p:grpSpPr>
          <a:xfrm rot="0">
            <a:off x="1108043" y="5021060"/>
            <a:ext cx="16230600" cy="1562619"/>
            <a:chOff x="0" y="0"/>
            <a:chExt cx="4274726" cy="411554"/>
          </a:xfrm>
        </p:grpSpPr>
        <p:sp>
          <p:nvSpPr>
            <p:cNvPr name="Freeform 22" id="22"/>
            <p:cNvSpPr/>
            <p:nvPr/>
          </p:nvSpPr>
          <p:spPr>
            <a:xfrm flipH="false" flipV="false" rot="0">
              <a:off x="0" y="0"/>
              <a:ext cx="4274726" cy="411554"/>
            </a:xfrm>
            <a:custGeom>
              <a:avLst/>
              <a:gdLst/>
              <a:ahLst/>
              <a:cxnLst/>
              <a:rect r="r" b="b" t="t" l="l"/>
              <a:pathLst>
                <a:path h="411554" w="4274726">
                  <a:moveTo>
                    <a:pt x="0" y="0"/>
                  </a:moveTo>
                  <a:lnTo>
                    <a:pt x="4274726" y="0"/>
                  </a:lnTo>
                  <a:lnTo>
                    <a:pt x="4274726" y="411554"/>
                  </a:lnTo>
                  <a:lnTo>
                    <a:pt x="0" y="411554"/>
                  </a:lnTo>
                  <a:close/>
                </a:path>
              </a:pathLst>
            </a:custGeom>
            <a:solidFill>
              <a:srgbClr val="FFD1D5"/>
            </a:solidFill>
          </p:spPr>
        </p:sp>
        <p:sp>
          <p:nvSpPr>
            <p:cNvPr name="TextBox 23" id="23"/>
            <p:cNvSpPr txBox="true"/>
            <p:nvPr/>
          </p:nvSpPr>
          <p:spPr>
            <a:xfrm>
              <a:off x="0" y="-38100"/>
              <a:ext cx="4274726" cy="449654"/>
            </a:xfrm>
            <a:prstGeom prst="rect">
              <a:avLst/>
            </a:prstGeom>
          </p:spPr>
          <p:txBody>
            <a:bodyPr anchor="ctr" rtlCol="false" tIns="50800" lIns="50800" bIns="50800" rIns="50800"/>
            <a:lstStyle/>
            <a:p>
              <a:pPr algn="ctr">
                <a:lnSpc>
                  <a:spcPts val="2659"/>
                </a:lnSpc>
                <a:spcBef>
                  <a:spcPct val="0"/>
                </a:spcBef>
              </a:pPr>
            </a:p>
          </p:txBody>
        </p:sp>
      </p:grpSp>
      <p:sp>
        <p:nvSpPr>
          <p:cNvPr name="TextBox 24" id="24"/>
          <p:cNvSpPr txBox="true"/>
          <p:nvPr/>
        </p:nvSpPr>
        <p:spPr>
          <a:xfrm rot="0">
            <a:off x="2094741" y="4643235"/>
            <a:ext cx="14320678" cy="679450"/>
          </a:xfrm>
          <a:prstGeom prst="rect">
            <a:avLst/>
          </a:prstGeom>
        </p:spPr>
        <p:txBody>
          <a:bodyPr anchor="t" rtlCol="false" tIns="0" lIns="0" bIns="0" rIns="0">
            <a:spAutoFit/>
          </a:bodyPr>
          <a:lstStyle/>
          <a:p>
            <a:pPr algn="l">
              <a:lnSpc>
                <a:spcPts val="5599"/>
              </a:lnSpc>
            </a:pPr>
            <a:r>
              <a:rPr lang="en-US" sz="3999" spc="223">
                <a:solidFill>
                  <a:srgbClr val="000000"/>
                </a:solidFill>
                <a:latin typeface="Gotham Condensed Bold"/>
              </a:rPr>
              <a:t>DENSE KATMANLARI</a:t>
            </a:r>
          </a:p>
        </p:txBody>
      </p:sp>
      <p:sp>
        <p:nvSpPr>
          <p:cNvPr name="TextBox 25" id="25"/>
          <p:cNvSpPr txBox="true"/>
          <p:nvPr/>
        </p:nvSpPr>
        <p:spPr>
          <a:xfrm rot="0">
            <a:off x="2094741" y="5295920"/>
            <a:ext cx="14320678" cy="1172845"/>
          </a:xfrm>
          <a:prstGeom prst="rect">
            <a:avLst/>
          </a:prstGeom>
        </p:spPr>
        <p:txBody>
          <a:bodyPr anchor="t" rtlCol="false" tIns="0" lIns="0" bIns="0" rIns="0">
            <a:spAutoFit/>
          </a:bodyPr>
          <a:lstStyle/>
          <a:p>
            <a:pPr algn="l">
              <a:lnSpc>
                <a:spcPts val="3079"/>
              </a:lnSpc>
            </a:pPr>
            <a:r>
              <a:rPr lang="en-US" sz="2199">
                <a:solidFill>
                  <a:srgbClr val="000000"/>
                </a:solidFill>
                <a:latin typeface="Public Sans"/>
              </a:rPr>
              <a:t>Yoğun (Dense) katmanlar, evrişimli katmanlardan gelen özellik haritalarını düzleştirir ve sınıflandırma için kullanılabilir hale getirir. Son yoğun katmanda, verilen giriş görüntüsünün hangi sınıfa ait olduğunu tahmin etmek için bir softmax aktivasyon fonksiyonu kullanılır.</a:t>
            </a:r>
          </a:p>
        </p:txBody>
      </p:sp>
      <p:grpSp>
        <p:nvGrpSpPr>
          <p:cNvPr name="Group 26" id="26"/>
          <p:cNvGrpSpPr/>
          <p:nvPr/>
        </p:nvGrpSpPr>
        <p:grpSpPr>
          <a:xfrm rot="0">
            <a:off x="1139780" y="6942454"/>
            <a:ext cx="16230600" cy="1278724"/>
            <a:chOff x="0" y="0"/>
            <a:chExt cx="4274726" cy="336783"/>
          </a:xfrm>
        </p:grpSpPr>
        <p:sp>
          <p:nvSpPr>
            <p:cNvPr name="Freeform 27" id="27"/>
            <p:cNvSpPr/>
            <p:nvPr/>
          </p:nvSpPr>
          <p:spPr>
            <a:xfrm flipH="false" flipV="false" rot="0">
              <a:off x="0" y="0"/>
              <a:ext cx="4274726" cy="336783"/>
            </a:xfrm>
            <a:custGeom>
              <a:avLst/>
              <a:gdLst/>
              <a:ahLst/>
              <a:cxnLst/>
              <a:rect r="r" b="b" t="t" l="l"/>
              <a:pathLst>
                <a:path h="336783" w="4274726">
                  <a:moveTo>
                    <a:pt x="0" y="0"/>
                  </a:moveTo>
                  <a:lnTo>
                    <a:pt x="4274726" y="0"/>
                  </a:lnTo>
                  <a:lnTo>
                    <a:pt x="4274726" y="336783"/>
                  </a:lnTo>
                  <a:lnTo>
                    <a:pt x="0" y="336783"/>
                  </a:lnTo>
                  <a:close/>
                </a:path>
              </a:pathLst>
            </a:custGeom>
            <a:solidFill>
              <a:srgbClr val="FFD1D5"/>
            </a:solidFill>
          </p:spPr>
        </p:sp>
        <p:sp>
          <p:nvSpPr>
            <p:cNvPr name="TextBox 28" id="28"/>
            <p:cNvSpPr txBox="true"/>
            <p:nvPr/>
          </p:nvSpPr>
          <p:spPr>
            <a:xfrm>
              <a:off x="0" y="-38100"/>
              <a:ext cx="4274726" cy="374883"/>
            </a:xfrm>
            <a:prstGeom prst="rect">
              <a:avLst/>
            </a:prstGeom>
          </p:spPr>
          <p:txBody>
            <a:bodyPr anchor="ctr" rtlCol="false" tIns="50800" lIns="50800" bIns="50800" rIns="50800"/>
            <a:lstStyle/>
            <a:p>
              <a:pPr algn="ctr">
                <a:lnSpc>
                  <a:spcPts val="2659"/>
                </a:lnSpc>
                <a:spcBef>
                  <a:spcPct val="0"/>
                </a:spcBef>
              </a:pPr>
            </a:p>
          </p:txBody>
        </p:sp>
      </p:grpSp>
      <p:sp>
        <p:nvSpPr>
          <p:cNvPr name="TextBox 29" id="29"/>
          <p:cNvSpPr txBox="true"/>
          <p:nvPr/>
        </p:nvSpPr>
        <p:spPr>
          <a:xfrm rot="0">
            <a:off x="2126478" y="6564629"/>
            <a:ext cx="14320678" cy="679450"/>
          </a:xfrm>
          <a:prstGeom prst="rect">
            <a:avLst/>
          </a:prstGeom>
        </p:spPr>
        <p:txBody>
          <a:bodyPr anchor="t" rtlCol="false" tIns="0" lIns="0" bIns="0" rIns="0">
            <a:spAutoFit/>
          </a:bodyPr>
          <a:lstStyle/>
          <a:p>
            <a:pPr algn="l">
              <a:lnSpc>
                <a:spcPts val="5599"/>
              </a:lnSpc>
            </a:pPr>
            <a:r>
              <a:rPr lang="en-US" sz="3999" spc="223">
                <a:solidFill>
                  <a:srgbClr val="000000"/>
                </a:solidFill>
                <a:latin typeface="Gotham Condensed Bold"/>
              </a:rPr>
              <a:t>OPTIMIZER VE KAYIP FONKSİYONU</a:t>
            </a:r>
          </a:p>
        </p:txBody>
      </p:sp>
      <p:sp>
        <p:nvSpPr>
          <p:cNvPr name="TextBox 30" id="30"/>
          <p:cNvSpPr txBox="true"/>
          <p:nvPr/>
        </p:nvSpPr>
        <p:spPr>
          <a:xfrm rot="0">
            <a:off x="2126478" y="7244079"/>
            <a:ext cx="14320678" cy="782320"/>
          </a:xfrm>
          <a:prstGeom prst="rect">
            <a:avLst/>
          </a:prstGeom>
        </p:spPr>
        <p:txBody>
          <a:bodyPr anchor="t" rtlCol="false" tIns="0" lIns="0" bIns="0" rIns="0">
            <a:spAutoFit/>
          </a:bodyPr>
          <a:lstStyle/>
          <a:p>
            <a:pPr algn="l">
              <a:lnSpc>
                <a:spcPts val="3079"/>
              </a:lnSpc>
            </a:pPr>
            <a:r>
              <a:rPr lang="en-US" sz="2199">
                <a:solidFill>
                  <a:srgbClr val="000000"/>
                </a:solidFill>
                <a:latin typeface="Public Sans"/>
              </a:rPr>
              <a:t>Model, Adam optimizer ve sparse categorical crossentropy kayıp fonksiyonu kullanılarak derlenmiştir. Adam optimizer, eğitimi hızlandıran ve daha iyi sonuçlar sağlayan bir optimizasyon algoritmasıdır.</a:t>
            </a:r>
          </a:p>
        </p:txBody>
      </p:sp>
      <p:grpSp>
        <p:nvGrpSpPr>
          <p:cNvPr name="Group 31" id="31"/>
          <p:cNvGrpSpPr/>
          <p:nvPr/>
        </p:nvGrpSpPr>
        <p:grpSpPr>
          <a:xfrm rot="0">
            <a:off x="1171517" y="8551378"/>
            <a:ext cx="16230600" cy="1278724"/>
            <a:chOff x="0" y="0"/>
            <a:chExt cx="4274726" cy="336783"/>
          </a:xfrm>
        </p:grpSpPr>
        <p:sp>
          <p:nvSpPr>
            <p:cNvPr name="Freeform 32" id="32"/>
            <p:cNvSpPr/>
            <p:nvPr/>
          </p:nvSpPr>
          <p:spPr>
            <a:xfrm flipH="false" flipV="false" rot="0">
              <a:off x="0" y="0"/>
              <a:ext cx="4274726" cy="336783"/>
            </a:xfrm>
            <a:custGeom>
              <a:avLst/>
              <a:gdLst/>
              <a:ahLst/>
              <a:cxnLst/>
              <a:rect r="r" b="b" t="t" l="l"/>
              <a:pathLst>
                <a:path h="336783" w="4274726">
                  <a:moveTo>
                    <a:pt x="0" y="0"/>
                  </a:moveTo>
                  <a:lnTo>
                    <a:pt x="4274726" y="0"/>
                  </a:lnTo>
                  <a:lnTo>
                    <a:pt x="4274726" y="336783"/>
                  </a:lnTo>
                  <a:lnTo>
                    <a:pt x="0" y="336783"/>
                  </a:lnTo>
                  <a:close/>
                </a:path>
              </a:pathLst>
            </a:custGeom>
            <a:solidFill>
              <a:srgbClr val="FFD1D5"/>
            </a:solidFill>
          </p:spPr>
        </p:sp>
        <p:sp>
          <p:nvSpPr>
            <p:cNvPr name="TextBox 33" id="33"/>
            <p:cNvSpPr txBox="true"/>
            <p:nvPr/>
          </p:nvSpPr>
          <p:spPr>
            <a:xfrm>
              <a:off x="0" y="-38100"/>
              <a:ext cx="4274726" cy="374883"/>
            </a:xfrm>
            <a:prstGeom prst="rect">
              <a:avLst/>
            </a:prstGeom>
          </p:spPr>
          <p:txBody>
            <a:bodyPr anchor="ctr" rtlCol="false" tIns="50800" lIns="50800" bIns="50800" rIns="50800"/>
            <a:lstStyle/>
            <a:p>
              <a:pPr algn="ctr">
                <a:lnSpc>
                  <a:spcPts val="2659"/>
                </a:lnSpc>
                <a:spcBef>
                  <a:spcPct val="0"/>
                </a:spcBef>
              </a:pPr>
            </a:p>
          </p:txBody>
        </p:sp>
      </p:grpSp>
      <p:sp>
        <p:nvSpPr>
          <p:cNvPr name="TextBox 34" id="34"/>
          <p:cNvSpPr txBox="true"/>
          <p:nvPr/>
        </p:nvSpPr>
        <p:spPr>
          <a:xfrm rot="0">
            <a:off x="2158215" y="8173553"/>
            <a:ext cx="14320678" cy="679450"/>
          </a:xfrm>
          <a:prstGeom prst="rect">
            <a:avLst/>
          </a:prstGeom>
        </p:spPr>
        <p:txBody>
          <a:bodyPr anchor="t" rtlCol="false" tIns="0" lIns="0" bIns="0" rIns="0">
            <a:spAutoFit/>
          </a:bodyPr>
          <a:lstStyle/>
          <a:p>
            <a:pPr algn="l">
              <a:lnSpc>
                <a:spcPts val="5599"/>
              </a:lnSpc>
            </a:pPr>
            <a:r>
              <a:rPr lang="en-US" sz="3999" spc="223">
                <a:solidFill>
                  <a:srgbClr val="000000"/>
                </a:solidFill>
                <a:latin typeface="Gotham Condensed Bold"/>
              </a:rPr>
              <a:t>EĞİTİM</a:t>
            </a:r>
          </a:p>
        </p:txBody>
      </p:sp>
      <p:sp>
        <p:nvSpPr>
          <p:cNvPr name="TextBox 35" id="35"/>
          <p:cNvSpPr txBox="true"/>
          <p:nvPr/>
        </p:nvSpPr>
        <p:spPr>
          <a:xfrm rot="0">
            <a:off x="2158215" y="8853003"/>
            <a:ext cx="14320678" cy="782320"/>
          </a:xfrm>
          <a:prstGeom prst="rect">
            <a:avLst/>
          </a:prstGeom>
        </p:spPr>
        <p:txBody>
          <a:bodyPr anchor="t" rtlCol="false" tIns="0" lIns="0" bIns="0" rIns="0">
            <a:spAutoFit/>
          </a:bodyPr>
          <a:lstStyle/>
          <a:p>
            <a:pPr algn="l">
              <a:lnSpc>
                <a:spcPts val="3079"/>
              </a:lnSpc>
            </a:pPr>
            <a:r>
              <a:rPr lang="en-US" sz="2199">
                <a:solidFill>
                  <a:srgbClr val="000000"/>
                </a:solidFill>
                <a:latin typeface="Public Sans"/>
              </a:rPr>
              <a:t>Model, eğitim verileri üzerinde eğitilir ve doğrulama verisi üzerinde değerlendirilir. Ayrıca, erken durma (early stopping) kullanılarak aşırı uyumu önlemek için eğitim durdurulabilir.</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862243"/>
            <a:ext cx="7441996" cy="443225"/>
            <a:chOff x="0" y="0"/>
            <a:chExt cx="1960032" cy="116734"/>
          </a:xfrm>
        </p:grpSpPr>
        <p:sp>
          <p:nvSpPr>
            <p:cNvPr name="Freeform 3" id="3"/>
            <p:cNvSpPr/>
            <p:nvPr/>
          </p:nvSpPr>
          <p:spPr>
            <a:xfrm flipH="false" flipV="false" rot="0">
              <a:off x="0" y="0"/>
              <a:ext cx="1960032" cy="116734"/>
            </a:xfrm>
            <a:custGeom>
              <a:avLst/>
              <a:gdLst/>
              <a:ahLst/>
              <a:cxnLst/>
              <a:rect r="r" b="b" t="t" l="l"/>
              <a:pathLst>
                <a:path h="116734" w="1960032">
                  <a:moveTo>
                    <a:pt x="0" y="0"/>
                  </a:moveTo>
                  <a:lnTo>
                    <a:pt x="1960032" y="0"/>
                  </a:lnTo>
                  <a:lnTo>
                    <a:pt x="1960032" y="116734"/>
                  </a:lnTo>
                  <a:lnTo>
                    <a:pt x="0" y="116734"/>
                  </a:lnTo>
                  <a:close/>
                </a:path>
              </a:pathLst>
            </a:custGeom>
            <a:solidFill>
              <a:srgbClr val="FD828D"/>
            </a:solidFill>
          </p:spPr>
        </p:sp>
        <p:sp>
          <p:nvSpPr>
            <p:cNvPr name="TextBox 4" id="4"/>
            <p:cNvSpPr txBox="true"/>
            <p:nvPr/>
          </p:nvSpPr>
          <p:spPr>
            <a:xfrm>
              <a:off x="0" y="-38100"/>
              <a:ext cx="1960032" cy="154834"/>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776643"/>
            <a:ext cx="7441996" cy="443225"/>
            <a:chOff x="0" y="0"/>
            <a:chExt cx="1960032" cy="116734"/>
          </a:xfrm>
        </p:grpSpPr>
        <p:sp>
          <p:nvSpPr>
            <p:cNvPr name="Freeform 6" id="6"/>
            <p:cNvSpPr/>
            <p:nvPr/>
          </p:nvSpPr>
          <p:spPr>
            <a:xfrm flipH="false" flipV="false" rot="0">
              <a:off x="0" y="0"/>
              <a:ext cx="1960032" cy="116734"/>
            </a:xfrm>
            <a:custGeom>
              <a:avLst/>
              <a:gdLst/>
              <a:ahLst/>
              <a:cxnLst/>
              <a:rect r="r" b="b" t="t" l="l"/>
              <a:pathLst>
                <a:path h="116734" w="1960032">
                  <a:moveTo>
                    <a:pt x="0" y="0"/>
                  </a:moveTo>
                  <a:lnTo>
                    <a:pt x="1960032" y="0"/>
                  </a:lnTo>
                  <a:lnTo>
                    <a:pt x="1960032" y="116734"/>
                  </a:lnTo>
                  <a:lnTo>
                    <a:pt x="0" y="116734"/>
                  </a:lnTo>
                  <a:close/>
                </a:path>
              </a:pathLst>
            </a:custGeom>
            <a:solidFill>
              <a:srgbClr val="FD828D"/>
            </a:solidFill>
          </p:spPr>
        </p:sp>
        <p:sp>
          <p:nvSpPr>
            <p:cNvPr name="TextBox 7" id="7"/>
            <p:cNvSpPr txBox="true"/>
            <p:nvPr/>
          </p:nvSpPr>
          <p:spPr>
            <a:xfrm>
              <a:off x="0" y="-38100"/>
              <a:ext cx="1960032" cy="154834"/>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9817304" y="862243"/>
            <a:ext cx="7441996" cy="443225"/>
            <a:chOff x="0" y="0"/>
            <a:chExt cx="1960032" cy="116734"/>
          </a:xfrm>
        </p:grpSpPr>
        <p:sp>
          <p:nvSpPr>
            <p:cNvPr name="Freeform 9" id="9"/>
            <p:cNvSpPr/>
            <p:nvPr/>
          </p:nvSpPr>
          <p:spPr>
            <a:xfrm flipH="false" flipV="false" rot="0">
              <a:off x="0" y="0"/>
              <a:ext cx="1960032" cy="116734"/>
            </a:xfrm>
            <a:custGeom>
              <a:avLst/>
              <a:gdLst/>
              <a:ahLst/>
              <a:cxnLst/>
              <a:rect r="r" b="b" t="t" l="l"/>
              <a:pathLst>
                <a:path h="116734" w="1960032">
                  <a:moveTo>
                    <a:pt x="0" y="0"/>
                  </a:moveTo>
                  <a:lnTo>
                    <a:pt x="1960032" y="0"/>
                  </a:lnTo>
                  <a:lnTo>
                    <a:pt x="1960032" y="116734"/>
                  </a:lnTo>
                  <a:lnTo>
                    <a:pt x="0" y="116734"/>
                  </a:lnTo>
                  <a:close/>
                </a:path>
              </a:pathLst>
            </a:custGeom>
            <a:solidFill>
              <a:srgbClr val="5CDEE6"/>
            </a:solidFill>
          </p:spPr>
        </p:sp>
        <p:sp>
          <p:nvSpPr>
            <p:cNvPr name="TextBox 10" id="10"/>
            <p:cNvSpPr txBox="true"/>
            <p:nvPr/>
          </p:nvSpPr>
          <p:spPr>
            <a:xfrm>
              <a:off x="0" y="-38100"/>
              <a:ext cx="1960032" cy="154834"/>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9817304" y="1776643"/>
            <a:ext cx="7441996" cy="443225"/>
            <a:chOff x="0" y="0"/>
            <a:chExt cx="1960032" cy="116734"/>
          </a:xfrm>
        </p:grpSpPr>
        <p:sp>
          <p:nvSpPr>
            <p:cNvPr name="Freeform 12" id="12"/>
            <p:cNvSpPr/>
            <p:nvPr/>
          </p:nvSpPr>
          <p:spPr>
            <a:xfrm flipH="false" flipV="false" rot="0">
              <a:off x="0" y="0"/>
              <a:ext cx="1960032" cy="116734"/>
            </a:xfrm>
            <a:custGeom>
              <a:avLst/>
              <a:gdLst/>
              <a:ahLst/>
              <a:cxnLst/>
              <a:rect r="r" b="b" t="t" l="l"/>
              <a:pathLst>
                <a:path h="116734" w="1960032">
                  <a:moveTo>
                    <a:pt x="0" y="0"/>
                  </a:moveTo>
                  <a:lnTo>
                    <a:pt x="1960032" y="0"/>
                  </a:lnTo>
                  <a:lnTo>
                    <a:pt x="1960032" y="116734"/>
                  </a:lnTo>
                  <a:lnTo>
                    <a:pt x="0" y="116734"/>
                  </a:lnTo>
                  <a:close/>
                </a:path>
              </a:pathLst>
            </a:custGeom>
            <a:solidFill>
              <a:srgbClr val="5CDEE6"/>
            </a:solidFill>
          </p:spPr>
        </p:sp>
        <p:sp>
          <p:nvSpPr>
            <p:cNvPr name="TextBox 13" id="13"/>
            <p:cNvSpPr txBox="true"/>
            <p:nvPr/>
          </p:nvSpPr>
          <p:spPr>
            <a:xfrm>
              <a:off x="0" y="-38100"/>
              <a:ext cx="1960032" cy="154834"/>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5400000">
            <a:off x="6147050" y="-1307568"/>
            <a:ext cx="5566734" cy="27863242"/>
            <a:chOff x="0" y="0"/>
            <a:chExt cx="7422312" cy="37150989"/>
          </a:xfrm>
        </p:grpSpPr>
        <p:sp>
          <p:nvSpPr>
            <p:cNvPr name="Freeform 15" id="15"/>
            <p:cNvSpPr/>
            <p:nvPr/>
          </p:nvSpPr>
          <p:spPr>
            <a:xfrm flipH="false" flipV="false" rot="0">
              <a:off x="0" y="33077995"/>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0" y="28352567"/>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0" y="23627140"/>
              <a:ext cx="7422312" cy="4072994"/>
            </a:xfrm>
            <a:custGeom>
              <a:avLst/>
              <a:gdLst/>
              <a:ahLst/>
              <a:cxnLst/>
              <a:rect r="r" b="b" t="t" l="l"/>
              <a:pathLst>
                <a:path h="4072994" w="7422312">
                  <a:moveTo>
                    <a:pt x="0" y="0"/>
                  </a:moveTo>
                  <a:lnTo>
                    <a:pt x="7422312" y="0"/>
                  </a:lnTo>
                  <a:lnTo>
                    <a:pt x="7422312" y="4072993"/>
                  </a:lnTo>
                  <a:lnTo>
                    <a:pt x="0" y="40729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0" y="18901712"/>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0" y="14176284"/>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0" y="9450856"/>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0" y="4725428"/>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2" id="22"/>
            <p:cNvSpPr/>
            <p:nvPr/>
          </p:nvSpPr>
          <p:spPr>
            <a:xfrm flipH="false" flipV="false" rot="0">
              <a:off x="0" y="0"/>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23" id="23"/>
          <p:cNvSpPr/>
          <p:nvPr/>
        </p:nvSpPr>
        <p:spPr>
          <a:xfrm flipH="false" flipV="false" rot="0">
            <a:off x="2679024" y="6686889"/>
            <a:ext cx="12929951" cy="3096633"/>
          </a:xfrm>
          <a:custGeom>
            <a:avLst/>
            <a:gdLst/>
            <a:ahLst/>
            <a:cxnLst/>
            <a:rect r="r" b="b" t="t" l="l"/>
            <a:pathLst>
              <a:path h="3096633" w="12929951">
                <a:moveTo>
                  <a:pt x="0" y="0"/>
                </a:moveTo>
                <a:lnTo>
                  <a:pt x="12929952" y="0"/>
                </a:lnTo>
                <a:lnTo>
                  <a:pt x="12929952" y="3096632"/>
                </a:lnTo>
                <a:lnTo>
                  <a:pt x="0" y="3096632"/>
                </a:lnTo>
                <a:lnTo>
                  <a:pt x="0" y="0"/>
                </a:lnTo>
                <a:close/>
              </a:path>
            </a:pathLst>
          </a:custGeom>
          <a:blipFill>
            <a:blip r:embed="rId4"/>
            <a:stretch>
              <a:fillRect l="0" t="0" r="0" b="0"/>
            </a:stretch>
          </a:blipFill>
        </p:spPr>
      </p:sp>
      <p:sp>
        <p:nvSpPr>
          <p:cNvPr name="TextBox 24" id="24"/>
          <p:cNvSpPr txBox="true"/>
          <p:nvPr/>
        </p:nvSpPr>
        <p:spPr>
          <a:xfrm rot="0">
            <a:off x="1028700" y="2394321"/>
            <a:ext cx="7441996" cy="2097405"/>
          </a:xfrm>
          <a:prstGeom prst="rect">
            <a:avLst/>
          </a:prstGeom>
        </p:spPr>
        <p:txBody>
          <a:bodyPr anchor="t" rtlCol="false" tIns="0" lIns="0" bIns="0" rIns="0">
            <a:spAutoFit/>
          </a:bodyPr>
          <a:lstStyle/>
          <a:p>
            <a:pPr algn="l" marL="0" indent="0" lvl="0">
              <a:lnSpc>
                <a:spcPts val="3300"/>
              </a:lnSpc>
              <a:spcBef>
                <a:spcPct val="0"/>
              </a:spcBef>
            </a:pPr>
            <a:r>
              <a:rPr lang="en-US" sz="2200">
                <a:solidFill>
                  <a:srgbClr val="000000"/>
                </a:solidFill>
                <a:latin typeface="Public Sans Bold"/>
              </a:rPr>
              <a:t>Eğitim Kaybı</a:t>
            </a:r>
            <a:r>
              <a:rPr lang="en-US" sz="2200">
                <a:solidFill>
                  <a:srgbClr val="000000"/>
                </a:solidFill>
                <a:latin typeface="Public Sans"/>
              </a:rPr>
              <a:t>: Eğitim kaybı başlangıçta çok yüksek (10.5052) ve eğitim süreci boyunca sürekli olarak azalmaktadır, bu da modelin eğitim verileri üzerinde öğrenmeye devam ettiğini gösterir. Eğitim kaybı, son epochta 6.5527'ye düşmüştür.</a:t>
            </a:r>
          </a:p>
        </p:txBody>
      </p:sp>
      <p:sp>
        <p:nvSpPr>
          <p:cNvPr name="TextBox 25" id="25"/>
          <p:cNvSpPr txBox="true"/>
          <p:nvPr/>
        </p:nvSpPr>
        <p:spPr>
          <a:xfrm rot="0">
            <a:off x="1028700" y="381543"/>
            <a:ext cx="7043078" cy="1838325"/>
          </a:xfrm>
          <a:prstGeom prst="rect">
            <a:avLst/>
          </a:prstGeom>
        </p:spPr>
        <p:txBody>
          <a:bodyPr anchor="t" rtlCol="false" tIns="0" lIns="0" bIns="0" rIns="0">
            <a:spAutoFit/>
          </a:bodyPr>
          <a:lstStyle/>
          <a:p>
            <a:pPr algn="l" marL="0" indent="0" lvl="0">
              <a:lnSpc>
                <a:spcPts val="7200"/>
              </a:lnSpc>
              <a:spcBef>
                <a:spcPct val="0"/>
              </a:spcBef>
            </a:pPr>
            <a:r>
              <a:rPr lang="en-US" sz="6000" spc="336">
                <a:solidFill>
                  <a:srgbClr val="000000"/>
                </a:solidFill>
                <a:latin typeface="Gotham Condensed Bold"/>
              </a:rPr>
              <a:t>Eğitim ve Doğrulama Kaybı (Loss)</a:t>
            </a:r>
          </a:p>
        </p:txBody>
      </p:sp>
      <p:sp>
        <p:nvSpPr>
          <p:cNvPr name="TextBox 26" id="26"/>
          <p:cNvSpPr txBox="true"/>
          <p:nvPr/>
        </p:nvSpPr>
        <p:spPr>
          <a:xfrm rot="0">
            <a:off x="9817304" y="381543"/>
            <a:ext cx="7441996" cy="1838325"/>
          </a:xfrm>
          <a:prstGeom prst="rect">
            <a:avLst/>
          </a:prstGeom>
        </p:spPr>
        <p:txBody>
          <a:bodyPr anchor="t" rtlCol="false" tIns="0" lIns="0" bIns="0" rIns="0">
            <a:spAutoFit/>
          </a:bodyPr>
          <a:lstStyle/>
          <a:p>
            <a:pPr algn="l" marL="0" indent="0" lvl="0">
              <a:lnSpc>
                <a:spcPts val="7200"/>
              </a:lnSpc>
              <a:spcBef>
                <a:spcPct val="0"/>
              </a:spcBef>
            </a:pPr>
            <a:r>
              <a:rPr lang="en-US" sz="6000" spc="336">
                <a:solidFill>
                  <a:srgbClr val="000000"/>
                </a:solidFill>
                <a:latin typeface="Gotham Condensed Bold"/>
              </a:rPr>
              <a:t>Eğitim ve Doğrulama Doğruluğu (Accuracy)</a:t>
            </a:r>
          </a:p>
        </p:txBody>
      </p:sp>
      <p:sp>
        <p:nvSpPr>
          <p:cNvPr name="TextBox 27" id="27"/>
          <p:cNvSpPr txBox="true"/>
          <p:nvPr/>
        </p:nvSpPr>
        <p:spPr>
          <a:xfrm rot="0">
            <a:off x="9817304" y="2394321"/>
            <a:ext cx="7441996" cy="2097405"/>
          </a:xfrm>
          <a:prstGeom prst="rect">
            <a:avLst/>
          </a:prstGeom>
        </p:spPr>
        <p:txBody>
          <a:bodyPr anchor="t" rtlCol="false" tIns="0" lIns="0" bIns="0" rIns="0">
            <a:spAutoFit/>
          </a:bodyPr>
          <a:lstStyle/>
          <a:p>
            <a:pPr algn="l" marL="474981" indent="-237491" lvl="1">
              <a:lnSpc>
                <a:spcPts val="3300"/>
              </a:lnSpc>
              <a:spcBef>
                <a:spcPct val="0"/>
              </a:spcBef>
              <a:buFont typeface="Arial"/>
              <a:buChar char="•"/>
            </a:pPr>
            <a:r>
              <a:rPr lang="en-US" sz="2200">
                <a:solidFill>
                  <a:srgbClr val="000000"/>
                </a:solidFill>
                <a:latin typeface="Public Sans Bold"/>
              </a:rPr>
              <a:t>Eğitim Doğruluğu:</a:t>
            </a:r>
            <a:r>
              <a:rPr lang="en-US" sz="2200">
                <a:solidFill>
                  <a:srgbClr val="000000"/>
                </a:solidFill>
                <a:latin typeface="Public Sans"/>
              </a:rPr>
              <a:t> Eğitim doğruluğu başlangıçta çok düşük (%0) ve eğitim süreci boyunca artış göstermektedir. Son epochta eğitim doğruluğu %23'e çıkmıştır. Bu, modelin eğitim verileri üzerinde belirli bir başarıya ulaştığını gösterir.</a:t>
            </a:r>
          </a:p>
        </p:txBody>
      </p:sp>
      <p:sp>
        <p:nvSpPr>
          <p:cNvPr name="TextBox 28" id="28"/>
          <p:cNvSpPr txBox="true"/>
          <p:nvPr/>
        </p:nvSpPr>
        <p:spPr>
          <a:xfrm rot="0">
            <a:off x="1028700" y="4748405"/>
            <a:ext cx="7441996" cy="1678305"/>
          </a:xfrm>
          <a:prstGeom prst="rect">
            <a:avLst/>
          </a:prstGeom>
        </p:spPr>
        <p:txBody>
          <a:bodyPr anchor="t" rtlCol="false" tIns="0" lIns="0" bIns="0" rIns="0">
            <a:spAutoFit/>
          </a:bodyPr>
          <a:lstStyle/>
          <a:p>
            <a:pPr algn="l" marL="0" indent="0" lvl="0">
              <a:lnSpc>
                <a:spcPts val="3300"/>
              </a:lnSpc>
              <a:spcBef>
                <a:spcPct val="0"/>
              </a:spcBef>
            </a:pPr>
            <a:r>
              <a:rPr lang="en-US" sz="2200">
                <a:solidFill>
                  <a:srgbClr val="000000"/>
                </a:solidFill>
                <a:latin typeface="Public Sans Bold"/>
              </a:rPr>
              <a:t>Doğrulama Kaybı: </a:t>
            </a:r>
            <a:r>
              <a:rPr lang="en-US" sz="2200">
                <a:solidFill>
                  <a:srgbClr val="000000"/>
                </a:solidFill>
                <a:latin typeface="Public Sans"/>
              </a:rPr>
              <a:t>Doğrulama kaybı da başlangıçta yüksek (8.6549) ve hafif bir düşüş göstermektedir (son epochta 8.5788). Ancak, doğrulama kaybındaki azalma oldukça yavaştır ve neredeyse sabit kalmaktadır.</a:t>
            </a:r>
          </a:p>
        </p:txBody>
      </p:sp>
      <p:sp>
        <p:nvSpPr>
          <p:cNvPr name="TextBox 29" id="29"/>
          <p:cNvSpPr txBox="true"/>
          <p:nvPr/>
        </p:nvSpPr>
        <p:spPr>
          <a:xfrm rot="0">
            <a:off x="9817304" y="4748405"/>
            <a:ext cx="7441996" cy="1678305"/>
          </a:xfrm>
          <a:prstGeom prst="rect">
            <a:avLst/>
          </a:prstGeom>
        </p:spPr>
        <p:txBody>
          <a:bodyPr anchor="t" rtlCol="false" tIns="0" lIns="0" bIns="0" rIns="0">
            <a:spAutoFit/>
          </a:bodyPr>
          <a:lstStyle/>
          <a:p>
            <a:pPr algn="l" marL="474981" indent="-237491" lvl="1">
              <a:lnSpc>
                <a:spcPts val="3300"/>
              </a:lnSpc>
              <a:spcBef>
                <a:spcPct val="0"/>
              </a:spcBef>
              <a:buFont typeface="Arial"/>
              <a:buChar char="•"/>
            </a:pPr>
            <a:r>
              <a:rPr lang="en-US" sz="2200">
                <a:solidFill>
                  <a:srgbClr val="000000"/>
                </a:solidFill>
                <a:latin typeface="Public Sans Bold"/>
              </a:rPr>
              <a:t>Doğrulama Doğruluğu:</a:t>
            </a:r>
            <a:r>
              <a:rPr lang="en-US" sz="2200">
                <a:solidFill>
                  <a:srgbClr val="000000"/>
                </a:solidFill>
                <a:latin typeface="Public Sans"/>
              </a:rPr>
              <a:t> Doğrulama doğruluğu, tüm epochlar boyunca sıfırdır. Bu, modelin doğrulama verileri üzerinde neredeyse hiç doğru tahminde bulunamadığını gösterir.</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2693035"/>
            <a:ext cx="5566734" cy="13698118"/>
            <a:chOff x="0" y="0"/>
            <a:chExt cx="7422312" cy="18264158"/>
          </a:xfrm>
        </p:grpSpPr>
        <p:sp>
          <p:nvSpPr>
            <p:cNvPr name="Freeform 3" id="3"/>
            <p:cNvSpPr/>
            <p:nvPr/>
          </p:nvSpPr>
          <p:spPr>
            <a:xfrm flipH="false" flipV="false" rot="0">
              <a:off x="0" y="14191164"/>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9455804"/>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4735360"/>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0" y="0"/>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7" id="7"/>
          <p:cNvGrpSpPr/>
          <p:nvPr/>
        </p:nvGrpSpPr>
        <p:grpSpPr>
          <a:xfrm rot="0">
            <a:off x="7404895" y="2204047"/>
            <a:ext cx="9854405" cy="678011"/>
            <a:chOff x="0" y="0"/>
            <a:chExt cx="2595399" cy="178571"/>
          </a:xfrm>
        </p:grpSpPr>
        <p:sp>
          <p:nvSpPr>
            <p:cNvPr name="Freeform 8" id="8"/>
            <p:cNvSpPr/>
            <p:nvPr/>
          </p:nvSpPr>
          <p:spPr>
            <a:xfrm flipH="false" flipV="false" rot="0">
              <a:off x="0" y="0"/>
              <a:ext cx="2595399" cy="178571"/>
            </a:xfrm>
            <a:custGeom>
              <a:avLst/>
              <a:gdLst/>
              <a:ahLst/>
              <a:cxnLst/>
              <a:rect r="r" b="b" t="t" l="l"/>
              <a:pathLst>
                <a:path h="178571" w="2595399">
                  <a:moveTo>
                    <a:pt x="0" y="0"/>
                  </a:moveTo>
                  <a:lnTo>
                    <a:pt x="2595399" y="0"/>
                  </a:lnTo>
                  <a:lnTo>
                    <a:pt x="2595399" y="178571"/>
                  </a:lnTo>
                  <a:lnTo>
                    <a:pt x="0" y="178571"/>
                  </a:lnTo>
                  <a:close/>
                </a:path>
              </a:pathLst>
            </a:custGeom>
            <a:solidFill>
              <a:srgbClr val="5CDEE6"/>
            </a:solidFill>
          </p:spPr>
        </p:sp>
        <p:sp>
          <p:nvSpPr>
            <p:cNvPr name="TextBox 9" id="9"/>
            <p:cNvSpPr txBox="true"/>
            <p:nvPr/>
          </p:nvSpPr>
          <p:spPr>
            <a:xfrm>
              <a:off x="0" y="-38100"/>
              <a:ext cx="2595399" cy="216671"/>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false" flipV="false" rot="0">
            <a:off x="0" y="3192724"/>
            <a:ext cx="7106514" cy="5416249"/>
          </a:xfrm>
          <a:custGeom>
            <a:avLst/>
            <a:gdLst/>
            <a:ahLst/>
            <a:cxnLst/>
            <a:rect r="r" b="b" t="t" l="l"/>
            <a:pathLst>
              <a:path h="5416249" w="7106514">
                <a:moveTo>
                  <a:pt x="0" y="0"/>
                </a:moveTo>
                <a:lnTo>
                  <a:pt x="7106514" y="0"/>
                </a:lnTo>
                <a:lnTo>
                  <a:pt x="7106514" y="5416250"/>
                </a:lnTo>
                <a:lnTo>
                  <a:pt x="0" y="5416250"/>
                </a:lnTo>
                <a:lnTo>
                  <a:pt x="0" y="0"/>
                </a:lnTo>
                <a:close/>
              </a:path>
            </a:pathLst>
          </a:custGeom>
          <a:blipFill>
            <a:blip r:embed="rId4"/>
            <a:stretch>
              <a:fillRect l="0" t="0" r="0" b="0"/>
            </a:stretch>
          </a:blipFill>
        </p:spPr>
      </p:sp>
      <p:sp>
        <p:nvSpPr>
          <p:cNvPr name="TextBox 11" id="11"/>
          <p:cNvSpPr txBox="true"/>
          <p:nvPr/>
        </p:nvSpPr>
        <p:spPr>
          <a:xfrm rot="0">
            <a:off x="7404895" y="3714722"/>
            <a:ext cx="9854405" cy="3348990"/>
          </a:xfrm>
          <a:prstGeom prst="rect">
            <a:avLst/>
          </a:prstGeom>
        </p:spPr>
        <p:txBody>
          <a:bodyPr anchor="t" rtlCol="false" tIns="0" lIns="0" bIns="0" rIns="0">
            <a:spAutoFit/>
          </a:bodyPr>
          <a:lstStyle/>
          <a:p>
            <a:pPr algn="l">
              <a:lnSpc>
                <a:spcPts val="3359"/>
              </a:lnSpc>
            </a:pPr>
            <a:r>
              <a:rPr lang="en-US" sz="2400">
                <a:solidFill>
                  <a:srgbClr val="000000"/>
                </a:solidFill>
                <a:latin typeface="Public Sans"/>
              </a:rPr>
              <a:t>Eğitim doğruluğu sürekli ve dalgalı bir şekilde artıyor. Bu, modelin eğitim verisinde daha iyi performans gösterdiğini ve bu veriyi öğrenmeye devam ettiğini gösterir. Ancak artıştaki dalgalanmalar, modelin eğitimi sırasında bazı minibatch'lerde zorlandığını veya overfitting yapmaya başladığını gösterebilir. Yine de genel trendin artış yönünde olması, modelin eğitim verisini öğrenmekte olduğunu gösterir.</a:t>
            </a:r>
          </a:p>
          <a:p>
            <a:pPr algn="l">
              <a:lnSpc>
                <a:spcPts val="3359"/>
              </a:lnSpc>
            </a:pPr>
          </a:p>
        </p:txBody>
      </p:sp>
      <p:sp>
        <p:nvSpPr>
          <p:cNvPr name="TextBox 12" id="12"/>
          <p:cNvSpPr txBox="true"/>
          <p:nvPr/>
        </p:nvSpPr>
        <p:spPr>
          <a:xfrm rot="0">
            <a:off x="7404895" y="1423624"/>
            <a:ext cx="9854405" cy="1543050"/>
          </a:xfrm>
          <a:prstGeom prst="rect">
            <a:avLst/>
          </a:prstGeom>
        </p:spPr>
        <p:txBody>
          <a:bodyPr anchor="t" rtlCol="false" tIns="0" lIns="0" bIns="0" rIns="0">
            <a:spAutoFit/>
          </a:bodyPr>
          <a:lstStyle/>
          <a:p>
            <a:pPr algn="l">
              <a:lnSpc>
                <a:spcPts val="12599"/>
              </a:lnSpc>
            </a:pPr>
            <a:r>
              <a:rPr lang="en-US" sz="9000" spc="504">
                <a:solidFill>
                  <a:srgbClr val="000000"/>
                </a:solidFill>
                <a:latin typeface="Gotham Condensed Bold"/>
              </a:rPr>
              <a:t>DOĞRULUK GRAFIĞI</a:t>
            </a:r>
          </a:p>
        </p:txBody>
      </p:sp>
      <p:sp>
        <p:nvSpPr>
          <p:cNvPr name="TextBox 13" id="13"/>
          <p:cNvSpPr txBox="true"/>
          <p:nvPr/>
        </p:nvSpPr>
        <p:spPr>
          <a:xfrm rot="0">
            <a:off x="7404895" y="3116524"/>
            <a:ext cx="9854405" cy="679450"/>
          </a:xfrm>
          <a:prstGeom prst="rect">
            <a:avLst/>
          </a:prstGeom>
        </p:spPr>
        <p:txBody>
          <a:bodyPr anchor="t" rtlCol="false" tIns="0" lIns="0" bIns="0" rIns="0">
            <a:spAutoFit/>
          </a:bodyPr>
          <a:lstStyle/>
          <a:p>
            <a:pPr algn="l">
              <a:lnSpc>
                <a:spcPts val="5599"/>
              </a:lnSpc>
            </a:pPr>
            <a:r>
              <a:rPr lang="en-US" sz="3999" spc="223">
                <a:solidFill>
                  <a:srgbClr val="000000"/>
                </a:solidFill>
                <a:latin typeface="Gotham Condensed Bold"/>
              </a:rPr>
              <a:t>EĞITIM DOĞRULUĞU</a:t>
            </a:r>
          </a:p>
        </p:txBody>
      </p:sp>
      <p:sp>
        <p:nvSpPr>
          <p:cNvPr name="TextBox 14" id="14"/>
          <p:cNvSpPr txBox="true"/>
          <p:nvPr/>
        </p:nvSpPr>
        <p:spPr>
          <a:xfrm rot="0">
            <a:off x="7404895" y="7585710"/>
            <a:ext cx="9854405" cy="1672590"/>
          </a:xfrm>
          <a:prstGeom prst="rect">
            <a:avLst/>
          </a:prstGeom>
        </p:spPr>
        <p:txBody>
          <a:bodyPr anchor="t" rtlCol="false" tIns="0" lIns="0" bIns="0" rIns="0">
            <a:spAutoFit/>
          </a:bodyPr>
          <a:lstStyle/>
          <a:p>
            <a:pPr algn="l">
              <a:lnSpc>
                <a:spcPts val="3359"/>
              </a:lnSpc>
            </a:pPr>
            <a:r>
              <a:rPr lang="en-US" sz="2400">
                <a:solidFill>
                  <a:srgbClr val="000000"/>
                </a:solidFill>
                <a:latin typeface="Public Sans"/>
              </a:rPr>
              <a:t>Doğrulama doğruluğunun sıfırda sabit kalması ve hafif dalgalanması, modelin doğrulama verisinde hiç doğru sınıflandırma yapamadığını gösterir. Bu, ciddi bir sorundur ve modelin doğrulama verisi üzerinde hiçbir genelleme yapamadığını gösterir.</a:t>
            </a:r>
          </a:p>
        </p:txBody>
      </p:sp>
      <p:sp>
        <p:nvSpPr>
          <p:cNvPr name="TextBox 15" id="15"/>
          <p:cNvSpPr txBox="true"/>
          <p:nvPr/>
        </p:nvSpPr>
        <p:spPr>
          <a:xfrm rot="0">
            <a:off x="7404895" y="6987512"/>
            <a:ext cx="9854405" cy="679450"/>
          </a:xfrm>
          <a:prstGeom prst="rect">
            <a:avLst/>
          </a:prstGeom>
        </p:spPr>
        <p:txBody>
          <a:bodyPr anchor="t" rtlCol="false" tIns="0" lIns="0" bIns="0" rIns="0">
            <a:spAutoFit/>
          </a:bodyPr>
          <a:lstStyle/>
          <a:p>
            <a:pPr algn="l">
              <a:lnSpc>
                <a:spcPts val="5599"/>
              </a:lnSpc>
            </a:pPr>
            <a:r>
              <a:rPr lang="en-US" sz="3999" spc="223">
                <a:solidFill>
                  <a:srgbClr val="000000"/>
                </a:solidFill>
                <a:latin typeface="Gotham Condensed Bold"/>
              </a:rPr>
              <a:t>DOĞRULAMA DOĞRULUĞU</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167401" y="-2359041"/>
            <a:ext cx="5566734" cy="13698118"/>
            <a:chOff x="0" y="0"/>
            <a:chExt cx="7422312" cy="18264158"/>
          </a:xfrm>
        </p:grpSpPr>
        <p:sp>
          <p:nvSpPr>
            <p:cNvPr name="Freeform 3" id="3"/>
            <p:cNvSpPr/>
            <p:nvPr/>
          </p:nvSpPr>
          <p:spPr>
            <a:xfrm flipH="false" flipV="false" rot="0">
              <a:off x="0" y="14191164"/>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9455804"/>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4735360"/>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0" y="0"/>
              <a:ext cx="7422312" cy="4072994"/>
            </a:xfrm>
            <a:custGeom>
              <a:avLst/>
              <a:gdLst/>
              <a:ahLst/>
              <a:cxnLst/>
              <a:rect r="r" b="b" t="t" l="l"/>
              <a:pathLst>
                <a:path h="4072994" w="7422312">
                  <a:moveTo>
                    <a:pt x="0" y="0"/>
                  </a:moveTo>
                  <a:lnTo>
                    <a:pt x="7422312" y="0"/>
                  </a:lnTo>
                  <a:lnTo>
                    <a:pt x="7422312" y="4072994"/>
                  </a:lnTo>
                  <a:lnTo>
                    <a:pt x="0" y="40729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7" id="7"/>
          <p:cNvGrpSpPr/>
          <p:nvPr/>
        </p:nvGrpSpPr>
        <p:grpSpPr>
          <a:xfrm rot="0">
            <a:off x="1028700" y="1777401"/>
            <a:ext cx="9854405" cy="678011"/>
            <a:chOff x="0" y="0"/>
            <a:chExt cx="2595399" cy="178571"/>
          </a:xfrm>
        </p:grpSpPr>
        <p:sp>
          <p:nvSpPr>
            <p:cNvPr name="Freeform 8" id="8"/>
            <p:cNvSpPr/>
            <p:nvPr/>
          </p:nvSpPr>
          <p:spPr>
            <a:xfrm flipH="false" flipV="false" rot="0">
              <a:off x="0" y="0"/>
              <a:ext cx="2595399" cy="178571"/>
            </a:xfrm>
            <a:custGeom>
              <a:avLst/>
              <a:gdLst/>
              <a:ahLst/>
              <a:cxnLst/>
              <a:rect r="r" b="b" t="t" l="l"/>
              <a:pathLst>
                <a:path h="178571" w="2595399">
                  <a:moveTo>
                    <a:pt x="0" y="0"/>
                  </a:moveTo>
                  <a:lnTo>
                    <a:pt x="2595399" y="0"/>
                  </a:lnTo>
                  <a:lnTo>
                    <a:pt x="2595399" y="178571"/>
                  </a:lnTo>
                  <a:lnTo>
                    <a:pt x="0" y="178571"/>
                  </a:lnTo>
                  <a:close/>
                </a:path>
              </a:pathLst>
            </a:custGeom>
            <a:solidFill>
              <a:srgbClr val="E8A0FD"/>
            </a:solidFill>
          </p:spPr>
        </p:sp>
        <p:sp>
          <p:nvSpPr>
            <p:cNvPr name="TextBox 9" id="9"/>
            <p:cNvSpPr txBox="true"/>
            <p:nvPr/>
          </p:nvSpPr>
          <p:spPr>
            <a:xfrm>
              <a:off x="0" y="-38100"/>
              <a:ext cx="2595399" cy="216671"/>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false" flipV="false" rot="0">
            <a:off x="11179632" y="3389282"/>
            <a:ext cx="7108368" cy="5652140"/>
          </a:xfrm>
          <a:custGeom>
            <a:avLst/>
            <a:gdLst/>
            <a:ahLst/>
            <a:cxnLst/>
            <a:rect r="r" b="b" t="t" l="l"/>
            <a:pathLst>
              <a:path h="5652140" w="7108368">
                <a:moveTo>
                  <a:pt x="0" y="0"/>
                </a:moveTo>
                <a:lnTo>
                  <a:pt x="7108368" y="0"/>
                </a:lnTo>
                <a:lnTo>
                  <a:pt x="7108368" y="5652140"/>
                </a:lnTo>
                <a:lnTo>
                  <a:pt x="0" y="5652140"/>
                </a:lnTo>
                <a:lnTo>
                  <a:pt x="0" y="0"/>
                </a:lnTo>
                <a:close/>
              </a:path>
            </a:pathLst>
          </a:custGeom>
          <a:blipFill>
            <a:blip r:embed="rId4"/>
            <a:stretch>
              <a:fillRect l="0" t="0" r="0" b="0"/>
            </a:stretch>
          </a:blipFill>
        </p:spPr>
      </p:sp>
      <p:sp>
        <p:nvSpPr>
          <p:cNvPr name="TextBox 11" id="11"/>
          <p:cNvSpPr txBox="true"/>
          <p:nvPr/>
        </p:nvSpPr>
        <p:spPr>
          <a:xfrm rot="0">
            <a:off x="1028700" y="996978"/>
            <a:ext cx="6016800" cy="1543050"/>
          </a:xfrm>
          <a:prstGeom prst="rect">
            <a:avLst/>
          </a:prstGeom>
        </p:spPr>
        <p:txBody>
          <a:bodyPr anchor="t" rtlCol="false" tIns="0" lIns="0" bIns="0" rIns="0">
            <a:spAutoFit/>
          </a:bodyPr>
          <a:lstStyle/>
          <a:p>
            <a:pPr algn="ctr">
              <a:lnSpc>
                <a:spcPts val="12599"/>
              </a:lnSpc>
            </a:pPr>
            <a:r>
              <a:rPr lang="en-US" sz="9000" spc="504">
                <a:solidFill>
                  <a:srgbClr val="000000"/>
                </a:solidFill>
                <a:latin typeface="Gotham Condensed Bold"/>
              </a:rPr>
              <a:t>KAYIP GRAFIĞI</a:t>
            </a:r>
          </a:p>
        </p:txBody>
      </p:sp>
      <p:sp>
        <p:nvSpPr>
          <p:cNvPr name="TextBox 12" id="12"/>
          <p:cNvSpPr txBox="true"/>
          <p:nvPr/>
        </p:nvSpPr>
        <p:spPr>
          <a:xfrm rot="0">
            <a:off x="1028700" y="3215834"/>
            <a:ext cx="9854405" cy="1253490"/>
          </a:xfrm>
          <a:prstGeom prst="rect">
            <a:avLst/>
          </a:prstGeom>
        </p:spPr>
        <p:txBody>
          <a:bodyPr anchor="t" rtlCol="false" tIns="0" lIns="0" bIns="0" rIns="0">
            <a:spAutoFit/>
          </a:bodyPr>
          <a:lstStyle/>
          <a:p>
            <a:pPr algn="l">
              <a:lnSpc>
                <a:spcPts val="3359"/>
              </a:lnSpc>
            </a:pPr>
            <a:r>
              <a:rPr lang="en-US" sz="2400">
                <a:solidFill>
                  <a:srgbClr val="000000"/>
                </a:solidFill>
                <a:latin typeface="Public Sans"/>
              </a:rPr>
              <a:t>Eğitim kaybının sürekli düşmesi, modelin eğitim verisine giderek daha iyi uyum sağladığını gösterir. Eğitim kaybının neredeyse sıfıra inmesi, modelin eğitim verisindeki örnekleri çok iyi öğrendiğini gösterir.</a:t>
            </a:r>
          </a:p>
        </p:txBody>
      </p:sp>
      <p:sp>
        <p:nvSpPr>
          <p:cNvPr name="TextBox 13" id="13"/>
          <p:cNvSpPr txBox="true"/>
          <p:nvPr/>
        </p:nvSpPr>
        <p:spPr>
          <a:xfrm rot="0">
            <a:off x="1028700" y="2617636"/>
            <a:ext cx="9854405" cy="679450"/>
          </a:xfrm>
          <a:prstGeom prst="rect">
            <a:avLst/>
          </a:prstGeom>
        </p:spPr>
        <p:txBody>
          <a:bodyPr anchor="t" rtlCol="false" tIns="0" lIns="0" bIns="0" rIns="0">
            <a:spAutoFit/>
          </a:bodyPr>
          <a:lstStyle/>
          <a:p>
            <a:pPr algn="l">
              <a:lnSpc>
                <a:spcPts val="5599"/>
              </a:lnSpc>
            </a:pPr>
            <a:r>
              <a:rPr lang="en-US" sz="3999" spc="223">
                <a:solidFill>
                  <a:srgbClr val="000000"/>
                </a:solidFill>
                <a:latin typeface="Gotham Condensed Bold"/>
              </a:rPr>
              <a:t>EĞITIM KAYBI</a:t>
            </a:r>
          </a:p>
        </p:txBody>
      </p:sp>
      <p:sp>
        <p:nvSpPr>
          <p:cNvPr name="TextBox 14" id="14"/>
          <p:cNvSpPr txBox="true"/>
          <p:nvPr/>
        </p:nvSpPr>
        <p:spPr>
          <a:xfrm rot="0">
            <a:off x="1028700" y="5229447"/>
            <a:ext cx="9854405" cy="1672590"/>
          </a:xfrm>
          <a:prstGeom prst="rect">
            <a:avLst/>
          </a:prstGeom>
        </p:spPr>
        <p:txBody>
          <a:bodyPr anchor="t" rtlCol="false" tIns="0" lIns="0" bIns="0" rIns="0">
            <a:spAutoFit/>
          </a:bodyPr>
          <a:lstStyle/>
          <a:p>
            <a:pPr algn="l">
              <a:lnSpc>
                <a:spcPts val="3359"/>
              </a:lnSpc>
            </a:pPr>
            <a:r>
              <a:rPr lang="en-US" sz="2400">
                <a:solidFill>
                  <a:srgbClr val="000000"/>
                </a:solidFill>
                <a:latin typeface="Public Sans"/>
              </a:rPr>
              <a:t>Doğrulama kaybının 8-8.5 arasında sabit kalması, modelin doğrulama verisi üzerinde neredeyse hiç ilerleme kaydetmediğini ve doğrulama verisinde kötü performans gösterdiğini belirtir. Bu, modelin doğrulama verisi üzerinde genelleme yapamadığını gösterir.</a:t>
            </a:r>
          </a:p>
        </p:txBody>
      </p:sp>
      <p:sp>
        <p:nvSpPr>
          <p:cNvPr name="TextBox 15" id="15"/>
          <p:cNvSpPr txBox="true"/>
          <p:nvPr/>
        </p:nvSpPr>
        <p:spPr>
          <a:xfrm rot="0">
            <a:off x="1028700" y="4631249"/>
            <a:ext cx="9854405" cy="679450"/>
          </a:xfrm>
          <a:prstGeom prst="rect">
            <a:avLst/>
          </a:prstGeom>
        </p:spPr>
        <p:txBody>
          <a:bodyPr anchor="t" rtlCol="false" tIns="0" lIns="0" bIns="0" rIns="0">
            <a:spAutoFit/>
          </a:bodyPr>
          <a:lstStyle/>
          <a:p>
            <a:pPr algn="l">
              <a:lnSpc>
                <a:spcPts val="5599"/>
              </a:lnSpc>
            </a:pPr>
            <a:r>
              <a:rPr lang="en-US" sz="3999" spc="223">
                <a:solidFill>
                  <a:srgbClr val="000000"/>
                </a:solidFill>
                <a:latin typeface="Gotham Condensed Bold"/>
              </a:rPr>
              <a:t>DOĞRULAMA DOĞRULUĞU</a:t>
            </a:r>
          </a:p>
        </p:txBody>
      </p:sp>
      <p:sp>
        <p:nvSpPr>
          <p:cNvPr name="TextBox 16" id="16"/>
          <p:cNvSpPr txBox="true"/>
          <p:nvPr/>
        </p:nvSpPr>
        <p:spPr>
          <a:xfrm rot="0">
            <a:off x="1028700" y="7368832"/>
            <a:ext cx="9854405" cy="1672590"/>
          </a:xfrm>
          <a:prstGeom prst="rect">
            <a:avLst/>
          </a:prstGeom>
        </p:spPr>
        <p:txBody>
          <a:bodyPr anchor="t" rtlCol="false" tIns="0" lIns="0" bIns="0" rIns="0">
            <a:spAutoFit/>
          </a:bodyPr>
          <a:lstStyle/>
          <a:p>
            <a:pPr algn="l">
              <a:lnSpc>
                <a:spcPts val="3359"/>
              </a:lnSpc>
            </a:pPr>
            <a:r>
              <a:rPr lang="en-US" sz="2400">
                <a:solidFill>
                  <a:srgbClr val="000000"/>
                </a:solidFill>
                <a:latin typeface="Public Sans"/>
              </a:rPr>
              <a:t>Model eğitim verisinde çok iyi performans gösterirken doğrulama verisinde başarısız oluyor. Bu, genellikle overfitting, veri seti farklılıkları, model mimarisi sorunları veya hiperparametre ayarları gibi nedenlerden kaynaklanır.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DAGHwenKfEo</dc:identifier>
  <dcterms:modified xsi:type="dcterms:W3CDTF">2011-08-01T06:04:30Z</dcterms:modified>
  <cp:revision>1</cp:revision>
  <dc:title>el yazısı tanıma uygulaması</dc:title>
</cp:coreProperties>
</file>