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7" r:id="rId2"/>
  </p:sldIdLst>
  <p:sldSz cx="12801600" cy="9601200" type="A3"/>
  <p:notesSz cx="6858000" cy="9144000"/>
  <p:embeddedFontLst>
    <p:embeddedFont>
      <p:font typeface="Amaranth" panose="02010600030101010101" charset="0"/>
      <p:regular r:id="rId3"/>
    </p:embeddedFont>
    <p:embeddedFont>
      <p:font typeface="Cambria Math" panose="02040503050406030204" pitchFamily="18" charset="0"/>
      <p:regular r:id="rId4"/>
    </p:embeddedFont>
    <p:embeddedFont>
      <p:font typeface="Titillium Web" panose="02010600030101010101" charset="0"/>
      <p:regular r:id="rId5"/>
    </p:embeddedFont>
  </p:embeddedFontLst>
  <p:custDataLst>
    <p:tags r:id="rId6"/>
  </p:custDataLst>
  <p:defaultTextStyle>
    <a:defPPr>
      <a:defRPr lang="en-US"/>
    </a:defPPr>
    <a:lvl1pPr algn="l" rtl="0" fontAlgn="base">
      <a:spcBef>
        <a:spcPct val="0"/>
      </a:spcBef>
      <a:spcAft>
        <a:spcPct val="0"/>
      </a:spcAft>
      <a:defRPr sz="1312" kern="1200">
        <a:solidFill>
          <a:schemeClr val="tx1"/>
        </a:solidFill>
        <a:latin typeface="Arial"/>
        <a:ea typeface="+mn-ea"/>
        <a:cs typeface="+mn-cs"/>
      </a:defRPr>
    </a:lvl1pPr>
    <a:lvl2pPr marL="133323" algn="l" rtl="0" fontAlgn="base">
      <a:spcBef>
        <a:spcPct val="0"/>
      </a:spcBef>
      <a:spcAft>
        <a:spcPct val="0"/>
      </a:spcAft>
      <a:defRPr sz="1312" kern="1200">
        <a:solidFill>
          <a:schemeClr val="tx1"/>
        </a:solidFill>
        <a:latin typeface="Arial"/>
        <a:ea typeface="+mn-ea"/>
        <a:cs typeface="+mn-cs"/>
      </a:defRPr>
    </a:lvl2pPr>
    <a:lvl3pPr marL="266646" algn="l" rtl="0" fontAlgn="base">
      <a:spcBef>
        <a:spcPct val="0"/>
      </a:spcBef>
      <a:spcAft>
        <a:spcPct val="0"/>
      </a:spcAft>
      <a:defRPr sz="1312" kern="1200">
        <a:solidFill>
          <a:schemeClr val="tx1"/>
        </a:solidFill>
        <a:latin typeface="Arial"/>
        <a:ea typeface="+mn-ea"/>
        <a:cs typeface="+mn-cs"/>
      </a:defRPr>
    </a:lvl3pPr>
    <a:lvl4pPr marL="399969" algn="l" rtl="0" fontAlgn="base">
      <a:spcBef>
        <a:spcPct val="0"/>
      </a:spcBef>
      <a:spcAft>
        <a:spcPct val="0"/>
      </a:spcAft>
      <a:defRPr sz="1312" kern="1200">
        <a:solidFill>
          <a:schemeClr val="tx1"/>
        </a:solidFill>
        <a:latin typeface="Arial"/>
        <a:ea typeface="+mn-ea"/>
        <a:cs typeface="+mn-cs"/>
      </a:defRPr>
    </a:lvl4pPr>
    <a:lvl5pPr marL="533292" algn="l" rtl="0" fontAlgn="base">
      <a:spcBef>
        <a:spcPct val="0"/>
      </a:spcBef>
      <a:spcAft>
        <a:spcPct val="0"/>
      </a:spcAft>
      <a:defRPr sz="1312" kern="1200">
        <a:solidFill>
          <a:schemeClr val="tx1"/>
        </a:solidFill>
        <a:latin typeface="Arial"/>
        <a:ea typeface="+mn-ea"/>
        <a:cs typeface="+mn-cs"/>
      </a:defRPr>
    </a:lvl5pPr>
    <a:lvl6pPr marL="666615" algn="l" defTabSz="266646" rtl="0" eaLnBrk="1" latinLnBrk="0" hangingPunct="1">
      <a:defRPr sz="1312" kern="1200">
        <a:solidFill>
          <a:schemeClr val="tx1"/>
        </a:solidFill>
        <a:latin typeface="Arial"/>
        <a:ea typeface="+mn-ea"/>
        <a:cs typeface="+mn-cs"/>
      </a:defRPr>
    </a:lvl6pPr>
    <a:lvl7pPr marL="799939" algn="l" defTabSz="266646" rtl="0" eaLnBrk="1" latinLnBrk="0" hangingPunct="1">
      <a:defRPr sz="1312" kern="1200">
        <a:solidFill>
          <a:schemeClr val="tx1"/>
        </a:solidFill>
        <a:latin typeface="Arial"/>
        <a:ea typeface="+mn-ea"/>
        <a:cs typeface="+mn-cs"/>
      </a:defRPr>
    </a:lvl7pPr>
    <a:lvl8pPr marL="933262" algn="l" defTabSz="266646" rtl="0" eaLnBrk="1" latinLnBrk="0" hangingPunct="1">
      <a:defRPr sz="1312" kern="1200">
        <a:solidFill>
          <a:schemeClr val="tx1"/>
        </a:solidFill>
        <a:latin typeface="Arial"/>
        <a:ea typeface="+mn-ea"/>
        <a:cs typeface="+mn-cs"/>
      </a:defRPr>
    </a:lvl8pPr>
    <a:lvl9pPr marL="1066585" algn="l" defTabSz="266646" rtl="0" eaLnBrk="1" latinLnBrk="0" hangingPunct="1">
      <a:defRPr sz="1312"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403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3B3B"/>
    <a:srgbClr val="6E4D99"/>
    <a:srgbClr val="679955"/>
    <a:srgbClr val="7F7F7F"/>
    <a:srgbClr val="8D3333"/>
    <a:srgbClr val="AC1414"/>
    <a:srgbClr val="336699"/>
    <a:srgbClr val="2A4A70"/>
    <a:srgbClr val="376092"/>
    <a:srgbClr val="A0BE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p:scale>
          <a:sx n="200" d="100"/>
          <a:sy n="200" d="100"/>
        </p:scale>
        <p:origin x="-7152" y="-7164"/>
      </p:cViewPr>
      <p:guideLst>
        <p:guide orient="horz" pos="3024"/>
        <p:guide pos="4032"/>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font" Target="fonts/font1.fntdata"/><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font" Target="fonts/font3.fntdata"/><Relationship Id="rId10" Type="http://schemas.openxmlformats.org/officeDocument/2006/relationships/tableStyles" Target="tableStyles.xml"/><Relationship Id="rId4" Type="http://schemas.openxmlformats.org/officeDocument/2006/relationships/font" Target="fonts/font2.fntdata"/><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305" y="2982781"/>
            <a:ext cx="10880990" cy="2057664"/>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1920148" y="5440495"/>
            <a:ext cx="8961305" cy="2454011"/>
          </a:xfrm>
        </p:spPr>
        <p:txBody>
          <a:bodyPr/>
          <a:lstStyle>
            <a:defPPr>
              <a:defRPr kern="1200" smtId="4294967295"/>
            </a:defPPr>
            <a:lvl1pPr marL="0" indent="0" algn="ctr">
              <a:buNone/>
              <a:defRPr/>
            </a:lvl1pPr>
            <a:lvl2pPr marL="118543" indent="0" algn="ctr">
              <a:buNone/>
              <a:defRPr/>
            </a:lvl2pPr>
            <a:lvl3pPr marL="237085" indent="0" algn="ctr">
              <a:buNone/>
              <a:defRPr/>
            </a:lvl3pPr>
            <a:lvl4pPr marL="355628" indent="0" algn="ctr">
              <a:buNone/>
              <a:defRPr/>
            </a:lvl4pPr>
            <a:lvl5pPr marL="474171" indent="0" algn="ctr">
              <a:buNone/>
              <a:defRPr/>
            </a:lvl5pPr>
            <a:lvl6pPr marL="592713" indent="0" algn="ctr">
              <a:buNone/>
              <a:defRPr/>
            </a:lvl6pPr>
            <a:lvl7pPr marL="711256" indent="0" algn="ctr">
              <a:buNone/>
              <a:defRPr/>
            </a:lvl7pPr>
            <a:lvl8pPr marL="829799" indent="0" algn="ctr">
              <a:buNone/>
              <a:defRPr/>
            </a:lvl8pPr>
            <a:lvl9pPr marL="948341"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9781D505-ABFC-493F-8858-9F27839AE9BB}" type="slidenum">
              <a:rPr lang="en-US"/>
              <a:pPr>
                <a:defRPr/>
              </a:pPr>
              <a:t>‹#›</a:t>
            </a:fld>
            <a:endParaRPr lang="en-US"/>
          </a:p>
        </p:txBody>
      </p:sp>
    </p:spTree>
    <p:extLst>
      <p:ext uri="{BB962C8B-B14F-4D97-AF65-F5344CB8AC3E}">
        <p14:creationId xmlns:p14="http://schemas.microsoft.com/office/powerpoint/2010/main" val="38291230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20C972F-CE89-4882-8841-5E4EC1866666}" type="slidenum">
              <a:rPr lang="en-US"/>
              <a:pPr>
                <a:defRPr/>
              </a:pPr>
              <a:t>‹#›</a:t>
            </a:fld>
            <a:endParaRPr lang="en-US"/>
          </a:p>
        </p:txBody>
      </p:sp>
    </p:spTree>
    <p:extLst>
      <p:ext uri="{BB962C8B-B14F-4D97-AF65-F5344CB8AC3E}">
        <p14:creationId xmlns:p14="http://schemas.microsoft.com/office/powerpoint/2010/main" val="41087712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1253" y="384307"/>
            <a:ext cx="2880453" cy="8192691"/>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639895" y="384307"/>
            <a:ext cx="8596908" cy="8192691"/>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7478B96-C558-46F3-BF4C-CB626F7BF55F}" type="slidenum">
              <a:rPr lang="en-US"/>
              <a:pPr>
                <a:defRPr/>
              </a:pPr>
              <a:t>‹#›</a:t>
            </a:fld>
            <a:endParaRPr lang="en-US"/>
          </a:p>
        </p:txBody>
      </p:sp>
    </p:spTree>
    <p:extLst>
      <p:ext uri="{BB962C8B-B14F-4D97-AF65-F5344CB8AC3E}">
        <p14:creationId xmlns:p14="http://schemas.microsoft.com/office/powerpoint/2010/main" val="309617945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ACFDBA80-68C6-4586-92A4-5A3F769223A5}" type="slidenum">
              <a:rPr lang="en-US"/>
              <a:pPr>
                <a:defRPr/>
              </a:pPr>
              <a:t>‹#›</a:t>
            </a:fld>
            <a:endParaRPr lang="en-US"/>
          </a:p>
        </p:txBody>
      </p:sp>
    </p:spTree>
    <p:extLst>
      <p:ext uri="{BB962C8B-B14F-4D97-AF65-F5344CB8AC3E}">
        <p14:creationId xmlns:p14="http://schemas.microsoft.com/office/powerpoint/2010/main" val="60461068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1237" y="6169753"/>
            <a:ext cx="10881453" cy="1906720"/>
          </a:xfrm>
        </p:spPr>
        <p:txBody>
          <a:bodyPr anchor="t"/>
          <a:lstStyle>
            <a:defPPr>
              <a:defRPr kern="1200" smtId="4294967295"/>
            </a:defPPr>
            <a:lvl1pPr algn="l">
              <a:defRPr sz="1037" b="1" cap="all"/>
            </a:lvl1pPr>
          </a:lstStyle>
          <a:p>
            <a:r>
              <a:rPr lang="en-US"/>
              <a:t>Click to edit Master title style</a:t>
            </a:r>
          </a:p>
        </p:txBody>
      </p:sp>
      <p:sp>
        <p:nvSpPr>
          <p:cNvPr id="3" name="Text Placeholder 2"/>
          <p:cNvSpPr>
            <a:spLocks noGrp="1"/>
          </p:cNvSpPr>
          <p:nvPr>
            <p:ph type="body" idx="1"/>
          </p:nvPr>
        </p:nvSpPr>
        <p:spPr>
          <a:xfrm>
            <a:off x="1011237" y="4069490"/>
            <a:ext cx="10881453" cy="2100263"/>
          </a:xfrm>
        </p:spPr>
        <p:txBody>
          <a:bodyPr anchor="b"/>
          <a:lstStyle>
            <a:defPPr>
              <a:defRPr kern="1200" smtId="4294967295"/>
            </a:defPPr>
            <a:lvl1pPr marL="0" indent="0">
              <a:buNone/>
              <a:defRPr sz="518"/>
            </a:lvl1pPr>
            <a:lvl2pPr marL="118543" indent="0">
              <a:buNone/>
              <a:defRPr sz="467"/>
            </a:lvl2pPr>
            <a:lvl3pPr marL="237085" indent="0">
              <a:buNone/>
              <a:defRPr sz="415"/>
            </a:lvl3pPr>
            <a:lvl4pPr marL="355628" indent="0">
              <a:buNone/>
              <a:defRPr sz="363"/>
            </a:lvl4pPr>
            <a:lvl5pPr marL="474171" indent="0">
              <a:buNone/>
              <a:defRPr sz="363"/>
            </a:lvl5pPr>
            <a:lvl6pPr marL="592713" indent="0">
              <a:buNone/>
              <a:defRPr sz="363"/>
            </a:lvl6pPr>
            <a:lvl7pPr marL="711256" indent="0">
              <a:buNone/>
              <a:defRPr sz="363"/>
            </a:lvl7pPr>
            <a:lvl8pPr marL="829799" indent="0">
              <a:buNone/>
              <a:defRPr sz="363"/>
            </a:lvl8pPr>
            <a:lvl9pPr marL="948341" indent="0">
              <a:buNone/>
              <a:defRPr sz="363"/>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317CCD47-6DB2-4B8A-910F-EAB6C458696E}" type="slidenum">
              <a:rPr lang="en-US"/>
              <a:pPr>
                <a:defRPr/>
              </a:pPr>
              <a:t>‹#›</a:t>
            </a:fld>
            <a:endParaRPr lang="en-US"/>
          </a:p>
        </p:txBody>
      </p:sp>
    </p:spTree>
    <p:extLst>
      <p:ext uri="{BB962C8B-B14F-4D97-AF65-F5344CB8AC3E}">
        <p14:creationId xmlns:p14="http://schemas.microsoft.com/office/powerpoint/2010/main" val="134751605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639895" y="2240095"/>
            <a:ext cx="5738680" cy="6336903"/>
          </a:xfrm>
        </p:spPr>
        <p:txBody>
          <a:bodyPr/>
          <a:lstStyle>
            <a:defPPr>
              <a:defRPr kern="1200" smtId="4294967295"/>
            </a:defPPr>
            <a:lvl1pPr>
              <a:defRPr sz="726"/>
            </a:lvl1pPr>
            <a:lvl2pPr>
              <a:defRPr sz="622"/>
            </a:lvl2pPr>
            <a:lvl3pPr>
              <a:defRPr sz="518"/>
            </a:lvl3pPr>
            <a:lvl4pPr>
              <a:defRPr sz="467"/>
            </a:lvl4pPr>
            <a:lvl5pPr>
              <a:defRPr sz="467"/>
            </a:lvl5pPr>
            <a:lvl6pPr>
              <a:defRPr sz="467"/>
            </a:lvl6pPr>
            <a:lvl7pPr>
              <a:defRPr sz="467"/>
            </a:lvl7pPr>
            <a:lvl8pPr>
              <a:defRPr sz="467"/>
            </a:lvl8pPr>
            <a:lvl9pPr>
              <a:defRPr sz="4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23026" y="2240095"/>
            <a:ext cx="5738680" cy="6336903"/>
          </a:xfrm>
        </p:spPr>
        <p:txBody>
          <a:bodyPr/>
          <a:lstStyle>
            <a:defPPr>
              <a:defRPr kern="1200" smtId="4294967295"/>
            </a:defPPr>
            <a:lvl1pPr>
              <a:defRPr sz="726"/>
            </a:lvl1pPr>
            <a:lvl2pPr>
              <a:defRPr sz="622"/>
            </a:lvl2pPr>
            <a:lvl3pPr>
              <a:defRPr sz="518"/>
            </a:lvl3pPr>
            <a:lvl4pPr>
              <a:defRPr sz="467"/>
            </a:lvl4pPr>
            <a:lvl5pPr>
              <a:defRPr sz="467"/>
            </a:lvl5pPr>
            <a:lvl6pPr>
              <a:defRPr sz="467"/>
            </a:lvl6pPr>
            <a:lvl7pPr>
              <a:defRPr sz="467"/>
            </a:lvl7pPr>
            <a:lvl8pPr>
              <a:defRPr sz="467"/>
            </a:lvl8pPr>
            <a:lvl9pPr>
              <a:defRPr sz="4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E7618C69-F50A-4456-BD00-30C7E9780917}" type="slidenum">
              <a:rPr lang="en-US"/>
              <a:pPr>
                <a:defRPr/>
              </a:pPr>
              <a:t>‹#›</a:t>
            </a:fld>
            <a:endParaRPr lang="en-US"/>
          </a:p>
        </p:txBody>
      </p:sp>
    </p:spTree>
    <p:extLst>
      <p:ext uri="{BB962C8B-B14F-4D97-AF65-F5344CB8AC3E}">
        <p14:creationId xmlns:p14="http://schemas.microsoft.com/office/powerpoint/2010/main" val="397989059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639895" y="2149343"/>
            <a:ext cx="5656263" cy="895482"/>
          </a:xfrm>
        </p:spPr>
        <p:txBody>
          <a:bodyPr anchor="b"/>
          <a:lstStyle>
            <a:defPPr>
              <a:defRPr kern="1200" smtId="4294967295"/>
            </a:defPPr>
            <a:lvl1pPr marL="0" indent="0">
              <a:buNone/>
              <a:defRPr sz="622" b="1"/>
            </a:lvl1pPr>
            <a:lvl2pPr marL="118543" indent="0">
              <a:buNone/>
              <a:defRPr sz="518" b="1"/>
            </a:lvl2pPr>
            <a:lvl3pPr marL="237085" indent="0">
              <a:buNone/>
              <a:defRPr sz="467" b="1"/>
            </a:lvl3pPr>
            <a:lvl4pPr marL="355628" indent="0">
              <a:buNone/>
              <a:defRPr sz="415" b="1"/>
            </a:lvl4pPr>
            <a:lvl5pPr marL="474171" indent="0">
              <a:buNone/>
              <a:defRPr sz="415" b="1"/>
            </a:lvl5pPr>
            <a:lvl6pPr marL="592713" indent="0">
              <a:buNone/>
              <a:defRPr sz="415" b="1"/>
            </a:lvl6pPr>
            <a:lvl7pPr marL="711256" indent="0">
              <a:buNone/>
              <a:defRPr sz="415" b="1"/>
            </a:lvl7pPr>
            <a:lvl8pPr marL="829799" indent="0">
              <a:buNone/>
              <a:defRPr sz="415" b="1"/>
            </a:lvl8pPr>
            <a:lvl9pPr marL="948341" indent="0">
              <a:buNone/>
              <a:defRPr sz="415" b="1"/>
            </a:lvl9pPr>
          </a:lstStyle>
          <a:p>
            <a:pPr lvl="0"/>
            <a:r>
              <a:rPr lang="en-US"/>
              <a:t>Click to edit Master text styles</a:t>
            </a:r>
          </a:p>
        </p:txBody>
      </p:sp>
      <p:sp>
        <p:nvSpPr>
          <p:cNvPr id="4" name="Content Placeholder 3"/>
          <p:cNvSpPr>
            <a:spLocks noGrp="1"/>
          </p:cNvSpPr>
          <p:nvPr>
            <p:ph sz="half" idx="2"/>
          </p:nvPr>
        </p:nvSpPr>
        <p:spPr>
          <a:xfrm>
            <a:off x="639895" y="3044825"/>
            <a:ext cx="5656263" cy="5531710"/>
          </a:xfrm>
        </p:spPr>
        <p:txBody>
          <a:bodyPr/>
          <a:lstStyle>
            <a:defPPr>
              <a:defRPr kern="1200" smtId="4294967295"/>
            </a:defPPr>
            <a:lvl1pPr>
              <a:defRPr sz="622"/>
            </a:lvl1pPr>
            <a:lvl2pPr>
              <a:defRPr sz="518"/>
            </a:lvl2pPr>
            <a:lvl3pPr>
              <a:defRPr sz="467"/>
            </a:lvl3pPr>
            <a:lvl4pPr>
              <a:defRPr sz="415"/>
            </a:lvl4pPr>
            <a:lvl5pPr>
              <a:defRPr sz="415"/>
            </a:lvl5pPr>
            <a:lvl6pPr>
              <a:defRPr sz="415"/>
            </a:lvl6pPr>
            <a:lvl7pPr>
              <a:defRPr sz="415"/>
            </a:lvl7pPr>
            <a:lvl8pPr>
              <a:defRPr sz="415"/>
            </a:lvl8pPr>
            <a:lvl9pPr>
              <a:defRPr sz="41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03128" y="2149343"/>
            <a:ext cx="5658578" cy="895482"/>
          </a:xfrm>
        </p:spPr>
        <p:txBody>
          <a:bodyPr anchor="b"/>
          <a:lstStyle>
            <a:defPPr>
              <a:defRPr kern="1200" smtId="4294967295"/>
            </a:defPPr>
            <a:lvl1pPr marL="0" indent="0">
              <a:buNone/>
              <a:defRPr sz="622" b="1"/>
            </a:lvl1pPr>
            <a:lvl2pPr marL="118543" indent="0">
              <a:buNone/>
              <a:defRPr sz="518" b="1"/>
            </a:lvl2pPr>
            <a:lvl3pPr marL="237085" indent="0">
              <a:buNone/>
              <a:defRPr sz="467" b="1"/>
            </a:lvl3pPr>
            <a:lvl4pPr marL="355628" indent="0">
              <a:buNone/>
              <a:defRPr sz="415" b="1"/>
            </a:lvl4pPr>
            <a:lvl5pPr marL="474171" indent="0">
              <a:buNone/>
              <a:defRPr sz="415" b="1"/>
            </a:lvl5pPr>
            <a:lvl6pPr marL="592713" indent="0">
              <a:buNone/>
              <a:defRPr sz="415" b="1"/>
            </a:lvl6pPr>
            <a:lvl7pPr marL="711256" indent="0">
              <a:buNone/>
              <a:defRPr sz="415" b="1"/>
            </a:lvl7pPr>
            <a:lvl8pPr marL="829799" indent="0">
              <a:buNone/>
              <a:defRPr sz="415" b="1"/>
            </a:lvl8pPr>
            <a:lvl9pPr marL="948341" indent="0">
              <a:buNone/>
              <a:defRPr sz="415" b="1"/>
            </a:lvl9pPr>
          </a:lstStyle>
          <a:p>
            <a:pPr lvl="0"/>
            <a:r>
              <a:rPr lang="en-US"/>
              <a:t>Click to edit Master text styles</a:t>
            </a:r>
          </a:p>
        </p:txBody>
      </p:sp>
      <p:sp>
        <p:nvSpPr>
          <p:cNvPr id="6" name="Content Placeholder 5"/>
          <p:cNvSpPr>
            <a:spLocks noGrp="1"/>
          </p:cNvSpPr>
          <p:nvPr>
            <p:ph sz="quarter" idx="4"/>
          </p:nvPr>
        </p:nvSpPr>
        <p:spPr>
          <a:xfrm>
            <a:off x="6503128" y="3044825"/>
            <a:ext cx="5658578" cy="5531710"/>
          </a:xfrm>
        </p:spPr>
        <p:txBody>
          <a:bodyPr/>
          <a:lstStyle>
            <a:defPPr>
              <a:defRPr kern="1200" smtId="4294967295"/>
            </a:defPPr>
            <a:lvl1pPr>
              <a:defRPr sz="622"/>
            </a:lvl1pPr>
            <a:lvl2pPr>
              <a:defRPr sz="518"/>
            </a:lvl2pPr>
            <a:lvl3pPr>
              <a:defRPr sz="467"/>
            </a:lvl3pPr>
            <a:lvl4pPr>
              <a:defRPr sz="415"/>
            </a:lvl4pPr>
            <a:lvl5pPr>
              <a:defRPr sz="415"/>
            </a:lvl5pPr>
            <a:lvl6pPr>
              <a:defRPr sz="415"/>
            </a:lvl6pPr>
            <a:lvl7pPr>
              <a:defRPr sz="415"/>
            </a:lvl7pPr>
            <a:lvl8pPr>
              <a:defRPr sz="415"/>
            </a:lvl8pPr>
            <a:lvl9pPr>
              <a:defRPr sz="41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41BE4E77-EB76-40B2-97CB-56BAD62ADA5F}" type="slidenum">
              <a:rPr lang="en-US"/>
              <a:pPr>
                <a:defRPr/>
              </a:pPr>
              <a:t>‹#›</a:t>
            </a:fld>
            <a:endParaRPr lang="en-US"/>
          </a:p>
        </p:txBody>
      </p:sp>
    </p:spTree>
    <p:extLst>
      <p:ext uri="{BB962C8B-B14F-4D97-AF65-F5344CB8AC3E}">
        <p14:creationId xmlns:p14="http://schemas.microsoft.com/office/powerpoint/2010/main" val="294088900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AFD85181-2ED8-4C66-A6CF-204895276074}" type="slidenum">
              <a:rPr lang="en-US"/>
              <a:pPr>
                <a:defRPr/>
              </a:pPr>
              <a:t>‹#›</a:t>
            </a:fld>
            <a:endParaRPr lang="en-US"/>
          </a:p>
        </p:txBody>
      </p:sp>
    </p:spTree>
    <p:extLst>
      <p:ext uri="{BB962C8B-B14F-4D97-AF65-F5344CB8AC3E}">
        <p14:creationId xmlns:p14="http://schemas.microsoft.com/office/powerpoint/2010/main" val="86244740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FD4797FD-DFC2-4481-9B76-E30C0158C422}" type="slidenum">
              <a:rPr lang="en-US"/>
              <a:pPr>
                <a:defRPr/>
              </a:pPr>
              <a:t>‹#›</a:t>
            </a:fld>
            <a:endParaRPr lang="en-US"/>
          </a:p>
        </p:txBody>
      </p:sp>
    </p:spTree>
    <p:extLst>
      <p:ext uri="{BB962C8B-B14F-4D97-AF65-F5344CB8AC3E}">
        <p14:creationId xmlns:p14="http://schemas.microsoft.com/office/powerpoint/2010/main" val="29033950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9895" y="382456"/>
            <a:ext cx="4211638" cy="1626592"/>
          </a:xfrm>
        </p:spPr>
        <p:txBody>
          <a:bodyPr anchor="b"/>
          <a:lstStyle>
            <a:defPPr>
              <a:defRPr kern="1200" smtId="4294967295"/>
            </a:defPPr>
            <a:lvl1pPr algn="l">
              <a:defRPr sz="518" b="1"/>
            </a:lvl1pPr>
          </a:lstStyle>
          <a:p>
            <a:r>
              <a:rPr lang="en-US"/>
              <a:t>Click to edit Master title style</a:t>
            </a:r>
          </a:p>
        </p:txBody>
      </p:sp>
      <p:sp>
        <p:nvSpPr>
          <p:cNvPr id="3" name="Content Placeholder 2"/>
          <p:cNvSpPr>
            <a:spLocks noGrp="1"/>
          </p:cNvSpPr>
          <p:nvPr>
            <p:ph idx="1"/>
          </p:nvPr>
        </p:nvSpPr>
        <p:spPr>
          <a:xfrm>
            <a:off x="5005255" y="382456"/>
            <a:ext cx="7156450" cy="8194080"/>
          </a:xfrm>
        </p:spPr>
        <p:txBody>
          <a:bodyPr/>
          <a:lstStyle>
            <a:defPPr>
              <a:defRPr kern="1200" smtId="4294967295"/>
            </a:defPPr>
            <a:lvl1pPr>
              <a:defRPr sz="830"/>
            </a:lvl1pPr>
            <a:lvl2pPr>
              <a:defRPr sz="726"/>
            </a:lvl2pPr>
            <a:lvl3pPr>
              <a:defRPr sz="622"/>
            </a:lvl3pPr>
            <a:lvl4pPr>
              <a:defRPr sz="518"/>
            </a:lvl4pPr>
            <a:lvl5pPr>
              <a:defRPr sz="518"/>
            </a:lvl5pPr>
            <a:lvl6pPr>
              <a:defRPr sz="518"/>
            </a:lvl6pPr>
            <a:lvl7pPr>
              <a:defRPr sz="518"/>
            </a:lvl7pPr>
            <a:lvl8pPr>
              <a:defRPr sz="518"/>
            </a:lvl8pPr>
            <a:lvl9pPr>
              <a:defRPr sz="5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9895" y="2009047"/>
            <a:ext cx="4211638" cy="6567488"/>
          </a:xfrm>
        </p:spPr>
        <p:txBody>
          <a:bodyPr/>
          <a:lstStyle>
            <a:defPPr>
              <a:defRPr kern="1200" smtId="4294967295"/>
            </a:defPPr>
            <a:lvl1pPr marL="0" indent="0">
              <a:buNone/>
              <a:defRPr sz="363"/>
            </a:lvl1pPr>
            <a:lvl2pPr marL="118543" indent="0">
              <a:buNone/>
              <a:defRPr sz="311"/>
            </a:lvl2pPr>
            <a:lvl3pPr marL="237085" indent="0">
              <a:buNone/>
              <a:defRPr sz="259"/>
            </a:lvl3pPr>
            <a:lvl4pPr marL="355628" indent="0">
              <a:buNone/>
              <a:defRPr sz="233"/>
            </a:lvl4pPr>
            <a:lvl5pPr marL="474171" indent="0">
              <a:buNone/>
              <a:defRPr sz="233"/>
            </a:lvl5pPr>
            <a:lvl6pPr marL="592713" indent="0">
              <a:buNone/>
              <a:defRPr sz="233"/>
            </a:lvl6pPr>
            <a:lvl7pPr marL="711256" indent="0">
              <a:buNone/>
              <a:defRPr sz="233"/>
            </a:lvl7pPr>
            <a:lvl8pPr marL="829799" indent="0">
              <a:buNone/>
              <a:defRPr sz="233"/>
            </a:lvl8pPr>
            <a:lvl9pPr marL="948341" indent="0">
              <a:buNone/>
              <a:defRPr sz="233"/>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222DDFC5-19EE-4BC8-86F5-BE1753B3A49A}" type="slidenum">
              <a:rPr lang="en-US"/>
              <a:pPr>
                <a:defRPr/>
              </a:pPr>
              <a:t>‹#›</a:t>
            </a:fld>
            <a:endParaRPr lang="en-US"/>
          </a:p>
        </p:txBody>
      </p:sp>
    </p:spTree>
    <p:extLst>
      <p:ext uri="{BB962C8B-B14F-4D97-AF65-F5344CB8AC3E}">
        <p14:creationId xmlns:p14="http://schemas.microsoft.com/office/powerpoint/2010/main" val="217649673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9110" y="6720748"/>
            <a:ext cx="7681053" cy="793618"/>
          </a:xfrm>
        </p:spPr>
        <p:txBody>
          <a:bodyPr anchor="b"/>
          <a:lstStyle>
            <a:defPPr>
              <a:defRPr kern="1200" smtId="4294967295"/>
            </a:defPPr>
            <a:lvl1pPr algn="l">
              <a:defRPr sz="518" b="1"/>
            </a:lvl1pPr>
          </a:lstStyle>
          <a:p>
            <a:r>
              <a:rPr lang="en-US"/>
              <a:t>Click to edit Master title style</a:t>
            </a:r>
          </a:p>
        </p:txBody>
      </p:sp>
      <p:sp>
        <p:nvSpPr>
          <p:cNvPr id="3" name="Picture Placeholder 2"/>
          <p:cNvSpPr>
            <a:spLocks noGrp="1"/>
          </p:cNvSpPr>
          <p:nvPr>
            <p:ph type="pic" idx="1"/>
          </p:nvPr>
        </p:nvSpPr>
        <p:spPr>
          <a:xfrm>
            <a:off x="2509110" y="857978"/>
            <a:ext cx="7681053" cy="5760442"/>
          </a:xfrm>
        </p:spPr>
        <p:txBody>
          <a:bodyPr/>
          <a:lstStyle>
            <a:defPPr>
              <a:defRPr kern="1200" smtId="4294967295"/>
            </a:defPPr>
            <a:lvl1pPr marL="0" indent="0">
              <a:buNone/>
              <a:defRPr sz="830"/>
            </a:lvl1pPr>
            <a:lvl2pPr marL="118543" indent="0">
              <a:buNone/>
              <a:defRPr sz="726"/>
            </a:lvl2pPr>
            <a:lvl3pPr marL="237085" indent="0">
              <a:buNone/>
              <a:defRPr sz="622"/>
            </a:lvl3pPr>
            <a:lvl4pPr marL="355628" indent="0">
              <a:buNone/>
              <a:defRPr sz="518"/>
            </a:lvl4pPr>
            <a:lvl5pPr marL="474171" indent="0">
              <a:buNone/>
              <a:defRPr sz="518"/>
            </a:lvl5pPr>
            <a:lvl6pPr marL="592713" indent="0">
              <a:buNone/>
              <a:defRPr sz="518"/>
            </a:lvl6pPr>
            <a:lvl7pPr marL="711256" indent="0">
              <a:buNone/>
              <a:defRPr sz="518"/>
            </a:lvl7pPr>
            <a:lvl8pPr marL="829799" indent="0">
              <a:buNone/>
              <a:defRPr sz="518"/>
            </a:lvl8pPr>
            <a:lvl9pPr marL="948341" indent="0">
              <a:buNone/>
              <a:defRPr sz="518"/>
            </a:lvl9pPr>
          </a:lstStyle>
          <a:p>
            <a:pPr lvl="0"/>
            <a:endParaRPr lang="en-US" noProof="0"/>
          </a:p>
        </p:txBody>
      </p:sp>
      <p:sp>
        <p:nvSpPr>
          <p:cNvPr id="4" name="Text Placeholder 3"/>
          <p:cNvSpPr>
            <a:spLocks noGrp="1"/>
          </p:cNvSpPr>
          <p:nvPr>
            <p:ph type="body" sz="half" idx="2"/>
          </p:nvPr>
        </p:nvSpPr>
        <p:spPr>
          <a:xfrm>
            <a:off x="2509110" y="7514366"/>
            <a:ext cx="7681053" cy="1126530"/>
          </a:xfrm>
        </p:spPr>
        <p:txBody>
          <a:bodyPr/>
          <a:lstStyle>
            <a:defPPr>
              <a:defRPr kern="1200" smtId="4294967295"/>
            </a:defPPr>
            <a:lvl1pPr marL="0" indent="0">
              <a:buNone/>
              <a:defRPr sz="363"/>
            </a:lvl1pPr>
            <a:lvl2pPr marL="118543" indent="0">
              <a:buNone/>
              <a:defRPr sz="311"/>
            </a:lvl2pPr>
            <a:lvl3pPr marL="237085" indent="0">
              <a:buNone/>
              <a:defRPr sz="259"/>
            </a:lvl3pPr>
            <a:lvl4pPr marL="355628" indent="0">
              <a:buNone/>
              <a:defRPr sz="233"/>
            </a:lvl4pPr>
            <a:lvl5pPr marL="474171" indent="0">
              <a:buNone/>
              <a:defRPr sz="233"/>
            </a:lvl5pPr>
            <a:lvl6pPr marL="592713" indent="0">
              <a:buNone/>
              <a:defRPr sz="233"/>
            </a:lvl6pPr>
            <a:lvl7pPr marL="711256" indent="0">
              <a:buNone/>
              <a:defRPr sz="233"/>
            </a:lvl7pPr>
            <a:lvl8pPr marL="829799" indent="0">
              <a:buNone/>
              <a:defRPr sz="233"/>
            </a:lvl8pPr>
            <a:lvl9pPr marL="948341" indent="0">
              <a:buNone/>
              <a:defRPr sz="233"/>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A9B3B4E7-A2BC-4B2C-8917-8370A599FB41}" type="slidenum">
              <a:rPr lang="en-US"/>
              <a:pPr>
                <a:defRPr/>
              </a:pPr>
              <a:t>‹#›</a:t>
            </a:fld>
            <a:endParaRPr lang="en-US"/>
          </a:p>
        </p:txBody>
      </p:sp>
    </p:spTree>
    <p:extLst>
      <p:ext uri="{BB962C8B-B14F-4D97-AF65-F5344CB8AC3E}">
        <p14:creationId xmlns:p14="http://schemas.microsoft.com/office/powerpoint/2010/main" val="388340609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9895" y="384307"/>
            <a:ext cx="1152181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639895" y="2240095"/>
            <a:ext cx="11521810" cy="63369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39895" y="8743686"/>
            <a:ext cx="2987411"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t" anchorCtr="0" compatLnSpc="1">
            <a:prstTxWarp prst="textNoShape">
              <a:avLst/>
            </a:prstTxWarp>
          </a:bodyPr>
          <a:lstStyle>
            <a:defPPr>
              <a:defRPr kern="1200" smtId="4294967295"/>
            </a:defPPr>
            <a:lvl1pPr defTabSz="1219590">
              <a:defRPr sz="1893"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4373695" y="8743686"/>
            <a:ext cx="4054211"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t" anchorCtr="0" compatLnSpc="1">
            <a:prstTxWarp prst="textNoShape">
              <a:avLst/>
            </a:prstTxWarp>
          </a:bodyPr>
          <a:lstStyle>
            <a:defPPr>
              <a:defRPr kern="1200" smtId="4294967295"/>
            </a:defPPr>
            <a:lvl1pPr algn="ctr" defTabSz="1219590">
              <a:defRPr sz="1893"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9174295" y="8743686"/>
            <a:ext cx="2987411"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t" anchorCtr="0" compatLnSpc="1">
            <a:prstTxWarp prst="textNoShape">
              <a:avLst/>
            </a:prstTxWarp>
          </a:bodyPr>
          <a:lstStyle>
            <a:defPPr>
              <a:defRPr kern="1200" smtId="4294967295"/>
            </a:defPPr>
            <a:lvl1pPr algn="r" defTabSz="1219590">
              <a:defRPr sz="1893" smtClean="0">
                <a:latin typeface="Arial" pitchFamily="34" charset="0"/>
              </a:defRPr>
            </a:lvl1pPr>
          </a:lstStyle>
          <a:p>
            <a:pPr>
              <a:defRPr/>
            </a:pPr>
            <a:fld id="{16CEF5F2-27D4-42FE-9AE6-E7F0659E0BA5}" type="slidenum">
              <a:rPr lang="en-US"/>
              <a:pPr>
                <a:defRPr/>
              </a:pPr>
              <a:t>‹#›</a:t>
            </a:fld>
            <a:endParaRPr lang="en-US"/>
          </a:p>
        </p:txBody>
      </p:sp>
      <p:pic>
        <p:nvPicPr>
          <p:cNvPr id="1031" name="New picture"/>
          <p:cNvPicPr/>
          <p:nvPr/>
        </p:nvPicPr>
        <p:blipFill>
          <a:blip r:embed="rId13"/>
          <a:stretch>
            <a:fillRect/>
          </a:stretch>
        </p:blipFill>
        <p:spPr>
          <a:xfrm rot="16200000">
            <a:off x="-4821590" y="4906786"/>
            <a:ext cx="6245225" cy="1698978"/>
          </a:xfrm>
          <a:prstGeom prst="rect">
            <a:avLst/>
          </a:prstGeom>
        </p:spPr>
      </p:pic>
      <p:pic>
        <p:nvPicPr>
          <p:cNvPr id="1032" name="New picture"/>
          <p:cNvPicPr/>
          <p:nvPr/>
        </p:nvPicPr>
        <p:blipFill>
          <a:blip r:embed="rId13"/>
          <a:stretch>
            <a:fillRect/>
          </a:stretch>
        </p:blipFill>
        <p:spPr>
          <a:xfrm rot="5400000">
            <a:off x="11377965" y="4906786"/>
            <a:ext cx="6245225" cy="1698978"/>
          </a:xfrm>
          <a:prstGeom prst="rect">
            <a:avLst/>
          </a:prstGeom>
        </p:spPr>
      </p:pic>
      <p:pic>
        <p:nvPicPr>
          <p:cNvPr id="1033" name="New picture"/>
          <p:cNvPicPr/>
          <p:nvPr/>
        </p:nvPicPr>
        <p:blipFill>
          <a:blip r:embed="rId14"/>
          <a:stretch>
            <a:fillRect/>
          </a:stretch>
        </p:blipFill>
        <p:spPr>
          <a:xfrm>
            <a:off x="572911" y="9823450"/>
            <a:ext cx="11655778" cy="677863"/>
          </a:xfrm>
          <a:prstGeom prst="rect">
            <a:avLst/>
          </a:prstGeom>
        </p:spPr>
      </p:pic>
      <p:sp>
        <p:nvSpPr>
          <p:cNvPr id="1034" name="New shape"/>
          <p:cNvSpPr/>
          <p:nvPr/>
        </p:nvSpPr>
        <p:spPr>
          <a:xfrm>
            <a:off x="572911" y="10073481"/>
            <a:ext cx="6400800" cy="555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1898">
                <a:solidFill>
                  <a:srgbClr val="808080"/>
                </a:solidFill>
              </a:rPr>
              <a:t>Template ID: debatingdenim  Size: 36x24</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1219590" rtl="0" eaLnBrk="0" fontAlgn="base" hangingPunct="0">
        <a:spcBef>
          <a:spcPct val="0"/>
        </a:spcBef>
        <a:spcAft>
          <a:spcPct val="0"/>
        </a:spcAft>
        <a:defRPr sz="5912">
          <a:solidFill>
            <a:schemeClr val="tx2"/>
          </a:solidFill>
          <a:latin typeface="+mj-lt"/>
          <a:ea typeface="+mj-ea"/>
          <a:cs typeface="+mj-cs"/>
        </a:defRPr>
      </a:lvl1pPr>
      <a:lvl2pPr algn="ctr" defTabSz="1219590" rtl="0" eaLnBrk="0" fontAlgn="base" hangingPunct="0">
        <a:spcBef>
          <a:spcPct val="0"/>
        </a:spcBef>
        <a:spcAft>
          <a:spcPct val="0"/>
        </a:spcAft>
        <a:defRPr sz="5912">
          <a:solidFill>
            <a:schemeClr val="tx2"/>
          </a:solidFill>
          <a:latin typeface="Arial" pitchFamily="34" charset="0"/>
        </a:defRPr>
      </a:lvl2pPr>
      <a:lvl3pPr algn="ctr" defTabSz="1219590" rtl="0" eaLnBrk="0" fontAlgn="base" hangingPunct="0">
        <a:spcBef>
          <a:spcPct val="0"/>
        </a:spcBef>
        <a:spcAft>
          <a:spcPct val="0"/>
        </a:spcAft>
        <a:defRPr sz="5912">
          <a:solidFill>
            <a:schemeClr val="tx2"/>
          </a:solidFill>
          <a:latin typeface="Arial" pitchFamily="34" charset="0"/>
        </a:defRPr>
      </a:lvl3pPr>
      <a:lvl4pPr algn="ctr" defTabSz="1219590" rtl="0" eaLnBrk="0" fontAlgn="base" hangingPunct="0">
        <a:spcBef>
          <a:spcPct val="0"/>
        </a:spcBef>
        <a:spcAft>
          <a:spcPct val="0"/>
        </a:spcAft>
        <a:defRPr sz="5912">
          <a:solidFill>
            <a:schemeClr val="tx2"/>
          </a:solidFill>
          <a:latin typeface="Arial" pitchFamily="34" charset="0"/>
        </a:defRPr>
      </a:lvl4pPr>
      <a:lvl5pPr algn="ctr" defTabSz="1219590" rtl="0" eaLnBrk="0" fontAlgn="base" hangingPunct="0">
        <a:spcBef>
          <a:spcPct val="0"/>
        </a:spcBef>
        <a:spcAft>
          <a:spcPct val="0"/>
        </a:spcAft>
        <a:defRPr sz="5912">
          <a:solidFill>
            <a:schemeClr val="tx2"/>
          </a:solidFill>
          <a:latin typeface="Arial" pitchFamily="34" charset="0"/>
        </a:defRPr>
      </a:lvl5pPr>
      <a:lvl6pPr marL="118543" algn="ctr" defTabSz="1219590" rtl="0" fontAlgn="base">
        <a:spcBef>
          <a:spcPct val="0"/>
        </a:spcBef>
        <a:spcAft>
          <a:spcPct val="0"/>
        </a:spcAft>
        <a:defRPr sz="5912">
          <a:solidFill>
            <a:schemeClr val="tx2"/>
          </a:solidFill>
          <a:latin typeface="Arial" pitchFamily="34" charset="0"/>
        </a:defRPr>
      </a:lvl6pPr>
      <a:lvl7pPr marL="237085" algn="ctr" defTabSz="1219590" rtl="0" fontAlgn="base">
        <a:spcBef>
          <a:spcPct val="0"/>
        </a:spcBef>
        <a:spcAft>
          <a:spcPct val="0"/>
        </a:spcAft>
        <a:defRPr sz="5912">
          <a:solidFill>
            <a:schemeClr val="tx2"/>
          </a:solidFill>
          <a:latin typeface="Arial" pitchFamily="34" charset="0"/>
        </a:defRPr>
      </a:lvl7pPr>
      <a:lvl8pPr marL="355628" algn="ctr" defTabSz="1219590" rtl="0" fontAlgn="base">
        <a:spcBef>
          <a:spcPct val="0"/>
        </a:spcBef>
        <a:spcAft>
          <a:spcPct val="0"/>
        </a:spcAft>
        <a:defRPr sz="5912">
          <a:solidFill>
            <a:schemeClr val="tx2"/>
          </a:solidFill>
          <a:latin typeface="Arial" pitchFamily="34" charset="0"/>
        </a:defRPr>
      </a:lvl8pPr>
      <a:lvl9pPr marL="474171" algn="ctr" defTabSz="1219590" rtl="0" fontAlgn="base">
        <a:spcBef>
          <a:spcPct val="0"/>
        </a:spcBef>
        <a:spcAft>
          <a:spcPct val="0"/>
        </a:spcAft>
        <a:defRPr sz="5912">
          <a:solidFill>
            <a:schemeClr val="tx2"/>
          </a:solidFill>
          <a:latin typeface="Arial" pitchFamily="34" charset="0"/>
        </a:defRPr>
      </a:lvl9pPr>
    </p:titleStyle>
    <p:bodyStyle>
      <a:defPPr>
        <a:defRPr kern="1200" smtId="4294967295"/>
      </a:defPPr>
      <a:lvl1pPr marL="458118" indent="-458118" algn="l" defTabSz="1219590" rtl="0" eaLnBrk="0" fontAlgn="base" hangingPunct="0">
        <a:spcBef>
          <a:spcPct val="20000"/>
        </a:spcBef>
        <a:spcAft>
          <a:spcPct val="0"/>
        </a:spcAft>
        <a:buChar char="•"/>
        <a:defRPr sz="4252">
          <a:solidFill>
            <a:schemeClr val="tx1"/>
          </a:solidFill>
          <a:latin typeface="+mn-lt"/>
          <a:ea typeface="+mn-ea"/>
          <a:cs typeface="+mn-cs"/>
        </a:defRPr>
      </a:lvl1pPr>
      <a:lvl2pPr marL="991148" indent="-381559" algn="l" defTabSz="1219590" rtl="0" eaLnBrk="0" fontAlgn="base" hangingPunct="0">
        <a:spcBef>
          <a:spcPct val="20000"/>
        </a:spcBef>
        <a:spcAft>
          <a:spcPct val="0"/>
        </a:spcAft>
        <a:buChar char="–"/>
        <a:defRPr sz="3733">
          <a:solidFill>
            <a:schemeClr val="tx1"/>
          </a:solidFill>
          <a:latin typeface="+mn-lt"/>
        </a:defRPr>
      </a:lvl2pPr>
      <a:lvl3pPr marL="1524590" indent="-305001" algn="l" defTabSz="1219590" rtl="0" eaLnBrk="0" fontAlgn="base" hangingPunct="0">
        <a:spcBef>
          <a:spcPct val="20000"/>
        </a:spcBef>
        <a:spcAft>
          <a:spcPct val="0"/>
        </a:spcAft>
        <a:buChar char="•"/>
        <a:defRPr sz="3215">
          <a:solidFill>
            <a:schemeClr val="tx1"/>
          </a:solidFill>
          <a:latin typeface="+mn-lt"/>
        </a:defRPr>
      </a:lvl3pPr>
      <a:lvl4pPr marL="2133768" indent="-304589" algn="l" defTabSz="1219590" rtl="0" eaLnBrk="0" fontAlgn="base" hangingPunct="0">
        <a:spcBef>
          <a:spcPct val="20000"/>
        </a:spcBef>
        <a:spcAft>
          <a:spcPct val="0"/>
        </a:spcAft>
        <a:buChar char="–"/>
        <a:defRPr sz="2697">
          <a:solidFill>
            <a:schemeClr val="tx1"/>
          </a:solidFill>
          <a:latin typeface="+mn-lt"/>
        </a:defRPr>
      </a:lvl4pPr>
      <a:lvl5pPr marL="2743357" indent="-305001" algn="l" defTabSz="1219590" rtl="0" eaLnBrk="0" fontAlgn="base" hangingPunct="0">
        <a:spcBef>
          <a:spcPct val="20000"/>
        </a:spcBef>
        <a:spcAft>
          <a:spcPct val="0"/>
        </a:spcAft>
        <a:buChar char="»"/>
        <a:defRPr sz="2697">
          <a:solidFill>
            <a:schemeClr val="tx1"/>
          </a:solidFill>
          <a:latin typeface="+mn-lt"/>
        </a:defRPr>
      </a:lvl5pPr>
      <a:lvl6pPr marL="2861900" indent="-305001" algn="l" defTabSz="1219590" rtl="0" fontAlgn="base">
        <a:spcBef>
          <a:spcPct val="20000"/>
        </a:spcBef>
        <a:spcAft>
          <a:spcPct val="0"/>
        </a:spcAft>
        <a:buChar char="»"/>
        <a:defRPr sz="2697">
          <a:solidFill>
            <a:schemeClr val="tx1"/>
          </a:solidFill>
          <a:latin typeface="+mn-lt"/>
        </a:defRPr>
      </a:lvl6pPr>
      <a:lvl7pPr marL="2980442" indent="-305001" algn="l" defTabSz="1219590" rtl="0" fontAlgn="base">
        <a:spcBef>
          <a:spcPct val="20000"/>
        </a:spcBef>
        <a:spcAft>
          <a:spcPct val="0"/>
        </a:spcAft>
        <a:buChar char="»"/>
        <a:defRPr sz="2697">
          <a:solidFill>
            <a:schemeClr val="tx1"/>
          </a:solidFill>
          <a:latin typeface="+mn-lt"/>
        </a:defRPr>
      </a:lvl7pPr>
      <a:lvl8pPr marL="3098985" indent="-305001" algn="l" defTabSz="1219590" rtl="0" fontAlgn="base">
        <a:spcBef>
          <a:spcPct val="20000"/>
        </a:spcBef>
        <a:spcAft>
          <a:spcPct val="0"/>
        </a:spcAft>
        <a:buChar char="»"/>
        <a:defRPr sz="2697">
          <a:solidFill>
            <a:schemeClr val="tx1"/>
          </a:solidFill>
          <a:latin typeface="+mn-lt"/>
        </a:defRPr>
      </a:lvl8pPr>
      <a:lvl9pPr marL="3217528" indent="-305001" algn="l" defTabSz="1219590" rtl="0" fontAlgn="base">
        <a:spcBef>
          <a:spcPct val="20000"/>
        </a:spcBef>
        <a:spcAft>
          <a:spcPct val="0"/>
        </a:spcAft>
        <a:buChar char="»"/>
        <a:defRPr sz="2697">
          <a:solidFill>
            <a:schemeClr val="tx1"/>
          </a:solidFill>
          <a:latin typeface="+mn-lt"/>
        </a:defRPr>
      </a:lvl9pPr>
    </p:bodyStyle>
    <p:otherStyle>
      <a:defPPr>
        <a:defRPr lang="en-US"/>
      </a:defPPr>
      <a:lvl1pPr marL="0" algn="l" defTabSz="237085" rtl="0" eaLnBrk="1" latinLnBrk="0" hangingPunct="1">
        <a:defRPr sz="467" kern="1200">
          <a:solidFill>
            <a:schemeClr val="tx1"/>
          </a:solidFill>
          <a:latin typeface="+mn-lt"/>
          <a:ea typeface="+mn-ea"/>
          <a:cs typeface="+mn-cs"/>
        </a:defRPr>
      </a:lvl1pPr>
      <a:lvl2pPr marL="118543" algn="l" defTabSz="237085" rtl="0" eaLnBrk="1" latinLnBrk="0" hangingPunct="1">
        <a:defRPr sz="467" kern="1200">
          <a:solidFill>
            <a:schemeClr val="tx1"/>
          </a:solidFill>
          <a:latin typeface="+mn-lt"/>
          <a:ea typeface="+mn-ea"/>
          <a:cs typeface="+mn-cs"/>
        </a:defRPr>
      </a:lvl2pPr>
      <a:lvl3pPr marL="237085" algn="l" defTabSz="237085" rtl="0" eaLnBrk="1" latinLnBrk="0" hangingPunct="1">
        <a:defRPr sz="467" kern="1200">
          <a:solidFill>
            <a:schemeClr val="tx1"/>
          </a:solidFill>
          <a:latin typeface="+mn-lt"/>
          <a:ea typeface="+mn-ea"/>
          <a:cs typeface="+mn-cs"/>
        </a:defRPr>
      </a:lvl3pPr>
      <a:lvl4pPr marL="355628" algn="l" defTabSz="237085" rtl="0" eaLnBrk="1" latinLnBrk="0" hangingPunct="1">
        <a:defRPr sz="467" kern="1200">
          <a:solidFill>
            <a:schemeClr val="tx1"/>
          </a:solidFill>
          <a:latin typeface="+mn-lt"/>
          <a:ea typeface="+mn-ea"/>
          <a:cs typeface="+mn-cs"/>
        </a:defRPr>
      </a:lvl4pPr>
      <a:lvl5pPr marL="474171" algn="l" defTabSz="237085" rtl="0" eaLnBrk="1" latinLnBrk="0" hangingPunct="1">
        <a:defRPr sz="467" kern="1200">
          <a:solidFill>
            <a:schemeClr val="tx1"/>
          </a:solidFill>
          <a:latin typeface="+mn-lt"/>
          <a:ea typeface="+mn-ea"/>
          <a:cs typeface="+mn-cs"/>
        </a:defRPr>
      </a:lvl5pPr>
      <a:lvl6pPr marL="592713" algn="l" defTabSz="237085" rtl="0" eaLnBrk="1" latinLnBrk="0" hangingPunct="1">
        <a:defRPr sz="467" kern="1200">
          <a:solidFill>
            <a:schemeClr val="tx1"/>
          </a:solidFill>
          <a:latin typeface="+mn-lt"/>
          <a:ea typeface="+mn-ea"/>
          <a:cs typeface="+mn-cs"/>
        </a:defRPr>
      </a:lvl6pPr>
      <a:lvl7pPr marL="711256" algn="l" defTabSz="237085" rtl="0" eaLnBrk="1" latinLnBrk="0" hangingPunct="1">
        <a:defRPr sz="467" kern="1200">
          <a:solidFill>
            <a:schemeClr val="tx1"/>
          </a:solidFill>
          <a:latin typeface="+mn-lt"/>
          <a:ea typeface="+mn-ea"/>
          <a:cs typeface="+mn-cs"/>
        </a:defRPr>
      </a:lvl7pPr>
      <a:lvl8pPr marL="829799" algn="l" defTabSz="237085" rtl="0" eaLnBrk="1" latinLnBrk="0" hangingPunct="1">
        <a:defRPr sz="467" kern="1200">
          <a:solidFill>
            <a:schemeClr val="tx1"/>
          </a:solidFill>
          <a:latin typeface="+mn-lt"/>
          <a:ea typeface="+mn-ea"/>
          <a:cs typeface="+mn-cs"/>
        </a:defRPr>
      </a:lvl8pPr>
      <a:lvl9pPr marL="948341" algn="l" defTabSz="237085" rtl="0" eaLnBrk="1" latinLnBrk="0" hangingPunct="1">
        <a:defRPr sz="4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60.png"/><Relationship Id="rId12" Type="http://schemas.openxmlformats.org/officeDocument/2006/relationships/image" Target="../media/image11.png"/><Relationship Id="rId2" Type="http://schemas.openxmlformats.org/officeDocument/2006/relationships/image" Target="../media/image3.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40.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ChangeArrowheads="1"/>
          </p:cNvSpPr>
          <p:nvPr/>
        </p:nvSpPr>
        <p:spPr bwMode="auto">
          <a:xfrm>
            <a:off x="148167" y="672805"/>
            <a:ext cx="12505267" cy="1561907"/>
          </a:xfrm>
          <a:prstGeom prst="roundRect">
            <a:avLst/>
          </a:prstGeom>
          <a:solidFill>
            <a:srgbClr val="2A4A70"/>
          </a:solidFill>
          <a:ln>
            <a:noFill/>
          </a:ln>
        </p:spPr>
        <p:txBody>
          <a:bodyPr lIns="53340" tIns="26670" rIns="53340" bIns="26670" anchor="ctr"/>
          <a:lstStyle>
            <a:defPPr>
              <a:defRPr kern="1200" smtId="4294967295"/>
            </a:defPPr>
          </a:lstStyle>
          <a:p>
            <a:pPr algn="ctr" defTabSz="1219590">
              <a:lnSpc>
                <a:spcPct val="90000"/>
              </a:lnSpc>
            </a:pPr>
            <a:endParaRPr lang="en-US" sz="1271" i="1"/>
          </a:p>
        </p:txBody>
      </p:sp>
      <p:sp>
        <p:nvSpPr>
          <p:cNvPr id="17" name="Text Placeholder 5">
            <a:extLst>
              <a:ext uri="{FF2B5EF4-FFF2-40B4-BE49-F238E27FC236}">
                <a16:creationId xmlns:a16="http://schemas.microsoft.com/office/drawing/2014/main" id="{4264D35B-B8F4-4A85-9FEE-EA091C5FF1BF}"/>
              </a:ext>
            </a:extLst>
          </p:cNvPr>
          <p:cNvSpPr txBox="1"/>
          <p:nvPr/>
        </p:nvSpPr>
        <p:spPr>
          <a:xfrm>
            <a:off x="1659467" y="801217"/>
            <a:ext cx="9482667" cy="761558"/>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975173">
              <a:spcBef>
                <a:spcPct val="20000"/>
              </a:spcBef>
              <a:defRPr/>
            </a:pPr>
            <a:r>
              <a:rPr lang="en-US" sz="2217" dirty="0">
                <a:solidFill>
                  <a:schemeClr val="bg1"/>
                </a:solidFill>
                <a:latin typeface="Amaranth" panose="02000503050000020004" pitchFamily="2" charset="0"/>
              </a:rPr>
              <a:t>A quantitative approach to Consistency Theorem in clustering</a:t>
            </a:r>
          </a:p>
        </p:txBody>
      </p:sp>
      <p:sp>
        <p:nvSpPr>
          <p:cNvPr id="18" name="Text Placeholder 5">
            <a:extLst>
              <a:ext uri="{FF2B5EF4-FFF2-40B4-BE49-F238E27FC236}">
                <a16:creationId xmlns:a16="http://schemas.microsoft.com/office/drawing/2014/main" id="{ED235A1B-42BF-4F24-80BC-47A0B3B251F1}"/>
              </a:ext>
            </a:extLst>
          </p:cNvPr>
          <p:cNvSpPr txBox="1"/>
          <p:nvPr/>
        </p:nvSpPr>
        <p:spPr>
          <a:xfrm>
            <a:off x="1659467" y="1631243"/>
            <a:ext cx="9482667" cy="487249"/>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1439" dirty="0">
                <a:solidFill>
                  <a:schemeClr val="bg1"/>
                </a:solidFill>
                <a:latin typeface="Titillium Web" panose="00000500000000000000" pitchFamily="2" charset="0"/>
                <a:cs typeface="Arial" pitchFamily="34" charset="0"/>
              </a:rPr>
              <a:t>Zehui Li   (Data Science)                                                                                Supervisor: Dr. Yves van </a:t>
            </a:r>
            <a:r>
              <a:rPr lang="en-US" sz="1439" dirty="0" err="1">
                <a:solidFill>
                  <a:schemeClr val="bg1"/>
                </a:solidFill>
                <a:latin typeface="Titillium Web" panose="00000500000000000000" pitchFamily="2" charset="0"/>
                <a:cs typeface="Arial" pitchFamily="34" charset="0"/>
              </a:rPr>
              <a:t>Gennip</a:t>
            </a:r>
            <a:endParaRPr lang="en-US" sz="1439" dirty="0">
              <a:solidFill>
                <a:schemeClr val="bg1"/>
              </a:solidFill>
              <a:latin typeface="Titillium Web" panose="00000500000000000000" pitchFamily="2" charset="0"/>
              <a:cs typeface="Arial" pitchFamily="34" charset="0"/>
            </a:endParaRPr>
          </a:p>
          <a:p>
            <a:pPr algn="ctr">
              <a:defRPr/>
            </a:pPr>
            <a:r>
              <a:rPr lang="en-US" sz="1439" dirty="0">
                <a:solidFill>
                  <a:schemeClr val="bg1"/>
                </a:solidFill>
                <a:latin typeface="Titillium Web" panose="00000500000000000000" pitchFamily="2" charset="0"/>
                <a:cs typeface="Arial" pitchFamily="34" charset="0"/>
              </a:rPr>
              <a:t>School of Mathematical Science &amp; Computer Science,                                   University of Nottingham</a:t>
            </a:r>
          </a:p>
        </p:txBody>
      </p:sp>
      <p:sp>
        <p:nvSpPr>
          <p:cNvPr id="19" name="TextBox 19">
            <a:extLst>
              <a:ext uri="{FF2B5EF4-FFF2-40B4-BE49-F238E27FC236}">
                <a16:creationId xmlns:a16="http://schemas.microsoft.com/office/drawing/2014/main" id="{B259D497-80B4-4EAC-8538-8496595AAFC2}"/>
              </a:ext>
            </a:extLst>
          </p:cNvPr>
          <p:cNvSpPr txBox="1">
            <a:spLocks noChangeArrowheads="1"/>
          </p:cNvSpPr>
          <p:nvPr/>
        </p:nvSpPr>
        <p:spPr bwMode="auto">
          <a:xfrm>
            <a:off x="256718" y="2590800"/>
            <a:ext cx="2914844" cy="2761365"/>
          </a:xfrm>
          <a:prstGeom prst="rect">
            <a:avLst/>
          </a:prstGeom>
          <a:solidFill>
            <a:schemeClr val="accent4">
              <a:lumMod val="75000"/>
            </a:schemeClr>
          </a:solidFill>
          <a:ln>
            <a:noFill/>
          </a:ln>
          <a:extLst/>
        </p:spPr>
        <p:txBody>
          <a:bodyPr wrap="square" lIns="180000" tIns="72000" rIns="180000" bIns="11851">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933" dirty="0">
                <a:latin typeface="+mn-lt"/>
                <a:ea typeface="+mn-ea"/>
              </a:rPr>
              <a:t>	</a:t>
            </a:r>
            <a:r>
              <a:rPr lang="en-US" sz="933" dirty="0">
                <a:solidFill>
                  <a:schemeClr val="bg1"/>
                </a:solidFill>
                <a:latin typeface="+mn-lt"/>
                <a:ea typeface="+mn-ea"/>
              </a:rPr>
              <a:t>Introduction</a:t>
            </a: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p:txBody>
      </p:sp>
      <mc:AlternateContent xmlns:mc="http://schemas.openxmlformats.org/markup-compatibility/2006" xmlns:a14="http://schemas.microsoft.com/office/drawing/2010/main">
        <mc:Choice Requires="a14">
          <p:sp>
            <p:nvSpPr>
              <p:cNvPr id="21" name="TextBox 19">
                <a:extLst>
                  <a:ext uri="{FF2B5EF4-FFF2-40B4-BE49-F238E27FC236}">
                    <a16:creationId xmlns:a16="http://schemas.microsoft.com/office/drawing/2014/main" id="{DCB5B9DC-AFC8-48DD-8E5A-79F4EB3B3EE2}"/>
                  </a:ext>
                </a:extLst>
              </p:cNvPr>
              <p:cNvSpPr txBox="1">
                <a:spLocks noChangeArrowheads="1"/>
              </p:cNvSpPr>
              <p:nvPr/>
            </p:nvSpPr>
            <p:spPr bwMode="auto">
              <a:xfrm>
                <a:off x="3392936" y="2862186"/>
                <a:ext cx="2879502" cy="128447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23701" tIns="11851" rIns="23701" bIns="11851">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622" dirty="0">
                    <a:latin typeface="Titillium Web" panose="00000500000000000000" pitchFamily="2" charset="0"/>
                    <a:cs typeface="Arial" pitchFamily="34" charset="0"/>
                  </a:rPr>
                  <a:t>In Kleinberg’s framework, every clustering algorithm can be represented by a function </a:t>
                </a:r>
                <a14:m>
                  <m:oMath xmlns:m="http://schemas.openxmlformats.org/officeDocument/2006/math">
                    <m:r>
                      <a:rPr lang="en-US" sz="622" b="0" i="1" smtClean="0">
                        <a:latin typeface="Cambria Math" panose="02040503050406030204" pitchFamily="18" charset="0"/>
                        <a:cs typeface="Arial" pitchFamily="34" charset="0"/>
                      </a:rPr>
                      <m:t>𝑓</m:t>
                    </m:r>
                  </m:oMath>
                </a14:m>
                <a:r>
                  <a:rPr lang="en-US" sz="622" dirty="0">
                    <a:latin typeface="Titillium Web" panose="00000500000000000000" pitchFamily="2" charset="0"/>
                    <a:cs typeface="Arial" pitchFamily="34" charset="0"/>
                  </a:rPr>
                  <a:t>, the input of this function are the a set </a:t>
                </a:r>
                <a14:m>
                  <m:oMath xmlns:m="http://schemas.openxmlformats.org/officeDocument/2006/math">
                    <m:r>
                      <a:rPr lang="en-US" sz="622" b="0" i="1" smtClean="0">
                        <a:latin typeface="Cambria Math" panose="02040503050406030204" pitchFamily="18" charset="0"/>
                        <a:cs typeface="Arial" pitchFamily="34" charset="0"/>
                      </a:rPr>
                      <m:t>𝑆</m:t>
                    </m:r>
                  </m:oMath>
                </a14:m>
                <a:r>
                  <a:rPr lang="en-US" sz="622" dirty="0">
                    <a:latin typeface="Titillium Web" panose="00000500000000000000" pitchFamily="2" charset="0"/>
                    <a:cs typeface="Arial" pitchFamily="34" charset="0"/>
                  </a:rPr>
                  <a:t> consisting of </a:t>
                </a:r>
                <a14:m>
                  <m:oMath xmlns:m="http://schemas.openxmlformats.org/officeDocument/2006/math">
                    <m:r>
                      <a:rPr lang="en-US" sz="622" b="0" i="1" smtClean="0">
                        <a:latin typeface="Cambria Math" panose="02040503050406030204" pitchFamily="18" charset="0"/>
                        <a:cs typeface="Arial" pitchFamily="34" charset="0"/>
                      </a:rPr>
                      <m:t>𝑛</m:t>
                    </m:r>
                  </m:oMath>
                </a14:m>
                <a:r>
                  <a:rPr lang="en-US" sz="622" dirty="0">
                    <a:latin typeface="Titillium Web" panose="00000500000000000000" pitchFamily="2" charset="0"/>
                    <a:cs typeface="Arial" pitchFamily="34" charset="0"/>
                  </a:rPr>
                  <a:t> data points, and the pairwise distance among them.  Pairwise distance is represented by a distance function </a:t>
                </a:r>
                <a14:m>
                  <m:oMath xmlns:m="http://schemas.openxmlformats.org/officeDocument/2006/math">
                    <m:r>
                      <a:rPr lang="en-US" sz="622" b="0" i="1" smtClean="0">
                        <a:latin typeface="Cambria Math" panose="02040503050406030204" pitchFamily="18" charset="0"/>
                        <a:cs typeface="Arial" pitchFamily="34" charset="0"/>
                      </a:rPr>
                      <m:t>𝑑</m:t>
                    </m:r>
                  </m:oMath>
                </a14:m>
                <a:r>
                  <a:rPr lang="en-US" sz="622" dirty="0">
                    <a:latin typeface="Titillium Web" panose="00000500000000000000" pitchFamily="2" charset="0"/>
                    <a:cs typeface="Arial" pitchFamily="34" charset="0"/>
                  </a:rPr>
                  <a:t>, </a:t>
                </a:r>
                <a14:m>
                  <m:oMath xmlns:m="http://schemas.openxmlformats.org/officeDocument/2006/math">
                    <m:r>
                      <a:rPr lang="en-US" sz="622" b="0" i="1" smtClean="0">
                        <a:latin typeface="Cambria Math" panose="02040503050406030204" pitchFamily="18" charset="0"/>
                        <a:cs typeface="Arial" pitchFamily="34" charset="0"/>
                      </a:rPr>
                      <m:t>𝑑</m:t>
                    </m:r>
                    <m:d>
                      <m:dPr>
                        <m:ctrlPr>
                          <a:rPr lang="en-US" sz="622" b="0" i="1" smtClean="0">
                            <a:latin typeface="Cambria Math" panose="02040503050406030204" pitchFamily="18" charset="0"/>
                            <a:cs typeface="Arial" pitchFamily="34" charset="0"/>
                          </a:rPr>
                        </m:ctrlPr>
                      </m:dPr>
                      <m:e>
                        <m:r>
                          <a:rPr lang="en-US" sz="622" b="0" i="1" smtClean="0">
                            <a:latin typeface="Cambria Math" panose="02040503050406030204" pitchFamily="18" charset="0"/>
                            <a:cs typeface="Arial" pitchFamily="34" charset="0"/>
                          </a:rPr>
                          <m:t>𝑖</m:t>
                        </m:r>
                        <m:r>
                          <a:rPr lang="en-US" sz="622" b="0" i="1" smtClean="0">
                            <a:latin typeface="Cambria Math" panose="02040503050406030204" pitchFamily="18" charset="0"/>
                            <a:cs typeface="Arial" pitchFamily="34" charset="0"/>
                          </a:rPr>
                          <m:t>,</m:t>
                        </m:r>
                        <m:r>
                          <a:rPr lang="en-US" sz="622" b="0" i="1" smtClean="0">
                            <a:latin typeface="Cambria Math" panose="02040503050406030204" pitchFamily="18" charset="0"/>
                            <a:cs typeface="Arial" pitchFamily="34" charset="0"/>
                          </a:rPr>
                          <m:t>𝑗</m:t>
                        </m:r>
                      </m:e>
                    </m:d>
                  </m:oMath>
                </a14:m>
                <a:r>
                  <a:rPr lang="en-US" sz="622" dirty="0">
                    <a:latin typeface="Titillium Web" panose="00000500000000000000" pitchFamily="2" charset="0"/>
                    <a:cs typeface="Arial" pitchFamily="34" charset="0"/>
                  </a:rPr>
                  <a:t> denote the distance between </a:t>
                </a:r>
                <a14:m>
                  <m:oMath xmlns:m="http://schemas.openxmlformats.org/officeDocument/2006/math">
                    <m:r>
                      <a:rPr lang="en-US" altLang="zh-CN" sz="622" b="0" i="1" smtClean="0">
                        <a:latin typeface="Cambria Math" panose="02040503050406030204" pitchFamily="18" charset="0"/>
                        <a:cs typeface="Arial" pitchFamily="34" charset="0"/>
                      </a:rPr>
                      <m:t>𝑖</m:t>
                    </m:r>
                  </m:oMath>
                </a14:m>
                <a:r>
                  <a:rPr lang="en-US" sz="622" dirty="0">
                    <a:latin typeface="Titillium Web" panose="00000500000000000000" pitchFamily="2" charset="0"/>
                    <a:cs typeface="Arial" pitchFamily="34" charset="0"/>
                  </a:rPr>
                  <a:t> and </a:t>
                </a:r>
                <a14:m>
                  <m:oMath xmlns:m="http://schemas.openxmlformats.org/officeDocument/2006/math">
                    <m:r>
                      <a:rPr lang="en-US" altLang="zh-CN" sz="622" b="0" i="1" smtClean="0">
                        <a:latin typeface="Cambria Math" panose="02040503050406030204" pitchFamily="18" charset="0"/>
                        <a:cs typeface="Arial" pitchFamily="34" charset="0"/>
                      </a:rPr>
                      <m:t>𝑗</m:t>
                    </m:r>
                  </m:oMath>
                </a14:m>
                <a:r>
                  <a:rPr lang="en-US" sz="622" dirty="0">
                    <a:latin typeface="Titillium Web" panose="00000500000000000000" pitchFamily="2" charset="0"/>
                    <a:cs typeface="Arial" pitchFamily="34" charset="0"/>
                  </a:rPr>
                  <a:t>. </a:t>
                </a:r>
                <a14:m>
                  <m:oMath xmlns:m="http://schemas.openxmlformats.org/officeDocument/2006/math">
                    <m:r>
                      <a:rPr lang="en-US" altLang="zh-CN" sz="622" i="1">
                        <a:latin typeface="Cambria Math" panose="02040503050406030204" pitchFamily="18" charset="0"/>
                        <a:cs typeface="Arial" pitchFamily="34" charset="0"/>
                      </a:rPr>
                      <m:t>𝑓</m:t>
                    </m:r>
                  </m:oMath>
                </a14:m>
                <a:r>
                  <a:rPr lang="en-US" sz="622" dirty="0">
                    <a:latin typeface="Titillium Web" panose="00000500000000000000" pitchFamily="2" charset="0"/>
                    <a:cs typeface="Arial" pitchFamily="34" charset="0"/>
                  </a:rPr>
                  <a:t> take </a:t>
                </a:r>
                <a14:m>
                  <m:oMath xmlns:m="http://schemas.openxmlformats.org/officeDocument/2006/math">
                    <m:r>
                      <a:rPr lang="en-US" altLang="zh-CN" sz="622" b="0" i="1" smtClean="0">
                        <a:latin typeface="Cambria Math" panose="02040503050406030204" pitchFamily="18" charset="0"/>
                        <a:cs typeface="Arial" pitchFamily="34" charset="0"/>
                      </a:rPr>
                      <m:t>𝑆</m:t>
                    </m:r>
                  </m:oMath>
                </a14:m>
                <a:r>
                  <a:rPr lang="en-US" sz="622" dirty="0">
                    <a:latin typeface="Titillium Web" panose="00000500000000000000" pitchFamily="2" charset="0"/>
                    <a:cs typeface="Arial" pitchFamily="34" charset="0"/>
                  </a:rPr>
                  <a:t> and </a:t>
                </a:r>
                <a14:m>
                  <m:oMath xmlns:m="http://schemas.openxmlformats.org/officeDocument/2006/math">
                    <m:r>
                      <a:rPr lang="en-US" sz="622" b="0" i="1" smtClean="0">
                        <a:latin typeface="Cambria Math" panose="02040503050406030204" pitchFamily="18" charset="0"/>
                        <a:cs typeface="Arial" pitchFamily="34" charset="0"/>
                      </a:rPr>
                      <m:t>𝑑</m:t>
                    </m:r>
                  </m:oMath>
                </a14:m>
                <a:r>
                  <a:rPr lang="en-US" sz="622" dirty="0">
                    <a:latin typeface="Titillium Web" panose="00000500000000000000" pitchFamily="2" charset="0"/>
                    <a:cs typeface="Arial" pitchFamily="34" charset="0"/>
                  </a:rPr>
                  <a:t> as input then output a partition </a:t>
                </a:r>
                <a14:m>
                  <m:oMath xmlns:m="http://schemas.openxmlformats.org/officeDocument/2006/math">
                    <m:r>
                      <a:rPr lang="zh-CN" altLang="en-US" sz="622" i="1" dirty="0" smtClean="0">
                        <a:latin typeface="Cambria Math" panose="02040503050406030204" pitchFamily="18" charset="0"/>
                      </a:rPr>
                      <m:t>𝛤</m:t>
                    </m:r>
                  </m:oMath>
                </a14:m>
                <a:r>
                  <a:rPr lang="en-US" sz="622" dirty="0">
                    <a:latin typeface="Titillium Web" panose="00000500000000000000" pitchFamily="2" charset="0"/>
                    <a:cs typeface="Arial" pitchFamily="34" charset="0"/>
                  </a:rPr>
                  <a:t>, omitting the Set </a:t>
                </a:r>
                <a14:m>
                  <m:oMath xmlns:m="http://schemas.openxmlformats.org/officeDocument/2006/math">
                    <m:r>
                      <a:rPr lang="en-US" sz="622" b="0" i="1" smtClean="0">
                        <a:latin typeface="Cambria Math" panose="02040503050406030204" pitchFamily="18" charset="0"/>
                        <a:cs typeface="Arial" pitchFamily="34" charset="0"/>
                      </a:rPr>
                      <m:t>𝑆</m:t>
                    </m:r>
                  </m:oMath>
                </a14:m>
                <a:r>
                  <a:rPr lang="en-US" sz="622" dirty="0">
                    <a:latin typeface="Titillium Web" panose="00000500000000000000" pitchFamily="2" charset="0"/>
                    <a:cs typeface="Arial" pitchFamily="34" charset="0"/>
                  </a:rPr>
                  <a:t>, we have </a:t>
                </a:r>
                <a14:m>
                  <m:oMath xmlns:m="http://schemas.openxmlformats.org/officeDocument/2006/math">
                    <m:r>
                      <a:rPr lang="zh-CN" altLang="en-US" sz="622" i="1" dirty="0">
                        <a:latin typeface="Cambria Math" panose="02040503050406030204" pitchFamily="18" charset="0"/>
                      </a:rPr>
                      <m:t>𝛤</m:t>
                    </m:r>
                    <m:r>
                      <a:rPr lang="en-US" altLang="zh-CN" sz="622" b="0" i="1" dirty="0" smtClean="0">
                        <a:latin typeface="Cambria Math" panose="02040503050406030204" pitchFamily="18" charset="0"/>
                      </a:rPr>
                      <m:t>=</m:t>
                    </m:r>
                    <m:r>
                      <a:rPr lang="en-US" altLang="zh-CN" sz="622" b="0" i="1" dirty="0" smtClean="0">
                        <a:latin typeface="Cambria Math" panose="02040503050406030204" pitchFamily="18" charset="0"/>
                      </a:rPr>
                      <m:t>𝑓</m:t>
                    </m:r>
                    <m:r>
                      <a:rPr lang="en-US" altLang="zh-CN" sz="622" b="0" i="1" dirty="0" smtClean="0">
                        <a:latin typeface="Cambria Math" panose="02040503050406030204" pitchFamily="18" charset="0"/>
                      </a:rPr>
                      <m:t>(</m:t>
                    </m:r>
                    <m:r>
                      <a:rPr lang="en-US" altLang="zh-CN" sz="622" b="0" i="1" dirty="0" smtClean="0">
                        <a:latin typeface="Cambria Math" panose="02040503050406030204" pitchFamily="18" charset="0"/>
                      </a:rPr>
                      <m:t>𝑑</m:t>
                    </m:r>
                    <m:r>
                      <a:rPr lang="en-US" altLang="zh-CN" sz="622" b="0" i="1" dirty="0" smtClean="0">
                        <a:latin typeface="Cambria Math" panose="02040503050406030204" pitchFamily="18" charset="0"/>
                      </a:rPr>
                      <m:t>)</m:t>
                    </m:r>
                  </m:oMath>
                </a14:m>
                <a:r>
                  <a:rPr lang="en-US" sz="622" dirty="0">
                    <a:latin typeface="Titillium Web" panose="00000500000000000000" pitchFamily="2" charset="0"/>
                    <a:cs typeface="Arial" pitchFamily="34" charset="0"/>
                  </a:rPr>
                  <a:t>. Scale-Invariance and Richness is defined in the following way.</a:t>
                </a:r>
              </a:p>
              <a:p>
                <a:pPr algn="just">
                  <a:lnSpc>
                    <a:spcPct val="110000"/>
                  </a:lnSpc>
                </a:pPr>
                <a:endParaRPr lang="en-US" sz="622" dirty="0">
                  <a:latin typeface="Titillium Web" panose="00000500000000000000" pitchFamily="2" charset="0"/>
                  <a:cs typeface="Arial" pitchFamily="34" charset="0"/>
                </a:endParaRPr>
              </a:p>
              <a:p>
                <a:pPr algn="just">
                  <a:lnSpc>
                    <a:spcPct val="110000"/>
                  </a:lnSpc>
                </a:pPr>
                <a:r>
                  <a:rPr lang="en-US" sz="622" i="1" dirty="0">
                    <a:latin typeface="Titillium Web" panose="00000500000000000000" pitchFamily="2" charset="0"/>
                    <a:cs typeface="Arial" pitchFamily="34" charset="0"/>
                  </a:rPr>
                  <a:t>Scale-Invariance: </a:t>
                </a:r>
                <a14:m>
                  <m:oMath xmlns:m="http://schemas.openxmlformats.org/officeDocument/2006/math">
                    <m:r>
                      <a:rPr lang="en-US" sz="622" b="0" i="1" smtClean="0">
                        <a:latin typeface="Cambria Math" panose="02040503050406030204" pitchFamily="18" charset="0"/>
                        <a:cs typeface="Arial" pitchFamily="34" charset="0"/>
                      </a:rPr>
                      <m:t>𝑓</m:t>
                    </m:r>
                  </m:oMath>
                </a14:m>
                <a:r>
                  <a:rPr lang="en-US" sz="622" i="1" dirty="0">
                    <a:latin typeface="Titillium Web" panose="00000500000000000000" pitchFamily="2" charset="0"/>
                    <a:cs typeface="Arial" pitchFamily="34" charset="0"/>
                  </a:rPr>
                  <a:t>satisfy Scale-Invariance </a:t>
                </a:r>
                <a14:m>
                  <m:oMath xmlns:m="http://schemas.openxmlformats.org/officeDocument/2006/math">
                    <m:r>
                      <a:rPr lang="en-US" altLang="zh-CN" sz="622" i="1" smtClean="0">
                        <a:latin typeface="Cambria Math" panose="02040503050406030204" pitchFamily="18" charset="0"/>
                      </a:rPr>
                      <m:t>⇔</m:t>
                    </m:r>
                  </m:oMath>
                </a14:m>
                <a:r>
                  <a:rPr lang="en-US" sz="622" i="1" dirty="0">
                    <a:latin typeface="Titillium Web" panose="00000500000000000000" pitchFamily="2" charset="0"/>
                    <a:cs typeface="Arial" pitchFamily="34" charset="0"/>
                  </a:rPr>
                  <a:t> For any given distance function </a:t>
                </a:r>
                <a14:m>
                  <m:oMath xmlns:m="http://schemas.openxmlformats.org/officeDocument/2006/math">
                    <m:r>
                      <a:rPr lang="en-US" altLang="zh-CN" sz="622" b="0" i="1" dirty="0" smtClean="0">
                        <a:latin typeface="Cambria Math" panose="02040503050406030204" pitchFamily="18" charset="0"/>
                      </a:rPr>
                      <m:t>𝑑</m:t>
                    </m:r>
                  </m:oMath>
                </a14:m>
                <a:r>
                  <a:rPr lang="en-US" sz="622" i="1" dirty="0">
                    <a:latin typeface="Titillium Web" panose="00000500000000000000" pitchFamily="2" charset="0"/>
                    <a:cs typeface="Arial" pitchFamily="34" charset="0"/>
                  </a:rPr>
                  <a:t> and any </a:t>
                </a:r>
                <a14:m>
                  <m:oMath xmlns:m="http://schemas.openxmlformats.org/officeDocument/2006/math">
                    <m:r>
                      <a:rPr lang="zh-CN" altLang="en-US" sz="622" i="1" dirty="0" smtClean="0">
                        <a:latin typeface="Cambria Math" panose="02040503050406030204" pitchFamily="18" charset="0"/>
                      </a:rPr>
                      <m:t>𝛼</m:t>
                    </m:r>
                    <m:r>
                      <a:rPr lang="en-US" altLang="zh-CN" sz="622" i="1" dirty="0" smtClean="0">
                        <a:latin typeface="Cambria Math" panose="02040503050406030204" pitchFamily="18" charset="0"/>
                      </a:rPr>
                      <m:t>&gt;0</m:t>
                    </m:r>
                  </m:oMath>
                </a14:m>
                <a:r>
                  <a:rPr lang="en-US" sz="622" i="1" dirty="0">
                    <a:latin typeface="Titillium Web" panose="00000500000000000000" pitchFamily="2" charset="0"/>
                    <a:cs typeface="Arial" pitchFamily="34" charset="0"/>
                  </a:rPr>
                  <a:t>, </a:t>
                </a:r>
                <a14:m>
                  <m:oMath xmlns:m="http://schemas.openxmlformats.org/officeDocument/2006/math">
                    <m:r>
                      <a:rPr lang="zh-CN" altLang="en-US" sz="622" i="1" dirty="0" smtClean="0">
                        <a:latin typeface="Cambria Math" panose="02040503050406030204" pitchFamily="18" charset="0"/>
                      </a:rPr>
                      <m:t>𝑓</m:t>
                    </m:r>
                    <m:d>
                      <m:dPr>
                        <m:ctrlPr>
                          <a:rPr lang="en-US" altLang="zh-CN" sz="622" i="1" dirty="0" smtClean="0">
                            <a:latin typeface="Cambria Math" panose="02040503050406030204" pitchFamily="18" charset="0"/>
                          </a:rPr>
                        </m:ctrlPr>
                      </m:dPr>
                      <m:e>
                        <m:r>
                          <a:rPr lang="zh-CN" altLang="en-US" sz="622" i="1" dirty="0" smtClean="0">
                            <a:latin typeface="Cambria Math" panose="02040503050406030204" pitchFamily="18" charset="0"/>
                          </a:rPr>
                          <m:t>𝑑</m:t>
                        </m:r>
                      </m:e>
                    </m:d>
                    <m:r>
                      <a:rPr lang="en-US" altLang="zh-CN" sz="622" i="1" dirty="0" smtClean="0">
                        <a:latin typeface="Cambria Math" panose="02040503050406030204" pitchFamily="18" charset="0"/>
                      </a:rPr>
                      <m:t>=</m:t>
                    </m:r>
                    <m:r>
                      <a:rPr lang="zh-CN" altLang="en-US" sz="622" i="1" dirty="0" smtClean="0">
                        <a:latin typeface="Cambria Math" panose="02040503050406030204" pitchFamily="18" charset="0"/>
                      </a:rPr>
                      <m:t>𝑓</m:t>
                    </m:r>
                    <m:r>
                      <a:rPr lang="en-US" altLang="zh-CN" sz="622" b="0" i="1" dirty="0" smtClean="0">
                        <a:latin typeface="Cambria Math" panose="02040503050406030204" pitchFamily="18" charset="0"/>
                      </a:rPr>
                      <m:t>(</m:t>
                    </m:r>
                    <m:r>
                      <a:rPr lang="en-US" altLang="zh-CN" sz="622" i="1" dirty="0" smtClean="0">
                        <a:latin typeface="Cambria Math" panose="02040503050406030204" pitchFamily="18" charset="0"/>
                      </a:rPr>
                      <m:t>𝛼</m:t>
                    </m:r>
                    <m:r>
                      <a:rPr lang="en-US" altLang="zh-CN" sz="622" i="1" dirty="0" smtClean="0">
                        <a:latin typeface="Cambria Math" panose="02040503050406030204" pitchFamily="18" charset="0"/>
                      </a:rPr>
                      <m:t>⋅</m:t>
                    </m:r>
                    <m:r>
                      <a:rPr lang="en-US" altLang="zh-CN" sz="622" i="1" dirty="0" smtClean="0">
                        <a:latin typeface="Cambria Math" panose="02040503050406030204" pitchFamily="18" charset="0"/>
                      </a:rPr>
                      <m:t>𝑑</m:t>
                    </m:r>
                    <m:r>
                      <a:rPr lang="en-US" altLang="zh-CN" sz="622" b="0" i="1" dirty="0" smtClean="0">
                        <a:latin typeface="Cambria Math" panose="02040503050406030204" pitchFamily="18" charset="0"/>
                      </a:rPr>
                      <m:t>)</m:t>
                    </m:r>
                  </m:oMath>
                </a14:m>
                <a:endParaRPr lang="en-US" sz="622" i="1" dirty="0">
                  <a:latin typeface="Titillium Web" panose="00000500000000000000" pitchFamily="2" charset="0"/>
                  <a:cs typeface="Arial" pitchFamily="34" charset="0"/>
                </a:endParaRPr>
              </a:p>
              <a:p>
                <a:pPr algn="just">
                  <a:lnSpc>
                    <a:spcPct val="110000"/>
                  </a:lnSpc>
                </a:pPr>
                <a:endParaRPr lang="en-US" sz="622" i="1" dirty="0">
                  <a:latin typeface="Titillium Web" panose="00000500000000000000" pitchFamily="2" charset="0"/>
                  <a:cs typeface="Arial" pitchFamily="34" charset="0"/>
                </a:endParaRPr>
              </a:p>
              <a:p>
                <a:pPr algn="just">
                  <a:lnSpc>
                    <a:spcPct val="110000"/>
                  </a:lnSpc>
                </a:pPr>
                <a:r>
                  <a:rPr lang="en-US" sz="622" i="1" dirty="0">
                    <a:latin typeface="Titillium Web" panose="00000500000000000000" pitchFamily="2" charset="0"/>
                    <a:cs typeface="Arial" pitchFamily="34" charset="0"/>
                  </a:rPr>
                  <a:t>Richness: </a:t>
                </a:r>
                <a14:m>
                  <m:oMath xmlns:m="http://schemas.openxmlformats.org/officeDocument/2006/math">
                    <m:r>
                      <a:rPr lang="en-US" altLang="zh-CN" sz="622" i="1">
                        <a:latin typeface="Cambria Math" panose="02040503050406030204" pitchFamily="18" charset="0"/>
                        <a:cs typeface="Arial" pitchFamily="34" charset="0"/>
                      </a:rPr>
                      <m:t>𝑓</m:t>
                    </m:r>
                  </m:oMath>
                </a14:m>
                <a:r>
                  <a:rPr lang="en-US" altLang="zh-CN" sz="622" i="1" dirty="0">
                    <a:latin typeface="Titillium Web" panose="00000500000000000000" pitchFamily="2" charset="0"/>
                    <a:cs typeface="Arial" pitchFamily="34" charset="0"/>
                  </a:rPr>
                  <a:t>satisfy  Richness </a:t>
                </a:r>
                <a14:m>
                  <m:oMath xmlns:m="http://schemas.openxmlformats.org/officeDocument/2006/math">
                    <m:r>
                      <a:rPr lang="en-US" altLang="zh-CN" sz="622" i="1">
                        <a:latin typeface="Cambria Math" panose="02040503050406030204" pitchFamily="18" charset="0"/>
                      </a:rPr>
                      <m:t>⇔</m:t>
                    </m:r>
                  </m:oMath>
                </a14:m>
                <a:r>
                  <a:rPr lang="en-US" sz="622" i="1" dirty="0">
                    <a:latin typeface="Titillium Web" panose="00000500000000000000" pitchFamily="2" charset="0"/>
                    <a:cs typeface="Arial" pitchFamily="34" charset="0"/>
                  </a:rPr>
                  <a:t> For any given partition  </a:t>
                </a:r>
                <a14:m>
                  <m:oMath xmlns:m="http://schemas.openxmlformats.org/officeDocument/2006/math">
                    <m:r>
                      <a:rPr lang="zh-CN" altLang="en-US" sz="622" i="1" dirty="0">
                        <a:latin typeface="Cambria Math" panose="02040503050406030204" pitchFamily="18" charset="0"/>
                      </a:rPr>
                      <m:t>𝛤</m:t>
                    </m:r>
                  </m:oMath>
                </a14:m>
                <a:r>
                  <a:rPr lang="en-US" sz="622" i="1" dirty="0">
                    <a:latin typeface="Titillium Web" panose="00000500000000000000" pitchFamily="2" charset="0"/>
                    <a:cs typeface="Arial" pitchFamily="34" charset="0"/>
                  </a:rPr>
                  <a:t> of  </a:t>
                </a:r>
                <a14:m>
                  <m:oMath xmlns:m="http://schemas.openxmlformats.org/officeDocument/2006/math">
                    <m:r>
                      <a:rPr lang="en-US" sz="622" b="0" i="1" smtClean="0">
                        <a:latin typeface="Cambria Math" panose="02040503050406030204" pitchFamily="18" charset="0"/>
                        <a:cs typeface="Arial" pitchFamily="34" charset="0"/>
                      </a:rPr>
                      <m:t>𝑆</m:t>
                    </m:r>
                  </m:oMath>
                </a14:m>
                <a:r>
                  <a:rPr lang="en-US" sz="622" i="1" dirty="0">
                    <a:latin typeface="Titillium Web" panose="00000500000000000000" pitchFamily="2" charset="0"/>
                    <a:cs typeface="Arial" pitchFamily="34" charset="0"/>
                  </a:rPr>
                  <a:t>, </a:t>
                </a:r>
                <a14:m>
                  <m:oMath xmlns:m="http://schemas.openxmlformats.org/officeDocument/2006/math">
                    <m:r>
                      <a:rPr lang="en-US" altLang="zh-CN" sz="622" i="1" dirty="0" smtClean="0">
                        <a:latin typeface="Cambria Math" panose="02040503050406030204" pitchFamily="18" charset="0"/>
                      </a:rPr>
                      <m:t>∃</m:t>
                    </m:r>
                    <m:r>
                      <a:rPr lang="zh-CN" altLang="en-US" sz="622" i="1" dirty="0">
                        <a:latin typeface="Cambria Math" panose="02040503050406030204" pitchFamily="18" charset="0"/>
                      </a:rPr>
                      <m:t>𝑑</m:t>
                    </m:r>
                  </m:oMath>
                </a14:m>
                <a:r>
                  <a:rPr lang="en-US" sz="622" i="1" dirty="0">
                    <a:latin typeface="Titillium Web" panose="00000500000000000000" pitchFamily="2" charset="0"/>
                    <a:cs typeface="Arial" pitchFamily="34" charset="0"/>
                  </a:rPr>
                  <a:t> such that  </a:t>
                </a:r>
              </a:p>
              <a:p>
                <a:pPr algn="just">
                  <a:lnSpc>
                    <a:spcPct val="110000"/>
                  </a:lnSpc>
                </a:pPr>
                <a14:m>
                  <m:oMathPara xmlns:m="http://schemas.openxmlformats.org/officeDocument/2006/math">
                    <m:oMathParaPr>
                      <m:jc m:val="left"/>
                    </m:oMathParaPr>
                    <m:oMath xmlns:m="http://schemas.openxmlformats.org/officeDocument/2006/math">
                      <m:r>
                        <a:rPr lang="zh-CN" altLang="en-US" sz="622" i="1" dirty="0" smtClean="0">
                          <a:latin typeface="Cambria Math" panose="02040503050406030204" pitchFamily="18" charset="0"/>
                        </a:rPr>
                        <m:t>𝑓</m:t>
                      </m:r>
                      <m:d>
                        <m:dPr>
                          <m:ctrlPr>
                            <a:rPr lang="en-US" altLang="zh-CN" sz="622" i="1" dirty="0">
                              <a:latin typeface="Cambria Math" panose="02040503050406030204" pitchFamily="18" charset="0"/>
                            </a:rPr>
                          </m:ctrlPr>
                        </m:dPr>
                        <m:e>
                          <m:r>
                            <a:rPr lang="zh-CN" altLang="en-US" sz="622" i="1" dirty="0">
                              <a:latin typeface="Cambria Math" panose="02040503050406030204" pitchFamily="18" charset="0"/>
                            </a:rPr>
                            <m:t>𝑑</m:t>
                          </m:r>
                        </m:e>
                      </m:d>
                      <m:r>
                        <a:rPr lang="en-US" altLang="zh-CN" sz="622" i="1" dirty="0">
                          <a:latin typeface="Cambria Math" panose="02040503050406030204" pitchFamily="18" charset="0"/>
                        </a:rPr>
                        <m:t>=</m:t>
                      </m:r>
                      <m:r>
                        <a:rPr lang="zh-CN" altLang="en-US" sz="622" i="1" dirty="0">
                          <a:latin typeface="Cambria Math" panose="02040503050406030204" pitchFamily="18" charset="0"/>
                        </a:rPr>
                        <m:t>𝛤</m:t>
                      </m:r>
                    </m:oMath>
                  </m:oMathPara>
                </a14:m>
                <a:endParaRPr lang="en-US" sz="622" i="1" dirty="0">
                  <a:latin typeface="Titillium Web" panose="00000500000000000000" pitchFamily="2" charset="0"/>
                  <a:cs typeface="Arial" pitchFamily="34" charset="0"/>
                </a:endParaRPr>
              </a:p>
            </p:txBody>
          </p:sp>
        </mc:Choice>
        <mc:Fallback xmlns="">
          <p:sp>
            <p:nvSpPr>
              <p:cNvPr id="21" name="TextBox 19">
                <a:extLst>
                  <a:ext uri="{FF2B5EF4-FFF2-40B4-BE49-F238E27FC236}">
                    <a16:creationId xmlns:a16="http://schemas.microsoft.com/office/drawing/2014/main" id="{DCB5B9DC-AFC8-48DD-8E5A-79F4EB3B3EE2}"/>
                  </a:ext>
                </a:extLst>
              </p:cNvPr>
              <p:cNvSpPr txBox="1">
                <a:spLocks noRot="1" noChangeAspect="1" noMove="1" noResize="1" noEditPoints="1" noAdjustHandles="1" noChangeArrowheads="1" noChangeShapeType="1" noTextEdit="1"/>
              </p:cNvSpPr>
              <p:nvPr/>
            </p:nvSpPr>
            <p:spPr bwMode="auto">
              <a:xfrm>
                <a:off x="3392936" y="2862186"/>
                <a:ext cx="2879502" cy="1284471"/>
              </a:xfrm>
              <a:prstGeom prst="rect">
                <a:avLst/>
              </a:prstGeom>
              <a:blipFill>
                <a:blip r:embed="rId2"/>
                <a:stretch>
                  <a:fillRect l="-1059" t="-952" r="-1059" b="-95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TextBox 19">
                <a:extLst>
                  <a:ext uri="{FF2B5EF4-FFF2-40B4-BE49-F238E27FC236}">
                    <a16:creationId xmlns:a16="http://schemas.microsoft.com/office/drawing/2014/main" id="{9247D261-80E6-4008-A48F-EE2502170D44}"/>
                  </a:ext>
                </a:extLst>
              </p:cNvPr>
              <p:cNvSpPr txBox="1">
                <a:spLocks noChangeArrowheads="1"/>
              </p:cNvSpPr>
              <p:nvPr/>
            </p:nvSpPr>
            <p:spPr bwMode="auto">
              <a:xfrm>
                <a:off x="6441424" y="3687665"/>
                <a:ext cx="2879502" cy="560167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23701" tIns="11851" rIns="23701" bIns="11851">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622" dirty="0">
                    <a:latin typeface="Titillium Web" panose="00000500000000000000" pitchFamily="2" charset="0"/>
                    <a:cs typeface="Arial" pitchFamily="34" charset="0"/>
                  </a:rPr>
                  <a:t>Consistency requires that the clustering algorithm have to produce the same partition on all datasets under </a:t>
                </a:r>
                <a14:m>
                  <m:oMath xmlns:m="http://schemas.openxmlformats.org/officeDocument/2006/math">
                    <m:r>
                      <m:rPr>
                        <m:sty m:val="p"/>
                      </m:rPr>
                      <a:rPr lang="en-US" sz="622" b="0" i="0" smtClean="0">
                        <a:latin typeface="Cambria Math" panose="02040503050406030204" pitchFamily="18" charset="0"/>
                        <a:cs typeface="Arial" pitchFamily="34" charset="0"/>
                      </a:rPr>
                      <m:t>Γ</m:t>
                    </m:r>
                  </m:oMath>
                </a14:m>
                <a:r>
                  <a:rPr lang="en-US" sz="622" dirty="0">
                    <a:latin typeface="Titillium Web" panose="00000500000000000000" pitchFamily="2" charset="0"/>
                    <a:cs typeface="Arial" pitchFamily="34" charset="0"/>
                  </a:rPr>
                  <a:t>-transformation. But through the simulation, we find that although some clustering algorithms don’t satisfy consistency theorem, it still shows the similar properties. We start from the dataset </a:t>
                </a:r>
                <a14:m>
                  <m:oMath xmlns:m="http://schemas.openxmlformats.org/officeDocument/2006/math">
                    <m:r>
                      <a:rPr lang="en-US" sz="622" b="0" i="1" smtClean="0">
                        <a:latin typeface="Cambria Math" panose="02040503050406030204" pitchFamily="18" charset="0"/>
                        <a:cs typeface="Arial" pitchFamily="34" charset="0"/>
                      </a:rPr>
                      <m:t>𝑑</m:t>
                    </m:r>
                  </m:oMath>
                </a14:m>
                <a:r>
                  <a:rPr lang="en-US" sz="622" dirty="0">
                    <a:latin typeface="Titillium Web" panose="00000500000000000000" pitchFamily="2" charset="0"/>
                    <a:cs typeface="Arial" pitchFamily="34" charset="0"/>
                  </a:rPr>
                  <a:t>, then create multiple datasets through </a:t>
                </a:r>
                <a14:m>
                  <m:oMath xmlns:m="http://schemas.openxmlformats.org/officeDocument/2006/math">
                    <m:r>
                      <m:rPr>
                        <m:sty m:val="p"/>
                      </m:rPr>
                      <a:rPr lang="en-US" sz="622" b="0" i="0" smtClean="0">
                        <a:latin typeface="Cambria Math" panose="02040503050406030204" pitchFamily="18" charset="0"/>
                        <a:cs typeface="Arial" pitchFamily="34" charset="0"/>
                      </a:rPr>
                      <m:t>Γ</m:t>
                    </m:r>
                  </m:oMath>
                </a14:m>
                <a:r>
                  <a:rPr lang="en-US" sz="622" dirty="0">
                    <a:latin typeface="Titillium Web" panose="00000500000000000000" pitchFamily="2" charset="0"/>
                    <a:cs typeface="Arial" pitchFamily="34" charset="0"/>
                  </a:rPr>
                  <a:t>-transformation, what we found is that in many cases, clustering algorithm will produce the same partition on these new datasets. We apply this simulation on two algorithms K-</a:t>
                </a:r>
                <a:r>
                  <a:rPr lang="en-US" sz="622" dirty="0" err="1">
                    <a:latin typeface="Titillium Web" panose="00000500000000000000" pitchFamily="2" charset="0"/>
                    <a:cs typeface="Arial" pitchFamily="34" charset="0"/>
                  </a:rPr>
                  <a:t>medioids</a:t>
                </a:r>
                <a:r>
                  <a:rPr lang="en-US" sz="622" dirty="0">
                    <a:latin typeface="Titillium Web" panose="00000500000000000000" pitchFamily="2" charset="0"/>
                    <a:cs typeface="Arial" pitchFamily="34" charset="0"/>
                  </a:rPr>
                  <a:t> and complete linkage</a:t>
                </a:r>
                <a:r>
                  <a:rPr lang="zh-CN" altLang="en-US" sz="622" dirty="0">
                    <a:latin typeface="Titillium Web" panose="00000500000000000000" pitchFamily="2" charset="0"/>
                    <a:cs typeface="Arial" pitchFamily="34" charset="0"/>
                  </a:rPr>
                  <a:t>， </a:t>
                </a:r>
                <a:r>
                  <a:rPr lang="en-US" altLang="zh-CN" sz="622" dirty="0">
                    <a:latin typeface="Titillium Web" panose="00000500000000000000" pitchFamily="2" charset="0"/>
                    <a:cs typeface="Arial" pitchFamily="34" charset="0"/>
                  </a:rPr>
                  <a:t>Figure 3 shows the distribution of ARI of K-</a:t>
                </a:r>
                <a:r>
                  <a:rPr lang="en-US" altLang="zh-CN" sz="622" dirty="0" err="1">
                    <a:latin typeface="Titillium Web" panose="00000500000000000000" pitchFamily="2" charset="0"/>
                    <a:cs typeface="Arial" pitchFamily="34" charset="0"/>
                  </a:rPr>
                  <a:t>medioids</a:t>
                </a:r>
                <a:r>
                  <a:rPr lang="en-US" altLang="zh-CN" sz="622" dirty="0">
                    <a:latin typeface="Titillium Web" panose="00000500000000000000" pitchFamily="2" charset="0"/>
                    <a:cs typeface="Arial" pitchFamily="34" charset="0"/>
                  </a:rPr>
                  <a:t>, we use the sum of Gaussian to estimate the density function.</a:t>
                </a: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ctr">
                  <a:lnSpc>
                    <a:spcPct val="110000"/>
                  </a:lnSpc>
                </a:pPr>
                <a:r>
                  <a:rPr lang="en-US" altLang="zh-CN" sz="622" b="1" i="1" dirty="0">
                    <a:latin typeface="Titillium Web" panose="00000500000000000000" pitchFamily="2" charset="0"/>
                    <a:cs typeface="Arial" pitchFamily="34" charset="0"/>
                  </a:rPr>
                  <a:t>Figure 3: Distribution of ARI for k-medoids</a:t>
                </a: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r>
                  <a:rPr lang="en-US" altLang="zh-CN" sz="622" dirty="0">
                    <a:latin typeface="Titillium Web" panose="00000500000000000000" pitchFamily="2" charset="0"/>
                    <a:cs typeface="Arial" pitchFamily="34" charset="0"/>
                  </a:rPr>
                  <a:t>As the number of samples increase, the density function of ARI tend to a fixed function , with the heavy  tail at </a:t>
                </a:r>
                <a14:m>
                  <m:oMath xmlns:m="http://schemas.openxmlformats.org/officeDocument/2006/math">
                    <m:r>
                      <a:rPr lang="en-US" altLang="zh-CN" sz="622" i="1" dirty="0" smtClean="0">
                        <a:latin typeface="Cambria Math" panose="02040503050406030204" pitchFamily="18" charset="0"/>
                        <a:cs typeface="Arial" pitchFamily="34" charset="0"/>
                      </a:rPr>
                      <m:t>𝐴𝑅𝐼</m:t>
                    </m:r>
                    <m:r>
                      <a:rPr lang="en-US" altLang="zh-CN" sz="622" i="1" dirty="0" smtClean="0">
                        <a:latin typeface="Cambria Math" panose="02040503050406030204" pitchFamily="18" charset="0"/>
                        <a:cs typeface="Arial" pitchFamily="34" charset="0"/>
                      </a:rPr>
                      <m:t> = 1</m:t>
                    </m:r>
                  </m:oMath>
                </a14:m>
                <a:r>
                  <a:rPr lang="en-US" altLang="zh-CN" sz="622" dirty="0">
                    <a:latin typeface="Titillium Web" panose="00000500000000000000" pitchFamily="2" charset="0"/>
                    <a:cs typeface="Arial" pitchFamily="34" charset="0"/>
                  </a:rPr>
                  <a:t>. Single linkage algorithm have the similar property,  Figure 4 shows the estimated distribution of ARI for Complete-linkage algorithm, but this time, we use Gamma </a:t>
                </a:r>
                <a14:m>
                  <m:oMath xmlns:m="http://schemas.openxmlformats.org/officeDocument/2006/math">
                    <m:r>
                      <m:rPr>
                        <m:nor/>
                      </m:rPr>
                      <a:rPr lang="en-US" altLang="zh-CN" sz="622" b="0" i="0" smtClean="0">
                        <a:latin typeface="Cambria Math" panose="02040503050406030204" pitchFamily="18" charset="0"/>
                        <a:cs typeface="Arial" pitchFamily="34" charset="0"/>
                      </a:rPr>
                      <m:t>distribution</m:t>
                    </m:r>
                  </m:oMath>
                </a14:m>
                <a:r>
                  <a:rPr lang="en-US" altLang="zh-CN" sz="622" dirty="0">
                    <a:latin typeface="Titillium Web" panose="00000500000000000000" pitchFamily="2" charset="0"/>
                    <a:cs typeface="Arial" pitchFamily="34" charset="0"/>
                  </a:rPr>
                  <a:t> to estimate the density function.</a:t>
                </a: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ctr">
                  <a:lnSpc>
                    <a:spcPct val="110000"/>
                  </a:lnSpc>
                </a:pPr>
                <a:r>
                  <a:rPr lang="en-US" altLang="zh-CN" sz="622" b="1" i="1" dirty="0">
                    <a:latin typeface="Titillium Web" panose="00000500000000000000" pitchFamily="2" charset="0"/>
                    <a:cs typeface="Arial" pitchFamily="34" charset="0"/>
                  </a:rPr>
                  <a:t>Figure 4: Distribution of ARI for Complete-linkage</a:t>
                </a: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r>
                  <a:rPr lang="en-US" altLang="zh-CN" sz="622" dirty="0">
                    <a:latin typeface="Titillium Web" panose="00000500000000000000" pitchFamily="2" charset="0"/>
                    <a:cs typeface="Arial" pitchFamily="34" charset="0"/>
                  </a:rPr>
                  <a:t>We summarize phenomena of skewed distribution as Partial Consistency, and make the assumption that many clustering algorithms will have this Partial Consistency. Due to the limit of space, we don’t provide the definition of Partial Consistency, but it is a very loose statement about the behavior of clustering algorithm on these perturbed dataset.</a:t>
                </a:r>
              </a:p>
            </p:txBody>
          </p:sp>
        </mc:Choice>
        <mc:Fallback xmlns="">
          <p:sp>
            <p:nvSpPr>
              <p:cNvPr id="23" name="TextBox 19">
                <a:extLst>
                  <a:ext uri="{FF2B5EF4-FFF2-40B4-BE49-F238E27FC236}">
                    <a16:creationId xmlns:a16="http://schemas.microsoft.com/office/drawing/2014/main" id="{9247D261-80E6-4008-A48F-EE2502170D44}"/>
                  </a:ext>
                </a:extLst>
              </p:cNvPr>
              <p:cNvSpPr txBox="1">
                <a:spLocks noRot="1" noChangeAspect="1" noMove="1" noResize="1" noEditPoints="1" noAdjustHandles="1" noChangeArrowheads="1" noChangeShapeType="1" noTextEdit="1"/>
              </p:cNvSpPr>
              <p:nvPr/>
            </p:nvSpPr>
            <p:spPr bwMode="auto">
              <a:xfrm>
                <a:off x="6441424" y="3687665"/>
                <a:ext cx="2879502" cy="5601679"/>
              </a:xfrm>
              <a:prstGeom prst="rect">
                <a:avLst/>
              </a:prstGeom>
              <a:blipFill>
                <a:blip r:embed="rId3"/>
                <a:stretch>
                  <a:fillRect l="-1059" t="-218" r="-105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TextBox 19">
                <a:extLst>
                  <a:ext uri="{FF2B5EF4-FFF2-40B4-BE49-F238E27FC236}">
                    <a16:creationId xmlns:a16="http://schemas.microsoft.com/office/drawing/2014/main" id="{D1DF76C2-CA55-4287-8208-00375EA04995}"/>
                  </a:ext>
                </a:extLst>
              </p:cNvPr>
              <p:cNvSpPr txBox="1">
                <a:spLocks noChangeArrowheads="1"/>
              </p:cNvSpPr>
              <p:nvPr/>
            </p:nvSpPr>
            <p:spPr bwMode="auto">
              <a:xfrm>
                <a:off x="256718" y="5884314"/>
                <a:ext cx="2879502" cy="338671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23701" tIns="11851" rIns="23701" bIns="11851">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622" dirty="0">
                    <a:latin typeface="Titillium Web" panose="00000500000000000000" pitchFamily="2" charset="0"/>
                    <a:cs typeface="Arial" pitchFamily="34" charset="0"/>
                  </a:rPr>
                  <a:t>Clustering analysis can be defined as a process of segmenting the data points into several subsets, the goal of clustering is to make the data within a cluster to be similar (with small dissimilarity) to each other, while the data  points in distinct clusters to be different</a:t>
                </a:r>
                <a:r>
                  <a:rPr lang="en-US" altLang="zh-CN" sz="622" dirty="0">
                    <a:latin typeface="Titillium Web" panose="00000500000000000000" pitchFamily="2" charset="0"/>
                    <a:cs typeface="Arial" pitchFamily="34" charset="0"/>
                  </a:rPr>
                  <a:t> (with large dissimilarity)</a:t>
                </a:r>
                <a:r>
                  <a:rPr lang="en-US" sz="622" dirty="0">
                    <a:latin typeface="Titillium Web" panose="00000500000000000000" pitchFamily="2" charset="0"/>
                    <a:cs typeface="Arial" pitchFamily="34" charset="0"/>
                  </a:rPr>
                  <a:t>. </a:t>
                </a:r>
                <a:r>
                  <a:rPr lang="en-US" altLang="zh-CN" sz="622" dirty="0">
                    <a:latin typeface="Titillium Web" panose="00000500000000000000" pitchFamily="2" charset="0"/>
                    <a:cs typeface="Arial" pitchFamily="34" charset="0"/>
                  </a:rPr>
                  <a:t>Figure 1 shows an example of applying the </a:t>
                </a:r>
                <a:r>
                  <a:rPr lang="en-US" altLang="zh-CN" sz="622" b="1" dirty="0">
                    <a:latin typeface="Titillium Web" panose="00000500000000000000" pitchFamily="2" charset="0"/>
                    <a:cs typeface="Arial" pitchFamily="34" charset="0"/>
                  </a:rPr>
                  <a:t>K-medoid</a:t>
                </a:r>
                <a:r>
                  <a:rPr lang="en-US" altLang="zh-CN" sz="622" dirty="0">
                    <a:latin typeface="Titillium Web" panose="00000500000000000000" pitchFamily="2" charset="0"/>
                    <a:cs typeface="Arial" pitchFamily="34" charset="0"/>
                  </a:rPr>
                  <a:t> clustering algorithm to a dataset </a:t>
                </a:r>
                <a14:m>
                  <m:oMath xmlns:m="http://schemas.openxmlformats.org/officeDocument/2006/math">
                    <m:r>
                      <a:rPr lang="en-US" altLang="zh-CN" sz="622" i="1" dirty="0">
                        <a:latin typeface="Cambria Math" panose="02040503050406030204" pitchFamily="18" charset="0"/>
                        <a:cs typeface="Arial" pitchFamily="34" charset="0"/>
                      </a:rPr>
                      <m:t>{</m:t>
                    </m:r>
                    <m:d>
                      <m:dPr>
                        <m:ctrlPr>
                          <a:rPr lang="en-US" altLang="zh-CN" sz="622" b="0" i="1" dirty="0" smtClean="0">
                            <a:latin typeface="Cambria Math" panose="02040503050406030204" pitchFamily="18" charset="0"/>
                            <a:cs typeface="Arial" pitchFamily="34" charset="0"/>
                          </a:rPr>
                        </m:ctrlPr>
                      </m:dPr>
                      <m:e>
                        <m:sSub>
                          <m:sSubPr>
                            <m:ctrlPr>
                              <a:rPr lang="en-US" altLang="zh-CN" sz="622" b="0" i="1" dirty="0" smtClean="0">
                                <a:latin typeface="Cambria Math" panose="02040503050406030204" pitchFamily="18" charset="0"/>
                              </a:rPr>
                            </m:ctrlPr>
                          </m:sSubPr>
                          <m:e>
                            <m:r>
                              <a:rPr lang="en-US" altLang="zh-CN" sz="622" b="0" i="1" dirty="0" smtClean="0">
                                <a:latin typeface="Cambria Math" panose="02040503050406030204" pitchFamily="18" charset="0"/>
                              </a:rPr>
                              <m:t>𝑥</m:t>
                            </m:r>
                          </m:e>
                          <m:sub>
                            <m:r>
                              <a:rPr lang="en-US" altLang="zh-CN" sz="622" b="0" i="1" dirty="0" smtClean="0">
                                <a:latin typeface="Cambria Math" panose="02040503050406030204" pitchFamily="18" charset="0"/>
                              </a:rPr>
                              <m:t>1</m:t>
                            </m:r>
                          </m:sub>
                        </m:sSub>
                        <m:r>
                          <a:rPr lang="en-US" altLang="zh-CN" sz="622" b="0" i="1" dirty="0" smtClean="0">
                            <a:latin typeface="Cambria Math" panose="02040503050406030204" pitchFamily="18" charset="0"/>
                          </a:rPr>
                          <m:t>,</m:t>
                        </m:r>
                        <m:sSub>
                          <m:sSubPr>
                            <m:ctrlPr>
                              <a:rPr lang="en-US" altLang="zh-CN" sz="622" b="0" i="1" dirty="0" smtClean="0">
                                <a:latin typeface="Cambria Math" panose="02040503050406030204" pitchFamily="18" charset="0"/>
                              </a:rPr>
                            </m:ctrlPr>
                          </m:sSubPr>
                          <m:e>
                            <m:r>
                              <a:rPr lang="en-US" altLang="zh-CN" sz="622" b="0" i="1" dirty="0" smtClean="0">
                                <a:latin typeface="Cambria Math" panose="02040503050406030204" pitchFamily="18" charset="0"/>
                              </a:rPr>
                              <m:t>𝑦</m:t>
                            </m:r>
                          </m:e>
                          <m:sub>
                            <m:r>
                              <a:rPr lang="en-US" altLang="zh-CN" sz="622" b="0" i="1" dirty="0" smtClean="0">
                                <a:latin typeface="Cambria Math" panose="02040503050406030204" pitchFamily="18" charset="0"/>
                              </a:rPr>
                              <m:t>1</m:t>
                            </m:r>
                          </m:sub>
                        </m:sSub>
                      </m:e>
                    </m:d>
                    <m:r>
                      <a:rPr lang="en-US" altLang="zh-CN" sz="622" b="0" i="1" dirty="0" smtClean="0">
                        <a:latin typeface="Cambria Math" panose="02040503050406030204" pitchFamily="18" charset="0"/>
                        <a:cs typeface="Arial" pitchFamily="34" charset="0"/>
                      </a:rPr>
                      <m:t>,</m:t>
                    </m:r>
                    <m:d>
                      <m:dPr>
                        <m:ctrlPr>
                          <a:rPr lang="en-US" altLang="zh-CN" sz="622" b="0" i="1" dirty="0" smtClean="0">
                            <a:latin typeface="Cambria Math" panose="02040503050406030204" pitchFamily="18" charset="0"/>
                          </a:rPr>
                        </m:ctrlPr>
                      </m:dPr>
                      <m:e>
                        <m:sSub>
                          <m:sSubPr>
                            <m:ctrlPr>
                              <a:rPr lang="en-US" altLang="zh-CN" sz="622" b="0" i="1" dirty="0" smtClean="0">
                                <a:latin typeface="Cambria Math" panose="02040503050406030204" pitchFamily="18" charset="0"/>
                              </a:rPr>
                            </m:ctrlPr>
                          </m:sSubPr>
                          <m:e>
                            <m:r>
                              <a:rPr lang="en-US" altLang="zh-CN" sz="622" b="0" i="1" dirty="0" smtClean="0">
                                <a:latin typeface="Cambria Math" panose="02040503050406030204" pitchFamily="18" charset="0"/>
                              </a:rPr>
                              <m:t>𝑥</m:t>
                            </m:r>
                          </m:e>
                          <m:sub>
                            <m:r>
                              <a:rPr lang="en-US" altLang="zh-CN" sz="622" b="0" i="1" dirty="0" smtClean="0">
                                <a:latin typeface="Cambria Math" panose="02040503050406030204" pitchFamily="18" charset="0"/>
                              </a:rPr>
                              <m:t>2</m:t>
                            </m:r>
                          </m:sub>
                        </m:sSub>
                        <m:sSub>
                          <m:sSubPr>
                            <m:ctrlPr>
                              <a:rPr lang="en-US" altLang="zh-CN" sz="622" b="0" i="1" dirty="0" smtClean="0">
                                <a:latin typeface="Cambria Math" panose="02040503050406030204" pitchFamily="18" charset="0"/>
                              </a:rPr>
                            </m:ctrlPr>
                          </m:sSubPr>
                          <m:e>
                            <m:r>
                              <a:rPr lang="en-US" altLang="zh-CN" sz="622" b="0" i="1" dirty="0" smtClean="0">
                                <a:latin typeface="Cambria Math" panose="02040503050406030204" pitchFamily="18" charset="0"/>
                              </a:rPr>
                              <m:t>,</m:t>
                            </m:r>
                            <m:r>
                              <a:rPr lang="en-US" altLang="zh-CN" sz="622" b="0" i="1" dirty="0" smtClean="0">
                                <a:latin typeface="Cambria Math" panose="02040503050406030204" pitchFamily="18" charset="0"/>
                              </a:rPr>
                              <m:t>𝑦</m:t>
                            </m:r>
                          </m:e>
                          <m:sub>
                            <m:r>
                              <a:rPr lang="en-US" altLang="zh-CN" sz="622" b="0" i="1" dirty="0" smtClean="0">
                                <a:latin typeface="Cambria Math" panose="02040503050406030204" pitchFamily="18" charset="0"/>
                              </a:rPr>
                              <m:t>2</m:t>
                            </m:r>
                          </m:sub>
                        </m:sSub>
                      </m:e>
                    </m:d>
                    <m:r>
                      <a:rPr lang="en-US" altLang="zh-CN" sz="622" b="0" i="1" dirty="0" smtClean="0">
                        <a:latin typeface="Cambria Math" panose="02040503050406030204" pitchFamily="18" charset="0"/>
                        <a:cs typeface="Arial" pitchFamily="34" charset="0"/>
                      </a:rPr>
                      <m:t>…(</m:t>
                    </m:r>
                    <m:sSub>
                      <m:sSubPr>
                        <m:ctrlPr>
                          <a:rPr lang="en-US" altLang="zh-CN" sz="622" b="0" i="1" dirty="0" smtClean="0">
                            <a:latin typeface="Cambria Math" panose="02040503050406030204" pitchFamily="18" charset="0"/>
                          </a:rPr>
                        </m:ctrlPr>
                      </m:sSubPr>
                      <m:e>
                        <m:r>
                          <a:rPr lang="en-US" altLang="zh-CN" sz="622" b="0" i="1" dirty="0" smtClean="0">
                            <a:latin typeface="Cambria Math" panose="02040503050406030204" pitchFamily="18" charset="0"/>
                          </a:rPr>
                          <m:t>𝑥</m:t>
                        </m:r>
                      </m:e>
                      <m:sub>
                        <m:r>
                          <a:rPr lang="en-US" altLang="zh-CN" sz="622" b="0" i="1" dirty="0" smtClean="0">
                            <a:latin typeface="Cambria Math" panose="02040503050406030204" pitchFamily="18" charset="0"/>
                          </a:rPr>
                          <m:t>𝑖</m:t>
                        </m:r>
                      </m:sub>
                    </m:sSub>
                    <m:r>
                      <a:rPr lang="en-US" altLang="zh-CN" sz="622" b="0" i="1" dirty="0" smtClean="0">
                        <a:latin typeface="Cambria Math" panose="02040503050406030204" pitchFamily="18" charset="0"/>
                      </a:rPr>
                      <m:t>,</m:t>
                    </m:r>
                    <m:sSub>
                      <m:sSubPr>
                        <m:ctrlPr>
                          <a:rPr lang="en-US" altLang="zh-CN" sz="622" b="0" i="1" dirty="0" smtClean="0">
                            <a:latin typeface="Cambria Math" panose="02040503050406030204" pitchFamily="18" charset="0"/>
                          </a:rPr>
                        </m:ctrlPr>
                      </m:sSubPr>
                      <m:e>
                        <m:r>
                          <a:rPr lang="en-US" altLang="zh-CN" sz="622" b="0" i="1" dirty="0" smtClean="0">
                            <a:latin typeface="Cambria Math" panose="02040503050406030204" pitchFamily="18" charset="0"/>
                          </a:rPr>
                          <m:t>𝑦</m:t>
                        </m:r>
                      </m:e>
                      <m:sub>
                        <m:r>
                          <a:rPr lang="en-US" altLang="zh-CN" sz="622" b="0" i="1" dirty="0" smtClean="0">
                            <a:latin typeface="Cambria Math" panose="02040503050406030204" pitchFamily="18" charset="0"/>
                          </a:rPr>
                          <m:t>𝑖</m:t>
                        </m:r>
                      </m:sub>
                    </m:sSub>
                    <m:r>
                      <a:rPr lang="en-US" altLang="zh-CN" sz="622" b="0" i="1" dirty="0" smtClean="0">
                        <a:latin typeface="Cambria Math" panose="02040503050406030204" pitchFamily="18" charset="0"/>
                        <a:cs typeface="Arial" pitchFamily="34" charset="0"/>
                      </a:rPr>
                      <m:t>)</m:t>
                    </m:r>
                    <m:r>
                      <a:rPr lang="en-US" altLang="zh-CN" sz="622" i="1" dirty="0" smtClean="0">
                        <a:latin typeface="Cambria Math" panose="02040503050406030204" pitchFamily="18" charset="0"/>
                        <a:cs typeface="Arial" pitchFamily="34" charset="0"/>
                      </a:rPr>
                      <m:t>}</m:t>
                    </m:r>
                  </m:oMath>
                </a14:m>
                <a:r>
                  <a:rPr lang="en-US" altLang="zh-CN" sz="622" dirty="0">
                    <a:latin typeface="Titillium Web" panose="00000500000000000000" pitchFamily="2" charset="0"/>
                    <a:cs typeface="Arial" pitchFamily="34" charset="0"/>
                  </a:rPr>
                  <a:t>.</a:t>
                </a: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ctr">
                  <a:lnSpc>
                    <a:spcPct val="110000"/>
                  </a:lnSpc>
                </a:pPr>
                <a:r>
                  <a:rPr lang="en-US" altLang="zh-CN" sz="622" b="1" i="1" dirty="0">
                    <a:latin typeface="Titillium Web" panose="00000500000000000000" pitchFamily="2" charset="0"/>
                    <a:cs typeface="Arial" pitchFamily="34" charset="0"/>
                  </a:rPr>
                  <a:t>Figure 1: K-medoid on real clustering algorithm</a:t>
                </a:r>
              </a:p>
              <a:p>
                <a:pPr algn="ctr">
                  <a:lnSpc>
                    <a:spcPct val="110000"/>
                  </a:lnSpc>
                </a:pPr>
                <a:endParaRPr lang="en-US" altLang="zh-CN" sz="622" dirty="0">
                  <a:latin typeface="Titillium Web" panose="00000500000000000000" pitchFamily="2" charset="0"/>
                  <a:cs typeface="Arial" pitchFamily="34" charset="0"/>
                </a:endParaRPr>
              </a:p>
              <a:p>
                <a:pPr algn="just">
                  <a:lnSpc>
                    <a:spcPct val="110000"/>
                  </a:lnSpc>
                </a:pPr>
                <a:r>
                  <a:rPr lang="en-US" altLang="zh-CN" sz="622" dirty="0">
                    <a:latin typeface="Titillium Web" panose="00000500000000000000" pitchFamily="2" charset="0"/>
                    <a:cs typeface="Arial" pitchFamily="34" charset="0"/>
                  </a:rPr>
                  <a:t>  K-medoid will seek to minimize the “</a:t>
                </a:r>
                <a:r>
                  <a:rPr lang="en-US" altLang="zh-CN" sz="622" b="1" dirty="0">
                    <a:latin typeface="Titillium Web" panose="00000500000000000000" pitchFamily="2" charset="0"/>
                    <a:cs typeface="Arial" pitchFamily="34" charset="0"/>
                  </a:rPr>
                  <a:t>within cluster distance</a:t>
                </a:r>
                <a:r>
                  <a:rPr lang="en-US" altLang="zh-CN" sz="622" dirty="0">
                    <a:latin typeface="Titillium Web" panose="00000500000000000000" pitchFamily="2" charset="0"/>
                    <a:cs typeface="Arial" pitchFamily="34" charset="0"/>
                  </a:rPr>
                  <a:t>”. Suppose we have </a:t>
                </a:r>
                <a14:m>
                  <m:oMath xmlns:m="http://schemas.openxmlformats.org/officeDocument/2006/math">
                    <m:r>
                      <a:rPr lang="en-US" altLang="zh-CN" sz="622" b="0" i="1" smtClean="0">
                        <a:latin typeface="Cambria Math" panose="02040503050406030204" pitchFamily="18" charset="0"/>
                        <a:cs typeface="Arial" pitchFamily="34" charset="0"/>
                      </a:rPr>
                      <m:t>𝑘</m:t>
                    </m:r>
                  </m:oMath>
                </a14:m>
                <a:r>
                  <a:rPr lang="en-US" altLang="zh-CN" sz="622" dirty="0">
                    <a:latin typeface="Titillium Web" panose="00000500000000000000" pitchFamily="2" charset="0"/>
                    <a:cs typeface="Arial" pitchFamily="34" charset="0"/>
                  </a:rPr>
                  <a:t> clusters </a:t>
                </a:r>
                <a14:m>
                  <m:oMath xmlns:m="http://schemas.openxmlformats.org/officeDocument/2006/math">
                    <m:d>
                      <m:dPr>
                        <m:begChr m:val="{"/>
                        <m:endChr m:val="}"/>
                        <m:ctrlPr>
                          <a:rPr lang="en-US" altLang="zh-CN" sz="622" i="1" smtClean="0">
                            <a:latin typeface="Cambria Math" panose="02040503050406030204" pitchFamily="18" charset="0"/>
                          </a:rPr>
                        </m:ctrlPr>
                      </m:dPr>
                      <m:e>
                        <m:sSub>
                          <m:sSubPr>
                            <m:ctrlPr>
                              <a:rPr lang="en-US" altLang="zh-CN" sz="622" i="1" smtClean="0">
                                <a:latin typeface="Cambria Math" panose="02040503050406030204" pitchFamily="18" charset="0"/>
                              </a:rPr>
                            </m:ctrlPr>
                          </m:sSubPr>
                          <m:e>
                            <m:r>
                              <a:rPr lang="en-US" altLang="zh-CN" sz="622" b="0" i="1" smtClean="0">
                                <a:latin typeface="Cambria Math" panose="02040503050406030204" pitchFamily="18" charset="0"/>
                              </a:rPr>
                              <m:t>𝐶</m:t>
                            </m:r>
                          </m:e>
                          <m:sub>
                            <m:r>
                              <a:rPr lang="en-US" altLang="zh-CN" sz="622" i="0" smtClean="0">
                                <a:latin typeface="Cambria Math" panose="02040503050406030204" pitchFamily="18" charset="0"/>
                              </a:rPr>
                              <m:t>1</m:t>
                            </m:r>
                          </m:sub>
                        </m:sSub>
                        <m:r>
                          <a:rPr lang="en-US" altLang="zh-CN" sz="622" b="0" i="1" smtClean="0">
                            <a:latin typeface="Cambria Math" panose="02040503050406030204" pitchFamily="18" charset="0"/>
                          </a:rPr>
                          <m:t>,</m:t>
                        </m:r>
                        <m:sSub>
                          <m:sSubPr>
                            <m:ctrlPr>
                              <a:rPr lang="en-US" altLang="zh-CN" sz="622" i="1" smtClean="0">
                                <a:latin typeface="Cambria Math" panose="02040503050406030204" pitchFamily="18" charset="0"/>
                              </a:rPr>
                            </m:ctrlPr>
                          </m:sSubPr>
                          <m:e>
                            <m:r>
                              <a:rPr lang="en-US" altLang="zh-CN" sz="622" b="0" i="1" smtClean="0">
                                <a:latin typeface="Cambria Math" panose="02040503050406030204" pitchFamily="18" charset="0"/>
                              </a:rPr>
                              <m:t>𝐶</m:t>
                            </m:r>
                          </m:e>
                          <m:sub>
                            <m:r>
                              <a:rPr lang="en-US" altLang="zh-CN" sz="622" i="0" smtClean="0">
                                <a:latin typeface="Cambria Math" panose="02040503050406030204" pitchFamily="18" charset="0"/>
                              </a:rPr>
                              <m:t>2</m:t>
                            </m:r>
                          </m:sub>
                        </m:sSub>
                        <m:r>
                          <a:rPr lang="en-US" altLang="zh-CN" sz="622" i="0" smtClean="0">
                            <a:latin typeface="Cambria Math" panose="02040503050406030204" pitchFamily="18" charset="0"/>
                          </a:rPr>
                          <m:t>…</m:t>
                        </m:r>
                        <m:sSub>
                          <m:sSubPr>
                            <m:ctrlPr>
                              <a:rPr lang="en-US" altLang="zh-CN" sz="622" i="1" smtClean="0">
                                <a:latin typeface="Cambria Math" panose="02040503050406030204" pitchFamily="18" charset="0"/>
                              </a:rPr>
                            </m:ctrlPr>
                          </m:sSubPr>
                          <m:e>
                            <m:r>
                              <a:rPr lang="en-US" altLang="zh-CN" sz="622" b="0" i="1" smtClean="0">
                                <a:latin typeface="Cambria Math" panose="02040503050406030204" pitchFamily="18" charset="0"/>
                              </a:rPr>
                              <m:t>𝐶</m:t>
                            </m:r>
                          </m:e>
                          <m:sub>
                            <m:r>
                              <a:rPr lang="en-US" altLang="zh-CN" sz="622" i="1" smtClean="0">
                                <a:latin typeface="Cambria Math" panose="02040503050406030204" pitchFamily="18" charset="0"/>
                              </a:rPr>
                              <m:t>𝑘</m:t>
                            </m:r>
                          </m:sub>
                        </m:sSub>
                      </m:e>
                    </m:d>
                  </m:oMath>
                </a14:m>
                <a:r>
                  <a:rPr lang="en-US" altLang="zh-CN" sz="622" dirty="0">
                    <a:latin typeface="Titillium Web" panose="00000500000000000000" pitchFamily="2" charset="0"/>
                    <a:cs typeface="Arial" pitchFamily="34" charset="0"/>
                  </a:rPr>
                  <a:t> in the final results, then </a:t>
                </a:r>
                <a:r>
                  <a:rPr lang="en-US" altLang="zh-CN" sz="622" b="1" dirty="0">
                    <a:latin typeface="Titillium Web" panose="00000500000000000000" pitchFamily="2" charset="0"/>
                    <a:cs typeface="Arial" pitchFamily="34" charset="0"/>
                  </a:rPr>
                  <a:t>within cluster distance </a:t>
                </a:r>
                <a14:m>
                  <m:oMath xmlns:m="http://schemas.openxmlformats.org/officeDocument/2006/math">
                    <m:r>
                      <a:rPr lang="en-US" altLang="zh-CN" sz="622" b="0" i="1" smtClean="0">
                        <a:latin typeface="Cambria Math" panose="02040503050406030204" pitchFamily="18" charset="0"/>
                        <a:cs typeface="Arial" pitchFamily="34" charset="0"/>
                      </a:rPr>
                      <m:t>𝑤</m:t>
                    </m:r>
                  </m:oMath>
                </a14:m>
                <a:r>
                  <a:rPr lang="en-US" altLang="zh-CN" sz="622" dirty="0">
                    <a:latin typeface="Titillium Web" panose="00000500000000000000" pitchFamily="2" charset="0"/>
                    <a:cs typeface="Arial" pitchFamily="34" charset="0"/>
                  </a:rPr>
                  <a:t> is defined as the following</a:t>
                </a:r>
              </a:p>
              <a:p>
                <a:pPr algn="just">
                  <a:lnSpc>
                    <a:spcPct val="110000"/>
                  </a:lnSpc>
                </a:pPr>
                <a14:m>
                  <m:oMathPara xmlns:m="http://schemas.openxmlformats.org/officeDocument/2006/math">
                    <m:oMathParaPr>
                      <m:jc m:val="centerGroup"/>
                    </m:oMathParaPr>
                    <m:oMath xmlns:m="http://schemas.openxmlformats.org/officeDocument/2006/math">
                      <m:r>
                        <a:rPr lang="en-US" altLang="zh-CN" sz="622" b="0" i="1" smtClean="0">
                          <a:latin typeface="Cambria Math" panose="02040503050406030204" pitchFamily="18" charset="0"/>
                          <a:cs typeface="Arial" pitchFamily="34" charset="0"/>
                        </a:rPr>
                        <m:t>𝑤</m:t>
                      </m:r>
                      <m:r>
                        <a:rPr lang="en-US" altLang="zh-CN" sz="622" b="0" i="1" smtClean="0">
                          <a:latin typeface="Cambria Math" panose="02040503050406030204" pitchFamily="18" charset="0"/>
                          <a:cs typeface="Arial" pitchFamily="34" charset="0"/>
                        </a:rPr>
                        <m:t>=</m:t>
                      </m:r>
                      <m:f>
                        <m:fPr>
                          <m:ctrlPr>
                            <a:rPr lang="en-US" altLang="zh-CN" sz="622" b="0" i="1" smtClean="0">
                              <a:latin typeface="Cambria Math" panose="02040503050406030204" pitchFamily="18" charset="0"/>
                            </a:rPr>
                          </m:ctrlPr>
                        </m:fPr>
                        <m:num>
                          <m:r>
                            <a:rPr lang="en-US" altLang="zh-CN" sz="622" b="0" i="1" smtClean="0">
                              <a:latin typeface="Cambria Math" panose="02040503050406030204" pitchFamily="18" charset="0"/>
                            </a:rPr>
                            <m:t>1</m:t>
                          </m:r>
                        </m:num>
                        <m:den>
                          <m:r>
                            <a:rPr lang="en-US" altLang="zh-CN" sz="622" b="0" i="1" smtClean="0">
                              <a:latin typeface="Cambria Math" panose="02040503050406030204" pitchFamily="18" charset="0"/>
                            </a:rPr>
                            <m:t>2</m:t>
                          </m:r>
                        </m:den>
                      </m:f>
                      <m:nary>
                        <m:naryPr>
                          <m:chr m:val="∑"/>
                          <m:ctrlPr>
                            <a:rPr lang="en-US" altLang="zh-CN" sz="622" b="0" i="1" smtClean="0">
                              <a:latin typeface="Cambria Math" panose="02040503050406030204" pitchFamily="18" charset="0"/>
                              <a:cs typeface="Arial" pitchFamily="34" charset="0"/>
                            </a:rPr>
                          </m:ctrlPr>
                        </m:naryPr>
                        <m:sub>
                          <m:r>
                            <m:rPr>
                              <m:brk m:alnAt="23"/>
                            </m:rPr>
                            <a:rPr lang="en-US" altLang="zh-CN" sz="622" b="0" i="1" smtClean="0">
                              <a:latin typeface="Cambria Math" panose="02040503050406030204" pitchFamily="18" charset="0"/>
                              <a:cs typeface="Arial" pitchFamily="34" charset="0"/>
                            </a:rPr>
                            <m:t>𝑖</m:t>
                          </m:r>
                          <m:r>
                            <a:rPr lang="en-US" altLang="zh-CN" sz="622" b="0" i="1" smtClean="0">
                              <a:latin typeface="Cambria Math" panose="02040503050406030204" pitchFamily="18" charset="0"/>
                              <a:cs typeface="Arial" pitchFamily="34" charset="0"/>
                            </a:rPr>
                            <m:t>=1</m:t>
                          </m:r>
                        </m:sub>
                        <m:sup>
                          <m:r>
                            <a:rPr lang="en-US" altLang="zh-CN" sz="622" b="0" i="1" smtClean="0">
                              <a:latin typeface="Cambria Math" panose="02040503050406030204" pitchFamily="18" charset="0"/>
                              <a:cs typeface="Arial" pitchFamily="34" charset="0"/>
                            </a:rPr>
                            <m:t>𝑘</m:t>
                          </m:r>
                        </m:sup>
                        <m:e>
                          <m:nary>
                            <m:naryPr>
                              <m:chr m:val="∑"/>
                              <m:supHide m:val="on"/>
                              <m:ctrlPr>
                                <a:rPr lang="en-US" altLang="zh-CN" sz="622" b="0" i="1" smtClean="0">
                                  <a:latin typeface="Cambria Math" panose="02040503050406030204" pitchFamily="18" charset="0"/>
                                  <a:cs typeface="Arial" pitchFamily="34" charset="0"/>
                                </a:rPr>
                              </m:ctrlPr>
                            </m:naryPr>
                            <m:sub>
                              <m:r>
                                <m:rPr>
                                  <m:brk m:alnAt="7"/>
                                </m:rPr>
                                <a:rPr lang="en-US" altLang="zh-CN" sz="622" b="0" i="1" smtClean="0">
                                  <a:latin typeface="Cambria Math" panose="02040503050406030204" pitchFamily="18" charset="0"/>
                                  <a:cs typeface="Arial" pitchFamily="34" charset="0"/>
                                </a:rPr>
                                <m:t>𝑛</m:t>
                              </m:r>
                              <m:r>
                                <a:rPr lang="en-US" altLang="zh-CN" sz="622" b="0" i="1" smtClean="0">
                                  <a:latin typeface="Cambria Math" panose="02040503050406030204" pitchFamily="18" charset="0"/>
                                </a:rPr>
                                <m:t>∈</m:t>
                              </m:r>
                              <m:sSub>
                                <m:sSubPr>
                                  <m:ctrlPr>
                                    <a:rPr lang="en-US" altLang="zh-CN" sz="622" b="0" i="1" smtClean="0">
                                      <a:latin typeface="Cambria Math" panose="02040503050406030204" pitchFamily="18" charset="0"/>
                                    </a:rPr>
                                  </m:ctrlPr>
                                </m:sSubPr>
                                <m:e>
                                  <m:r>
                                    <a:rPr lang="en-US" altLang="zh-CN" sz="622" b="0" i="1" smtClean="0">
                                      <a:latin typeface="Cambria Math" panose="02040503050406030204" pitchFamily="18" charset="0"/>
                                    </a:rPr>
                                    <m:t>𝑐</m:t>
                                  </m:r>
                                </m:e>
                                <m:sub>
                                  <m:r>
                                    <a:rPr lang="en-US" altLang="zh-CN" sz="622" b="0" i="1" smtClean="0">
                                      <a:latin typeface="Cambria Math" panose="02040503050406030204" pitchFamily="18" charset="0"/>
                                    </a:rPr>
                                    <m:t>𝑖</m:t>
                                  </m:r>
                                </m:sub>
                              </m:sSub>
                            </m:sub>
                            <m:sup/>
                            <m:e>
                              <m:nary>
                                <m:naryPr>
                                  <m:chr m:val="∑"/>
                                  <m:limLoc m:val="undOvr"/>
                                  <m:grow m:val="on"/>
                                  <m:supHide m:val="on"/>
                                  <m:ctrlPr>
                                    <a:rPr lang="en-US" altLang="zh-CN" sz="622" b="0" i="1" smtClean="0">
                                      <a:latin typeface="Cambria Math" panose="02040503050406030204" pitchFamily="18" charset="0"/>
                                    </a:rPr>
                                  </m:ctrlPr>
                                </m:naryPr>
                                <m:sub>
                                  <m:r>
                                    <a:rPr lang="en-US" altLang="zh-CN" sz="622" b="0" i="1" smtClean="0">
                                      <a:latin typeface="Cambria Math" panose="02040503050406030204" pitchFamily="18" charset="0"/>
                                    </a:rPr>
                                    <m:t>𝑚</m:t>
                                  </m:r>
                                  <m:r>
                                    <a:rPr lang="en-US" altLang="zh-CN" sz="622" b="0" i="1" smtClean="0">
                                      <a:latin typeface="Cambria Math" panose="02040503050406030204" pitchFamily="18" charset="0"/>
                                    </a:rPr>
                                    <m:t>∈</m:t>
                                  </m:r>
                                  <m:sSub>
                                    <m:sSubPr>
                                      <m:ctrlPr>
                                        <a:rPr lang="en-US" altLang="zh-CN" sz="622" b="0" i="1" smtClean="0">
                                          <a:latin typeface="Cambria Math" panose="02040503050406030204" pitchFamily="18" charset="0"/>
                                        </a:rPr>
                                      </m:ctrlPr>
                                    </m:sSubPr>
                                    <m:e>
                                      <m:r>
                                        <a:rPr lang="en-US" altLang="zh-CN" sz="622" b="0" i="1" smtClean="0">
                                          <a:latin typeface="Cambria Math" panose="02040503050406030204" pitchFamily="18" charset="0"/>
                                        </a:rPr>
                                        <m:t>𝐶</m:t>
                                      </m:r>
                                    </m:e>
                                    <m:sub>
                                      <m:r>
                                        <a:rPr lang="en-US" altLang="zh-CN" sz="622" b="0" i="1" smtClean="0">
                                          <a:latin typeface="Cambria Math" panose="02040503050406030204" pitchFamily="18" charset="0"/>
                                        </a:rPr>
                                        <m:t>𝑖</m:t>
                                      </m:r>
                                    </m:sub>
                                  </m:sSub>
                                </m:sub>
                                <m:sup/>
                                <m:e>
                                  <m:sSup>
                                    <m:sSupPr>
                                      <m:ctrlPr>
                                        <a:rPr lang="en-US" altLang="zh-CN" sz="622" b="0" i="1" smtClean="0">
                                          <a:latin typeface="Cambria Math" panose="02040503050406030204" pitchFamily="18" charset="0"/>
                                        </a:rPr>
                                      </m:ctrlPr>
                                    </m:sSupPr>
                                    <m:e>
                                      <m:d>
                                        <m:dPr>
                                          <m:ctrlPr>
                                            <a:rPr lang="en-US" altLang="zh-CN" sz="622" b="0" i="1" smtClean="0">
                                              <a:latin typeface="Cambria Math" panose="02040503050406030204" pitchFamily="18" charset="0"/>
                                            </a:rPr>
                                          </m:ctrlPr>
                                        </m:dPr>
                                        <m:e>
                                          <m:sSub>
                                            <m:sSubPr>
                                              <m:ctrlPr>
                                                <a:rPr lang="en-US" altLang="zh-CN" sz="622" b="0" i="1" smtClean="0">
                                                  <a:latin typeface="Cambria Math" panose="02040503050406030204" pitchFamily="18" charset="0"/>
                                                </a:rPr>
                                              </m:ctrlPr>
                                            </m:sSubPr>
                                            <m:e>
                                              <m:r>
                                                <a:rPr lang="en-US" altLang="zh-CN" sz="622" b="0" i="1" smtClean="0">
                                                  <a:latin typeface="Cambria Math" panose="02040503050406030204" pitchFamily="18" charset="0"/>
                                                </a:rPr>
                                                <m:t>𝑥</m:t>
                                              </m:r>
                                            </m:e>
                                            <m:sub>
                                              <m:r>
                                                <a:rPr lang="en-US" altLang="zh-CN" sz="622" b="0" i="1" smtClean="0">
                                                  <a:latin typeface="Cambria Math" panose="02040503050406030204" pitchFamily="18" charset="0"/>
                                                </a:rPr>
                                                <m:t>𝑚</m:t>
                                              </m:r>
                                            </m:sub>
                                          </m:sSub>
                                          <m:r>
                                            <a:rPr lang="en-US" altLang="zh-CN" sz="622" b="0" i="1" smtClean="0">
                                              <a:latin typeface="Cambria Math" panose="02040503050406030204" pitchFamily="18" charset="0"/>
                                            </a:rPr>
                                            <m:t>−</m:t>
                                          </m:r>
                                          <m:sSub>
                                            <m:sSubPr>
                                              <m:ctrlPr>
                                                <a:rPr lang="en-US" altLang="zh-CN" sz="622" b="0" i="1" smtClean="0">
                                                  <a:latin typeface="Cambria Math" panose="02040503050406030204" pitchFamily="18" charset="0"/>
                                                </a:rPr>
                                              </m:ctrlPr>
                                            </m:sSubPr>
                                            <m:e>
                                              <m:r>
                                                <a:rPr lang="en-US" altLang="zh-CN" sz="622" b="0" i="1" smtClean="0">
                                                  <a:latin typeface="Cambria Math" panose="02040503050406030204" pitchFamily="18" charset="0"/>
                                                </a:rPr>
                                                <m:t>𝑥</m:t>
                                              </m:r>
                                            </m:e>
                                            <m:sub>
                                              <m:r>
                                                <a:rPr lang="en-US" altLang="zh-CN" sz="622" b="0" i="1" smtClean="0">
                                                  <a:latin typeface="Cambria Math" panose="02040503050406030204" pitchFamily="18" charset="0"/>
                                                </a:rPr>
                                                <m:t>𝑛</m:t>
                                              </m:r>
                                            </m:sub>
                                          </m:sSub>
                                        </m:e>
                                      </m:d>
                                    </m:e>
                                    <m:sup>
                                      <m:r>
                                        <a:rPr lang="en-US" altLang="zh-CN" sz="622" b="0" i="1" smtClean="0">
                                          <a:latin typeface="Cambria Math" panose="02040503050406030204" pitchFamily="18" charset="0"/>
                                        </a:rPr>
                                        <m:t>2</m:t>
                                      </m:r>
                                    </m:sup>
                                  </m:sSup>
                                  <m:r>
                                    <a:rPr lang="en-US" altLang="zh-CN" sz="622" b="0" i="1" smtClean="0">
                                      <a:latin typeface="Cambria Math" panose="02040503050406030204" pitchFamily="18" charset="0"/>
                                    </a:rPr>
                                    <m:t>+</m:t>
                                  </m:r>
                                  <m:sSup>
                                    <m:sSupPr>
                                      <m:ctrlPr>
                                        <a:rPr lang="en-US" altLang="zh-CN" sz="622" b="0" i="1" smtClean="0">
                                          <a:latin typeface="Cambria Math" panose="02040503050406030204" pitchFamily="18" charset="0"/>
                                        </a:rPr>
                                      </m:ctrlPr>
                                    </m:sSupPr>
                                    <m:e>
                                      <m:d>
                                        <m:dPr>
                                          <m:ctrlPr>
                                            <a:rPr lang="en-US" altLang="zh-CN" sz="622" b="0" i="1" smtClean="0">
                                              <a:latin typeface="Cambria Math" panose="02040503050406030204" pitchFamily="18" charset="0"/>
                                            </a:rPr>
                                          </m:ctrlPr>
                                        </m:dPr>
                                        <m:e>
                                          <m:sSub>
                                            <m:sSubPr>
                                              <m:ctrlPr>
                                                <a:rPr lang="en-US" altLang="zh-CN" sz="622" b="0" i="1" smtClean="0">
                                                  <a:latin typeface="Cambria Math" panose="02040503050406030204" pitchFamily="18" charset="0"/>
                                                </a:rPr>
                                              </m:ctrlPr>
                                            </m:sSubPr>
                                            <m:e>
                                              <m:r>
                                                <a:rPr lang="en-US" altLang="zh-CN" sz="622" b="0" i="1" smtClean="0">
                                                  <a:latin typeface="Cambria Math" panose="02040503050406030204" pitchFamily="18" charset="0"/>
                                                </a:rPr>
                                                <m:t>𝑦</m:t>
                                              </m:r>
                                            </m:e>
                                            <m:sub>
                                              <m:r>
                                                <a:rPr lang="en-US" altLang="zh-CN" sz="622" b="0" i="1" smtClean="0">
                                                  <a:latin typeface="Cambria Math" panose="02040503050406030204" pitchFamily="18" charset="0"/>
                                                </a:rPr>
                                                <m:t>𝑚</m:t>
                                              </m:r>
                                            </m:sub>
                                          </m:sSub>
                                          <m:r>
                                            <a:rPr lang="en-US" altLang="zh-CN" sz="622" b="0" i="1" smtClean="0">
                                              <a:latin typeface="Cambria Math" panose="02040503050406030204" pitchFamily="18" charset="0"/>
                                            </a:rPr>
                                            <m:t>−</m:t>
                                          </m:r>
                                          <m:sSub>
                                            <m:sSubPr>
                                              <m:ctrlPr>
                                                <a:rPr lang="en-US" altLang="zh-CN" sz="622" b="0" i="1" smtClean="0">
                                                  <a:latin typeface="Cambria Math" panose="02040503050406030204" pitchFamily="18" charset="0"/>
                                                </a:rPr>
                                              </m:ctrlPr>
                                            </m:sSubPr>
                                            <m:e>
                                              <m:r>
                                                <a:rPr lang="en-US" altLang="zh-CN" sz="622" b="0" i="1" smtClean="0">
                                                  <a:latin typeface="Cambria Math" panose="02040503050406030204" pitchFamily="18" charset="0"/>
                                                </a:rPr>
                                                <m:t>𝑦</m:t>
                                              </m:r>
                                            </m:e>
                                            <m:sub>
                                              <m:r>
                                                <a:rPr lang="en-US" altLang="zh-CN" sz="622" b="0" i="1" smtClean="0">
                                                  <a:latin typeface="Cambria Math" panose="02040503050406030204" pitchFamily="18" charset="0"/>
                                                </a:rPr>
                                                <m:t>𝑛</m:t>
                                              </m:r>
                                            </m:sub>
                                          </m:sSub>
                                        </m:e>
                                      </m:d>
                                    </m:e>
                                    <m:sup>
                                      <m:r>
                                        <a:rPr lang="en-US" altLang="zh-CN" sz="622" b="0" i="1" smtClean="0">
                                          <a:latin typeface="Cambria Math" panose="02040503050406030204" pitchFamily="18" charset="0"/>
                                        </a:rPr>
                                        <m:t>2</m:t>
                                      </m:r>
                                    </m:sup>
                                  </m:sSup>
                                </m:e>
                              </m:nary>
                            </m:e>
                          </m:nary>
                        </m:e>
                      </m:nary>
                    </m:oMath>
                  </m:oMathPara>
                </a14:m>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r>
                  <a:rPr lang="en-US" sz="622" dirty="0">
                    <a:latin typeface="Titillium Web" panose="00000500000000000000" pitchFamily="2" charset="0"/>
                    <a:cs typeface="Arial" pitchFamily="34" charset="0"/>
                  </a:rPr>
                  <a:t>Clustering algorithm fall into three categories[2]: combinatorial algorithms, mixture modelling, and model  seeking, the algorithms in each category follows different underlying principal. K-medoid algorithm we discussed above belongs to combinatorial algorithms. One thing good about Kleinberg’s framework is that it can be applied to all the clustering algorithms regardless of these principal.</a:t>
                </a:r>
              </a:p>
            </p:txBody>
          </p:sp>
        </mc:Choice>
        <mc:Fallback xmlns="">
          <p:sp>
            <p:nvSpPr>
              <p:cNvPr id="27" name="TextBox 19">
                <a:extLst>
                  <a:ext uri="{FF2B5EF4-FFF2-40B4-BE49-F238E27FC236}">
                    <a16:creationId xmlns:a16="http://schemas.microsoft.com/office/drawing/2014/main" id="{D1DF76C2-CA55-4287-8208-00375EA04995}"/>
                  </a:ext>
                </a:extLst>
              </p:cNvPr>
              <p:cNvSpPr txBox="1">
                <a:spLocks noRot="1" noChangeAspect="1" noMove="1" noResize="1" noEditPoints="1" noAdjustHandles="1" noChangeArrowheads="1" noChangeShapeType="1" noTextEdit="1"/>
              </p:cNvSpPr>
              <p:nvPr/>
            </p:nvSpPr>
            <p:spPr bwMode="auto">
              <a:xfrm>
                <a:off x="256718" y="5884314"/>
                <a:ext cx="2879502" cy="3386714"/>
              </a:xfrm>
              <a:prstGeom prst="rect">
                <a:avLst/>
              </a:prstGeom>
              <a:blipFill>
                <a:blip r:embed="rId4"/>
                <a:stretch>
                  <a:fillRect l="-847" t="-180" r="-1059" b="-18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1" name="TextBox 19">
            <a:extLst>
              <a:ext uri="{FF2B5EF4-FFF2-40B4-BE49-F238E27FC236}">
                <a16:creationId xmlns:a16="http://schemas.microsoft.com/office/drawing/2014/main" id="{C2BCD34B-62AE-4E64-9D21-E50C4B9B1350}"/>
              </a:ext>
            </a:extLst>
          </p:cNvPr>
          <p:cNvSpPr txBox="1">
            <a:spLocks noChangeArrowheads="1"/>
          </p:cNvSpPr>
          <p:nvPr/>
        </p:nvSpPr>
        <p:spPr bwMode="auto">
          <a:xfrm>
            <a:off x="9659638" y="8016005"/>
            <a:ext cx="2879502" cy="1172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3701" tIns="11851" rIns="23701" bIns="11851">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r>
              <a:rPr lang="en-US" altLang="zh-CN" sz="622" dirty="0">
                <a:latin typeface="Titillium Web" panose="00000500000000000000" pitchFamily="2" charset="0"/>
                <a:cs typeface="Arial" pitchFamily="34" charset="0"/>
              </a:rPr>
              <a:t>[1]  Jon M Kleinberg. An impossibility theorem for clustering. In </a:t>
            </a:r>
            <a:r>
              <a:rPr lang="en-US" altLang="zh-CN" sz="622" i="1" dirty="0">
                <a:latin typeface="Titillium Web" panose="00000500000000000000" pitchFamily="2" charset="0"/>
                <a:cs typeface="Arial" pitchFamily="34" charset="0"/>
              </a:rPr>
              <a:t>Advances in neural</a:t>
            </a:r>
          </a:p>
          <a:p>
            <a:r>
              <a:rPr lang="en-US" altLang="zh-CN" sz="622" i="1" dirty="0">
                <a:latin typeface="Titillium Web" panose="00000500000000000000" pitchFamily="2" charset="0"/>
                <a:cs typeface="Arial" pitchFamily="34" charset="0"/>
              </a:rPr>
              <a:t>       information processing systems</a:t>
            </a:r>
            <a:r>
              <a:rPr lang="en-US" altLang="zh-CN" sz="622" dirty="0">
                <a:latin typeface="Titillium Web" panose="00000500000000000000" pitchFamily="2" charset="0"/>
                <a:cs typeface="Arial" pitchFamily="34" charset="0"/>
              </a:rPr>
              <a:t>, pages 463{470, 2003.</a:t>
            </a:r>
          </a:p>
          <a:p>
            <a:endParaRPr lang="en-US" altLang="zh-CN" sz="622" dirty="0">
              <a:latin typeface="Titillium Web" panose="00000500000000000000" pitchFamily="2" charset="0"/>
              <a:cs typeface="Arial" pitchFamily="34" charset="0"/>
            </a:endParaRPr>
          </a:p>
          <a:p>
            <a:r>
              <a:rPr lang="en-US" altLang="zh-CN" sz="622" dirty="0">
                <a:latin typeface="Titillium Web" panose="00000500000000000000" pitchFamily="2" charset="0"/>
                <a:cs typeface="Arial" pitchFamily="34" charset="0"/>
              </a:rPr>
              <a:t>[2] Jerome Friedman, Trevor Hastie, and Robert </a:t>
            </a:r>
            <a:r>
              <a:rPr lang="en-US" altLang="zh-CN" sz="622" dirty="0" err="1">
                <a:latin typeface="Titillium Web" panose="00000500000000000000" pitchFamily="2" charset="0"/>
                <a:cs typeface="Arial" pitchFamily="34" charset="0"/>
              </a:rPr>
              <a:t>Tibshirani</a:t>
            </a:r>
            <a:r>
              <a:rPr lang="en-US" altLang="zh-CN" sz="622" dirty="0">
                <a:latin typeface="Titillium Web" panose="00000500000000000000" pitchFamily="2" charset="0"/>
                <a:cs typeface="Arial" pitchFamily="34" charset="0"/>
              </a:rPr>
              <a:t>. </a:t>
            </a:r>
            <a:r>
              <a:rPr lang="en-US" altLang="zh-CN" sz="622" i="1" dirty="0">
                <a:latin typeface="Titillium Web" panose="00000500000000000000" pitchFamily="2" charset="0"/>
                <a:cs typeface="Arial" pitchFamily="34" charset="0"/>
              </a:rPr>
              <a:t>The elements of statistical</a:t>
            </a:r>
          </a:p>
          <a:p>
            <a:r>
              <a:rPr lang="en-US" altLang="zh-CN" sz="622" i="1" dirty="0">
                <a:latin typeface="Titillium Web" panose="00000500000000000000" pitchFamily="2" charset="0"/>
                <a:cs typeface="Arial" pitchFamily="34" charset="0"/>
              </a:rPr>
              <a:t>      learning</a:t>
            </a:r>
            <a:r>
              <a:rPr lang="en-US" altLang="zh-CN" sz="622" dirty="0">
                <a:latin typeface="Titillium Web" panose="00000500000000000000" pitchFamily="2" charset="0"/>
                <a:cs typeface="Arial" pitchFamily="34" charset="0"/>
              </a:rPr>
              <a:t>, volume 1. Springer series in statistics New York, NY, USA:, 2001.</a:t>
            </a:r>
            <a:r>
              <a:rPr lang="en-US" sz="622" dirty="0">
                <a:latin typeface="Titillium Web" panose="00000500000000000000" pitchFamily="2" charset="0"/>
                <a:cs typeface="Arial" pitchFamily="34" charset="0"/>
              </a:rPr>
              <a:t>.</a:t>
            </a:r>
          </a:p>
          <a:p>
            <a:endParaRPr lang="en-US" sz="622" dirty="0">
              <a:latin typeface="Titillium Web" panose="00000500000000000000" pitchFamily="2" charset="0"/>
              <a:cs typeface="Arial" pitchFamily="34" charset="0"/>
            </a:endParaRPr>
          </a:p>
          <a:p>
            <a:r>
              <a:rPr lang="en-US" sz="622" dirty="0">
                <a:latin typeface="Titillium Web" panose="00000500000000000000" pitchFamily="2" charset="0"/>
                <a:cs typeface="Arial" pitchFamily="34" charset="0"/>
              </a:rPr>
              <a:t>[3] </a:t>
            </a:r>
            <a:r>
              <a:rPr lang="en-US" altLang="zh-CN" sz="622" dirty="0">
                <a:latin typeface="Titillium Web" panose="00000500000000000000" pitchFamily="2" charset="0"/>
                <a:cs typeface="Arial" pitchFamily="34" charset="0"/>
              </a:rPr>
              <a:t>Lawrence Hubert and Phipps </a:t>
            </a:r>
            <a:r>
              <a:rPr lang="en-US" altLang="zh-CN" sz="622" dirty="0" err="1">
                <a:latin typeface="Titillium Web" panose="00000500000000000000" pitchFamily="2" charset="0"/>
                <a:cs typeface="Arial" pitchFamily="34" charset="0"/>
              </a:rPr>
              <a:t>Arabie</a:t>
            </a:r>
            <a:r>
              <a:rPr lang="en-US" altLang="zh-CN" sz="622" dirty="0">
                <a:latin typeface="Titillium Web" panose="00000500000000000000" pitchFamily="2" charset="0"/>
                <a:cs typeface="Arial" pitchFamily="34" charset="0"/>
              </a:rPr>
              <a:t>. </a:t>
            </a:r>
            <a:r>
              <a:rPr lang="en-US" altLang="zh-CN" sz="622" i="1" dirty="0">
                <a:latin typeface="Titillium Web" panose="00000500000000000000" pitchFamily="2" charset="0"/>
                <a:cs typeface="Arial" pitchFamily="34" charset="0"/>
              </a:rPr>
              <a:t>Comparing partitions.</a:t>
            </a:r>
            <a:r>
              <a:rPr lang="en-US" altLang="zh-CN" sz="622" dirty="0">
                <a:latin typeface="Titillium Web" panose="00000500000000000000" pitchFamily="2" charset="0"/>
                <a:cs typeface="Arial" pitchFamily="34" charset="0"/>
              </a:rPr>
              <a:t> Journal of </a:t>
            </a:r>
            <a:r>
              <a:rPr lang="en-US" altLang="zh-CN" sz="622" dirty="0" err="1">
                <a:latin typeface="Titillium Web" panose="00000500000000000000" pitchFamily="2" charset="0"/>
                <a:cs typeface="Arial" pitchFamily="34" charset="0"/>
              </a:rPr>
              <a:t>classication</a:t>
            </a:r>
            <a:r>
              <a:rPr lang="en-US" altLang="zh-CN" sz="622" dirty="0">
                <a:latin typeface="Titillium Web" panose="00000500000000000000" pitchFamily="2" charset="0"/>
                <a:cs typeface="Arial" pitchFamily="34" charset="0"/>
              </a:rPr>
              <a:t>,</a:t>
            </a:r>
          </a:p>
          <a:p>
            <a:r>
              <a:rPr lang="en-US" altLang="zh-CN" sz="622" dirty="0">
                <a:latin typeface="Titillium Web" panose="00000500000000000000" pitchFamily="2" charset="0"/>
                <a:cs typeface="Arial" pitchFamily="34" charset="0"/>
              </a:rPr>
              <a:t>      2(1):193{218, 1985.</a:t>
            </a:r>
          </a:p>
          <a:p>
            <a:endParaRPr lang="en-US" sz="622" dirty="0">
              <a:latin typeface="Titillium Web" panose="00000500000000000000" pitchFamily="2" charset="0"/>
              <a:cs typeface="Arial" pitchFamily="34" charset="0"/>
            </a:endParaRPr>
          </a:p>
          <a:p>
            <a:r>
              <a:rPr lang="en-US" sz="622" dirty="0">
                <a:latin typeface="Titillium Web" panose="00000500000000000000" pitchFamily="2" charset="0"/>
                <a:cs typeface="Arial" pitchFamily="34" charset="0"/>
              </a:rPr>
              <a:t>[4]  </a:t>
            </a:r>
            <a:r>
              <a:rPr lang="en-US" altLang="zh-CN" sz="622" dirty="0">
                <a:latin typeface="Titillium Web" panose="00000500000000000000" pitchFamily="2" charset="0"/>
                <a:cs typeface="Arial" pitchFamily="34" charset="0"/>
              </a:rPr>
              <a:t>Cohen-</a:t>
            </a:r>
            <a:r>
              <a:rPr lang="en-US" altLang="zh-CN" sz="622" dirty="0" err="1">
                <a:latin typeface="Titillium Web" panose="00000500000000000000" pitchFamily="2" charset="0"/>
                <a:cs typeface="Arial" pitchFamily="34" charset="0"/>
              </a:rPr>
              <a:t>Addad</a:t>
            </a:r>
            <a:r>
              <a:rPr lang="en-US" altLang="zh-CN" sz="622" dirty="0">
                <a:latin typeface="Titillium Web" panose="00000500000000000000" pitchFamily="2" charset="0"/>
                <a:cs typeface="Arial" pitchFamily="34" charset="0"/>
              </a:rPr>
              <a:t>, V., </a:t>
            </a:r>
            <a:r>
              <a:rPr lang="en-US" altLang="zh-CN" sz="622" dirty="0" err="1">
                <a:latin typeface="Titillium Web" panose="00000500000000000000" pitchFamily="2" charset="0"/>
                <a:cs typeface="Arial" pitchFamily="34" charset="0"/>
              </a:rPr>
              <a:t>Kanade</a:t>
            </a:r>
            <a:r>
              <a:rPr lang="en-US" altLang="zh-CN" sz="622" dirty="0">
                <a:latin typeface="Titillium Web" panose="00000500000000000000" pitchFamily="2" charset="0"/>
                <a:cs typeface="Arial" pitchFamily="34" charset="0"/>
              </a:rPr>
              <a:t>, V. and </a:t>
            </a:r>
            <a:r>
              <a:rPr lang="en-US" altLang="zh-CN" sz="622" dirty="0" err="1">
                <a:latin typeface="Titillium Web" panose="00000500000000000000" pitchFamily="2" charset="0"/>
                <a:cs typeface="Arial" pitchFamily="34" charset="0"/>
              </a:rPr>
              <a:t>Mallmann-Trenn</a:t>
            </a:r>
            <a:r>
              <a:rPr lang="en-US" altLang="zh-CN" sz="622" dirty="0">
                <a:latin typeface="Titillium Web" panose="00000500000000000000" pitchFamily="2" charset="0"/>
                <a:cs typeface="Arial" pitchFamily="34" charset="0"/>
              </a:rPr>
              <a:t>, F., 2018</a:t>
            </a:r>
            <a:r>
              <a:rPr lang="en-US" altLang="zh-CN" sz="622" i="1" dirty="0">
                <a:latin typeface="Titillium Web" panose="00000500000000000000" pitchFamily="2" charset="0"/>
                <a:cs typeface="Arial" pitchFamily="34" charset="0"/>
              </a:rPr>
              <a:t>. Clustering     Redemption–Beyond the Impossibility of Kleinberg’s Axioms</a:t>
            </a:r>
            <a:r>
              <a:rPr lang="en-US" altLang="zh-CN" sz="622" dirty="0">
                <a:latin typeface="Titillium Web" panose="00000500000000000000" pitchFamily="2" charset="0"/>
                <a:cs typeface="Arial" pitchFamily="34" charset="0"/>
              </a:rPr>
              <a:t>. In Advances in Neural  Information Processing Systems (pp. 8526-8535).</a:t>
            </a:r>
            <a:endParaRPr lang="en-US" sz="622" dirty="0">
              <a:latin typeface="Titillium Web" panose="00000500000000000000" pitchFamily="2" charset="0"/>
              <a:cs typeface="Arial" pitchFamily="34" charset="0"/>
            </a:endParaRPr>
          </a:p>
        </p:txBody>
      </p:sp>
      <mc:AlternateContent xmlns:mc="http://schemas.openxmlformats.org/markup-compatibility/2006" xmlns:a14="http://schemas.microsoft.com/office/drawing/2010/main">
        <mc:Choice Requires="a14">
          <p:sp>
            <p:nvSpPr>
              <p:cNvPr id="29" name="TextBox 19">
                <a:extLst>
                  <a:ext uri="{FF2B5EF4-FFF2-40B4-BE49-F238E27FC236}">
                    <a16:creationId xmlns:a16="http://schemas.microsoft.com/office/drawing/2014/main" id="{61C38A20-F85F-4744-B6CC-BB3A40663090}"/>
                  </a:ext>
                </a:extLst>
              </p:cNvPr>
              <p:cNvSpPr txBox="1">
                <a:spLocks noChangeArrowheads="1"/>
              </p:cNvSpPr>
              <p:nvPr/>
            </p:nvSpPr>
            <p:spPr bwMode="auto">
              <a:xfrm>
                <a:off x="9659638" y="2814764"/>
                <a:ext cx="2879502" cy="360125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23701" tIns="11851" rIns="23701" bIns="11851">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622" dirty="0">
                    <a:latin typeface="Titillium Web" panose="00000500000000000000" pitchFamily="2" charset="0"/>
                    <a:cs typeface="Arial" pitchFamily="34" charset="0"/>
                  </a:rPr>
                  <a:t>We can think of partial consistency as a very weak version of consistency theorem, all the clustering algorithms satisfying original consistency will naturally satisfy </a:t>
                </a:r>
                <a:r>
                  <a:rPr lang="en-US" altLang="zh-CN" sz="622" dirty="0">
                    <a:latin typeface="Titillium Web" panose="00000500000000000000" pitchFamily="2" charset="0"/>
                    <a:cs typeface="Arial" pitchFamily="34" charset="0"/>
                  </a:rPr>
                  <a:t>partial consistency.  The future study could investigate what are the reasons behind this Partial Consistency. There are also other versions of consistency property, one recently published paper [4] focus on this problem as well. In that paper, they propose another consistency theorem called </a:t>
                </a:r>
                <a:r>
                  <a:rPr lang="en-US" altLang="zh-CN" sz="622" b="1" dirty="0">
                    <a:latin typeface="Titillium Web" panose="00000500000000000000" pitchFamily="2" charset="0"/>
                    <a:cs typeface="Arial" pitchFamily="34" charset="0"/>
                  </a:rPr>
                  <a:t>Refined Consistency</a:t>
                </a:r>
                <a:r>
                  <a:rPr lang="en-US" altLang="zh-CN" sz="622" dirty="0">
                    <a:latin typeface="Titillium Web" panose="00000500000000000000" pitchFamily="2" charset="0"/>
                    <a:cs typeface="Arial" pitchFamily="34" charset="0"/>
                  </a:rPr>
                  <a:t>, it basically states that if the </a:t>
                </a:r>
                <a14:m>
                  <m:oMath xmlns:m="http://schemas.openxmlformats.org/officeDocument/2006/math">
                    <m:r>
                      <m:rPr>
                        <m:sty m:val="p"/>
                      </m:rPr>
                      <a:rPr lang="en-US" altLang="zh-CN" sz="622" b="0" i="0" smtClean="0">
                        <a:latin typeface="Cambria Math" panose="02040503050406030204" pitchFamily="18" charset="0"/>
                        <a:cs typeface="Arial" pitchFamily="34" charset="0"/>
                      </a:rPr>
                      <m:t>Γ</m:t>
                    </m:r>
                  </m:oMath>
                </a14:m>
                <a:r>
                  <a:rPr lang="en-US" sz="622" b="1" dirty="0">
                    <a:latin typeface="Titillium Web" panose="00000500000000000000" pitchFamily="2" charset="0"/>
                    <a:cs typeface="Arial" pitchFamily="34" charset="0"/>
                  </a:rPr>
                  <a:t>-</a:t>
                </a:r>
                <a:r>
                  <a:rPr lang="en-US" sz="622" dirty="0">
                    <a:latin typeface="Titillium Web" panose="00000500000000000000" pitchFamily="2" charset="0"/>
                    <a:cs typeface="Arial" pitchFamily="34" charset="0"/>
                  </a:rPr>
                  <a:t>transformation change the “natural number of clusters” of original dataset, the clustering algorithm is still consistent even if it produce different  partition on the new dataset. In that case, for example, if Complete-linkage algorithm satisfy Refined Consistency, then we could reasonably deduce that </a:t>
                </a:r>
                <a14:m>
                  <m:oMath xmlns:m="http://schemas.openxmlformats.org/officeDocument/2006/math">
                    <m:r>
                      <m:rPr>
                        <m:sty m:val="p"/>
                      </m:rPr>
                      <a:rPr lang="en-US" sz="622" b="0" i="0" smtClean="0">
                        <a:latin typeface="Cambria Math" panose="02040503050406030204" pitchFamily="18" charset="0"/>
                        <a:cs typeface="Arial" pitchFamily="34" charset="0"/>
                      </a:rPr>
                      <m:t>Γ</m:t>
                    </m:r>
                  </m:oMath>
                </a14:m>
                <a:r>
                  <a:rPr lang="en-US" sz="622" dirty="0">
                    <a:latin typeface="Titillium Web" panose="00000500000000000000" pitchFamily="2" charset="0"/>
                    <a:cs typeface="Arial" pitchFamily="34" charset="0"/>
                  </a:rPr>
                  <a:t>-transformation, in many cases, will not change the “natural  number of clusters” </a:t>
                </a:r>
              </a:p>
              <a:p>
                <a:pPr algn="just">
                  <a:lnSpc>
                    <a:spcPct val="110000"/>
                  </a:lnSpc>
                </a:pPr>
                <a:endParaRPr lang="en-US" sz="622" b="1" dirty="0">
                  <a:latin typeface="Titillium Web" panose="00000500000000000000" pitchFamily="2" charset="0"/>
                  <a:cs typeface="Arial" pitchFamily="34" charset="0"/>
                </a:endParaRPr>
              </a:p>
              <a:p>
                <a:pPr algn="just">
                  <a:lnSpc>
                    <a:spcPct val="110000"/>
                  </a:lnSpc>
                </a:pPr>
                <a:r>
                  <a:rPr lang="en-US" sz="622" dirty="0">
                    <a:latin typeface="Titillium Web" panose="00000500000000000000" pitchFamily="2" charset="0"/>
                    <a:cs typeface="Arial" pitchFamily="34" charset="0"/>
                  </a:rPr>
                  <a:t>We</a:t>
                </a:r>
                <a:r>
                  <a:rPr lang="en-US" sz="622" b="1" dirty="0">
                    <a:latin typeface="Titillium Web" panose="00000500000000000000" pitchFamily="2" charset="0"/>
                    <a:cs typeface="Arial" pitchFamily="34" charset="0"/>
                  </a:rPr>
                  <a:t> </a:t>
                </a:r>
                <a:r>
                  <a:rPr lang="en-US" sz="622" dirty="0">
                    <a:latin typeface="Titillium Web" panose="00000500000000000000" pitchFamily="2" charset="0"/>
                    <a:cs typeface="Arial" pitchFamily="34" charset="0"/>
                  </a:rPr>
                  <a:t>also try to use  learning algorithms to classify the </a:t>
                </a:r>
                <a14:m>
                  <m:oMath xmlns:m="http://schemas.openxmlformats.org/officeDocument/2006/math">
                    <m:r>
                      <m:rPr>
                        <m:sty m:val="p"/>
                      </m:rPr>
                      <a:rPr lang="en-US" sz="622" b="0" i="0" smtClean="0">
                        <a:latin typeface="Cambria Math" panose="02040503050406030204" pitchFamily="18" charset="0"/>
                        <a:cs typeface="Arial" pitchFamily="34" charset="0"/>
                      </a:rPr>
                      <m:t>Γ</m:t>
                    </m:r>
                  </m:oMath>
                </a14:m>
                <a:r>
                  <a:rPr lang="en-US" sz="622" b="1" dirty="0">
                    <a:latin typeface="Titillium Web" panose="00000500000000000000" pitchFamily="2" charset="0"/>
                    <a:cs typeface="Arial" pitchFamily="34" charset="0"/>
                  </a:rPr>
                  <a:t>-</a:t>
                </a:r>
                <a:r>
                  <a:rPr lang="en-US" sz="622" dirty="0">
                    <a:latin typeface="Titillium Web" panose="00000500000000000000" pitchFamily="2" charset="0"/>
                    <a:cs typeface="Arial" pitchFamily="34" charset="0"/>
                  </a:rPr>
                  <a:t>transformation into two class: the first class will result in the change of clustering results, and the other will keep the structure of the datasets. Without any hyperparameter tuning and feature selection (we just use the perturbed distance function as the feature), we can achieve  model with 70% accuracy and recall. Figure 5 shows the accuracy of various model. </a:t>
                </a:r>
              </a:p>
              <a:p>
                <a:pPr algn="just">
                  <a:lnSpc>
                    <a:spcPct val="110000"/>
                  </a:lnSpc>
                </a:pPr>
                <a:endParaRPr lang="en-US" sz="622" dirty="0">
                  <a:latin typeface="Titillium Web" panose="00000500000000000000" pitchFamily="2" charset="0"/>
                  <a:cs typeface="Arial" pitchFamily="34" charset="0"/>
                </a:endParaRPr>
              </a:p>
              <a:p>
                <a:pPr algn="just">
                  <a:lnSpc>
                    <a:spcPct val="110000"/>
                  </a:lnSpc>
                </a:pPr>
                <a:endParaRPr lang="en-US" sz="622" dirty="0">
                  <a:latin typeface="Titillium Web" panose="00000500000000000000" pitchFamily="2" charset="0"/>
                  <a:cs typeface="Arial" pitchFamily="34" charset="0"/>
                </a:endParaRPr>
              </a:p>
              <a:p>
                <a:pPr algn="just">
                  <a:lnSpc>
                    <a:spcPct val="110000"/>
                  </a:lnSpc>
                </a:pPr>
                <a:endParaRPr lang="en-US" sz="622" dirty="0">
                  <a:latin typeface="Titillium Web" panose="00000500000000000000" pitchFamily="2" charset="0"/>
                  <a:cs typeface="Arial" pitchFamily="34" charset="0"/>
                </a:endParaRPr>
              </a:p>
              <a:p>
                <a:pPr algn="just">
                  <a:lnSpc>
                    <a:spcPct val="110000"/>
                  </a:lnSpc>
                </a:pPr>
                <a:endParaRPr lang="en-US" sz="622" dirty="0">
                  <a:latin typeface="Titillium Web" panose="00000500000000000000" pitchFamily="2" charset="0"/>
                  <a:cs typeface="Arial" pitchFamily="34" charset="0"/>
                </a:endParaRPr>
              </a:p>
              <a:p>
                <a:pPr algn="just">
                  <a:lnSpc>
                    <a:spcPct val="110000"/>
                  </a:lnSpc>
                </a:pPr>
                <a:endParaRPr lang="en-US" sz="622" dirty="0">
                  <a:latin typeface="Titillium Web" panose="00000500000000000000" pitchFamily="2" charset="0"/>
                  <a:cs typeface="Arial" pitchFamily="34" charset="0"/>
                </a:endParaRPr>
              </a:p>
              <a:p>
                <a:pPr algn="just">
                  <a:lnSpc>
                    <a:spcPct val="110000"/>
                  </a:lnSpc>
                </a:pPr>
                <a:endParaRPr lang="en-US" sz="622" dirty="0">
                  <a:latin typeface="Titillium Web" panose="00000500000000000000" pitchFamily="2" charset="0"/>
                  <a:cs typeface="Arial" pitchFamily="34" charset="0"/>
                </a:endParaRPr>
              </a:p>
              <a:p>
                <a:pPr algn="just">
                  <a:lnSpc>
                    <a:spcPct val="110000"/>
                  </a:lnSpc>
                </a:pPr>
                <a:endParaRPr lang="en-US" sz="622" dirty="0">
                  <a:latin typeface="Titillium Web" panose="00000500000000000000" pitchFamily="2" charset="0"/>
                  <a:cs typeface="Arial" pitchFamily="34" charset="0"/>
                </a:endParaRPr>
              </a:p>
              <a:p>
                <a:pPr algn="just">
                  <a:lnSpc>
                    <a:spcPct val="110000"/>
                  </a:lnSpc>
                </a:pPr>
                <a:endParaRPr lang="en-US" sz="622" dirty="0">
                  <a:latin typeface="Titillium Web" panose="00000500000000000000" pitchFamily="2" charset="0"/>
                  <a:cs typeface="Arial" pitchFamily="34" charset="0"/>
                </a:endParaRPr>
              </a:p>
              <a:p>
                <a:pPr algn="just">
                  <a:lnSpc>
                    <a:spcPct val="110000"/>
                  </a:lnSpc>
                </a:pPr>
                <a:endParaRPr lang="en-US" sz="622" dirty="0">
                  <a:latin typeface="Titillium Web" panose="00000500000000000000" pitchFamily="2" charset="0"/>
                  <a:cs typeface="Arial" pitchFamily="34" charset="0"/>
                </a:endParaRPr>
              </a:p>
              <a:p>
                <a:pPr algn="just">
                  <a:lnSpc>
                    <a:spcPct val="110000"/>
                  </a:lnSpc>
                </a:pPr>
                <a:endParaRPr lang="en-US" sz="622" dirty="0">
                  <a:latin typeface="Titillium Web" panose="00000500000000000000" pitchFamily="2" charset="0"/>
                  <a:cs typeface="Arial" pitchFamily="34" charset="0"/>
                </a:endParaRPr>
              </a:p>
              <a:p>
                <a:pPr algn="just">
                  <a:lnSpc>
                    <a:spcPct val="110000"/>
                  </a:lnSpc>
                </a:pPr>
                <a:endParaRPr lang="en-US" sz="622" dirty="0">
                  <a:latin typeface="Titillium Web" panose="00000500000000000000" pitchFamily="2" charset="0"/>
                  <a:cs typeface="Arial" pitchFamily="34" charset="0"/>
                </a:endParaRPr>
              </a:p>
              <a:p>
                <a:pPr algn="just">
                  <a:lnSpc>
                    <a:spcPct val="110000"/>
                  </a:lnSpc>
                </a:pPr>
                <a:endParaRPr lang="en-US" sz="622" dirty="0">
                  <a:latin typeface="Titillium Web" panose="00000500000000000000" pitchFamily="2" charset="0"/>
                  <a:cs typeface="Arial" pitchFamily="34" charset="0"/>
                </a:endParaRPr>
              </a:p>
              <a:p>
                <a:pPr algn="just">
                  <a:lnSpc>
                    <a:spcPct val="110000"/>
                  </a:lnSpc>
                </a:pPr>
                <a:endParaRPr lang="en-US" sz="622" dirty="0">
                  <a:latin typeface="Titillium Web" panose="00000500000000000000" pitchFamily="2" charset="0"/>
                  <a:cs typeface="Arial" pitchFamily="34" charset="0"/>
                </a:endParaRPr>
              </a:p>
              <a:p>
                <a:pPr algn="just">
                  <a:lnSpc>
                    <a:spcPct val="110000"/>
                  </a:lnSpc>
                </a:pPr>
                <a:endParaRPr lang="en-US" sz="622" dirty="0">
                  <a:latin typeface="Titillium Web" panose="00000500000000000000" pitchFamily="2" charset="0"/>
                  <a:cs typeface="Arial" pitchFamily="34" charset="0"/>
                </a:endParaRPr>
              </a:p>
              <a:p>
                <a:pPr algn="just">
                  <a:lnSpc>
                    <a:spcPct val="110000"/>
                  </a:lnSpc>
                </a:pPr>
                <a:endParaRPr lang="en-US" sz="622" dirty="0">
                  <a:latin typeface="Titillium Web" panose="00000500000000000000" pitchFamily="2" charset="0"/>
                  <a:cs typeface="Arial" pitchFamily="34" charset="0"/>
                </a:endParaRPr>
              </a:p>
              <a:p>
                <a:pPr algn="ctr">
                  <a:lnSpc>
                    <a:spcPct val="110000"/>
                  </a:lnSpc>
                </a:pPr>
                <a:r>
                  <a:rPr lang="en-US" sz="622" b="1" i="1" dirty="0">
                    <a:latin typeface="Titillium Web" panose="00000500000000000000" pitchFamily="2" charset="0"/>
                    <a:cs typeface="Arial" pitchFamily="34" charset="0"/>
                  </a:rPr>
                  <a:t>Figure 5: Performance of classifier </a:t>
                </a:r>
              </a:p>
            </p:txBody>
          </p:sp>
        </mc:Choice>
        <mc:Fallback xmlns="">
          <p:sp>
            <p:nvSpPr>
              <p:cNvPr id="29" name="TextBox 19">
                <a:extLst>
                  <a:ext uri="{FF2B5EF4-FFF2-40B4-BE49-F238E27FC236}">
                    <a16:creationId xmlns:a16="http://schemas.microsoft.com/office/drawing/2014/main" id="{61C38A20-F85F-4744-B6CC-BB3A40663090}"/>
                  </a:ext>
                </a:extLst>
              </p:cNvPr>
              <p:cNvSpPr txBox="1">
                <a:spLocks noRot="1" noChangeAspect="1" noMove="1" noResize="1" noEditPoints="1" noAdjustHandles="1" noChangeArrowheads="1" noChangeShapeType="1" noTextEdit="1"/>
              </p:cNvSpPr>
              <p:nvPr/>
            </p:nvSpPr>
            <p:spPr bwMode="auto">
              <a:xfrm>
                <a:off x="9659638" y="2814764"/>
                <a:ext cx="2879502" cy="3601259"/>
              </a:xfrm>
              <a:prstGeom prst="rect">
                <a:avLst/>
              </a:prstGeom>
              <a:blipFill>
                <a:blip r:embed="rId5"/>
                <a:stretch>
                  <a:fillRect l="-1059" t="-339" r="-105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9" name="TextBox 38">
            <a:extLst>
              <a:ext uri="{FF2B5EF4-FFF2-40B4-BE49-F238E27FC236}">
                <a16:creationId xmlns:a16="http://schemas.microsoft.com/office/drawing/2014/main" id="{CD78A31B-3E41-4A83-94E1-8D455D061FD9}"/>
              </a:ext>
            </a:extLst>
          </p:cNvPr>
          <p:cNvSpPr txBox="1"/>
          <p:nvPr/>
        </p:nvSpPr>
        <p:spPr>
          <a:xfrm>
            <a:off x="9698925" y="2590605"/>
            <a:ext cx="2826395" cy="235898"/>
          </a:xfrm>
          <a:prstGeom prst="rect">
            <a:avLst/>
          </a:prstGeom>
          <a:ln>
            <a:noFill/>
          </a:ln>
          <a:effectLst/>
        </p:spPr>
        <p:style>
          <a:lnRef idx="2">
            <a:schemeClr val="dk1"/>
          </a:lnRef>
          <a:fillRef idx="1">
            <a:schemeClr val="lt1"/>
          </a:fillRef>
          <a:effectRef idx="0">
            <a:schemeClr val="dk1"/>
          </a:effectRef>
          <a:fontRef idx="minor">
            <a:schemeClr val="dk1"/>
          </a:fontRef>
        </p:style>
        <p:txBody>
          <a:bodyPr wrap="square" lIns="71120" rIns="71120" rtlCol="0">
            <a:spAutoFit/>
          </a:bodyPr>
          <a:lstStyle/>
          <a:p>
            <a:pPr algn="ctr" defTabSz="1219285">
              <a:defRPr/>
            </a:pPr>
            <a:r>
              <a:rPr lang="en-US" sz="933" dirty="0">
                <a:solidFill>
                  <a:schemeClr val="tx1"/>
                </a:solidFill>
                <a:latin typeface="+mj-lt"/>
              </a:rPr>
              <a:t>Discussion</a:t>
            </a:r>
          </a:p>
        </p:txBody>
      </p:sp>
      <p:grpSp>
        <p:nvGrpSpPr>
          <p:cNvPr id="9" name="Group 8">
            <a:extLst>
              <a:ext uri="{FF2B5EF4-FFF2-40B4-BE49-F238E27FC236}">
                <a16:creationId xmlns:a16="http://schemas.microsoft.com/office/drawing/2014/main" id="{0561C63D-3456-44FF-9A8C-C609A9A97121}"/>
              </a:ext>
            </a:extLst>
          </p:cNvPr>
          <p:cNvGrpSpPr/>
          <p:nvPr/>
        </p:nvGrpSpPr>
        <p:grpSpPr>
          <a:xfrm>
            <a:off x="9659636" y="7770479"/>
            <a:ext cx="842449" cy="235898"/>
            <a:chOff x="32576216" y="24123258"/>
            <a:chExt cx="3249447" cy="909893"/>
          </a:xfrm>
        </p:grpSpPr>
        <p:sp>
          <p:nvSpPr>
            <p:cNvPr id="41" name="TextBox 40">
              <a:extLst>
                <a:ext uri="{FF2B5EF4-FFF2-40B4-BE49-F238E27FC236}">
                  <a16:creationId xmlns:a16="http://schemas.microsoft.com/office/drawing/2014/main" id="{5682A469-0F6C-4CD1-861C-F6138AA1CFF5}"/>
                </a:ext>
              </a:extLst>
            </p:cNvPr>
            <p:cNvSpPr txBox="1"/>
            <p:nvPr/>
          </p:nvSpPr>
          <p:spPr>
            <a:xfrm>
              <a:off x="32897389" y="24123258"/>
              <a:ext cx="2928274" cy="909893"/>
            </a:xfrm>
            <a:prstGeom prst="rect">
              <a:avLst/>
            </a:prstGeom>
            <a:ln>
              <a:noFill/>
            </a:ln>
            <a:effectLst/>
          </p:spPr>
          <p:style>
            <a:lnRef idx="2">
              <a:schemeClr val="dk1"/>
            </a:lnRef>
            <a:fillRef idx="1">
              <a:schemeClr val="lt1"/>
            </a:fillRef>
            <a:effectRef idx="0">
              <a:schemeClr val="dk1"/>
            </a:effectRef>
            <a:fontRef idx="minor">
              <a:schemeClr val="dk1"/>
            </a:fontRef>
          </p:style>
          <p:txBody>
            <a:bodyPr wrap="none" lIns="71120" rIns="71120" rtlCol="0">
              <a:spAutoFit/>
            </a:bodyPr>
            <a:lstStyle/>
            <a:p>
              <a:pPr algn="ctr" defTabSz="1219285">
                <a:defRPr/>
              </a:pPr>
              <a:r>
                <a:rPr lang="en-US" sz="933" dirty="0">
                  <a:solidFill>
                    <a:schemeClr val="bg1">
                      <a:lumMod val="50000"/>
                    </a:schemeClr>
                  </a:solidFill>
                  <a:latin typeface="+mj-lt"/>
                </a:rPr>
                <a:t>References</a:t>
              </a:r>
            </a:p>
          </p:txBody>
        </p:sp>
        <p:sp>
          <p:nvSpPr>
            <p:cNvPr id="22" name="Rectangle 21">
              <a:extLst>
                <a:ext uri="{FF2B5EF4-FFF2-40B4-BE49-F238E27FC236}">
                  <a16:creationId xmlns:a16="http://schemas.microsoft.com/office/drawing/2014/main" id="{153DC2BF-8F6E-4CFF-A885-3D8323D2B705}"/>
                </a:ext>
              </a:extLst>
            </p:cNvPr>
            <p:cNvSpPr/>
            <p:nvPr/>
          </p:nvSpPr>
          <p:spPr bwMode="auto">
            <a:xfrm>
              <a:off x="32576216" y="24125186"/>
              <a:ext cx="457200" cy="646331"/>
            </a:xfrm>
            <a:prstGeom prst="rect">
              <a:avLst/>
            </a:prstGeom>
            <a:solidFill>
              <a:srgbClr val="7F7F7F"/>
            </a:solidFill>
            <a:ln w="9525" cap="flat" cmpd="sng" algn="ctr">
              <a:noFill/>
              <a:prstDash val="solid"/>
              <a:round/>
              <a:headEnd type="none" w="med" len="med"/>
              <a:tailEnd type="none" w="med" len="med"/>
            </a:ln>
            <a:effectLst/>
            <a:extLst/>
          </p:spPr>
          <p:txBody>
            <a:bodyPr rot="0" spcFirstLastPara="0" vertOverflow="overflow" horzOverflow="overflow" vert="horz" wrap="square" lIns="23707" tIns="11853" rIns="23707" bIns="11853" numCol="1" spcCol="0" rtlCol="0" fromWordArt="0" anchor="t" anchorCtr="0" forceAA="0" compatLnSpc="1">
              <a:prstTxWarp prst="textNoShape">
                <a:avLst/>
              </a:prstTxWarp>
              <a:noAutofit/>
            </a:bodyPr>
            <a:lstStyle/>
            <a:p>
              <a:pPr defTabSz="1219590"/>
              <a:endParaRPr lang="en-US" sz="1167">
                <a:latin typeface="Arial" pitchFamily="34" charset="0"/>
              </a:endParaRPr>
            </a:p>
          </p:txBody>
        </p:sp>
      </p:grpSp>
      <p:sp>
        <p:nvSpPr>
          <p:cNvPr id="36" name="TextBox 35">
            <a:extLst>
              <a:ext uri="{FF2B5EF4-FFF2-40B4-BE49-F238E27FC236}">
                <a16:creationId xmlns:a16="http://schemas.microsoft.com/office/drawing/2014/main" id="{F9744332-409D-4E13-8004-F1FC2BA8831D}"/>
              </a:ext>
            </a:extLst>
          </p:cNvPr>
          <p:cNvSpPr txBox="1"/>
          <p:nvPr/>
        </p:nvSpPr>
        <p:spPr>
          <a:xfrm>
            <a:off x="3392938" y="2590946"/>
            <a:ext cx="2879500" cy="235898"/>
          </a:xfrm>
          <a:prstGeom prst="rect">
            <a:avLst/>
          </a:prstGeom>
          <a:ln>
            <a:noFill/>
          </a:ln>
          <a:effectLst/>
        </p:spPr>
        <p:style>
          <a:lnRef idx="2">
            <a:schemeClr val="dk1"/>
          </a:lnRef>
          <a:fillRef idx="1">
            <a:schemeClr val="lt1"/>
          </a:fillRef>
          <a:effectRef idx="0">
            <a:schemeClr val="dk1"/>
          </a:effectRef>
          <a:fontRef idx="minor">
            <a:schemeClr val="dk1"/>
          </a:fontRef>
        </p:style>
        <p:txBody>
          <a:bodyPr wrap="square" lIns="71120" rIns="71120" rtlCol="0">
            <a:spAutoFit/>
          </a:bodyPr>
          <a:lstStyle/>
          <a:p>
            <a:pPr algn="ctr" defTabSz="1219285">
              <a:defRPr/>
            </a:pPr>
            <a:r>
              <a:rPr lang="en-US" sz="933" dirty="0">
                <a:solidFill>
                  <a:schemeClr val="tx1"/>
                </a:solidFill>
                <a:latin typeface="+mj-lt"/>
              </a:rPr>
              <a:t>Framework: Scale-Invariance and Richness </a:t>
            </a:r>
          </a:p>
        </p:txBody>
      </p:sp>
      <p:sp>
        <p:nvSpPr>
          <p:cNvPr id="38" name="TextBox 37">
            <a:extLst>
              <a:ext uri="{FF2B5EF4-FFF2-40B4-BE49-F238E27FC236}">
                <a16:creationId xmlns:a16="http://schemas.microsoft.com/office/drawing/2014/main" id="{9A18A5CA-EAF8-4A0C-91E3-652892D85424}"/>
              </a:ext>
            </a:extLst>
          </p:cNvPr>
          <p:cNvSpPr txBox="1"/>
          <p:nvPr/>
        </p:nvSpPr>
        <p:spPr>
          <a:xfrm>
            <a:off x="6441424" y="3442226"/>
            <a:ext cx="2879502" cy="235898"/>
          </a:xfrm>
          <a:prstGeom prst="rect">
            <a:avLst/>
          </a:prstGeom>
          <a:ln>
            <a:noFill/>
          </a:ln>
          <a:effectLst/>
        </p:spPr>
        <p:style>
          <a:lnRef idx="2">
            <a:schemeClr val="dk1"/>
          </a:lnRef>
          <a:fillRef idx="1">
            <a:schemeClr val="lt1"/>
          </a:fillRef>
          <a:effectRef idx="0">
            <a:schemeClr val="dk1"/>
          </a:effectRef>
          <a:fontRef idx="minor">
            <a:schemeClr val="dk1"/>
          </a:fontRef>
        </p:style>
        <p:txBody>
          <a:bodyPr wrap="square" lIns="71120" rIns="71120" rtlCol="0">
            <a:spAutoFit/>
          </a:bodyPr>
          <a:lstStyle/>
          <a:p>
            <a:pPr algn="ctr" defTabSz="1219285">
              <a:defRPr/>
            </a:pPr>
            <a:r>
              <a:rPr lang="en-US" altLang="zh-CN" sz="933" dirty="0">
                <a:solidFill>
                  <a:schemeClr val="tx1"/>
                </a:solidFill>
              </a:rPr>
              <a:t>Simulation results: </a:t>
            </a:r>
            <a:r>
              <a:rPr lang="en-US" sz="933" dirty="0">
                <a:solidFill>
                  <a:schemeClr val="tx1"/>
                </a:solidFill>
                <a:latin typeface="+mj-lt"/>
              </a:rPr>
              <a:t>Partial Consistency</a:t>
            </a:r>
          </a:p>
        </p:txBody>
      </p:sp>
      <p:sp>
        <p:nvSpPr>
          <p:cNvPr id="37" name="TextBox 36">
            <a:extLst>
              <a:ext uri="{FF2B5EF4-FFF2-40B4-BE49-F238E27FC236}">
                <a16:creationId xmlns:a16="http://schemas.microsoft.com/office/drawing/2014/main" id="{2AE133AC-1DFE-4D6E-B1A3-31B930A6602E}"/>
              </a:ext>
            </a:extLst>
          </p:cNvPr>
          <p:cNvSpPr txBox="1"/>
          <p:nvPr/>
        </p:nvSpPr>
        <p:spPr>
          <a:xfrm>
            <a:off x="256719" y="5638800"/>
            <a:ext cx="2879502" cy="235898"/>
          </a:xfrm>
          <a:prstGeom prst="rect">
            <a:avLst/>
          </a:prstGeom>
          <a:ln>
            <a:noFill/>
          </a:ln>
          <a:effectLst/>
        </p:spPr>
        <p:style>
          <a:lnRef idx="2">
            <a:schemeClr val="dk1"/>
          </a:lnRef>
          <a:fillRef idx="1">
            <a:schemeClr val="lt1"/>
          </a:fillRef>
          <a:effectRef idx="0">
            <a:schemeClr val="dk1"/>
          </a:effectRef>
          <a:fontRef idx="minor">
            <a:schemeClr val="dk1"/>
          </a:fontRef>
        </p:style>
        <p:txBody>
          <a:bodyPr wrap="square" lIns="71120" rIns="71120" rtlCol="0">
            <a:spAutoFit/>
          </a:bodyPr>
          <a:lstStyle/>
          <a:p>
            <a:pPr algn="ctr" defTabSz="1219285">
              <a:defRPr/>
            </a:pPr>
            <a:r>
              <a:rPr lang="en-US" sz="933" dirty="0">
                <a:solidFill>
                  <a:schemeClr val="tx1"/>
                </a:solidFill>
                <a:latin typeface="+mj-lt"/>
              </a:rPr>
              <a:t>Clustering Algorithm</a:t>
            </a:r>
          </a:p>
        </p:txBody>
      </p:sp>
      <p:sp>
        <p:nvSpPr>
          <p:cNvPr id="42" name="TextBox 35">
            <a:extLst>
              <a:ext uri="{FF2B5EF4-FFF2-40B4-BE49-F238E27FC236}">
                <a16:creationId xmlns:a16="http://schemas.microsoft.com/office/drawing/2014/main" id="{DC9B1F19-2225-46FF-9BBC-F6F16CBDAD74}"/>
              </a:ext>
            </a:extLst>
          </p:cNvPr>
          <p:cNvSpPr txBox="1"/>
          <p:nvPr/>
        </p:nvSpPr>
        <p:spPr>
          <a:xfrm>
            <a:off x="3392936" y="7867747"/>
            <a:ext cx="2879500" cy="379463"/>
          </a:xfrm>
          <a:prstGeom prst="rect">
            <a:avLst/>
          </a:prstGeom>
          <a:ln>
            <a:noFill/>
          </a:ln>
          <a:effectLst/>
        </p:spPr>
        <p:style>
          <a:lnRef idx="2">
            <a:schemeClr val="dk1"/>
          </a:lnRef>
          <a:fillRef idx="1">
            <a:schemeClr val="lt1"/>
          </a:fillRef>
          <a:effectRef idx="0">
            <a:schemeClr val="dk1"/>
          </a:effectRef>
          <a:fontRef idx="minor">
            <a:schemeClr val="dk1"/>
          </a:fontRef>
        </p:style>
        <p:txBody>
          <a:bodyPr wrap="square" lIns="71120" rIns="71120" rtlCol="0">
            <a:spAutoFit/>
          </a:bodyPr>
          <a:lstStyle/>
          <a:p>
            <a:pPr algn="ctr" defTabSz="1219285">
              <a:defRPr/>
            </a:pPr>
            <a:r>
              <a:rPr lang="en-US" altLang="zh-CN" sz="933" dirty="0">
                <a:solidFill>
                  <a:schemeClr val="tx1"/>
                </a:solidFill>
              </a:rPr>
              <a:t>Rand Index</a:t>
            </a:r>
          </a:p>
          <a:p>
            <a:pPr algn="ctr" defTabSz="1219285">
              <a:defRPr/>
            </a:pPr>
            <a:endParaRPr lang="en-US" sz="933" dirty="0">
              <a:solidFill>
                <a:schemeClr val="tx1"/>
              </a:solidFill>
              <a:latin typeface="+mj-lt"/>
            </a:endParaRPr>
          </a:p>
        </p:txBody>
      </p:sp>
      <mc:AlternateContent xmlns:mc="http://schemas.openxmlformats.org/markup-compatibility/2006" xmlns:a14="http://schemas.microsoft.com/office/drawing/2010/main">
        <mc:Choice Requires="a14">
          <p:sp>
            <p:nvSpPr>
              <p:cNvPr id="48" name="TextBox 19">
                <a:extLst>
                  <a:ext uri="{FF2B5EF4-FFF2-40B4-BE49-F238E27FC236}">
                    <a16:creationId xmlns:a16="http://schemas.microsoft.com/office/drawing/2014/main" id="{9D1004D0-789E-4763-8FD3-0B8D0D9C28A7}"/>
                  </a:ext>
                </a:extLst>
              </p:cNvPr>
              <p:cNvSpPr txBox="1">
                <a:spLocks noChangeArrowheads="1"/>
              </p:cNvSpPr>
              <p:nvPr/>
            </p:nvSpPr>
            <p:spPr bwMode="auto">
              <a:xfrm>
                <a:off x="3392936" y="4431986"/>
                <a:ext cx="2879502" cy="360125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23701" tIns="11851" rIns="23701" bIns="11851">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622" dirty="0">
                    <a:latin typeface="Titillium Web" panose="00000500000000000000" pitchFamily="2" charset="0"/>
                    <a:cs typeface="Arial" pitchFamily="34" charset="0"/>
                  </a:rPr>
                  <a:t>The third property defined in this framework is called consistency. It is more subtle than the first two properties, and to define it, we have to define </a:t>
                </a:r>
                <a14:m>
                  <m:oMath xmlns:m="http://schemas.openxmlformats.org/officeDocument/2006/math">
                    <m:r>
                      <a:rPr lang="en-US" altLang="zh-CN" sz="622" dirty="0">
                        <a:latin typeface="Cambria Math" panose="02040503050406030204" pitchFamily="18" charset="0"/>
                        <a:cs typeface="Arial" pitchFamily="34" charset="0"/>
                      </a:rPr>
                      <m:t>𝛤</m:t>
                    </m:r>
                  </m:oMath>
                </a14:m>
                <a:r>
                  <a:rPr lang="en-US" altLang="zh-CN" sz="622" dirty="0">
                    <a:latin typeface="Titillium Web" panose="00000500000000000000" pitchFamily="2" charset="0"/>
                    <a:cs typeface="Arial" pitchFamily="34" charset="0"/>
                  </a:rPr>
                  <a:t>-transformation. </a:t>
                </a:r>
                <a14:m>
                  <m:oMath xmlns:m="http://schemas.openxmlformats.org/officeDocument/2006/math">
                    <m:r>
                      <a:rPr lang="en-US" altLang="zh-CN" sz="622" dirty="0">
                        <a:latin typeface="Cambria Math" panose="02040503050406030204" pitchFamily="18" charset="0"/>
                        <a:cs typeface="Arial" pitchFamily="34" charset="0"/>
                      </a:rPr>
                      <m:t>𝛤</m:t>
                    </m:r>
                  </m:oMath>
                </a14:m>
                <a:r>
                  <a:rPr lang="en-US" altLang="zh-CN" sz="622" dirty="0">
                    <a:latin typeface="Titillium Web" panose="00000500000000000000" pitchFamily="2" charset="0"/>
                    <a:cs typeface="Arial" pitchFamily="34" charset="0"/>
                  </a:rPr>
                  <a:t>-transformation is a special perturbation manner towards the original Dataset. </a:t>
                </a: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14:m>
                  <m:oMath xmlns:m="http://schemas.openxmlformats.org/officeDocument/2006/math">
                    <m:r>
                      <a:rPr lang="en-US" altLang="zh-CN" sz="622" i="1" dirty="0">
                        <a:latin typeface="Cambria Math" panose="02040503050406030204" pitchFamily="18" charset="0"/>
                        <a:cs typeface="Arial" pitchFamily="34" charset="0"/>
                      </a:rPr>
                      <m:t>𝛤</m:t>
                    </m:r>
                  </m:oMath>
                </a14:m>
                <a:r>
                  <a:rPr lang="en-US" altLang="zh-CN" sz="622" i="1" dirty="0">
                    <a:latin typeface="Titillium Web" panose="00000500000000000000" pitchFamily="2" charset="0"/>
                    <a:cs typeface="Arial" pitchFamily="34" charset="0"/>
                  </a:rPr>
                  <a:t>-transformation:  Given partition </a:t>
                </a:r>
                <a14:m>
                  <m:oMath xmlns:m="http://schemas.openxmlformats.org/officeDocument/2006/math">
                    <m:r>
                      <a:rPr lang="en-US" altLang="zh-CN" sz="622" i="1" dirty="0">
                        <a:latin typeface="Cambria Math" panose="02040503050406030204" pitchFamily="18" charset="0"/>
                        <a:cs typeface="Arial" pitchFamily="34" charset="0"/>
                      </a:rPr>
                      <m:t>𝛤</m:t>
                    </m:r>
                    <m:r>
                      <a:rPr lang="en-US" altLang="zh-CN" sz="622" b="0" i="1" dirty="0" smtClean="0">
                        <a:latin typeface="Cambria Math" panose="02040503050406030204" pitchFamily="18" charset="0"/>
                        <a:cs typeface="Arial" pitchFamily="34" charset="0"/>
                      </a:rPr>
                      <m:t>={</m:t>
                    </m:r>
                    <m:sSub>
                      <m:sSubPr>
                        <m:ctrlPr>
                          <a:rPr lang="en-US" altLang="zh-CN" sz="622" b="0" i="1" dirty="0" smtClean="0">
                            <a:latin typeface="Cambria Math" panose="02040503050406030204" pitchFamily="18" charset="0"/>
                          </a:rPr>
                        </m:ctrlPr>
                      </m:sSubPr>
                      <m:e>
                        <m:r>
                          <a:rPr lang="en-US" altLang="zh-CN" sz="622" b="0" i="1" dirty="0" smtClean="0">
                            <a:latin typeface="Cambria Math" panose="02040503050406030204" pitchFamily="18" charset="0"/>
                          </a:rPr>
                          <m:t>𝐶</m:t>
                        </m:r>
                      </m:e>
                      <m:sub>
                        <m:r>
                          <a:rPr lang="en-US" altLang="zh-CN" sz="622" b="0" i="1" dirty="0" smtClean="0">
                            <a:latin typeface="Cambria Math" panose="02040503050406030204" pitchFamily="18" charset="0"/>
                          </a:rPr>
                          <m:t>1</m:t>
                        </m:r>
                      </m:sub>
                    </m:sSub>
                    <m:r>
                      <a:rPr lang="en-US" altLang="zh-CN" sz="622" b="0" i="1" dirty="0" smtClean="0">
                        <a:latin typeface="Cambria Math" panose="02040503050406030204" pitchFamily="18" charset="0"/>
                      </a:rPr>
                      <m:t>,</m:t>
                    </m:r>
                    <m:sSub>
                      <m:sSubPr>
                        <m:ctrlPr>
                          <a:rPr lang="en-US" altLang="zh-CN" sz="622" b="0" i="1" dirty="0" smtClean="0">
                            <a:latin typeface="Cambria Math" panose="02040503050406030204" pitchFamily="18" charset="0"/>
                          </a:rPr>
                        </m:ctrlPr>
                      </m:sSubPr>
                      <m:e>
                        <m:r>
                          <a:rPr lang="en-US" altLang="zh-CN" sz="622" b="0" i="1" dirty="0" smtClean="0">
                            <a:latin typeface="Cambria Math" panose="02040503050406030204" pitchFamily="18" charset="0"/>
                          </a:rPr>
                          <m:t>𝐶</m:t>
                        </m:r>
                      </m:e>
                      <m:sub>
                        <m:r>
                          <a:rPr lang="en-US" altLang="zh-CN" sz="622" b="0" i="1" dirty="0" smtClean="0">
                            <a:latin typeface="Cambria Math" panose="02040503050406030204" pitchFamily="18" charset="0"/>
                          </a:rPr>
                          <m:t>2</m:t>
                        </m:r>
                      </m:sub>
                    </m:sSub>
                    <m:r>
                      <a:rPr lang="en-US" altLang="zh-CN" sz="622" b="0" i="1" dirty="0" smtClean="0">
                        <a:latin typeface="Cambria Math" panose="02040503050406030204" pitchFamily="18" charset="0"/>
                      </a:rPr>
                      <m:t>…</m:t>
                    </m:r>
                    <m:sSub>
                      <m:sSubPr>
                        <m:ctrlPr>
                          <a:rPr lang="en-US" altLang="zh-CN" sz="622" b="0" i="1" dirty="0" smtClean="0">
                            <a:latin typeface="Cambria Math" panose="02040503050406030204" pitchFamily="18" charset="0"/>
                          </a:rPr>
                        </m:ctrlPr>
                      </m:sSubPr>
                      <m:e>
                        <m:r>
                          <a:rPr lang="en-US" altLang="zh-CN" sz="622" b="0" i="1" dirty="0" smtClean="0">
                            <a:latin typeface="Cambria Math" panose="02040503050406030204" pitchFamily="18" charset="0"/>
                          </a:rPr>
                          <m:t>𝐶</m:t>
                        </m:r>
                      </m:e>
                      <m:sub>
                        <m:r>
                          <a:rPr lang="en-US" altLang="zh-CN" sz="622" b="0" i="1" dirty="0" smtClean="0">
                            <a:latin typeface="Cambria Math" panose="02040503050406030204" pitchFamily="18" charset="0"/>
                          </a:rPr>
                          <m:t>𝑚</m:t>
                        </m:r>
                      </m:sub>
                    </m:sSub>
                    <m:r>
                      <a:rPr lang="en-US" altLang="zh-CN" sz="622" b="0" i="1" dirty="0" smtClean="0">
                        <a:latin typeface="Cambria Math" panose="02040503050406030204" pitchFamily="18" charset="0"/>
                        <a:cs typeface="Arial" pitchFamily="34" charset="0"/>
                      </a:rPr>
                      <m:t>}</m:t>
                    </m:r>
                  </m:oMath>
                </a14:m>
                <a:r>
                  <a:rPr lang="en-US" sz="622" i="1" dirty="0">
                    <a:latin typeface="Titillium Web" panose="00000500000000000000" pitchFamily="2" charset="0"/>
                    <a:cs typeface="Arial" pitchFamily="34" charset="0"/>
                  </a:rPr>
                  <a:t> on data set  </a:t>
                </a:r>
                <a14:m>
                  <m:oMath xmlns:m="http://schemas.openxmlformats.org/officeDocument/2006/math">
                    <m:r>
                      <a:rPr lang="en-US" altLang="zh-CN" sz="622" b="0" i="1" dirty="0" smtClean="0">
                        <a:latin typeface="Cambria Math" panose="02040503050406030204" pitchFamily="18" charset="0"/>
                        <a:cs typeface="Arial" pitchFamily="34" charset="0"/>
                      </a:rPr>
                      <m:t>𝑆</m:t>
                    </m:r>
                  </m:oMath>
                </a14:m>
                <a:r>
                  <a:rPr lang="en-US" sz="622" i="1" dirty="0">
                    <a:latin typeface="Titillium Web" panose="00000500000000000000" pitchFamily="2" charset="0"/>
                    <a:cs typeface="Arial" pitchFamily="34" charset="0"/>
                  </a:rPr>
                  <a:t>, </a:t>
                </a:r>
                <a14:m>
                  <m:oMath xmlns:m="http://schemas.openxmlformats.org/officeDocument/2006/math">
                    <m:sSup>
                      <m:sSupPr>
                        <m:ctrlPr>
                          <a:rPr lang="en-US" altLang="zh-CN" sz="622" i="1" dirty="0" smtClean="0">
                            <a:latin typeface="Cambria Math" panose="02040503050406030204" pitchFamily="18" charset="0"/>
                          </a:rPr>
                        </m:ctrlPr>
                      </m:sSupPr>
                      <m:e>
                        <m:r>
                          <a:rPr lang="zh-CN" altLang="en-US" sz="622" i="1" dirty="0" smtClean="0">
                            <a:latin typeface="Cambria Math" panose="02040503050406030204" pitchFamily="18" charset="0"/>
                          </a:rPr>
                          <m:t>𝑑</m:t>
                        </m:r>
                      </m:e>
                      <m:sup>
                        <m:r>
                          <a:rPr lang="en-US" altLang="zh-CN" sz="622" i="1" dirty="0" smtClean="0">
                            <a:latin typeface="Cambria Math" panose="02040503050406030204" pitchFamily="18" charset="0"/>
                          </a:rPr>
                          <m:t>′</m:t>
                        </m:r>
                      </m:sup>
                    </m:sSup>
                  </m:oMath>
                </a14:m>
                <a:r>
                  <a:rPr lang="en-US" sz="622" i="1" dirty="0">
                    <a:latin typeface="Titillium Web" panose="00000500000000000000" pitchFamily="2" charset="0"/>
                    <a:cs typeface="Arial" pitchFamily="34" charset="0"/>
                  </a:rPr>
                  <a:t> is a </a:t>
                </a:r>
                <a14:m>
                  <m:oMath xmlns:m="http://schemas.openxmlformats.org/officeDocument/2006/math">
                    <m:r>
                      <a:rPr lang="en-US" altLang="zh-CN" sz="622" i="1" dirty="0">
                        <a:latin typeface="Cambria Math" panose="02040503050406030204" pitchFamily="18" charset="0"/>
                        <a:cs typeface="Arial" pitchFamily="34" charset="0"/>
                      </a:rPr>
                      <m:t>𝛤</m:t>
                    </m:r>
                  </m:oMath>
                </a14:m>
                <a:r>
                  <a:rPr lang="en-US" sz="622" i="1" dirty="0">
                    <a:latin typeface="Titillium Web" panose="00000500000000000000" pitchFamily="2" charset="0"/>
                    <a:cs typeface="Arial" pitchFamily="34" charset="0"/>
                  </a:rPr>
                  <a:t>-transformation of  </a:t>
                </a:r>
                <a14:m>
                  <m:oMath xmlns:m="http://schemas.openxmlformats.org/officeDocument/2006/math">
                    <m:r>
                      <a:rPr lang="en-US" altLang="zh-CN" sz="622" b="0" i="1" dirty="0" smtClean="0">
                        <a:latin typeface="Cambria Math" panose="02040503050406030204" pitchFamily="18" charset="0"/>
                        <a:cs typeface="Arial" pitchFamily="34" charset="0"/>
                      </a:rPr>
                      <m:t>𝑑</m:t>
                    </m:r>
                  </m:oMath>
                </a14:m>
                <a:r>
                  <a:rPr lang="en-US" sz="622" i="1" dirty="0">
                    <a:latin typeface="Titillium Web" panose="00000500000000000000" pitchFamily="2" charset="0"/>
                    <a:cs typeface="Arial" pitchFamily="34" charset="0"/>
                  </a:rPr>
                  <a:t> </a:t>
                </a:r>
                <a14:m>
                  <m:oMath xmlns:m="http://schemas.openxmlformats.org/officeDocument/2006/math">
                    <m:r>
                      <a:rPr lang="en-US" altLang="zh-CN" sz="622" i="1">
                        <a:latin typeface="Cambria Math" panose="02040503050406030204" pitchFamily="18" charset="0"/>
                      </a:rPr>
                      <m:t>⇔</m:t>
                    </m:r>
                  </m:oMath>
                </a14:m>
                <a:r>
                  <a:rPr lang="en-US" sz="622" i="1" dirty="0">
                    <a:latin typeface="Titillium Web" panose="00000500000000000000" pitchFamily="2" charset="0"/>
                    <a:cs typeface="Arial" pitchFamily="34" charset="0"/>
                  </a:rPr>
                  <a:t> For any  points  </a:t>
                </a:r>
                <a14:m>
                  <m:oMath xmlns:m="http://schemas.openxmlformats.org/officeDocument/2006/math">
                    <m:r>
                      <a:rPr lang="en-US" altLang="zh-CN" sz="622" i="1" dirty="0" smtClean="0">
                        <a:latin typeface="Cambria Math" panose="02040503050406030204" pitchFamily="18" charset="0"/>
                      </a:rPr>
                      <m:t>ⅈ,</m:t>
                    </m:r>
                    <m:r>
                      <a:rPr lang="zh-CN" altLang="en-US" sz="622" i="1" dirty="0" smtClean="0">
                        <a:latin typeface="Cambria Math" panose="02040503050406030204" pitchFamily="18" charset="0"/>
                      </a:rPr>
                      <m:t>𝑗</m:t>
                    </m:r>
                    <m:r>
                      <a:rPr lang="en-US" altLang="zh-CN" sz="622" i="1" dirty="0" smtClean="0">
                        <a:latin typeface="Cambria Math" panose="02040503050406030204" pitchFamily="18" charset="0"/>
                      </a:rPr>
                      <m:t>∈</m:t>
                    </m:r>
                    <m:sSub>
                      <m:sSubPr>
                        <m:ctrlPr>
                          <a:rPr lang="en-US" altLang="zh-CN" sz="622" i="1" dirty="0" smtClean="0">
                            <a:latin typeface="Cambria Math" panose="02040503050406030204" pitchFamily="18" charset="0"/>
                          </a:rPr>
                        </m:ctrlPr>
                      </m:sSubPr>
                      <m:e>
                        <m:r>
                          <a:rPr lang="zh-CN" altLang="en-US" sz="622" i="1" dirty="0" smtClean="0">
                            <a:latin typeface="Cambria Math" panose="02040503050406030204" pitchFamily="18" charset="0"/>
                          </a:rPr>
                          <m:t>𝐶</m:t>
                        </m:r>
                      </m:e>
                      <m:sub>
                        <m:r>
                          <a:rPr lang="zh-CN" altLang="en-US" sz="622" i="1" dirty="0" smtClean="0">
                            <a:latin typeface="Cambria Math" panose="02040503050406030204" pitchFamily="18" charset="0"/>
                          </a:rPr>
                          <m:t>𝑘</m:t>
                        </m:r>
                      </m:sub>
                    </m:sSub>
                  </m:oMath>
                </a14:m>
                <a:r>
                  <a:rPr lang="en-US" sz="622" i="1" dirty="0">
                    <a:latin typeface="Titillium Web" panose="00000500000000000000" pitchFamily="2" charset="0"/>
                    <a:cs typeface="Arial" pitchFamily="34" charset="0"/>
                  </a:rPr>
                  <a:t>, </a:t>
                </a:r>
                <a14:m>
                  <m:oMath xmlns:m="http://schemas.openxmlformats.org/officeDocument/2006/math">
                    <m:sSup>
                      <m:sSupPr>
                        <m:ctrlPr>
                          <a:rPr lang="en-US" altLang="zh-CN" sz="622" i="1" dirty="0" smtClean="0">
                            <a:latin typeface="Cambria Math" panose="02040503050406030204" pitchFamily="18" charset="0"/>
                          </a:rPr>
                        </m:ctrlPr>
                      </m:sSupPr>
                      <m:e>
                        <m:r>
                          <a:rPr lang="zh-CN" altLang="en-US" sz="622" i="1" dirty="0" smtClean="0">
                            <a:latin typeface="Cambria Math" panose="02040503050406030204" pitchFamily="18" charset="0"/>
                          </a:rPr>
                          <m:t>𝑑</m:t>
                        </m:r>
                      </m:e>
                      <m:sup>
                        <m:r>
                          <a:rPr lang="en-US" altLang="zh-CN" sz="622" i="1" dirty="0" smtClean="0">
                            <a:latin typeface="Cambria Math" panose="02040503050406030204" pitchFamily="18" charset="0"/>
                          </a:rPr>
                          <m:t>′</m:t>
                        </m:r>
                      </m:sup>
                    </m:sSup>
                    <m:d>
                      <m:dPr>
                        <m:ctrlPr>
                          <a:rPr lang="en-US" altLang="zh-CN" sz="622" i="1" dirty="0" smtClean="0">
                            <a:latin typeface="Cambria Math" panose="02040503050406030204" pitchFamily="18" charset="0"/>
                          </a:rPr>
                        </m:ctrlPr>
                      </m:dPr>
                      <m:e>
                        <m:r>
                          <a:rPr lang="en-US" altLang="zh-CN" sz="622" i="1" dirty="0" smtClean="0">
                            <a:latin typeface="Cambria Math" panose="02040503050406030204" pitchFamily="18" charset="0"/>
                          </a:rPr>
                          <m:t>ⅈ,</m:t>
                        </m:r>
                        <m:r>
                          <a:rPr lang="zh-CN" altLang="en-US" sz="622" i="1" dirty="0" smtClean="0">
                            <a:latin typeface="Cambria Math" panose="02040503050406030204" pitchFamily="18" charset="0"/>
                          </a:rPr>
                          <m:t>𝑗</m:t>
                        </m:r>
                      </m:e>
                    </m:d>
                    <m:r>
                      <a:rPr lang="en-US" altLang="zh-CN" sz="622" i="1" dirty="0" smtClean="0">
                        <a:latin typeface="Cambria Math" panose="02040503050406030204" pitchFamily="18" charset="0"/>
                      </a:rPr>
                      <m:t>≤ⅆ</m:t>
                    </m:r>
                    <m:d>
                      <m:dPr>
                        <m:ctrlPr>
                          <a:rPr lang="en-US" altLang="zh-CN" sz="622" i="1" dirty="0" smtClean="0">
                            <a:latin typeface="Cambria Math" panose="02040503050406030204" pitchFamily="18" charset="0"/>
                          </a:rPr>
                        </m:ctrlPr>
                      </m:dPr>
                      <m:e>
                        <m:r>
                          <a:rPr lang="en-US" altLang="zh-CN" sz="622" i="1" dirty="0" smtClean="0">
                            <a:latin typeface="Cambria Math" panose="02040503050406030204" pitchFamily="18" charset="0"/>
                          </a:rPr>
                          <m:t>ⅈ,</m:t>
                        </m:r>
                        <m:r>
                          <a:rPr lang="zh-CN" altLang="en-US" sz="622" i="1" dirty="0" smtClean="0">
                            <a:latin typeface="Cambria Math" panose="02040503050406030204" pitchFamily="18" charset="0"/>
                          </a:rPr>
                          <m:t>𝑗</m:t>
                        </m:r>
                      </m:e>
                    </m:d>
                  </m:oMath>
                </a14:m>
                <a:r>
                  <a:rPr lang="en-US" sz="622" i="1" dirty="0">
                    <a:latin typeface="Titillium Web" panose="00000500000000000000" pitchFamily="2" charset="0"/>
                    <a:cs typeface="Arial" pitchFamily="34" charset="0"/>
                  </a:rPr>
                  <a:t>; for </a:t>
                </a:r>
                <a14:m>
                  <m:oMath xmlns:m="http://schemas.openxmlformats.org/officeDocument/2006/math">
                    <m:r>
                      <a:rPr lang="en-US" altLang="zh-CN" sz="622" i="1" dirty="0">
                        <a:latin typeface="Cambria Math" panose="02040503050406030204" pitchFamily="18" charset="0"/>
                      </a:rPr>
                      <m:t>ⅈ</m:t>
                    </m:r>
                    <m:r>
                      <a:rPr lang="en-US" altLang="zh-CN" sz="622" i="1" dirty="0" smtClean="0">
                        <a:latin typeface="Cambria Math" panose="02040503050406030204" pitchFamily="18" charset="0"/>
                      </a:rPr>
                      <m:t>∈</m:t>
                    </m:r>
                    <m:sSub>
                      <m:sSubPr>
                        <m:ctrlPr>
                          <a:rPr lang="en-US" altLang="zh-CN" sz="622" i="1" dirty="0">
                            <a:latin typeface="Cambria Math" panose="02040503050406030204" pitchFamily="18" charset="0"/>
                          </a:rPr>
                        </m:ctrlPr>
                      </m:sSubPr>
                      <m:e>
                        <m:r>
                          <a:rPr lang="en-US" altLang="zh-CN" sz="622" i="1" dirty="0">
                            <a:latin typeface="Cambria Math" panose="02040503050406030204" pitchFamily="18" charset="0"/>
                          </a:rPr>
                          <m:t>𝐶</m:t>
                        </m:r>
                      </m:e>
                      <m:sub>
                        <m:r>
                          <a:rPr lang="en-US" altLang="zh-CN" sz="622" i="1" dirty="0">
                            <a:latin typeface="Cambria Math" panose="02040503050406030204" pitchFamily="18" charset="0"/>
                          </a:rPr>
                          <m:t>𝑘</m:t>
                        </m:r>
                      </m:sub>
                    </m:sSub>
                    <m:r>
                      <a:rPr lang="en-US" altLang="zh-CN" sz="622" i="1" dirty="0">
                        <a:latin typeface="Cambria Math" panose="02040503050406030204" pitchFamily="18" charset="0"/>
                      </a:rPr>
                      <m:t>,</m:t>
                    </m:r>
                    <m:r>
                      <a:rPr lang="zh-CN" altLang="en-US" sz="622" i="1" dirty="0">
                        <a:latin typeface="Cambria Math" panose="02040503050406030204" pitchFamily="18" charset="0"/>
                      </a:rPr>
                      <m:t>𝑗</m:t>
                    </m:r>
                    <m:r>
                      <a:rPr lang="en-US" altLang="zh-CN" sz="622" i="1" dirty="0" smtClean="0">
                        <a:latin typeface="Cambria Math" panose="02040503050406030204" pitchFamily="18" charset="0"/>
                      </a:rPr>
                      <m:t>∉</m:t>
                    </m:r>
                    <m:sSub>
                      <m:sSubPr>
                        <m:ctrlPr>
                          <a:rPr lang="en-US" altLang="zh-CN" sz="622" i="1" dirty="0">
                            <a:latin typeface="Cambria Math" panose="02040503050406030204" pitchFamily="18" charset="0"/>
                          </a:rPr>
                        </m:ctrlPr>
                      </m:sSubPr>
                      <m:e>
                        <m:r>
                          <a:rPr lang="zh-CN" altLang="en-US" sz="622" i="1" dirty="0">
                            <a:latin typeface="Cambria Math" panose="02040503050406030204" pitchFamily="18" charset="0"/>
                          </a:rPr>
                          <m:t>𝐶</m:t>
                        </m:r>
                      </m:e>
                      <m:sub>
                        <m:r>
                          <a:rPr lang="zh-CN" altLang="en-US" sz="622" i="1" dirty="0">
                            <a:latin typeface="Cambria Math" panose="02040503050406030204" pitchFamily="18" charset="0"/>
                          </a:rPr>
                          <m:t>𝑘</m:t>
                        </m:r>
                      </m:sub>
                    </m:sSub>
                  </m:oMath>
                </a14:m>
                <a:r>
                  <a:rPr lang="en-US" altLang="zh-CN" sz="622" i="1" dirty="0">
                    <a:latin typeface="Titillium Web" panose="00000500000000000000" pitchFamily="2" charset="0"/>
                    <a:cs typeface="Arial" pitchFamily="34" charset="0"/>
                  </a:rPr>
                  <a:t> </a:t>
                </a:r>
                <a14:m>
                  <m:oMath xmlns:m="http://schemas.openxmlformats.org/officeDocument/2006/math">
                    <m:sSup>
                      <m:sSupPr>
                        <m:ctrlPr>
                          <a:rPr lang="en-US" altLang="zh-CN" sz="622" i="1" dirty="0">
                            <a:latin typeface="Cambria Math" panose="02040503050406030204" pitchFamily="18" charset="0"/>
                          </a:rPr>
                        </m:ctrlPr>
                      </m:sSupPr>
                      <m:e>
                        <m:r>
                          <a:rPr lang="zh-CN" altLang="en-US" sz="622" i="1" dirty="0">
                            <a:latin typeface="Cambria Math" panose="02040503050406030204" pitchFamily="18" charset="0"/>
                          </a:rPr>
                          <m:t>𝑑</m:t>
                        </m:r>
                      </m:e>
                      <m:sup>
                        <m:r>
                          <a:rPr lang="en-US" altLang="zh-CN" sz="622" i="1" dirty="0">
                            <a:latin typeface="Cambria Math" panose="02040503050406030204" pitchFamily="18" charset="0"/>
                          </a:rPr>
                          <m:t>′</m:t>
                        </m:r>
                      </m:sup>
                    </m:sSup>
                    <m:d>
                      <m:dPr>
                        <m:ctrlPr>
                          <a:rPr lang="en-US" altLang="zh-CN" sz="622" i="1" dirty="0">
                            <a:latin typeface="Cambria Math" panose="02040503050406030204" pitchFamily="18" charset="0"/>
                          </a:rPr>
                        </m:ctrlPr>
                      </m:dPr>
                      <m:e>
                        <m:r>
                          <a:rPr lang="en-US" altLang="zh-CN" sz="622" i="1" dirty="0">
                            <a:latin typeface="Cambria Math" panose="02040503050406030204" pitchFamily="18" charset="0"/>
                          </a:rPr>
                          <m:t>ⅈ,</m:t>
                        </m:r>
                        <m:r>
                          <a:rPr lang="zh-CN" altLang="en-US" sz="622" i="1" dirty="0">
                            <a:latin typeface="Cambria Math" panose="02040503050406030204" pitchFamily="18" charset="0"/>
                          </a:rPr>
                          <m:t>𝑗</m:t>
                        </m:r>
                      </m:e>
                    </m:d>
                    <m:r>
                      <a:rPr lang="en-US" altLang="zh-CN" sz="622" i="1" dirty="0" smtClean="0">
                        <a:latin typeface="Cambria Math" panose="02040503050406030204" pitchFamily="18" charset="0"/>
                      </a:rPr>
                      <m:t>≥</m:t>
                    </m:r>
                    <m:r>
                      <a:rPr lang="en-US" altLang="zh-CN" sz="622" i="1" dirty="0">
                        <a:latin typeface="Cambria Math" panose="02040503050406030204" pitchFamily="18" charset="0"/>
                      </a:rPr>
                      <m:t>ⅆ</m:t>
                    </m:r>
                    <m:d>
                      <m:dPr>
                        <m:ctrlPr>
                          <a:rPr lang="en-US" altLang="zh-CN" sz="622" i="1" dirty="0">
                            <a:latin typeface="Cambria Math" panose="02040503050406030204" pitchFamily="18" charset="0"/>
                          </a:rPr>
                        </m:ctrlPr>
                      </m:dPr>
                      <m:e>
                        <m:r>
                          <a:rPr lang="en-US" altLang="zh-CN" sz="622" i="1" dirty="0">
                            <a:latin typeface="Cambria Math" panose="02040503050406030204" pitchFamily="18" charset="0"/>
                          </a:rPr>
                          <m:t>ⅈ,</m:t>
                        </m:r>
                        <m:r>
                          <a:rPr lang="zh-CN" altLang="en-US" sz="622" i="1" dirty="0">
                            <a:latin typeface="Cambria Math" panose="02040503050406030204" pitchFamily="18" charset="0"/>
                          </a:rPr>
                          <m:t>𝑗</m:t>
                        </m:r>
                      </m:e>
                    </m:d>
                  </m:oMath>
                </a14:m>
                <a:endParaRPr lang="en-US" sz="622" i="1" dirty="0">
                  <a:latin typeface="Titillium Web" panose="00000500000000000000" pitchFamily="2" charset="0"/>
                  <a:cs typeface="Arial" pitchFamily="34" charset="0"/>
                </a:endParaRPr>
              </a:p>
              <a:p>
                <a:pPr algn="just">
                  <a:lnSpc>
                    <a:spcPct val="110000"/>
                  </a:lnSpc>
                </a:pPr>
                <a:endParaRPr lang="en-US" sz="622" i="1" dirty="0">
                  <a:latin typeface="Titillium Web" panose="00000500000000000000" pitchFamily="2" charset="0"/>
                  <a:cs typeface="Arial" pitchFamily="34" charset="0"/>
                </a:endParaRPr>
              </a:p>
              <a:p>
                <a:pPr algn="just">
                  <a:lnSpc>
                    <a:spcPct val="110000"/>
                  </a:lnSpc>
                </a:pPr>
                <a:r>
                  <a:rPr lang="en-US" sz="622" dirty="0">
                    <a:latin typeface="Titillium Web" panose="00000500000000000000" pitchFamily="2" charset="0"/>
                    <a:cs typeface="Arial" pitchFamily="34" charset="0"/>
                  </a:rPr>
                  <a:t>It may seem very complex at the first glace, but essentially, it is creating a new data set by squashing together the points within the same cluster, and move away points in one cluster from the other one. Figure 2 is an example of legitimate </a:t>
                </a:r>
                <a14:m>
                  <m:oMath xmlns:m="http://schemas.openxmlformats.org/officeDocument/2006/math">
                    <m:r>
                      <a:rPr lang="en-US" altLang="zh-CN" sz="622" i="1" dirty="0">
                        <a:latin typeface="Cambria Math" panose="02040503050406030204" pitchFamily="18" charset="0"/>
                        <a:cs typeface="Arial" pitchFamily="34" charset="0"/>
                      </a:rPr>
                      <m:t>𝛤</m:t>
                    </m:r>
                  </m:oMath>
                </a14:m>
                <a:r>
                  <a:rPr lang="en-US" altLang="zh-CN" sz="622" i="1" dirty="0">
                    <a:latin typeface="Titillium Web" panose="00000500000000000000" pitchFamily="2" charset="0"/>
                    <a:cs typeface="Arial" pitchFamily="34" charset="0"/>
                  </a:rPr>
                  <a:t>-transformation.</a:t>
                </a:r>
              </a:p>
              <a:p>
                <a:pPr algn="just">
                  <a:lnSpc>
                    <a:spcPct val="110000"/>
                  </a:lnSpc>
                </a:pPr>
                <a:endParaRPr lang="en-US" altLang="zh-CN" sz="622" i="1" dirty="0">
                  <a:latin typeface="Titillium Web" panose="00000500000000000000" pitchFamily="2" charset="0"/>
                  <a:cs typeface="Arial" pitchFamily="34" charset="0"/>
                </a:endParaRPr>
              </a:p>
              <a:p>
                <a:pPr algn="just">
                  <a:lnSpc>
                    <a:spcPct val="110000"/>
                  </a:lnSpc>
                </a:pPr>
                <a:endParaRPr lang="en-US" altLang="zh-CN" sz="622" i="1" dirty="0">
                  <a:latin typeface="Titillium Web" panose="00000500000000000000" pitchFamily="2" charset="0"/>
                  <a:cs typeface="Arial" pitchFamily="34" charset="0"/>
                </a:endParaRPr>
              </a:p>
              <a:p>
                <a:pPr algn="just">
                  <a:lnSpc>
                    <a:spcPct val="110000"/>
                  </a:lnSpc>
                </a:pPr>
                <a:endParaRPr lang="en-US" altLang="zh-CN" sz="622" i="1" dirty="0">
                  <a:latin typeface="Titillium Web" panose="00000500000000000000" pitchFamily="2" charset="0"/>
                  <a:cs typeface="Arial" pitchFamily="34" charset="0"/>
                </a:endParaRPr>
              </a:p>
              <a:p>
                <a:pPr algn="just">
                  <a:lnSpc>
                    <a:spcPct val="110000"/>
                  </a:lnSpc>
                </a:pPr>
                <a:endParaRPr lang="en-US" altLang="zh-CN" sz="622" i="1" dirty="0">
                  <a:latin typeface="Titillium Web" panose="00000500000000000000" pitchFamily="2" charset="0"/>
                  <a:cs typeface="Arial" pitchFamily="34" charset="0"/>
                </a:endParaRPr>
              </a:p>
              <a:p>
                <a:pPr algn="just">
                  <a:lnSpc>
                    <a:spcPct val="110000"/>
                  </a:lnSpc>
                </a:pPr>
                <a:endParaRPr lang="en-US" altLang="zh-CN" sz="622" i="1" dirty="0">
                  <a:latin typeface="Titillium Web" panose="00000500000000000000" pitchFamily="2" charset="0"/>
                  <a:cs typeface="Arial" pitchFamily="34" charset="0"/>
                </a:endParaRPr>
              </a:p>
              <a:p>
                <a:pPr algn="just">
                  <a:lnSpc>
                    <a:spcPct val="110000"/>
                  </a:lnSpc>
                </a:pPr>
                <a:endParaRPr lang="en-US" altLang="zh-CN" sz="622" i="1" dirty="0">
                  <a:latin typeface="Titillium Web" panose="00000500000000000000" pitchFamily="2" charset="0"/>
                  <a:cs typeface="Arial" pitchFamily="34" charset="0"/>
                </a:endParaRPr>
              </a:p>
              <a:p>
                <a:pPr algn="just">
                  <a:lnSpc>
                    <a:spcPct val="110000"/>
                  </a:lnSpc>
                </a:pPr>
                <a:endParaRPr lang="en-US" altLang="zh-CN" sz="622" i="1" dirty="0">
                  <a:latin typeface="Titillium Web" panose="00000500000000000000" pitchFamily="2" charset="0"/>
                  <a:cs typeface="Arial" pitchFamily="34" charset="0"/>
                </a:endParaRPr>
              </a:p>
              <a:p>
                <a:pPr algn="just">
                  <a:lnSpc>
                    <a:spcPct val="110000"/>
                  </a:lnSpc>
                </a:pPr>
                <a:endParaRPr lang="en-US" altLang="zh-CN" sz="622" i="1" dirty="0">
                  <a:latin typeface="Titillium Web" panose="00000500000000000000" pitchFamily="2" charset="0"/>
                  <a:cs typeface="Arial" pitchFamily="34" charset="0"/>
                </a:endParaRPr>
              </a:p>
              <a:p>
                <a:pPr algn="just">
                  <a:lnSpc>
                    <a:spcPct val="110000"/>
                  </a:lnSpc>
                </a:pPr>
                <a:endParaRPr lang="en-US" altLang="zh-CN" sz="622" i="1" dirty="0">
                  <a:latin typeface="Titillium Web" panose="00000500000000000000" pitchFamily="2" charset="0"/>
                  <a:cs typeface="Arial" pitchFamily="34" charset="0"/>
                </a:endParaRPr>
              </a:p>
              <a:p>
                <a:pPr algn="ctr">
                  <a:lnSpc>
                    <a:spcPct val="110000"/>
                  </a:lnSpc>
                </a:pPr>
                <a:r>
                  <a:rPr lang="en-US" altLang="zh-CN" sz="622" i="1" dirty="0">
                    <a:latin typeface="Titillium Web" panose="00000500000000000000" pitchFamily="2" charset="0"/>
                    <a:cs typeface="Arial" pitchFamily="34" charset="0"/>
                  </a:rPr>
                  <a:t> </a:t>
                </a:r>
                <a:r>
                  <a:rPr lang="en-US" altLang="zh-CN" sz="622" b="1" i="1" dirty="0">
                    <a:latin typeface="Titillium Web" panose="00000500000000000000" pitchFamily="2" charset="0"/>
                    <a:cs typeface="Arial" pitchFamily="34" charset="0"/>
                  </a:rPr>
                  <a:t>Figure 2</a:t>
                </a:r>
                <a:r>
                  <a:rPr lang="zh-CN" altLang="en-US" sz="622" b="1" i="1" dirty="0">
                    <a:latin typeface="Titillium Web" panose="00000500000000000000" pitchFamily="2" charset="0"/>
                    <a:cs typeface="Arial" pitchFamily="34" charset="0"/>
                  </a:rPr>
                  <a:t>：</a:t>
                </a:r>
                <a:r>
                  <a:rPr lang="en-US" altLang="zh-CN" sz="622" b="1" i="1" dirty="0">
                    <a:latin typeface="Titillium Web" panose="00000500000000000000" pitchFamily="2" charset="0"/>
                    <a:cs typeface="Arial" pitchFamily="34" charset="0"/>
                  </a:rPr>
                  <a:t> An</a:t>
                </a:r>
                <a:r>
                  <a:rPr lang="zh-CN" altLang="en-US" sz="622" b="1" i="1" dirty="0">
                    <a:latin typeface="Titillium Web" panose="00000500000000000000" pitchFamily="2" charset="0"/>
                    <a:cs typeface="Arial" pitchFamily="34" charset="0"/>
                  </a:rPr>
                  <a:t> </a:t>
                </a:r>
                <a:r>
                  <a:rPr lang="en-US" altLang="zh-CN" sz="622" b="1" i="1" dirty="0">
                    <a:latin typeface="Titillium Web" panose="00000500000000000000" pitchFamily="2" charset="0"/>
                    <a:cs typeface="Arial" pitchFamily="34" charset="0"/>
                  </a:rPr>
                  <a:t>example</a:t>
                </a:r>
                <a:r>
                  <a:rPr lang="zh-CN" altLang="en-US" sz="622" b="1" i="1" dirty="0">
                    <a:latin typeface="Titillium Web" panose="00000500000000000000" pitchFamily="2" charset="0"/>
                    <a:cs typeface="Arial" pitchFamily="34" charset="0"/>
                  </a:rPr>
                  <a:t> </a:t>
                </a:r>
                <a:r>
                  <a:rPr lang="en-US" altLang="zh-CN" sz="622" b="1" i="1" dirty="0">
                    <a:latin typeface="Titillium Web" panose="00000500000000000000" pitchFamily="2" charset="0"/>
                    <a:cs typeface="Arial" pitchFamily="34" charset="0"/>
                  </a:rPr>
                  <a:t>of </a:t>
                </a:r>
                <a:r>
                  <a:rPr lang="zh-CN" altLang="en-US" sz="622" b="1" i="1" dirty="0">
                    <a:latin typeface="Titillium Web" panose="00000500000000000000" pitchFamily="2" charset="0"/>
                    <a:cs typeface="Arial" pitchFamily="34" charset="0"/>
                  </a:rPr>
                  <a:t> </a:t>
                </a:r>
                <a14:m>
                  <m:oMath xmlns:m="http://schemas.openxmlformats.org/officeDocument/2006/math">
                    <m:r>
                      <a:rPr lang="en-US" altLang="zh-CN" sz="622" b="1" i="1" dirty="0">
                        <a:latin typeface="Cambria Math" panose="02040503050406030204" pitchFamily="18" charset="0"/>
                        <a:cs typeface="Arial" pitchFamily="34" charset="0"/>
                      </a:rPr>
                      <m:t>𝛤</m:t>
                    </m:r>
                  </m:oMath>
                </a14:m>
                <a:r>
                  <a:rPr lang="en-US" altLang="zh-CN" sz="622" b="1" i="1" dirty="0">
                    <a:latin typeface="Titillium Web" panose="00000500000000000000" pitchFamily="2" charset="0"/>
                    <a:cs typeface="Arial" pitchFamily="34" charset="0"/>
                  </a:rPr>
                  <a:t>-transformation.</a:t>
                </a:r>
              </a:p>
              <a:p>
                <a:pPr algn="just">
                  <a:lnSpc>
                    <a:spcPct val="110000"/>
                  </a:lnSpc>
                </a:pPr>
                <a:endParaRPr lang="en-US" sz="622" dirty="0">
                  <a:latin typeface="Titillium Web" panose="00000500000000000000" pitchFamily="2" charset="0"/>
                  <a:cs typeface="Arial" pitchFamily="34" charset="0"/>
                </a:endParaRPr>
              </a:p>
              <a:p>
                <a:pPr algn="just">
                  <a:lnSpc>
                    <a:spcPct val="110000"/>
                  </a:lnSpc>
                </a:pPr>
                <a:r>
                  <a:rPr lang="en-US" sz="622" dirty="0">
                    <a:latin typeface="Titillium Web" panose="00000500000000000000" pitchFamily="2" charset="0"/>
                    <a:cs typeface="Arial" pitchFamily="34" charset="0"/>
                  </a:rPr>
                  <a:t>Then consistency property simply requires that if we apply cluster function </a:t>
                </a:r>
                <a14:m>
                  <m:oMath xmlns:m="http://schemas.openxmlformats.org/officeDocument/2006/math">
                    <m:r>
                      <a:rPr lang="en-US" sz="622" b="0" i="1" smtClean="0">
                        <a:latin typeface="Cambria Math" panose="02040503050406030204" pitchFamily="18" charset="0"/>
                        <a:cs typeface="Arial" pitchFamily="34" charset="0"/>
                      </a:rPr>
                      <m:t>𝑓</m:t>
                    </m:r>
                  </m:oMath>
                </a14:m>
                <a:r>
                  <a:rPr lang="en-US" sz="622" dirty="0">
                    <a:latin typeface="Titillium Web" panose="00000500000000000000" pitchFamily="2" charset="0"/>
                    <a:cs typeface="Arial" pitchFamily="34" charset="0"/>
                  </a:rPr>
                  <a:t> to this new dataset , we can still got the same partition.</a:t>
                </a:r>
              </a:p>
              <a:p>
                <a:pPr algn="just">
                  <a:lnSpc>
                    <a:spcPct val="110000"/>
                  </a:lnSpc>
                </a:pPr>
                <a:endParaRPr lang="en-US" sz="622" dirty="0">
                  <a:latin typeface="Titillium Web" panose="00000500000000000000" pitchFamily="2" charset="0"/>
                  <a:cs typeface="Arial" pitchFamily="34" charset="0"/>
                </a:endParaRPr>
              </a:p>
              <a:p>
                <a:pPr algn="just">
                  <a:lnSpc>
                    <a:spcPct val="110000"/>
                  </a:lnSpc>
                </a:pPr>
                <a:r>
                  <a:rPr lang="en-US" sz="622" i="1" dirty="0">
                    <a:latin typeface="Titillium Web" panose="00000500000000000000" pitchFamily="2" charset="0"/>
                    <a:cs typeface="Arial" pitchFamily="34" charset="0"/>
                  </a:rPr>
                  <a:t>Consistency : </a:t>
                </a:r>
                <a14:m>
                  <m:oMath xmlns:m="http://schemas.openxmlformats.org/officeDocument/2006/math">
                    <m:r>
                      <a:rPr lang="zh-CN" altLang="en-US" sz="622" i="1" dirty="0" smtClean="0">
                        <a:latin typeface="Cambria Math" panose="02040503050406030204" pitchFamily="18" charset="0"/>
                      </a:rPr>
                      <m:t>𝑓</m:t>
                    </m:r>
                  </m:oMath>
                </a14:m>
                <a:r>
                  <a:rPr lang="en-US" sz="622" i="1" dirty="0">
                    <a:latin typeface="Titillium Web" panose="00000500000000000000" pitchFamily="2" charset="0"/>
                    <a:cs typeface="Arial" pitchFamily="34" charset="0"/>
                  </a:rPr>
                  <a:t> satisfy consistency </a:t>
                </a:r>
                <a14:m>
                  <m:oMath xmlns:m="http://schemas.openxmlformats.org/officeDocument/2006/math">
                    <m:r>
                      <a:rPr lang="en-US" altLang="zh-CN" sz="622" i="1">
                        <a:latin typeface="Cambria Math" panose="02040503050406030204" pitchFamily="18" charset="0"/>
                      </a:rPr>
                      <m:t>⇔</m:t>
                    </m:r>
                  </m:oMath>
                </a14:m>
                <a:r>
                  <a:rPr lang="en-US" sz="622" i="1" dirty="0">
                    <a:latin typeface="Titillium Web" panose="00000500000000000000" pitchFamily="2" charset="0"/>
                    <a:cs typeface="Arial" pitchFamily="34" charset="0"/>
                  </a:rPr>
                  <a:t> Given that </a:t>
                </a:r>
                <a14:m>
                  <m:oMath xmlns:m="http://schemas.openxmlformats.org/officeDocument/2006/math">
                    <m:sSup>
                      <m:sSupPr>
                        <m:ctrlPr>
                          <a:rPr lang="en-US" altLang="zh-CN" sz="622" i="1" smtClean="0">
                            <a:latin typeface="Cambria Math" panose="02040503050406030204" pitchFamily="18" charset="0"/>
                          </a:rPr>
                        </m:ctrlPr>
                      </m:sSupPr>
                      <m:e>
                        <m:r>
                          <a:rPr lang="zh-CN" altLang="en-US" sz="622" i="1" smtClean="0">
                            <a:latin typeface="Cambria Math" panose="02040503050406030204" pitchFamily="18" charset="0"/>
                          </a:rPr>
                          <m:t>𝑑</m:t>
                        </m:r>
                      </m:e>
                      <m:sup>
                        <m:r>
                          <a:rPr lang="en-US" altLang="zh-CN" sz="622" i="1" smtClean="0">
                            <a:latin typeface="Cambria Math" panose="02040503050406030204" pitchFamily="18" charset="0"/>
                          </a:rPr>
                          <m:t>′</m:t>
                        </m:r>
                      </m:sup>
                    </m:sSup>
                  </m:oMath>
                </a14:m>
                <a:r>
                  <a:rPr lang="en-US" sz="622" i="1" dirty="0">
                    <a:latin typeface="Titillium Web" panose="00000500000000000000" pitchFamily="2" charset="0"/>
                    <a:cs typeface="Arial" pitchFamily="34" charset="0"/>
                  </a:rPr>
                  <a:t> is  of  distance function </a:t>
                </a:r>
                <a14:m>
                  <m:oMath xmlns:m="http://schemas.openxmlformats.org/officeDocument/2006/math">
                    <m:r>
                      <a:rPr lang="zh-CN" altLang="en-US" sz="622" i="1" dirty="0" smtClean="0">
                        <a:latin typeface="Cambria Math" panose="02040503050406030204" pitchFamily="18" charset="0"/>
                      </a:rPr>
                      <m:t>𝑑</m:t>
                    </m:r>
                  </m:oMath>
                </a14:m>
                <a:r>
                  <a:rPr lang="en-US" sz="622" i="1" dirty="0">
                    <a:latin typeface="Titillium Web" panose="00000500000000000000" pitchFamily="2" charset="0"/>
                    <a:cs typeface="Arial" pitchFamily="34" charset="0"/>
                  </a:rPr>
                  <a:t>, </a:t>
                </a:r>
                <a14:m>
                  <m:oMath xmlns:m="http://schemas.openxmlformats.org/officeDocument/2006/math">
                    <m:r>
                      <a:rPr lang="zh-CN" altLang="en-US" sz="622" i="1" dirty="0" smtClean="0">
                        <a:latin typeface="Cambria Math" panose="02040503050406030204" pitchFamily="18" charset="0"/>
                      </a:rPr>
                      <m:t>𝑓</m:t>
                    </m:r>
                    <m:d>
                      <m:dPr>
                        <m:ctrlPr>
                          <a:rPr lang="en-US" altLang="zh-CN" sz="622" i="1" dirty="0" smtClean="0">
                            <a:latin typeface="Cambria Math" panose="02040503050406030204" pitchFamily="18" charset="0"/>
                          </a:rPr>
                        </m:ctrlPr>
                      </m:dPr>
                      <m:e>
                        <m:r>
                          <a:rPr lang="zh-CN" altLang="en-US" sz="622" i="1" dirty="0" smtClean="0">
                            <a:latin typeface="Cambria Math" panose="02040503050406030204" pitchFamily="18" charset="0"/>
                          </a:rPr>
                          <m:t>𝑑</m:t>
                        </m:r>
                      </m:e>
                    </m:d>
                    <m:r>
                      <a:rPr lang="en-US" altLang="zh-CN" sz="622" i="1" dirty="0" smtClean="0">
                        <a:latin typeface="Cambria Math" panose="02040503050406030204" pitchFamily="18" charset="0"/>
                      </a:rPr>
                      <m:t>=</m:t>
                    </m:r>
                    <m:r>
                      <a:rPr lang="zh-CN" altLang="en-US" sz="622" i="1" dirty="0" smtClean="0">
                        <a:latin typeface="Cambria Math" panose="02040503050406030204" pitchFamily="18" charset="0"/>
                      </a:rPr>
                      <m:t>𝑓</m:t>
                    </m:r>
                    <m:d>
                      <m:dPr>
                        <m:ctrlPr>
                          <a:rPr lang="en-US" altLang="zh-CN" sz="622" i="1" dirty="0" smtClean="0">
                            <a:latin typeface="Cambria Math" panose="02040503050406030204" pitchFamily="18" charset="0"/>
                          </a:rPr>
                        </m:ctrlPr>
                      </m:dPr>
                      <m:e>
                        <m:sSup>
                          <m:sSupPr>
                            <m:ctrlPr>
                              <a:rPr lang="en-US" altLang="zh-CN" sz="622" i="1" dirty="0" smtClean="0">
                                <a:latin typeface="Cambria Math" panose="02040503050406030204" pitchFamily="18" charset="0"/>
                              </a:rPr>
                            </m:ctrlPr>
                          </m:sSupPr>
                          <m:e>
                            <m:r>
                              <a:rPr lang="zh-CN" altLang="en-US" sz="622" i="1" dirty="0" smtClean="0">
                                <a:latin typeface="Cambria Math" panose="02040503050406030204" pitchFamily="18" charset="0"/>
                              </a:rPr>
                              <m:t>𝑑</m:t>
                            </m:r>
                          </m:e>
                          <m:sup>
                            <m:r>
                              <a:rPr lang="en-US" altLang="zh-CN" sz="622" i="1" dirty="0" smtClean="0">
                                <a:latin typeface="Cambria Math" panose="02040503050406030204" pitchFamily="18" charset="0"/>
                              </a:rPr>
                              <m:t>′</m:t>
                            </m:r>
                          </m:sup>
                        </m:sSup>
                      </m:e>
                    </m:d>
                  </m:oMath>
                </a14:m>
                <a:endParaRPr lang="en-US" sz="622" i="1" dirty="0">
                  <a:latin typeface="Titillium Web" panose="00000500000000000000" pitchFamily="2" charset="0"/>
                  <a:cs typeface="Arial" pitchFamily="34" charset="0"/>
                </a:endParaRPr>
              </a:p>
              <a:p>
                <a:pPr algn="just">
                  <a:lnSpc>
                    <a:spcPct val="110000"/>
                  </a:lnSpc>
                </a:pPr>
                <a:endParaRPr lang="en-US" sz="622" i="1" dirty="0">
                  <a:latin typeface="Titillium Web" panose="00000500000000000000" pitchFamily="2" charset="0"/>
                  <a:cs typeface="Arial" pitchFamily="34" charset="0"/>
                </a:endParaRPr>
              </a:p>
              <a:p>
                <a:pPr algn="just">
                  <a:lnSpc>
                    <a:spcPct val="110000"/>
                  </a:lnSpc>
                </a:pPr>
                <a:r>
                  <a:rPr lang="en-US" sz="622" dirty="0">
                    <a:latin typeface="Titillium Web" panose="00000500000000000000" pitchFamily="2" charset="0"/>
                    <a:cs typeface="Arial" pitchFamily="34" charset="0"/>
                  </a:rPr>
                  <a:t>These three properties together reflect our expectation to clustering algorithms, although Kleinberg prove that no clustering algorithm can have three properties at the same time, knowing a given clustering algorithm satisfy one or two of these property can still give us much help when using the clustering algorithm.</a:t>
                </a:r>
              </a:p>
            </p:txBody>
          </p:sp>
        </mc:Choice>
        <mc:Fallback xmlns="">
          <p:sp>
            <p:nvSpPr>
              <p:cNvPr id="48" name="TextBox 19">
                <a:extLst>
                  <a:ext uri="{FF2B5EF4-FFF2-40B4-BE49-F238E27FC236}">
                    <a16:creationId xmlns:a16="http://schemas.microsoft.com/office/drawing/2014/main" id="{9D1004D0-789E-4763-8FD3-0B8D0D9C28A7}"/>
                  </a:ext>
                </a:extLst>
              </p:cNvPr>
              <p:cNvSpPr txBox="1">
                <a:spLocks noRot="1" noChangeAspect="1" noMove="1" noResize="1" noEditPoints="1" noAdjustHandles="1" noChangeArrowheads="1" noChangeShapeType="1" noTextEdit="1"/>
              </p:cNvSpPr>
              <p:nvPr/>
            </p:nvSpPr>
            <p:spPr bwMode="auto">
              <a:xfrm>
                <a:off x="3392936" y="4431986"/>
                <a:ext cx="2879502" cy="3601259"/>
              </a:xfrm>
              <a:prstGeom prst="rect">
                <a:avLst/>
              </a:prstGeom>
              <a:blipFill>
                <a:blip r:embed="rId6"/>
                <a:stretch>
                  <a:fillRect l="-1059" t="-338" r="-105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TextBox 35">
                <a:extLst>
                  <a:ext uri="{FF2B5EF4-FFF2-40B4-BE49-F238E27FC236}">
                    <a16:creationId xmlns:a16="http://schemas.microsoft.com/office/drawing/2014/main" id="{CB9F5D87-4EF8-42F4-97A5-AEC1D4DD1725}"/>
                  </a:ext>
                </a:extLst>
              </p:cNvPr>
              <p:cNvSpPr txBox="1"/>
              <p:nvPr/>
            </p:nvSpPr>
            <p:spPr>
              <a:xfrm>
                <a:off x="3392936" y="4171854"/>
                <a:ext cx="2879501" cy="235898"/>
              </a:xfrm>
              <a:prstGeom prst="rect">
                <a:avLst/>
              </a:prstGeom>
              <a:ln>
                <a:noFill/>
              </a:ln>
              <a:effectLst/>
            </p:spPr>
            <p:style>
              <a:lnRef idx="2">
                <a:schemeClr val="dk1"/>
              </a:lnRef>
              <a:fillRef idx="1">
                <a:schemeClr val="lt1"/>
              </a:fillRef>
              <a:effectRef idx="0">
                <a:schemeClr val="dk1"/>
              </a:effectRef>
              <a:fontRef idx="minor">
                <a:schemeClr val="dk1"/>
              </a:fontRef>
            </p:style>
            <p:txBody>
              <a:bodyPr wrap="square" lIns="71120" rIns="71120" rtlCol="0">
                <a:spAutoFit/>
              </a:bodyPr>
              <a:lstStyle/>
              <a:p>
                <a:pPr algn="ctr" defTabSz="1219285">
                  <a:defRPr/>
                </a:pPr>
                <a:r>
                  <a:rPr lang="en-US" altLang="zh-CN" sz="933" dirty="0">
                    <a:solidFill>
                      <a:schemeClr val="tx1"/>
                    </a:solidFill>
                  </a:rPr>
                  <a:t>Framework: </a:t>
                </a:r>
                <a14:m>
                  <m:oMath xmlns:m="http://schemas.openxmlformats.org/officeDocument/2006/math">
                    <m:r>
                      <a:rPr lang="en-US" altLang="zh-CN" sz="933" i="1" dirty="0">
                        <a:solidFill>
                          <a:schemeClr val="tx1"/>
                        </a:solidFill>
                        <a:latin typeface="Cambria Math" panose="02040503050406030204" pitchFamily="18" charset="0"/>
                      </a:rPr>
                      <m:t>𝛤</m:t>
                    </m:r>
                  </m:oMath>
                </a14:m>
                <a:r>
                  <a:rPr lang="en-US" altLang="zh-CN" sz="933" dirty="0">
                    <a:solidFill>
                      <a:schemeClr val="tx1"/>
                    </a:solidFill>
                  </a:rPr>
                  <a:t>-transformation and Consistency</a:t>
                </a:r>
              </a:p>
            </p:txBody>
          </p:sp>
        </mc:Choice>
        <mc:Fallback xmlns="">
          <p:sp>
            <p:nvSpPr>
              <p:cNvPr id="50" name="TextBox 35">
                <a:extLst>
                  <a:ext uri="{FF2B5EF4-FFF2-40B4-BE49-F238E27FC236}">
                    <a16:creationId xmlns:a16="http://schemas.microsoft.com/office/drawing/2014/main" id="{CB9F5D87-4EF8-42F4-97A5-AEC1D4DD1725}"/>
                  </a:ext>
                </a:extLst>
              </p:cNvPr>
              <p:cNvSpPr txBox="1">
                <a:spLocks noRot="1" noChangeAspect="1" noMove="1" noResize="1" noEditPoints="1" noAdjustHandles="1" noChangeArrowheads="1" noChangeShapeType="1" noTextEdit="1"/>
              </p:cNvSpPr>
              <p:nvPr/>
            </p:nvSpPr>
            <p:spPr>
              <a:xfrm>
                <a:off x="3392936" y="4171854"/>
                <a:ext cx="2879501" cy="235898"/>
              </a:xfrm>
              <a:prstGeom prst="rect">
                <a:avLst/>
              </a:prstGeom>
              <a:blipFill>
                <a:blip r:embed="rId7"/>
                <a:stretch>
                  <a:fillRect b="-10256"/>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9C2301E4-9D5A-464E-9AC1-A7FC092674A7}"/>
                  </a:ext>
                </a:extLst>
              </p:cNvPr>
              <p:cNvSpPr/>
              <p:nvPr/>
            </p:nvSpPr>
            <p:spPr bwMode="auto">
              <a:xfrm>
                <a:off x="317300" y="2826503"/>
                <a:ext cx="2793680" cy="2479987"/>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just">
                  <a:lnSpc>
                    <a:spcPct val="150000"/>
                  </a:lnSpc>
                </a:pPr>
                <a:r>
                  <a:rPr lang="en-US" altLang="zh-CN" sz="622" dirty="0">
                    <a:latin typeface="Titillium Web" panose="00000500000000000000" pitchFamily="2" charset="0"/>
                    <a:ea typeface="ＭＳ Ｐゴシック" pitchFamily="-106" charset="-128"/>
                    <a:cs typeface="Arial" pitchFamily="34" charset="0"/>
                  </a:rPr>
                  <a:t>Various Clustering Algorithms are usually studied independently, however, in 2003, Kleinberg[1] published an influential paper to build system for studying clustering algorithm as a whole. In that paper, he proposed three properties for clustering: Scale-invariance, Richness and Consistency, and prove that no clustering algorithm can satisfy three of them at the same time. In this project, we continue to study this general system for clustering, we start by reviewing the work of Kleinberg’s work, then focus our study on the consistency property. This paper mainly has four contributions:</a:t>
                </a:r>
              </a:p>
              <a:p>
                <a:pPr algn="just">
                  <a:lnSpc>
                    <a:spcPct val="150000"/>
                  </a:lnSpc>
                </a:pPr>
                <a:endParaRPr lang="en-US" altLang="zh-CN" sz="622" dirty="0">
                  <a:latin typeface="Titillium Web" panose="00000500000000000000" pitchFamily="2" charset="0"/>
                  <a:ea typeface="ＭＳ Ｐゴシック" pitchFamily="-106" charset="-128"/>
                  <a:cs typeface="Arial" pitchFamily="34" charset="0"/>
                </a:endParaRPr>
              </a:p>
              <a:p>
                <a:pPr marL="171450" indent="-171450" algn="just">
                  <a:lnSpc>
                    <a:spcPct val="150000"/>
                  </a:lnSpc>
                  <a:buFont typeface="Arial" panose="020B0604020202020204" pitchFamily="34" charset="0"/>
                  <a:buChar char="•"/>
                </a:pPr>
                <a:r>
                  <a:rPr lang="en-US" altLang="zh-CN" sz="622" dirty="0">
                    <a:latin typeface="Titillium Web" panose="00000500000000000000" pitchFamily="2" charset="0"/>
                    <a:ea typeface="ＭＳ Ｐゴシック" pitchFamily="-106" charset="-128"/>
                    <a:cs typeface="Arial" pitchFamily="34" charset="0"/>
                  </a:rPr>
                  <a:t>Provide the proofs for three of the theorems in Kleinberg’s Paper</a:t>
                </a:r>
              </a:p>
              <a:p>
                <a:pPr marL="171450" indent="-171450" algn="just">
                  <a:lnSpc>
                    <a:spcPct val="150000"/>
                  </a:lnSpc>
                  <a:buFont typeface="Arial" panose="020B0604020202020204" pitchFamily="34" charset="0"/>
                  <a:buChar char="•"/>
                </a:pPr>
                <a:r>
                  <a:rPr lang="en-US" altLang="zh-CN" sz="622" dirty="0">
                    <a:latin typeface="Titillium Web" panose="00000500000000000000" pitchFamily="2" charset="0"/>
                    <a:ea typeface="ＭＳ Ｐゴシック" pitchFamily="-106" charset="-128"/>
                    <a:cs typeface="Arial" pitchFamily="34" charset="0"/>
                  </a:rPr>
                  <a:t>Describe the potential problem with consistency property</a:t>
                </a:r>
              </a:p>
              <a:p>
                <a:pPr marL="171450" indent="-171450" algn="just">
                  <a:lnSpc>
                    <a:spcPct val="150000"/>
                  </a:lnSpc>
                  <a:buFont typeface="Arial" panose="020B0604020202020204" pitchFamily="34" charset="0"/>
                  <a:buChar char="•"/>
                </a:pPr>
                <a:r>
                  <a:rPr lang="en-US" altLang="zh-CN" sz="622" dirty="0">
                    <a:latin typeface="Titillium Web" panose="00000500000000000000" pitchFamily="2" charset="0"/>
                    <a:ea typeface="ＭＳ Ｐゴシック" pitchFamily="-106" charset="-128"/>
                    <a:cs typeface="Arial" pitchFamily="34" charset="0"/>
                  </a:rPr>
                  <a:t>Show that Clustering Algorithm without Consistency property has “Partial Consistency” under </a:t>
                </a:r>
                <a14:m>
                  <m:oMath xmlns:m="http://schemas.openxmlformats.org/officeDocument/2006/math">
                    <m:r>
                      <a:rPr lang="en-US" altLang="zh-CN" sz="622" dirty="0">
                        <a:latin typeface="Cambria Math" panose="02040503050406030204" pitchFamily="18" charset="0"/>
                      </a:rPr>
                      <m:t>𝛤</m:t>
                    </m:r>
                  </m:oMath>
                </a14:m>
                <a:r>
                  <a:rPr lang="en-US" altLang="zh-CN" sz="622" dirty="0">
                    <a:latin typeface="Titillium Web" panose="00000500000000000000" pitchFamily="2" charset="0"/>
                    <a:ea typeface="ＭＳ Ｐゴシック" pitchFamily="-106" charset="-128"/>
                    <a:cs typeface="Arial" pitchFamily="34" charset="0"/>
                  </a:rPr>
                  <a:t>–transformation through simulation.</a:t>
                </a:r>
              </a:p>
              <a:p>
                <a:pPr marL="171450" indent="-171450" algn="just">
                  <a:lnSpc>
                    <a:spcPct val="150000"/>
                  </a:lnSpc>
                  <a:buFont typeface="Arial" panose="020B0604020202020204" pitchFamily="34" charset="0"/>
                  <a:buChar char="•"/>
                </a:pPr>
                <a:r>
                  <a:rPr lang="en-US" altLang="zh-CN" sz="622" dirty="0">
                    <a:latin typeface="Titillium Web" panose="00000500000000000000" pitchFamily="2" charset="0"/>
                    <a:ea typeface="ＭＳ Ｐゴシック" pitchFamily="-106" charset="-128"/>
                    <a:cs typeface="Arial" pitchFamily="34" charset="0"/>
                  </a:rPr>
                  <a:t>Use Support Vector Machine and other  Learning Algorithm to show the use case of Partial Consistency</a:t>
                </a:r>
              </a:p>
            </p:txBody>
          </p:sp>
        </mc:Choice>
        <mc:Fallback xmlns="">
          <p:sp>
            <p:nvSpPr>
              <p:cNvPr id="13" name="矩形 12">
                <a:extLst>
                  <a:ext uri="{FF2B5EF4-FFF2-40B4-BE49-F238E27FC236}">
                    <a16:creationId xmlns:a16="http://schemas.microsoft.com/office/drawing/2014/main" id="{9C2301E4-9D5A-464E-9AC1-A7FC092674A7}"/>
                  </a:ext>
                </a:extLst>
              </p:cNvPr>
              <p:cNvSpPr>
                <a:spLocks noRot="1" noChangeAspect="1" noMove="1" noResize="1" noEditPoints="1" noAdjustHandles="1" noChangeArrowheads="1" noChangeShapeType="1" noTextEdit="1"/>
              </p:cNvSpPr>
              <p:nvPr/>
            </p:nvSpPr>
            <p:spPr bwMode="auto">
              <a:xfrm>
                <a:off x="317300" y="2826503"/>
                <a:ext cx="2793680" cy="2479987"/>
              </a:xfrm>
              <a:prstGeom prst="rect">
                <a:avLst/>
              </a:prstGeom>
              <a:blipFill>
                <a:blip r:embed="rId8"/>
                <a:stretch>
                  <a:fillRect/>
                </a:stretch>
              </a:blipFill>
              <a:ln w="9525" cap="flat" cmpd="sng" algn="ctr">
                <a:solidFill>
                  <a:schemeClr val="tx1"/>
                </a:solidFill>
                <a:prstDash val="solid"/>
                <a:round/>
                <a:headEnd type="none" w="med" len="med"/>
                <a:tailEnd type="none" w="med" len="med"/>
              </a:ln>
              <a:effectLst/>
              <a:extLst/>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E8DCC816-52D9-4FDB-BF6B-73AEF2FA817E}"/>
              </a:ext>
            </a:extLst>
          </p:cNvPr>
          <p:cNvSpPr/>
          <p:nvPr/>
        </p:nvSpPr>
        <p:spPr bwMode="auto">
          <a:xfrm>
            <a:off x="256718" y="5833787"/>
            <a:ext cx="2879502" cy="45719"/>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zh-CN" altLang="en-US" sz="4500" b="0" i="0" u="none" strike="noStrike" cap="none" normalizeH="0" baseline="0">
              <a:ln>
                <a:noFill/>
              </a:ln>
              <a:solidFill>
                <a:schemeClr val="tx1"/>
              </a:solidFill>
              <a:effectLst/>
              <a:latin typeface="Arial" pitchFamily="34" charset="0"/>
            </a:endParaRPr>
          </a:p>
        </p:txBody>
      </p:sp>
      <p:sp>
        <p:nvSpPr>
          <p:cNvPr id="40" name="矩形 39">
            <a:extLst>
              <a:ext uri="{FF2B5EF4-FFF2-40B4-BE49-F238E27FC236}">
                <a16:creationId xmlns:a16="http://schemas.microsoft.com/office/drawing/2014/main" id="{FADCA164-F34D-429A-9DFF-7442CEE14B5A}"/>
              </a:ext>
            </a:extLst>
          </p:cNvPr>
          <p:cNvSpPr/>
          <p:nvPr/>
        </p:nvSpPr>
        <p:spPr bwMode="auto">
          <a:xfrm>
            <a:off x="3392938" y="2792390"/>
            <a:ext cx="2879502" cy="45719"/>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zh-CN" altLang="en-US" sz="4500" b="0" i="0" u="none" strike="noStrike" cap="none" normalizeH="0" baseline="0">
              <a:ln>
                <a:noFill/>
              </a:ln>
              <a:solidFill>
                <a:schemeClr val="tx1"/>
              </a:solidFill>
              <a:effectLst/>
              <a:latin typeface="Arial" pitchFamily="34" charset="0"/>
            </a:endParaRPr>
          </a:p>
        </p:txBody>
      </p:sp>
      <p:sp>
        <p:nvSpPr>
          <p:cNvPr id="44" name="矩形 43">
            <a:extLst>
              <a:ext uri="{FF2B5EF4-FFF2-40B4-BE49-F238E27FC236}">
                <a16:creationId xmlns:a16="http://schemas.microsoft.com/office/drawing/2014/main" id="{2573DAB8-956C-406A-9D07-78474151D1BE}"/>
              </a:ext>
            </a:extLst>
          </p:cNvPr>
          <p:cNvSpPr/>
          <p:nvPr/>
        </p:nvSpPr>
        <p:spPr bwMode="auto">
          <a:xfrm>
            <a:off x="3392936" y="4361069"/>
            <a:ext cx="2879502" cy="45719"/>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zh-CN" altLang="en-US" sz="4500" b="0" i="0" u="none" strike="noStrike" cap="none" normalizeH="0" baseline="0">
              <a:ln>
                <a:noFill/>
              </a:ln>
              <a:solidFill>
                <a:schemeClr val="tx1"/>
              </a:solidFill>
              <a:effectLst/>
              <a:latin typeface="Arial" pitchFamily="34" charset="0"/>
            </a:endParaRPr>
          </a:p>
        </p:txBody>
      </p:sp>
      <p:sp>
        <p:nvSpPr>
          <p:cNvPr id="45" name="矩形 44">
            <a:extLst>
              <a:ext uri="{FF2B5EF4-FFF2-40B4-BE49-F238E27FC236}">
                <a16:creationId xmlns:a16="http://schemas.microsoft.com/office/drawing/2014/main" id="{92FABE9A-DEB6-431F-8FB4-00D0E6BF7FFC}"/>
              </a:ext>
            </a:extLst>
          </p:cNvPr>
          <p:cNvSpPr/>
          <p:nvPr/>
        </p:nvSpPr>
        <p:spPr bwMode="auto">
          <a:xfrm>
            <a:off x="3405019" y="8078712"/>
            <a:ext cx="2879502" cy="45719"/>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zh-CN" altLang="en-US" sz="4500" b="0" i="0" u="none" strike="noStrike" cap="none" normalizeH="0" baseline="0">
              <a:ln>
                <a:noFill/>
              </a:ln>
              <a:solidFill>
                <a:schemeClr val="tx1"/>
              </a:solidFill>
              <a:effectLst/>
              <a:latin typeface="Arial" pitchFamily="34" charset="0"/>
            </a:endParaRPr>
          </a:p>
        </p:txBody>
      </p:sp>
      <p:sp>
        <p:nvSpPr>
          <p:cNvPr id="46" name="矩形 45">
            <a:extLst>
              <a:ext uri="{FF2B5EF4-FFF2-40B4-BE49-F238E27FC236}">
                <a16:creationId xmlns:a16="http://schemas.microsoft.com/office/drawing/2014/main" id="{F46CC936-4F2B-42C0-912C-FD5E17EBB595}"/>
              </a:ext>
            </a:extLst>
          </p:cNvPr>
          <p:cNvSpPr/>
          <p:nvPr/>
        </p:nvSpPr>
        <p:spPr bwMode="auto">
          <a:xfrm>
            <a:off x="6441424" y="3641946"/>
            <a:ext cx="2879502" cy="45719"/>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zh-CN" altLang="en-US" sz="4500" b="0" i="0" u="none" strike="noStrike" cap="none" normalizeH="0" baseline="0">
              <a:ln>
                <a:noFill/>
              </a:ln>
              <a:solidFill>
                <a:schemeClr val="tx1"/>
              </a:solidFill>
              <a:effectLst/>
              <a:latin typeface="Arial" pitchFamily="34" charset="0"/>
            </a:endParaRPr>
          </a:p>
        </p:txBody>
      </p:sp>
      <p:sp>
        <p:nvSpPr>
          <p:cNvPr id="47" name="矩形 46">
            <a:extLst>
              <a:ext uri="{FF2B5EF4-FFF2-40B4-BE49-F238E27FC236}">
                <a16:creationId xmlns:a16="http://schemas.microsoft.com/office/drawing/2014/main" id="{D4405DE5-F99C-4AE1-9526-177B55D517E8}"/>
              </a:ext>
            </a:extLst>
          </p:cNvPr>
          <p:cNvSpPr/>
          <p:nvPr/>
        </p:nvSpPr>
        <p:spPr bwMode="auto">
          <a:xfrm>
            <a:off x="9663660" y="2768757"/>
            <a:ext cx="2879502" cy="45719"/>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zh-CN" altLang="en-US" sz="4500" b="0" i="0" u="none" strike="noStrike" cap="none" normalizeH="0" baseline="0">
              <a:ln>
                <a:noFill/>
              </a:ln>
              <a:solidFill>
                <a:schemeClr val="tx1"/>
              </a:solidFill>
              <a:effectLst/>
              <a:latin typeface="Arial" pitchFamily="34" charset="0"/>
            </a:endParaRPr>
          </a:p>
        </p:txBody>
      </p:sp>
      <p:pic>
        <p:nvPicPr>
          <p:cNvPr id="20" name="图片 19">
            <a:extLst>
              <a:ext uri="{FF2B5EF4-FFF2-40B4-BE49-F238E27FC236}">
                <a16:creationId xmlns:a16="http://schemas.microsoft.com/office/drawing/2014/main" id="{422E4F0A-C29B-4861-B3D0-12A4EC0C0F9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2227" y="6410566"/>
            <a:ext cx="2743825" cy="1371913"/>
          </a:xfrm>
          <a:prstGeom prst="rect">
            <a:avLst/>
          </a:prstGeom>
        </p:spPr>
      </p:pic>
      <p:pic>
        <p:nvPicPr>
          <p:cNvPr id="25" name="图片 24">
            <a:extLst>
              <a:ext uri="{FF2B5EF4-FFF2-40B4-BE49-F238E27FC236}">
                <a16:creationId xmlns:a16="http://schemas.microsoft.com/office/drawing/2014/main" id="{656BAC83-D6E6-41D9-9819-0C66CB84539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760299" y="5716970"/>
            <a:ext cx="2144773" cy="899492"/>
          </a:xfrm>
          <a:prstGeom prst="rect">
            <a:avLst/>
          </a:prstGeom>
        </p:spPr>
      </p:pic>
      <mc:AlternateContent xmlns:mc="http://schemas.openxmlformats.org/markup-compatibility/2006" xmlns:a14="http://schemas.microsoft.com/office/drawing/2010/main">
        <mc:Choice Requires="a14">
          <p:sp>
            <p:nvSpPr>
              <p:cNvPr id="33" name="TextBox 19">
                <a:extLst>
                  <a:ext uri="{FF2B5EF4-FFF2-40B4-BE49-F238E27FC236}">
                    <a16:creationId xmlns:a16="http://schemas.microsoft.com/office/drawing/2014/main" id="{FF2F571A-8468-4841-97BD-AF3113CCD9A9}"/>
                  </a:ext>
                </a:extLst>
              </p:cNvPr>
              <p:cNvSpPr txBox="1">
                <a:spLocks noChangeArrowheads="1"/>
              </p:cNvSpPr>
              <p:nvPr/>
            </p:nvSpPr>
            <p:spPr bwMode="auto">
              <a:xfrm>
                <a:off x="3402459" y="8122167"/>
                <a:ext cx="2879502" cy="135359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23701" tIns="11851" rIns="23701" bIns="11851">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622" dirty="0">
                    <a:latin typeface="Titillium Web" panose="00000500000000000000" pitchFamily="2" charset="0"/>
                    <a:cs typeface="Arial" pitchFamily="34" charset="0"/>
                  </a:rPr>
                  <a:t>Rand Index measure the difference between two partition on the same data set. G</a:t>
                </a:r>
                <a:r>
                  <a:rPr lang="en-US" altLang="zh-CN" sz="622" dirty="0">
                    <a:latin typeface="Titillium Web" panose="00000500000000000000" pitchFamily="2" charset="0"/>
                    <a:cs typeface="Arial" pitchFamily="34" charset="0"/>
                  </a:rPr>
                  <a:t>iven a dataset </a:t>
                </a:r>
                <a14:m>
                  <m:oMath xmlns:m="http://schemas.openxmlformats.org/officeDocument/2006/math">
                    <m:r>
                      <a:rPr lang="en-US" altLang="zh-CN" sz="622" b="0" i="1" smtClean="0">
                        <a:latin typeface="Cambria Math" panose="02040503050406030204" pitchFamily="18" charset="0"/>
                        <a:cs typeface="Arial" pitchFamily="34" charset="0"/>
                      </a:rPr>
                      <m:t>𝑆</m:t>
                    </m:r>
                    <m:r>
                      <a:rPr lang="en-US" altLang="zh-CN" sz="622" b="0" i="1" smtClean="0">
                        <a:latin typeface="Cambria Math" panose="02040503050406030204" pitchFamily="18" charset="0"/>
                        <a:cs typeface="Arial" pitchFamily="34" charset="0"/>
                      </a:rPr>
                      <m:t>={1,2…</m:t>
                    </m:r>
                    <m:r>
                      <a:rPr lang="en-US" altLang="zh-CN" sz="622" b="0" i="1" smtClean="0">
                        <a:latin typeface="Cambria Math" panose="02040503050406030204" pitchFamily="18" charset="0"/>
                        <a:cs typeface="Arial" pitchFamily="34" charset="0"/>
                      </a:rPr>
                      <m:t>𝑛</m:t>
                    </m:r>
                    <m:r>
                      <a:rPr lang="en-US" altLang="zh-CN" sz="622" b="0" i="1" smtClean="0">
                        <a:latin typeface="Cambria Math" panose="02040503050406030204" pitchFamily="18" charset="0"/>
                        <a:cs typeface="Arial" pitchFamily="34" charset="0"/>
                      </a:rPr>
                      <m:t>}</m:t>
                    </m:r>
                  </m:oMath>
                </a14:m>
                <a:r>
                  <a:rPr lang="en-US" altLang="zh-CN" sz="622" dirty="0">
                    <a:latin typeface="Titillium Web" panose="00000500000000000000" pitchFamily="2" charset="0"/>
                    <a:cs typeface="Arial" pitchFamily="34" charset="0"/>
                  </a:rPr>
                  <a:t> containing </a:t>
                </a:r>
                <a14:m>
                  <m:oMath xmlns:m="http://schemas.openxmlformats.org/officeDocument/2006/math">
                    <m:r>
                      <a:rPr lang="en-US" altLang="zh-CN" sz="622" b="0" i="1" smtClean="0">
                        <a:latin typeface="Cambria Math" panose="02040503050406030204" pitchFamily="18" charset="0"/>
                        <a:cs typeface="Arial" pitchFamily="34" charset="0"/>
                      </a:rPr>
                      <m:t>𝑛</m:t>
                    </m:r>
                  </m:oMath>
                </a14:m>
                <a:r>
                  <a:rPr lang="en-US" sz="622" dirty="0">
                    <a:latin typeface="Titillium Web" panose="00000500000000000000" pitchFamily="2" charset="0"/>
                    <a:cs typeface="Arial" pitchFamily="34" charset="0"/>
                  </a:rPr>
                  <a:t> points, and two partition of </a:t>
                </a:r>
                <a14:m>
                  <m:oMath xmlns:m="http://schemas.openxmlformats.org/officeDocument/2006/math">
                    <m:r>
                      <a:rPr lang="en-US" sz="622" b="0" i="1" smtClean="0">
                        <a:latin typeface="Cambria Math" panose="02040503050406030204" pitchFamily="18" charset="0"/>
                        <a:cs typeface="Arial" pitchFamily="34" charset="0"/>
                      </a:rPr>
                      <m:t>𝑆</m:t>
                    </m:r>
                  </m:oMath>
                </a14:m>
                <a:r>
                  <a:rPr lang="en-US" sz="622" dirty="0">
                    <a:latin typeface="Titillium Web" panose="00000500000000000000" pitchFamily="2" charset="0"/>
                    <a:cs typeface="Arial" pitchFamily="34" charset="0"/>
                  </a:rPr>
                  <a:t> </a:t>
                </a:r>
                <a14:m>
                  <m:oMath xmlns:m="http://schemas.openxmlformats.org/officeDocument/2006/math">
                    <m:r>
                      <m:rPr>
                        <m:sty m:val="p"/>
                      </m:rPr>
                      <a:rPr lang="en-US" sz="622" b="0" i="0" dirty="0" smtClean="0">
                        <a:latin typeface="Cambria Math" panose="02040503050406030204" pitchFamily="18" charset="0"/>
                        <a:cs typeface="Arial" pitchFamily="34" charset="0"/>
                      </a:rPr>
                      <m:t>Γ</m:t>
                    </m:r>
                    <m:r>
                      <a:rPr lang="en-US" sz="622" b="0" i="1" dirty="0" smtClean="0">
                        <a:latin typeface="Cambria Math" panose="02040503050406030204" pitchFamily="18" charset="0"/>
                        <a:cs typeface="Arial" pitchFamily="34" charset="0"/>
                      </a:rPr>
                      <m:t>=</m:t>
                    </m:r>
                    <m:d>
                      <m:dPr>
                        <m:begChr m:val="{"/>
                        <m:endChr m:val="}"/>
                        <m:ctrlPr>
                          <a:rPr lang="en-US" sz="622" b="0" i="1" dirty="0" smtClean="0">
                            <a:latin typeface="Cambria Math" panose="02040503050406030204" pitchFamily="18" charset="0"/>
                            <a:cs typeface="Arial" pitchFamily="34" charset="0"/>
                          </a:rPr>
                        </m:ctrlPr>
                      </m:dPr>
                      <m:e>
                        <m:sSub>
                          <m:sSubPr>
                            <m:ctrlPr>
                              <a:rPr lang="en-US" sz="622" b="0" i="1" dirty="0" smtClean="0">
                                <a:latin typeface="Cambria Math" panose="02040503050406030204" pitchFamily="18" charset="0"/>
                                <a:cs typeface="Arial" pitchFamily="34" charset="0"/>
                              </a:rPr>
                            </m:ctrlPr>
                          </m:sSubPr>
                          <m:e>
                            <m:r>
                              <a:rPr lang="en-US" sz="622" b="0" i="1" dirty="0" smtClean="0">
                                <a:latin typeface="Cambria Math" panose="02040503050406030204" pitchFamily="18" charset="0"/>
                                <a:cs typeface="Arial" pitchFamily="34" charset="0"/>
                              </a:rPr>
                              <m:t>𝐶</m:t>
                            </m:r>
                          </m:e>
                          <m:sub>
                            <m:r>
                              <a:rPr lang="en-US" sz="622" b="0" i="1" dirty="0" smtClean="0">
                                <a:latin typeface="Cambria Math" panose="02040503050406030204" pitchFamily="18" charset="0"/>
                                <a:cs typeface="Arial" pitchFamily="34" charset="0"/>
                              </a:rPr>
                              <m:t>1</m:t>
                            </m:r>
                          </m:sub>
                        </m:sSub>
                        <m:r>
                          <a:rPr lang="en-US" sz="622" b="0" i="1" dirty="0" smtClean="0">
                            <a:latin typeface="Cambria Math" panose="02040503050406030204" pitchFamily="18" charset="0"/>
                            <a:cs typeface="Arial" pitchFamily="34" charset="0"/>
                          </a:rPr>
                          <m:t>,</m:t>
                        </m:r>
                        <m:sSub>
                          <m:sSubPr>
                            <m:ctrlPr>
                              <a:rPr lang="en-US" sz="622" b="0" i="1" dirty="0" smtClean="0">
                                <a:latin typeface="Cambria Math" panose="02040503050406030204" pitchFamily="18" charset="0"/>
                                <a:cs typeface="Arial" pitchFamily="34" charset="0"/>
                              </a:rPr>
                            </m:ctrlPr>
                          </m:sSubPr>
                          <m:e>
                            <m:r>
                              <a:rPr lang="en-US" sz="622" b="0" i="1" dirty="0" smtClean="0">
                                <a:latin typeface="Cambria Math" panose="02040503050406030204" pitchFamily="18" charset="0"/>
                                <a:cs typeface="Arial" pitchFamily="34" charset="0"/>
                              </a:rPr>
                              <m:t>𝐶</m:t>
                            </m:r>
                          </m:e>
                          <m:sub>
                            <m:r>
                              <a:rPr lang="en-US" sz="622" b="0" i="1" dirty="0" smtClean="0">
                                <a:latin typeface="Cambria Math" panose="02040503050406030204" pitchFamily="18" charset="0"/>
                                <a:cs typeface="Arial" pitchFamily="34" charset="0"/>
                              </a:rPr>
                              <m:t>2</m:t>
                            </m:r>
                          </m:sub>
                        </m:sSub>
                        <m:r>
                          <a:rPr lang="en-US" sz="622" b="0" i="1" dirty="0" smtClean="0">
                            <a:latin typeface="Cambria Math" panose="02040503050406030204" pitchFamily="18" charset="0"/>
                            <a:cs typeface="Arial" pitchFamily="34" charset="0"/>
                          </a:rPr>
                          <m:t>…</m:t>
                        </m:r>
                      </m:e>
                    </m:d>
                  </m:oMath>
                </a14:m>
                <a:r>
                  <a:rPr lang="en-US" sz="622" dirty="0">
                    <a:latin typeface="Titillium Web" panose="00000500000000000000" pitchFamily="2" charset="0"/>
                    <a:cs typeface="Arial" pitchFamily="34" charset="0"/>
                  </a:rPr>
                  <a:t> and </a:t>
                </a:r>
                <a14:m>
                  <m:oMath xmlns:m="http://schemas.openxmlformats.org/officeDocument/2006/math">
                    <m:sSup>
                      <m:sSupPr>
                        <m:ctrlPr>
                          <a:rPr lang="en-US" sz="622" b="0" i="1" smtClean="0">
                            <a:latin typeface="Cambria Math" panose="02040503050406030204" pitchFamily="18" charset="0"/>
                            <a:cs typeface="Arial" pitchFamily="34" charset="0"/>
                          </a:rPr>
                        </m:ctrlPr>
                      </m:sSupPr>
                      <m:e>
                        <m:r>
                          <m:rPr>
                            <m:sty m:val="p"/>
                          </m:rPr>
                          <a:rPr lang="en-US" sz="622" b="0" i="0" smtClean="0">
                            <a:latin typeface="Cambria Math" panose="02040503050406030204" pitchFamily="18" charset="0"/>
                            <a:cs typeface="Arial" pitchFamily="34" charset="0"/>
                          </a:rPr>
                          <m:t>Γ</m:t>
                        </m:r>
                      </m:e>
                      <m:sup>
                        <m:r>
                          <a:rPr lang="en-US" sz="622" b="0" i="1" smtClean="0">
                            <a:latin typeface="Cambria Math" panose="02040503050406030204" pitchFamily="18" charset="0"/>
                            <a:cs typeface="Arial" pitchFamily="34" charset="0"/>
                          </a:rPr>
                          <m:t>′</m:t>
                        </m:r>
                      </m:sup>
                    </m:sSup>
                    <m:r>
                      <a:rPr lang="en-US" sz="622" b="0" i="1" smtClean="0">
                        <a:latin typeface="Cambria Math" panose="02040503050406030204" pitchFamily="18" charset="0"/>
                        <a:cs typeface="Arial" pitchFamily="34" charset="0"/>
                      </a:rPr>
                      <m:t>=</m:t>
                    </m:r>
                    <m:d>
                      <m:dPr>
                        <m:begChr m:val="{"/>
                        <m:endChr m:val="}"/>
                        <m:ctrlPr>
                          <a:rPr lang="en-US" sz="622" b="0" i="1" smtClean="0">
                            <a:latin typeface="Cambria Math" panose="02040503050406030204" pitchFamily="18" charset="0"/>
                            <a:cs typeface="Arial" pitchFamily="34" charset="0"/>
                          </a:rPr>
                        </m:ctrlPr>
                      </m:dPr>
                      <m:e>
                        <m:sSubSup>
                          <m:sSubSupPr>
                            <m:ctrlPr>
                              <a:rPr lang="en-US" sz="622" b="0" i="1" smtClean="0">
                                <a:latin typeface="Cambria Math" panose="02040503050406030204" pitchFamily="18" charset="0"/>
                                <a:cs typeface="Arial" pitchFamily="34" charset="0"/>
                              </a:rPr>
                            </m:ctrlPr>
                          </m:sSubSupPr>
                          <m:e>
                            <m:r>
                              <a:rPr lang="en-US" sz="622" b="0" i="1" smtClean="0">
                                <a:latin typeface="Cambria Math" panose="02040503050406030204" pitchFamily="18" charset="0"/>
                                <a:cs typeface="Arial" pitchFamily="34" charset="0"/>
                              </a:rPr>
                              <m:t>𝐶</m:t>
                            </m:r>
                          </m:e>
                          <m:sub>
                            <m:r>
                              <a:rPr lang="en-US" sz="622" b="0" i="1" smtClean="0">
                                <a:latin typeface="Cambria Math" panose="02040503050406030204" pitchFamily="18" charset="0"/>
                                <a:cs typeface="Arial" pitchFamily="34" charset="0"/>
                              </a:rPr>
                              <m:t>1</m:t>
                            </m:r>
                          </m:sub>
                          <m:sup>
                            <m:r>
                              <a:rPr lang="en-US" sz="622" b="0" i="1" smtClean="0">
                                <a:latin typeface="Cambria Math" panose="02040503050406030204" pitchFamily="18" charset="0"/>
                                <a:cs typeface="Arial" pitchFamily="34" charset="0"/>
                              </a:rPr>
                              <m:t>′</m:t>
                            </m:r>
                          </m:sup>
                        </m:sSubSup>
                        <m:r>
                          <a:rPr lang="en-US" sz="622" b="0" i="1" smtClean="0">
                            <a:latin typeface="Cambria Math" panose="02040503050406030204" pitchFamily="18" charset="0"/>
                            <a:cs typeface="Arial" pitchFamily="34" charset="0"/>
                          </a:rPr>
                          <m:t>,</m:t>
                        </m:r>
                        <m:sSubSup>
                          <m:sSubSupPr>
                            <m:ctrlPr>
                              <a:rPr lang="en-US" sz="622" b="0" i="1" smtClean="0">
                                <a:latin typeface="Cambria Math" panose="02040503050406030204" pitchFamily="18" charset="0"/>
                                <a:cs typeface="Arial" pitchFamily="34" charset="0"/>
                              </a:rPr>
                            </m:ctrlPr>
                          </m:sSubSupPr>
                          <m:e>
                            <m:r>
                              <a:rPr lang="en-US" sz="622" b="0" i="1" smtClean="0">
                                <a:latin typeface="Cambria Math" panose="02040503050406030204" pitchFamily="18" charset="0"/>
                                <a:cs typeface="Arial" pitchFamily="34" charset="0"/>
                              </a:rPr>
                              <m:t>𝐶</m:t>
                            </m:r>
                          </m:e>
                          <m:sub>
                            <m:r>
                              <a:rPr lang="en-US" sz="622" b="0" i="1" smtClean="0">
                                <a:latin typeface="Cambria Math" panose="02040503050406030204" pitchFamily="18" charset="0"/>
                                <a:cs typeface="Arial" pitchFamily="34" charset="0"/>
                              </a:rPr>
                              <m:t>2</m:t>
                            </m:r>
                          </m:sub>
                          <m:sup>
                            <m:r>
                              <a:rPr lang="en-US" sz="622" b="0" i="1" smtClean="0">
                                <a:latin typeface="Cambria Math" panose="02040503050406030204" pitchFamily="18" charset="0"/>
                                <a:cs typeface="Arial" pitchFamily="34" charset="0"/>
                              </a:rPr>
                              <m:t>′</m:t>
                            </m:r>
                          </m:sup>
                        </m:sSubSup>
                        <m:r>
                          <a:rPr lang="en-US" sz="622" b="0" i="1" smtClean="0">
                            <a:latin typeface="Cambria Math" panose="02040503050406030204" pitchFamily="18" charset="0"/>
                            <a:cs typeface="Arial" pitchFamily="34" charset="0"/>
                          </a:rPr>
                          <m:t>…</m:t>
                        </m:r>
                      </m:e>
                    </m:d>
                  </m:oMath>
                </a14:m>
                <a:r>
                  <a:rPr lang="en-US" sz="622" dirty="0">
                    <a:latin typeface="Titillium Web" panose="00000500000000000000" pitchFamily="2" charset="0"/>
                    <a:cs typeface="Arial" pitchFamily="34" charset="0"/>
                  </a:rPr>
                  <a:t>, where </a:t>
                </a:r>
                <a14:m>
                  <m:oMath xmlns:m="http://schemas.openxmlformats.org/officeDocument/2006/math">
                    <m:sSub>
                      <m:sSubPr>
                        <m:ctrlPr>
                          <a:rPr lang="en-US" altLang="zh-CN" sz="622" i="1" dirty="0">
                            <a:latin typeface="Cambria Math" panose="02040503050406030204" pitchFamily="18" charset="0"/>
                            <a:cs typeface="Arial" pitchFamily="34" charset="0"/>
                          </a:rPr>
                        </m:ctrlPr>
                      </m:sSubPr>
                      <m:e>
                        <m:r>
                          <a:rPr lang="en-US" altLang="zh-CN" sz="622" i="1" dirty="0">
                            <a:latin typeface="Cambria Math" panose="02040503050406030204" pitchFamily="18" charset="0"/>
                            <a:cs typeface="Arial" pitchFamily="34" charset="0"/>
                          </a:rPr>
                          <m:t>𝐶</m:t>
                        </m:r>
                      </m:e>
                      <m:sub>
                        <m:r>
                          <a:rPr lang="en-US" altLang="zh-CN" sz="622" i="1" dirty="0">
                            <a:latin typeface="Cambria Math" panose="02040503050406030204" pitchFamily="18" charset="0"/>
                            <a:cs typeface="Arial" pitchFamily="34" charset="0"/>
                          </a:rPr>
                          <m:t>1</m:t>
                        </m:r>
                      </m:sub>
                    </m:sSub>
                    <m:r>
                      <a:rPr lang="en-US" altLang="zh-CN" sz="622" i="1" dirty="0">
                        <a:latin typeface="Cambria Math" panose="02040503050406030204" pitchFamily="18" charset="0"/>
                        <a:cs typeface="Arial" pitchFamily="34" charset="0"/>
                      </a:rPr>
                      <m:t>,</m:t>
                    </m:r>
                    <m:sSub>
                      <m:sSubPr>
                        <m:ctrlPr>
                          <a:rPr lang="en-US" altLang="zh-CN" sz="622" i="1" dirty="0">
                            <a:latin typeface="Cambria Math" panose="02040503050406030204" pitchFamily="18" charset="0"/>
                            <a:cs typeface="Arial" pitchFamily="34" charset="0"/>
                          </a:rPr>
                        </m:ctrlPr>
                      </m:sSubPr>
                      <m:e>
                        <m:r>
                          <a:rPr lang="en-US" altLang="zh-CN" sz="622" i="1" dirty="0">
                            <a:latin typeface="Cambria Math" panose="02040503050406030204" pitchFamily="18" charset="0"/>
                            <a:cs typeface="Arial" pitchFamily="34" charset="0"/>
                          </a:rPr>
                          <m:t>𝐶</m:t>
                        </m:r>
                      </m:e>
                      <m:sub>
                        <m:r>
                          <a:rPr lang="en-US" altLang="zh-CN" sz="622" i="1" dirty="0">
                            <a:latin typeface="Cambria Math" panose="02040503050406030204" pitchFamily="18" charset="0"/>
                            <a:cs typeface="Arial" pitchFamily="34" charset="0"/>
                          </a:rPr>
                          <m:t>2</m:t>
                        </m:r>
                      </m:sub>
                    </m:sSub>
                    <m:r>
                      <a:rPr lang="en-US" altLang="zh-CN" sz="622" b="0" i="1" dirty="0" smtClean="0">
                        <a:latin typeface="Cambria Math" panose="02040503050406030204" pitchFamily="18" charset="0"/>
                        <a:cs typeface="Arial" pitchFamily="34" charset="0"/>
                      </a:rPr>
                      <m:t>…</m:t>
                    </m:r>
                    <m:r>
                      <a:rPr lang="en-US" altLang="zh-CN" sz="622" i="1" dirty="0">
                        <a:latin typeface="Cambria Math" panose="02040503050406030204" pitchFamily="18" charset="0"/>
                        <a:cs typeface="Arial" pitchFamily="34" charset="0"/>
                      </a:rPr>
                      <m:t> </m:t>
                    </m:r>
                  </m:oMath>
                </a14:m>
                <a:r>
                  <a:rPr lang="en-US" sz="622" dirty="0">
                    <a:latin typeface="Titillium Web" panose="00000500000000000000" pitchFamily="2" charset="0"/>
                    <a:cs typeface="Arial" pitchFamily="34" charset="0"/>
                  </a:rPr>
                  <a:t>and </a:t>
                </a:r>
                <a14:m>
                  <m:oMath xmlns:m="http://schemas.openxmlformats.org/officeDocument/2006/math">
                    <m:sSubSup>
                      <m:sSubSupPr>
                        <m:ctrlPr>
                          <a:rPr lang="en-US" altLang="zh-CN" sz="622" i="1">
                            <a:latin typeface="Cambria Math" panose="02040503050406030204" pitchFamily="18" charset="0"/>
                            <a:cs typeface="Arial" pitchFamily="34" charset="0"/>
                          </a:rPr>
                        </m:ctrlPr>
                      </m:sSubSupPr>
                      <m:e>
                        <m:r>
                          <a:rPr lang="en-US" altLang="zh-CN" sz="622" i="1">
                            <a:latin typeface="Cambria Math" panose="02040503050406030204" pitchFamily="18" charset="0"/>
                            <a:cs typeface="Arial" pitchFamily="34" charset="0"/>
                          </a:rPr>
                          <m:t>𝐶</m:t>
                        </m:r>
                      </m:e>
                      <m:sub>
                        <m:r>
                          <a:rPr lang="en-US" altLang="zh-CN" sz="622" i="1">
                            <a:latin typeface="Cambria Math" panose="02040503050406030204" pitchFamily="18" charset="0"/>
                            <a:cs typeface="Arial" pitchFamily="34" charset="0"/>
                          </a:rPr>
                          <m:t>1</m:t>
                        </m:r>
                      </m:sub>
                      <m:sup>
                        <m:r>
                          <a:rPr lang="en-US" altLang="zh-CN" sz="622" i="1">
                            <a:latin typeface="Cambria Math" panose="02040503050406030204" pitchFamily="18" charset="0"/>
                            <a:cs typeface="Arial" pitchFamily="34" charset="0"/>
                          </a:rPr>
                          <m:t>′</m:t>
                        </m:r>
                      </m:sup>
                    </m:sSubSup>
                    <m:r>
                      <a:rPr lang="en-US" altLang="zh-CN" sz="622" i="1">
                        <a:latin typeface="Cambria Math" panose="02040503050406030204" pitchFamily="18" charset="0"/>
                        <a:cs typeface="Arial" pitchFamily="34" charset="0"/>
                      </a:rPr>
                      <m:t>,</m:t>
                    </m:r>
                    <m:sSubSup>
                      <m:sSubSupPr>
                        <m:ctrlPr>
                          <a:rPr lang="en-US" altLang="zh-CN" sz="622" i="1">
                            <a:latin typeface="Cambria Math" panose="02040503050406030204" pitchFamily="18" charset="0"/>
                            <a:cs typeface="Arial" pitchFamily="34" charset="0"/>
                          </a:rPr>
                        </m:ctrlPr>
                      </m:sSubSupPr>
                      <m:e>
                        <m:r>
                          <a:rPr lang="en-US" altLang="zh-CN" sz="622" i="1">
                            <a:latin typeface="Cambria Math" panose="02040503050406030204" pitchFamily="18" charset="0"/>
                            <a:cs typeface="Arial" pitchFamily="34" charset="0"/>
                          </a:rPr>
                          <m:t>𝐶</m:t>
                        </m:r>
                      </m:e>
                      <m:sub>
                        <m:r>
                          <a:rPr lang="en-US" altLang="zh-CN" sz="622" i="1">
                            <a:latin typeface="Cambria Math" panose="02040503050406030204" pitchFamily="18" charset="0"/>
                            <a:cs typeface="Arial" pitchFamily="34" charset="0"/>
                          </a:rPr>
                          <m:t>2</m:t>
                        </m:r>
                      </m:sub>
                      <m:sup>
                        <m:r>
                          <a:rPr lang="en-US" altLang="zh-CN" sz="622" i="1">
                            <a:latin typeface="Cambria Math" panose="02040503050406030204" pitchFamily="18" charset="0"/>
                            <a:cs typeface="Arial" pitchFamily="34" charset="0"/>
                          </a:rPr>
                          <m:t>′</m:t>
                        </m:r>
                      </m:sup>
                    </m:sSubSup>
                    <m:r>
                      <a:rPr lang="en-US" altLang="zh-CN" sz="622" b="0" i="1" smtClean="0">
                        <a:latin typeface="Cambria Math" panose="02040503050406030204" pitchFamily="18" charset="0"/>
                        <a:cs typeface="Arial" pitchFamily="34" charset="0"/>
                      </a:rPr>
                      <m:t>…</m:t>
                    </m:r>
                    <m:r>
                      <a:rPr lang="en-US" altLang="zh-CN" sz="622" i="1">
                        <a:latin typeface="Cambria Math" panose="02040503050406030204" pitchFamily="18" charset="0"/>
                        <a:cs typeface="Arial" pitchFamily="34" charset="0"/>
                      </a:rPr>
                      <m:t> </m:t>
                    </m:r>
                  </m:oMath>
                </a14:m>
                <a:r>
                  <a:rPr lang="en-US" sz="622" dirty="0">
                    <a:latin typeface="Titillium Web" panose="00000500000000000000" pitchFamily="2" charset="0"/>
                    <a:cs typeface="Arial" pitchFamily="34" charset="0"/>
                  </a:rPr>
                  <a:t>are non-overlap subsets.</a:t>
                </a:r>
              </a:p>
              <a:p>
                <a:pPr algn="just">
                  <a:lnSpc>
                    <a:spcPct val="110000"/>
                  </a:lnSpc>
                </a:pPr>
                <a:endParaRPr lang="en-US" sz="622" dirty="0">
                  <a:latin typeface="Titillium Web" panose="00000500000000000000" pitchFamily="2" charset="0"/>
                  <a:cs typeface="Arial" pitchFamily="34" charset="0"/>
                </a:endParaRPr>
              </a:p>
              <a:p>
                <a:pPr marL="304773" lvl="1" indent="-171450" algn="just">
                  <a:lnSpc>
                    <a:spcPct val="110000"/>
                  </a:lnSpc>
                  <a:buFont typeface="Arial" panose="020B0604020202020204" pitchFamily="34" charset="0"/>
                  <a:buChar char="•"/>
                </a:pPr>
                <a:r>
                  <a:rPr lang="en-US" sz="622" dirty="0">
                    <a:latin typeface="Titillium Web" panose="00000500000000000000" pitchFamily="2" charset="0"/>
                    <a:cs typeface="Arial" pitchFamily="34" charset="0"/>
                  </a:rPr>
                  <a:t>Let  </a:t>
                </a:r>
                <a14:m>
                  <m:oMath xmlns:m="http://schemas.openxmlformats.org/officeDocument/2006/math">
                    <m:r>
                      <a:rPr lang="en-US" sz="622" b="0" i="1" smtClean="0">
                        <a:latin typeface="Cambria Math" panose="02040503050406030204" pitchFamily="18" charset="0"/>
                        <a:cs typeface="Arial" pitchFamily="34" charset="0"/>
                      </a:rPr>
                      <m:t>𝑥</m:t>
                    </m:r>
                    <m:r>
                      <a:rPr lang="en-US" sz="622" b="0" i="1" smtClean="0">
                        <a:latin typeface="Cambria Math" panose="02040503050406030204" pitchFamily="18" charset="0"/>
                        <a:cs typeface="Arial" pitchFamily="34" charset="0"/>
                      </a:rPr>
                      <m:t>=|</m:t>
                    </m:r>
                    <m:sSup>
                      <m:sSupPr>
                        <m:ctrlPr>
                          <a:rPr lang="en-US" sz="622" b="0" i="1" smtClean="0">
                            <a:latin typeface="Cambria Math" panose="02040503050406030204" pitchFamily="18" charset="0"/>
                            <a:cs typeface="Arial" pitchFamily="34" charset="0"/>
                          </a:rPr>
                        </m:ctrlPr>
                      </m:sSupPr>
                      <m:e>
                        <m:r>
                          <a:rPr lang="en-US" sz="622" b="0" i="1" smtClean="0">
                            <a:latin typeface="Cambria Math" panose="02040503050406030204" pitchFamily="18" charset="0"/>
                            <a:cs typeface="Arial" pitchFamily="34" charset="0"/>
                          </a:rPr>
                          <m:t>𝑆</m:t>
                        </m:r>
                      </m:e>
                      <m:sup>
                        <m:r>
                          <a:rPr lang="en-US" sz="622" b="0" i="1" smtClean="0">
                            <a:latin typeface="Cambria Math" panose="02040503050406030204" pitchFamily="18" charset="0"/>
                            <a:cs typeface="Arial" pitchFamily="34" charset="0"/>
                          </a:rPr>
                          <m:t>∗</m:t>
                        </m:r>
                      </m:sup>
                    </m:sSup>
                    <m:r>
                      <a:rPr lang="en-US" sz="622" b="0" i="1" smtClean="0">
                        <a:latin typeface="Cambria Math" panose="02040503050406030204" pitchFamily="18" charset="0"/>
                        <a:cs typeface="Arial" pitchFamily="34" charset="0"/>
                      </a:rPr>
                      <m:t>|</m:t>
                    </m:r>
                  </m:oMath>
                </a14:m>
                <a:r>
                  <a:rPr lang="en-US" sz="622" dirty="0">
                    <a:latin typeface="Titillium Web" panose="00000500000000000000" pitchFamily="2" charset="0"/>
                    <a:cs typeface="Arial" pitchFamily="34" charset="0"/>
                  </a:rPr>
                  <a:t>, where </a:t>
                </a:r>
                <a14:m>
                  <m:oMath xmlns:m="http://schemas.openxmlformats.org/officeDocument/2006/math">
                    <m:d>
                      <m:dPr>
                        <m:begChr m:val="|"/>
                        <m:endChr m:val="|"/>
                        <m:ctrlPr>
                          <a:rPr lang="en-US" altLang="zh-CN" sz="622" i="1">
                            <a:latin typeface="Cambria Math" panose="02040503050406030204" pitchFamily="18" charset="0"/>
                            <a:cs typeface="Arial" pitchFamily="34" charset="0"/>
                          </a:rPr>
                        </m:ctrlPr>
                      </m:dPr>
                      <m:e>
                        <m:sSup>
                          <m:sSupPr>
                            <m:ctrlPr>
                              <a:rPr lang="en-US" altLang="zh-CN" sz="622" i="1">
                                <a:latin typeface="Cambria Math" panose="02040503050406030204" pitchFamily="18" charset="0"/>
                                <a:cs typeface="Arial" pitchFamily="34" charset="0"/>
                              </a:rPr>
                            </m:ctrlPr>
                          </m:sSupPr>
                          <m:e>
                            <m:r>
                              <a:rPr lang="en-US" altLang="zh-CN" sz="622" i="1">
                                <a:latin typeface="Cambria Math" panose="02040503050406030204" pitchFamily="18" charset="0"/>
                                <a:cs typeface="Arial" pitchFamily="34" charset="0"/>
                              </a:rPr>
                              <m:t>𝑆</m:t>
                            </m:r>
                          </m:e>
                          <m:sup>
                            <m:r>
                              <a:rPr lang="en-US" altLang="zh-CN" sz="622" i="1">
                                <a:latin typeface="Cambria Math" panose="02040503050406030204" pitchFamily="18" charset="0"/>
                                <a:cs typeface="Arial" pitchFamily="34" charset="0"/>
                              </a:rPr>
                              <m:t>∗</m:t>
                            </m:r>
                          </m:sup>
                        </m:sSup>
                      </m:e>
                    </m:d>
                    <m:r>
                      <a:rPr lang="en-US" altLang="zh-CN" sz="622" b="0" i="1" smtClean="0">
                        <a:latin typeface="Cambria Math" panose="02040503050406030204" pitchFamily="18" charset="0"/>
                        <a:cs typeface="Arial" pitchFamily="34" charset="0"/>
                      </a:rPr>
                      <m:t>={(</m:t>
                    </m:r>
                    <m:r>
                      <a:rPr lang="en-US" altLang="zh-CN" sz="622" b="0" i="1" smtClean="0">
                        <a:latin typeface="Cambria Math" panose="02040503050406030204" pitchFamily="18" charset="0"/>
                        <a:cs typeface="Arial" pitchFamily="34" charset="0"/>
                      </a:rPr>
                      <m:t>𝑖</m:t>
                    </m:r>
                    <m:r>
                      <a:rPr lang="en-US" altLang="zh-CN" sz="622" b="0" i="1" smtClean="0">
                        <a:latin typeface="Cambria Math" panose="02040503050406030204" pitchFamily="18" charset="0"/>
                        <a:cs typeface="Arial" pitchFamily="34" charset="0"/>
                      </a:rPr>
                      <m:t>,</m:t>
                    </m:r>
                    <m:r>
                      <a:rPr lang="en-US" altLang="zh-CN" sz="622" b="0" i="1" smtClean="0">
                        <a:latin typeface="Cambria Math" panose="02040503050406030204" pitchFamily="18" charset="0"/>
                        <a:cs typeface="Arial" pitchFamily="34" charset="0"/>
                      </a:rPr>
                      <m:t>𝑗</m:t>
                    </m:r>
                    <m:r>
                      <a:rPr lang="en-US" altLang="zh-CN" sz="622" b="0" i="1" smtClean="0">
                        <a:latin typeface="Cambria Math" panose="02040503050406030204" pitchFamily="18" charset="0"/>
                        <a:cs typeface="Arial" pitchFamily="34" charset="0"/>
                      </a:rPr>
                      <m:t>)|</m:t>
                    </m:r>
                    <m:r>
                      <a:rPr lang="en-US" altLang="zh-CN" sz="622" b="0" i="1" smtClean="0">
                        <a:latin typeface="Cambria Math" panose="02040503050406030204" pitchFamily="18" charset="0"/>
                        <a:cs typeface="Arial" pitchFamily="34" charset="0"/>
                      </a:rPr>
                      <m:t>𝑖</m:t>
                    </m:r>
                    <m:r>
                      <a:rPr lang="en-US" altLang="zh-CN" sz="622" b="0" i="1" smtClean="0">
                        <a:latin typeface="Cambria Math" panose="02040503050406030204" pitchFamily="18" charset="0"/>
                        <a:cs typeface="Arial" pitchFamily="34" charset="0"/>
                      </a:rPr>
                      <m:t>,</m:t>
                    </m:r>
                    <m:r>
                      <a:rPr lang="en-US" altLang="zh-CN" sz="622" b="0" i="1" smtClean="0">
                        <a:latin typeface="Cambria Math" panose="02040503050406030204" pitchFamily="18" charset="0"/>
                        <a:cs typeface="Arial" pitchFamily="34" charset="0"/>
                      </a:rPr>
                      <m:t>𝑗</m:t>
                    </m:r>
                    <m:r>
                      <a:rPr lang="en-US" altLang="zh-CN" sz="622" b="0" i="1" smtClean="0">
                        <a:latin typeface="Cambria Math" panose="02040503050406030204" pitchFamily="18" charset="0"/>
                        <a:cs typeface="Arial" pitchFamily="34" charset="0"/>
                      </a:rPr>
                      <m:t>∈</m:t>
                    </m:r>
                    <m:sSub>
                      <m:sSubPr>
                        <m:ctrlPr>
                          <a:rPr lang="en-US" altLang="zh-CN" sz="622" b="0" i="1" smtClean="0">
                            <a:latin typeface="Cambria Math" panose="02040503050406030204" pitchFamily="18" charset="0"/>
                            <a:cs typeface="Arial" pitchFamily="34" charset="0"/>
                          </a:rPr>
                        </m:ctrlPr>
                      </m:sSubPr>
                      <m:e>
                        <m:r>
                          <a:rPr lang="en-US" altLang="zh-CN" sz="622" b="0" i="1" smtClean="0">
                            <a:latin typeface="Cambria Math" panose="02040503050406030204" pitchFamily="18" charset="0"/>
                            <a:cs typeface="Arial" pitchFamily="34" charset="0"/>
                          </a:rPr>
                          <m:t>𝐶</m:t>
                        </m:r>
                      </m:e>
                      <m:sub>
                        <m:r>
                          <a:rPr lang="en-US" altLang="zh-CN" sz="622" b="0" i="1" smtClean="0">
                            <a:latin typeface="Cambria Math" panose="02040503050406030204" pitchFamily="18" charset="0"/>
                            <a:cs typeface="Arial" pitchFamily="34" charset="0"/>
                          </a:rPr>
                          <m:t>𝑙</m:t>
                        </m:r>
                      </m:sub>
                    </m:sSub>
                    <m:r>
                      <a:rPr lang="en-US" altLang="zh-CN" sz="622" b="0" i="1" smtClean="0">
                        <a:latin typeface="Cambria Math" panose="02040503050406030204" pitchFamily="18" charset="0"/>
                        <a:cs typeface="Arial" pitchFamily="34" charset="0"/>
                      </a:rPr>
                      <m:t> </m:t>
                    </m:r>
                    <m:r>
                      <a:rPr lang="en-US" altLang="zh-CN" sz="622" b="0" i="1" smtClean="0">
                        <a:latin typeface="Cambria Math" panose="02040503050406030204" pitchFamily="18" charset="0"/>
                        <a:cs typeface="Arial" pitchFamily="34" charset="0"/>
                      </a:rPr>
                      <m:t>𝑎𝑛𝑑</m:t>
                    </m:r>
                    <m:r>
                      <a:rPr lang="en-US" altLang="zh-CN" sz="622" b="0" i="1" smtClean="0">
                        <a:latin typeface="Cambria Math" panose="02040503050406030204" pitchFamily="18" charset="0"/>
                        <a:cs typeface="Arial" pitchFamily="34" charset="0"/>
                      </a:rPr>
                      <m:t> </m:t>
                    </m:r>
                    <m:r>
                      <a:rPr lang="en-US" altLang="zh-CN" sz="622" b="0" i="1" smtClean="0">
                        <a:latin typeface="Cambria Math" panose="02040503050406030204" pitchFamily="18" charset="0"/>
                        <a:cs typeface="Arial" pitchFamily="34" charset="0"/>
                      </a:rPr>
                      <m:t>𝑖</m:t>
                    </m:r>
                    <m:r>
                      <a:rPr lang="en-US" altLang="zh-CN" sz="622" b="0" i="1" smtClean="0">
                        <a:latin typeface="Cambria Math" panose="02040503050406030204" pitchFamily="18" charset="0"/>
                        <a:cs typeface="Arial" pitchFamily="34" charset="0"/>
                      </a:rPr>
                      <m:t>,</m:t>
                    </m:r>
                    <m:r>
                      <a:rPr lang="en-US" altLang="zh-CN" sz="622" b="0" i="1" smtClean="0">
                        <a:latin typeface="Cambria Math" panose="02040503050406030204" pitchFamily="18" charset="0"/>
                        <a:cs typeface="Arial" pitchFamily="34" charset="0"/>
                      </a:rPr>
                      <m:t>𝑗</m:t>
                    </m:r>
                    <m:r>
                      <a:rPr lang="en-US" altLang="zh-CN" sz="622" b="0" i="1" smtClean="0">
                        <a:latin typeface="Cambria Math" panose="02040503050406030204" pitchFamily="18" charset="0"/>
                        <a:cs typeface="Arial" pitchFamily="34" charset="0"/>
                      </a:rPr>
                      <m:t>∈</m:t>
                    </m:r>
                    <m:sSubSup>
                      <m:sSubSupPr>
                        <m:ctrlPr>
                          <a:rPr lang="en-US" altLang="zh-CN" sz="622" b="0" i="1" smtClean="0">
                            <a:latin typeface="Cambria Math" panose="02040503050406030204" pitchFamily="18" charset="0"/>
                            <a:cs typeface="Arial" pitchFamily="34" charset="0"/>
                          </a:rPr>
                        </m:ctrlPr>
                      </m:sSubSupPr>
                      <m:e>
                        <m:r>
                          <a:rPr lang="en-US" altLang="zh-CN" sz="622" b="0" i="1" smtClean="0">
                            <a:latin typeface="Cambria Math" panose="02040503050406030204" pitchFamily="18" charset="0"/>
                            <a:cs typeface="Arial" pitchFamily="34" charset="0"/>
                          </a:rPr>
                          <m:t>𝐶</m:t>
                        </m:r>
                      </m:e>
                      <m:sub>
                        <m:r>
                          <a:rPr lang="en-US" altLang="zh-CN" sz="622" b="0" i="1" smtClean="0">
                            <a:latin typeface="Cambria Math" panose="02040503050406030204" pitchFamily="18" charset="0"/>
                            <a:cs typeface="Arial" pitchFamily="34" charset="0"/>
                          </a:rPr>
                          <m:t>𝑘</m:t>
                        </m:r>
                      </m:sub>
                      <m:sup>
                        <m:r>
                          <a:rPr lang="en-US" altLang="zh-CN" sz="622" b="0" i="1" smtClean="0">
                            <a:latin typeface="Cambria Math" panose="02040503050406030204" pitchFamily="18" charset="0"/>
                            <a:cs typeface="Arial" pitchFamily="34" charset="0"/>
                          </a:rPr>
                          <m:t>′</m:t>
                        </m:r>
                      </m:sup>
                    </m:sSubSup>
                    <m:r>
                      <a:rPr lang="en-US" altLang="zh-CN" sz="622" b="0" i="1" smtClean="0">
                        <a:latin typeface="Cambria Math" panose="02040503050406030204" pitchFamily="18" charset="0"/>
                        <a:cs typeface="Arial" pitchFamily="34" charset="0"/>
                      </a:rPr>
                      <m:t>}</m:t>
                    </m:r>
                  </m:oMath>
                </a14:m>
                <a:endParaRPr lang="en-US" altLang="zh-CN" sz="622" dirty="0">
                  <a:latin typeface="Titillium Web" panose="00000500000000000000" pitchFamily="2" charset="0"/>
                  <a:cs typeface="Arial" pitchFamily="34" charset="0"/>
                </a:endParaRPr>
              </a:p>
              <a:p>
                <a:pPr marL="304773" lvl="1" indent="-171450" algn="just">
                  <a:lnSpc>
                    <a:spcPct val="110000"/>
                  </a:lnSpc>
                  <a:buFont typeface="Arial" panose="020B0604020202020204" pitchFamily="34" charset="0"/>
                  <a:buChar char="•"/>
                </a:pPr>
                <a:r>
                  <a:rPr lang="en-US" altLang="zh-CN" sz="622" dirty="0">
                    <a:latin typeface="Titillium Web" panose="00000500000000000000" pitchFamily="2" charset="0"/>
                    <a:cs typeface="Arial" pitchFamily="34" charset="0"/>
                  </a:rPr>
                  <a:t>Let  </a:t>
                </a:r>
                <a14:m>
                  <m:oMath xmlns:m="http://schemas.openxmlformats.org/officeDocument/2006/math">
                    <m:r>
                      <m:rPr>
                        <m:sty m:val="p"/>
                      </m:rPr>
                      <a:rPr lang="en-US" altLang="zh-CN" sz="622" b="0" i="0" smtClean="0">
                        <a:latin typeface="Cambria Math" panose="02040503050406030204" pitchFamily="18" charset="0"/>
                        <a:cs typeface="Arial" pitchFamily="34" charset="0"/>
                      </a:rPr>
                      <m:t>y</m:t>
                    </m:r>
                    <m:r>
                      <a:rPr lang="en-US" altLang="zh-CN" sz="622" i="1">
                        <a:latin typeface="Cambria Math" panose="02040503050406030204" pitchFamily="18" charset="0"/>
                        <a:cs typeface="Arial" pitchFamily="34" charset="0"/>
                      </a:rPr>
                      <m:t>=|</m:t>
                    </m:r>
                    <m:sSup>
                      <m:sSupPr>
                        <m:ctrlPr>
                          <a:rPr lang="en-US" altLang="zh-CN" sz="622" i="1">
                            <a:latin typeface="Cambria Math" panose="02040503050406030204" pitchFamily="18" charset="0"/>
                            <a:cs typeface="Arial" pitchFamily="34" charset="0"/>
                          </a:rPr>
                        </m:ctrlPr>
                      </m:sSupPr>
                      <m:e>
                        <m:r>
                          <a:rPr lang="en-US" altLang="zh-CN" sz="622" i="1">
                            <a:latin typeface="Cambria Math" panose="02040503050406030204" pitchFamily="18" charset="0"/>
                            <a:cs typeface="Arial" pitchFamily="34" charset="0"/>
                          </a:rPr>
                          <m:t>𝑆</m:t>
                        </m:r>
                      </m:e>
                      <m:sup>
                        <m:r>
                          <a:rPr lang="en-US" altLang="zh-CN" sz="622" i="1">
                            <a:latin typeface="Cambria Math" panose="02040503050406030204" pitchFamily="18" charset="0"/>
                            <a:cs typeface="Arial" pitchFamily="34" charset="0"/>
                          </a:rPr>
                          <m:t>∗</m:t>
                        </m:r>
                        <m:r>
                          <a:rPr lang="en-US" altLang="zh-CN" sz="622" b="0" i="1" smtClean="0">
                            <a:latin typeface="Cambria Math" panose="02040503050406030204" pitchFamily="18" charset="0"/>
                            <a:cs typeface="Arial" pitchFamily="34" charset="0"/>
                          </a:rPr>
                          <m:t>∗</m:t>
                        </m:r>
                      </m:sup>
                    </m:sSup>
                    <m:r>
                      <a:rPr lang="en-US" altLang="zh-CN" sz="622" i="1">
                        <a:latin typeface="Cambria Math" panose="02040503050406030204" pitchFamily="18" charset="0"/>
                        <a:cs typeface="Arial" pitchFamily="34" charset="0"/>
                      </a:rPr>
                      <m:t>|</m:t>
                    </m:r>
                  </m:oMath>
                </a14:m>
                <a:r>
                  <a:rPr lang="en-US" altLang="zh-CN" sz="622" dirty="0">
                    <a:latin typeface="Titillium Web" panose="00000500000000000000" pitchFamily="2" charset="0"/>
                    <a:cs typeface="Arial" pitchFamily="34" charset="0"/>
                  </a:rPr>
                  <a:t>, where </a:t>
                </a:r>
                <a14:m>
                  <m:oMath xmlns:m="http://schemas.openxmlformats.org/officeDocument/2006/math">
                    <m:d>
                      <m:dPr>
                        <m:begChr m:val="|"/>
                        <m:endChr m:val="|"/>
                        <m:ctrlPr>
                          <a:rPr lang="en-US" altLang="zh-CN" sz="622" i="1">
                            <a:latin typeface="Cambria Math" panose="02040503050406030204" pitchFamily="18" charset="0"/>
                            <a:cs typeface="Arial" pitchFamily="34" charset="0"/>
                          </a:rPr>
                        </m:ctrlPr>
                      </m:dPr>
                      <m:e>
                        <m:sSup>
                          <m:sSupPr>
                            <m:ctrlPr>
                              <a:rPr lang="en-US" altLang="zh-CN" sz="622" i="1">
                                <a:latin typeface="Cambria Math" panose="02040503050406030204" pitchFamily="18" charset="0"/>
                                <a:cs typeface="Arial" pitchFamily="34" charset="0"/>
                              </a:rPr>
                            </m:ctrlPr>
                          </m:sSupPr>
                          <m:e>
                            <m:r>
                              <a:rPr lang="en-US" altLang="zh-CN" sz="622" i="1">
                                <a:latin typeface="Cambria Math" panose="02040503050406030204" pitchFamily="18" charset="0"/>
                                <a:cs typeface="Arial" pitchFamily="34" charset="0"/>
                              </a:rPr>
                              <m:t>𝑆</m:t>
                            </m:r>
                          </m:e>
                          <m:sup>
                            <m:r>
                              <a:rPr lang="en-US" altLang="zh-CN" sz="622" i="1">
                                <a:latin typeface="Cambria Math" panose="02040503050406030204" pitchFamily="18" charset="0"/>
                                <a:cs typeface="Arial" pitchFamily="34" charset="0"/>
                              </a:rPr>
                              <m:t>∗</m:t>
                            </m:r>
                            <m:r>
                              <a:rPr lang="en-US" altLang="zh-CN" sz="622" b="0" i="1" smtClean="0">
                                <a:latin typeface="Cambria Math" panose="02040503050406030204" pitchFamily="18" charset="0"/>
                                <a:cs typeface="Arial" pitchFamily="34" charset="0"/>
                              </a:rPr>
                              <m:t>∗</m:t>
                            </m:r>
                          </m:sup>
                        </m:sSup>
                      </m:e>
                    </m:d>
                    <m:r>
                      <a:rPr lang="en-US" altLang="zh-CN" sz="622" i="1">
                        <a:latin typeface="Cambria Math" panose="02040503050406030204" pitchFamily="18" charset="0"/>
                        <a:cs typeface="Arial" pitchFamily="34" charset="0"/>
                      </a:rPr>
                      <m:t>={(</m:t>
                    </m:r>
                    <m:r>
                      <a:rPr lang="en-US" altLang="zh-CN" sz="622" i="1">
                        <a:latin typeface="Cambria Math" panose="02040503050406030204" pitchFamily="18" charset="0"/>
                        <a:cs typeface="Arial" pitchFamily="34" charset="0"/>
                      </a:rPr>
                      <m:t>𝑖</m:t>
                    </m:r>
                    <m:r>
                      <a:rPr lang="en-US" altLang="zh-CN" sz="622" i="1">
                        <a:latin typeface="Cambria Math" panose="02040503050406030204" pitchFamily="18" charset="0"/>
                        <a:cs typeface="Arial" pitchFamily="34" charset="0"/>
                      </a:rPr>
                      <m:t>,</m:t>
                    </m:r>
                    <m:r>
                      <a:rPr lang="en-US" altLang="zh-CN" sz="622" i="1">
                        <a:latin typeface="Cambria Math" panose="02040503050406030204" pitchFamily="18" charset="0"/>
                        <a:cs typeface="Arial" pitchFamily="34" charset="0"/>
                      </a:rPr>
                      <m:t>𝑗</m:t>
                    </m:r>
                    <m:r>
                      <a:rPr lang="en-US" altLang="zh-CN" sz="622" i="1">
                        <a:latin typeface="Cambria Math" panose="02040503050406030204" pitchFamily="18" charset="0"/>
                        <a:cs typeface="Arial" pitchFamily="34" charset="0"/>
                      </a:rPr>
                      <m:t>)|</m:t>
                    </m:r>
                    <m:r>
                      <a:rPr lang="en-US" altLang="zh-CN" sz="622" i="1">
                        <a:latin typeface="Cambria Math" panose="02040503050406030204" pitchFamily="18" charset="0"/>
                        <a:cs typeface="Arial" pitchFamily="34" charset="0"/>
                      </a:rPr>
                      <m:t>𝑖</m:t>
                    </m:r>
                    <m:r>
                      <a:rPr lang="en-US" altLang="zh-CN" sz="622" i="1">
                        <a:latin typeface="Cambria Math" panose="02040503050406030204" pitchFamily="18" charset="0"/>
                        <a:cs typeface="Arial" pitchFamily="34" charset="0"/>
                      </a:rPr>
                      <m:t>∈</m:t>
                    </m:r>
                    <m:sSub>
                      <m:sSubPr>
                        <m:ctrlPr>
                          <a:rPr lang="en-US" altLang="zh-CN" sz="622" i="1">
                            <a:latin typeface="Cambria Math" panose="02040503050406030204" pitchFamily="18" charset="0"/>
                            <a:cs typeface="Arial" pitchFamily="34" charset="0"/>
                          </a:rPr>
                        </m:ctrlPr>
                      </m:sSubPr>
                      <m:e>
                        <m:r>
                          <a:rPr lang="en-US" altLang="zh-CN" sz="622" i="1">
                            <a:latin typeface="Cambria Math" panose="02040503050406030204" pitchFamily="18" charset="0"/>
                            <a:cs typeface="Arial" pitchFamily="34" charset="0"/>
                          </a:rPr>
                          <m:t>𝐶</m:t>
                        </m:r>
                      </m:e>
                      <m:sub>
                        <m:sSub>
                          <m:sSubPr>
                            <m:ctrlPr>
                              <a:rPr lang="en-US" altLang="zh-CN" sz="622" b="0" i="1" smtClean="0">
                                <a:latin typeface="Cambria Math" panose="02040503050406030204" pitchFamily="18" charset="0"/>
                                <a:cs typeface="Arial" pitchFamily="34" charset="0"/>
                              </a:rPr>
                            </m:ctrlPr>
                          </m:sSubPr>
                          <m:e>
                            <m:r>
                              <a:rPr lang="en-US" altLang="zh-CN" sz="622" i="1">
                                <a:latin typeface="Cambria Math" panose="02040503050406030204" pitchFamily="18" charset="0"/>
                                <a:cs typeface="Arial" pitchFamily="34" charset="0"/>
                              </a:rPr>
                              <m:t>𝑙</m:t>
                            </m:r>
                          </m:e>
                          <m:sub>
                            <m:r>
                              <a:rPr lang="en-US" altLang="zh-CN" sz="622" b="0" i="1" smtClean="0">
                                <a:latin typeface="Cambria Math" panose="02040503050406030204" pitchFamily="18" charset="0"/>
                                <a:cs typeface="Arial" pitchFamily="34" charset="0"/>
                              </a:rPr>
                              <m:t>1</m:t>
                            </m:r>
                          </m:sub>
                        </m:sSub>
                      </m:sub>
                    </m:sSub>
                    <m:r>
                      <a:rPr lang="en-US" altLang="zh-CN" sz="622" b="0" i="1" smtClean="0">
                        <a:latin typeface="Cambria Math" panose="02040503050406030204" pitchFamily="18" charset="0"/>
                        <a:cs typeface="Arial" pitchFamily="34" charset="0"/>
                      </a:rPr>
                      <m:t>,</m:t>
                    </m:r>
                    <m:r>
                      <a:rPr lang="en-US" altLang="zh-CN" sz="622" b="0" i="1" smtClean="0">
                        <a:latin typeface="Cambria Math" panose="02040503050406030204" pitchFamily="18" charset="0"/>
                        <a:cs typeface="Arial" pitchFamily="34" charset="0"/>
                      </a:rPr>
                      <m:t>𝑗</m:t>
                    </m:r>
                    <m:r>
                      <a:rPr lang="en-US" altLang="zh-CN" sz="622" b="0" i="1" smtClean="0">
                        <a:latin typeface="Cambria Math" panose="02040503050406030204" pitchFamily="18" charset="0"/>
                        <a:cs typeface="Arial" pitchFamily="34" charset="0"/>
                      </a:rPr>
                      <m:t>∈</m:t>
                    </m:r>
                    <m:sSub>
                      <m:sSubPr>
                        <m:ctrlPr>
                          <a:rPr lang="en-US" altLang="zh-CN" sz="622" b="0" i="1" smtClean="0">
                            <a:latin typeface="Cambria Math" panose="02040503050406030204" pitchFamily="18" charset="0"/>
                            <a:cs typeface="Arial" pitchFamily="34" charset="0"/>
                          </a:rPr>
                        </m:ctrlPr>
                      </m:sSubPr>
                      <m:e>
                        <m:r>
                          <a:rPr lang="en-US" altLang="zh-CN" sz="622" b="0" i="1" smtClean="0">
                            <a:latin typeface="Cambria Math" panose="02040503050406030204" pitchFamily="18" charset="0"/>
                            <a:cs typeface="Arial" pitchFamily="34" charset="0"/>
                          </a:rPr>
                          <m:t>𝐶</m:t>
                        </m:r>
                      </m:e>
                      <m:sub>
                        <m:sSub>
                          <m:sSubPr>
                            <m:ctrlPr>
                              <a:rPr lang="en-US" altLang="zh-CN" sz="622" b="0" i="1" smtClean="0">
                                <a:latin typeface="Cambria Math" panose="02040503050406030204" pitchFamily="18" charset="0"/>
                                <a:cs typeface="Arial" pitchFamily="34" charset="0"/>
                              </a:rPr>
                            </m:ctrlPr>
                          </m:sSubPr>
                          <m:e>
                            <m:r>
                              <a:rPr lang="en-US" altLang="zh-CN" sz="622" b="0" i="1" smtClean="0">
                                <a:latin typeface="Cambria Math" panose="02040503050406030204" pitchFamily="18" charset="0"/>
                                <a:cs typeface="Arial" pitchFamily="34" charset="0"/>
                              </a:rPr>
                              <m:t>𝑙</m:t>
                            </m:r>
                          </m:e>
                          <m:sub>
                            <m:r>
                              <a:rPr lang="en-US" altLang="zh-CN" sz="622" b="0" i="1" smtClean="0">
                                <a:latin typeface="Cambria Math" panose="02040503050406030204" pitchFamily="18" charset="0"/>
                                <a:cs typeface="Arial" pitchFamily="34" charset="0"/>
                              </a:rPr>
                              <m:t>2</m:t>
                            </m:r>
                          </m:sub>
                        </m:sSub>
                      </m:sub>
                    </m:sSub>
                    <m:r>
                      <a:rPr lang="en-US" altLang="zh-CN" sz="622" i="1">
                        <a:latin typeface="Cambria Math" panose="02040503050406030204" pitchFamily="18" charset="0"/>
                        <a:cs typeface="Arial" pitchFamily="34" charset="0"/>
                      </a:rPr>
                      <m:t> </m:t>
                    </m:r>
                    <m:r>
                      <a:rPr lang="en-US" altLang="zh-CN" sz="622" i="1">
                        <a:latin typeface="Cambria Math" panose="02040503050406030204" pitchFamily="18" charset="0"/>
                        <a:cs typeface="Arial" pitchFamily="34" charset="0"/>
                      </a:rPr>
                      <m:t>𝑎𝑛𝑑</m:t>
                    </m:r>
                    <m:r>
                      <a:rPr lang="en-US" altLang="zh-CN" sz="622" i="1">
                        <a:latin typeface="Cambria Math" panose="02040503050406030204" pitchFamily="18" charset="0"/>
                        <a:cs typeface="Arial" pitchFamily="34" charset="0"/>
                      </a:rPr>
                      <m:t> </m:t>
                    </m:r>
                    <m:r>
                      <a:rPr lang="en-US" altLang="zh-CN" sz="622" i="1">
                        <a:latin typeface="Cambria Math" panose="02040503050406030204" pitchFamily="18" charset="0"/>
                        <a:cs typeface="Arial" pitchFamily="34" charset="0"/>
                      </a:rPr>
                      <m:t>𝑖</m:t>
                    </m:r>
                    <m:r>
                      <a:rPr lang="en-US" altLang="zh-CN" sz="622" i="1">
                        <a:latin typeface="Cambria Math" panose="02040503050406030204" pitchFamily="18" charset="0"/>
                        <a:cs typeface="Arial" pitchFamily="34" charset="0"/>
                      </a:rPr>
                      <m:t>∈</m:t>
                    </m:r>
                    <m:sSubSup>
                      <m:sSubSupPr>
                        <m:ctrlPr>
                          <a:rPr lang="en-US" altLang="zh-CN" sz="622" i="1">
                            <a:latin typeface="Cambria Math" panose="02040503050406030204" pitchFamily="18" charset="0"/>
                            <a:cs typeface="Arial" pitchFamily="34" charset="0"/>
                          </a:rPr>
                        </m:ctrlPr>
                      </m:sSubSupPr>
                      <m:e>
                        <m:r>
                          <a:rPr lang="en-US" altLang="zh-CN" sz="622" i="1">
                            <a:latin typeface="Cambria Math" panose="02040503050406030204" pitchFamily="18" charset="0"/>
                            <a:cs typeface="Arial" pitchFamily="34" charset="0"/>
                          </a:rPr>
                          <m:t>𝐶</m:t>
                        </m:r>
                      </m:e>
                      <m:sub>
                        <m:sSub>
                          <m:sSubPr>
                            <m:ctrlPr>
                              <a:rPr lang="en-US" altLang="zh-CN" sz="622" b="0" i="1" smtClean="0">
                                <a:latin typeface="Cambria Math" panose="02040503050406030204" pitchFamily="18" charset="0"/>
                                <a:cs typeface="Arial" pitchFamily="34" charset="0"/>
                              </a:rPr>
                            </m:ctrlPr>
                          </m:sSubPr>
                          <m:e>
                            <m:r>
                              <a:rPr lang="en-US" altLang="zh-CN" sz="622" i="1">
                                <a:latin typeface="Cambria Math" panose="02040503050406030204" pitchFamily="18" charset="0"/>
                                <a:cs typeface="Arial" pitchFamily="34" charset="0"/>
                              </a:rPr>
                              <m:t>𝑘</m:t>
                            </m:r>
                          </m:e>
                          <m:sub>
                            <m:r>
                              <a:rPr lang="en-US" altLang="zh-CN" sz="622" b="0" i="1" smtClean="0">
                                <a:latin typeface="Cambria Math" panose="02040503050406030204" pitchFamily="18" charset="0"/>
                                <a:cs typeface="Arial" pitchFamily="34" charset="0"/>
                              </a:rPr>
                              <m:t>1</m:t>
                            </m:r>
                          </m:sub>
                        </m:sSub>
                      </m:sub>
                      <m:sup>
                        <m:r>
                          <a:rPr lang="en-US" altLang="zh-CN" sz="622" i="1">
                            <a:latin typeface="Cambria Math" panose="02040503050406030204" pitchFamily="18" charset="0"/>
                            <a:cs typeface="Arial" pitchFamily="34" charset="0"/>
                          </a:rPr>
                          <m:t>′</m:t>
                        </m:r>
                      </m:sup>
                    </m:sSubSup>
                    <m:r>
                      <a:rPr lang="en-US" altLang="zh-CN" sz="622" b="0" i="1" smtClean="0">
                        <a:latin typeface="Cambria Math" panose="02040503050406030204" pitchFamily="18" charset="0"/>
                        <a:cs typeface="Arial" pitchFamily="34" charset="0"/>
                      </a:rPr>
                      <m:t>,</m:t>
                    </m:r>
                    <m:r>
                      <a:rPr lang="en-US" altLang="zh-CN" sz="622" b="0" i="1" smtClean="0">
                        <a:latin typeface="Cambria Math" panose="02040503050406030204" pitchFamily="18" charset="0"/>
                        <a:cs typeface="Arial" pitchFamily="34" charset="0"/>
                      </a:rPr>
                      <m:t>𝑗</m:t>
                    </m:r>
                    <m:r>
                      <a:rPr lang="en-US" altLang="zh-CN" sz="622" b="0" i="1" smtClean="0">
                        <a:latin typeface="Cambria Math" panose="02040503050406030204" pitchFamily="18" charset="0"/>
                        <a:cs typeface="Arial" pitchFamily="34" charset="0"/>
                      </a:rPr>
                      <m:t>∈</m:t>
                    </m:r>
                    <m:sSubSup>
                      <m:sSubSupPr>
                        <m:ctrlPr>
                          <a:rPr lang="en-US" altLang="zh-CN" sz="622" b="0" i="1" smtClean="0">
                            <a:latin typeface="Cambria Math" panose="02040503050406030204" pitchFamily="18" charset="0"/>
                            <a:cs typeface="Arial" pitchFamily="34" charset="0"/>
                          </a:rPr>
                        </m:ctrlPr>
                      </m:sSubSupPr>
                      <m:e>
                        <m:sSub>
                          <m:sSubPr>
                            <m:ctrlPr>
                              <a:rPr lang="en-US" altLang="zh-CN" sz="622" b="0" i="1" smtClean="0">
                                <a:latin typeface="Cambria Math" panose="02040503050406030204" pitchFamily="18" charset="0"/>
                                <a:cs typeface="Arial" pitchFamily="34" charset="0"/>
                              </a:rPr>
                            </m:ctrlPr>
                          </m:sSubPr>
                          <m:e>
                            <m:r>
                              <a:rPr lang="en-US" altLang="zh-CN" sz="622" b="0" i="1" smtClean="0">
                                <a:latin typeface="Cambria Math" panose="02040503050406030204" pitchFamily="18" charset="0"/>
                                <a:cs typeface="Arial" pitchFamily="34" charset="0"/>
                              </a:rPr>
                              <m:t>𝐶</m:t>
                            </m:r>
                          </m:e>
                          <m:sub>
                            <m:r>
                              <a:rPr lang="en-US" altLang="zh-CN" sz="622" b="0" i="1" smtClean="0">
                                <a:latin typeface="Cambria Math" panose="02040503050406030204" pitchFamily="18" charset="0"/>
                                <a:cs typeface="Arial" pitchFamily="34" charset="0"/>
                              </a:rPr>
                              <m:t>𝑘</m:t>
                            </m:r>
                          </m:sub>
                        </m:sSub>
                      </m:e>
                      <m:sub>
                        <m:r>
                          <a:rPr lang="en-US" altLang="zh-CN" sz="622" b="0" i="1" smtClean="0">
                            <a:latin typeface="Cambria Math" panose="02040503050406030204" pitchFamily="18" charset="0"/>
                            <a:cs typeface="Arial" pitchFamily="34" charset="0"/>
                          </a:rPr>
                          <m:t>2</m:t>
                        </m:r>
                      </m:sub>
                      <m:sup>
                        <m:r>
                          <a:rPr lang="en-US" altLang="zh-CN" sz="622" b="0" i="1" smtClean="0">
                            <a:latin typeface="Cambria Math" panose="02040503050406030204" pitchFamily="18" charset="0"/>
                            <a:cs typeface="Arial" pitchFamily="34" charset="0"/>
                          </a:rPr>
                          <m:t>′</m:t>
                        </m:r>
                      </m:sup>
                    </m:sSubSup>
                    <m:r>
                      <a:rPr lang="en-US" altLang="zh-CN" sz="622" i="1">
                        <a:latin typeface="Cambria Math" panose="02040503050406030204" pitchFamily="18" charset="0"/>
                        <a:cs typeface="Arial" pitchFamily="34" charset="0"/>
                      </a:rPr>
                      <m:t>}</m:t>
                    </m:r>
                  </m:oMath>
                </a14:m>
                <a:r>
                  <a:rPr lang="en-US" altLang="zh-CN" sz="622" dirty="0">
                    <a:latin typeface="Titillium Web" panose="00000500000000000000" pitchFamily="2" charset="0"/>
                    <a:cs typeface="Arial" pitchFamily="34" charset="0"/>
                  </a:rPr>
                  <a:t>  </a:t>
                </a: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r>
                  <a:rPr lang="en-US" altLang="zh-CN" sz="622" dirty="0">
                    <a:latin typeface="Titillium Web" panose="00000500000000000000" pitchFamily="2" charset="0"/>
                    <a:cs typeface="Arial" pitchFamily="34" charset="0"/>
                  </a:rPr>
                  <a:t>Then  Rand Index, Rd is defined as:</a:t>
                </a:r>
              </a:p>
              <a:p>
                <a:pPr algn="just">
                  <a:lnSpc>
                    <a:spcPct val="110000"/>
                  </a:lnSpc>
                </a:pPr>
                <a14:m>
                  <m:oMathPara xmlns:m="http://schemas.openxmlformats.org/officeDocument/2006/math">
                    <m:oMathParaPr>
                      <m:jc m:val="centerGroup"/>
                    </m:oMathParaPr>
                    <m:oMath xmlns:m="http://schemas.openxmlformats.org/officeDocument/2006/math">
                      <m:r>
                        <a:rPr lang="en-US" altLang="zh-CN" sz="622" b="0" i="1" smtClean="0">
                          <a:latin typeface="Cambria Math" panose="02040503050406030204" pitchFamily="18" charset="0"/>
                          <a:cs typeface="Arial" pitchFamily="34" charset="0"/>
                        </a:rPr>
                        <m:t>𝑅𝑑</m:t>
                      </m:r>
                      <m:r>
                        <a:rPr lang="en-US" altLang="zh-CN" sz="622" b="0" i="1" smtClean="0">
                          <a:latin typeface="Cambria Math" panose="02040503050406030204" pitchFamily="18" charset="0"/>
                          <a:cs typeface="Arial" pitchFamily="34" charset="0"/>
                        </a:rPr>
                        <m:t>= </m:t>
                      </m:r>
                      <m:f>
                        <m:fPr>
                          <m:ctrlPr>
                            <a:rPr lang="en-US" altLang="zh-CN" sz="622" i="1" dirty="0" smtClean="0">
                              <a:latin typeface="Cambria Math" panose="02040503050406030204" pitchFamily="18" charset="0"/>
                            </a:rPr>
                          </m:ctrlPr>
                        </m:fPr>
                        <m:num>
                          <m:r>
                            <a:rPr lang="en-US" altLang="zh-CN" sz="622" i="1" dirty="0" smtClean="0">
                              <a:latin typeface="Cambria Math" panose="02040503050406030204" pitchFamily="18" charset="0"/>
                            </a:rPr>
                            <m:t>𝑥</m:t>
                          </m:r>
                          <m:r>
                            <a:rPr lang="en-US" altLang="zh-CN" sz="622" i="0" dirty="0" smtClean="0">
                              <a:latin typeface="Cambria Math" panose="02040503050406030204" pitchFamily="18" charset="0"/>
                            </a:rPr>
                            <m:t>+</m:t>
                          </m:r>
                          <m:r>
                            <a:rPr lang="en-US" altLang="zh-CN" sz="622" i="1" dirty="0" smtClean="0">
                              <a:latin typeface="Cambria Math" panose="02040503050406030204" pitchFamily="18" charset="0"/>
                            </a:rPr>
                            <m:t>𝑦</m:t>
                          </m:r>
                        </m:num>
                        <m:den>
                          <m:d>
                            <m:dPr>
                              <m:ctrlPr>
                                <a:rPr lang="en-US" altLang="zh-CN" sz="622" i="1" dirty="0" smtClean="0">
                                  <a:latin typeface="Cambria Math" panose="02040503050406030204" pitchFamily="18" charset="0"/>
                                </a:rPr>
                              </m:ctrlPr>
                            </m:dPr>
                            <m:e>
                              <m:m>
                                <m:mPr>
                                  <m:plcHide m:val="on"/>
                                  <m:mcs>
                                    <m:mc>
                                      <m:mcPr>
                                        <m:count m:val="1"/>
                                        <m:mcJc m:val="center"/>
                                      </m:mcPr>
                                    </m:mc>
                                  </m:mcs>
                                  <m:ctrlPr>
                                    <a:rPr lang="en-US" altLang="zh-CN" sz="622" i="1" dirty="0" smtClean="0">
                                      <a:latin typeface="Cambria Math" panose="02040503050406030204" pitchFamily="18" charset="0"/>
                                    </a:rPr>
                                  </m:ctrlPr>
                                </m:mPr>
                                <m:mr>
                                  <m:e>
                                    <m:r>
                                      <a:rPr lang="en-US" altLang="zh-CN" sz="622" i="1" dirty="0" smtClean="0">
                                        <a:latin typeface="Cambria Math" panose="02040503050406030204" pitchFamily="18" charset="0"/>
                                      </a:rPr>
                                      <m:t>𝑛</m:t>
                                    </m:r>
                                  </m:e>
                                </m:mr>
                                <m:mr>
                                  <m:e>
                                    <m:r>
                                      <a:rPr lang="en-US" altLang="zh-CN" sz="622" i="0" dirty="0" smtClean="0">
                                        <a:latin typeface="Cambria Math" panose="02040503050406030204" pitchFamily="18" charset="0"/>
                                      </a:rPr>
                                      <m:t>2</m:t>
                                    </m:r>
                                  </m:e>
                                </m:mr>
                              </m:m>
                            </m:e>
                          </m:d>
                        </m:den>
                      </m:f>
                    </m:oMath>
                  </m:oMathPara>
                </a14:m>
                <a:endParaRPr lang="en-US" altLang="zh-CN" sz="622" dirty="0">
                  <a:latin typeface="Titillium Web" panose="00000500000000000000" pitchFamily="2" charset="0"/>
                  <a:cs typeface="Arial" pitchFamily="34" charset="0"/>
                </a:endParaRPr>
              </a:p>
              <a:p>
                <a:pPr lvl="1">
                  <a:lnSpc>
                    <a:spcPct val="110000"/>
                  </a:lnSpc>
                </a:pPr>
                <a:endParaRPr lang="en-US" altLang="zh-CN" sz="622" dirty="0">
                  <a:latin typeface="Titillium Web" panose="00000500000000000000" pitchFamily="2" charset="0"/>
                  <a:cs typeface="Arial" pitchFamily="34" charset="0"/>
                </a:endParaRPr>
              </a:p>
              <a:p>
                <a:pPr lvl="1">
                  <a:lnSpc>
                    <a:spcPct val="110000"/>
                  </a:lnSpc>
                </a:pPr>
                <a:endParaRPr lang="en-US" altLang="zh-CN" sz="622" dirty="0">
                  <a:latin typeface="Titillium Web" panose="00000500000000000000" pitchFamily="2" charset="0"/>
                  <a:cs typeface="Arial" pitchFamily="34" charset="0"/>
                </a:endParaRPr>
              </a:p>
            </p:txBody>
          </p:sp>
        </mc:Choice>
        <mc:Fallback xmlns="">
          <p:sp>
            <p:nvSpPr>
              <p:cNvPr id="33" name="TextBox 19">
                <a:extLst>
                  <a:ext uri="{FF2B5EF4-FFF2-40B4-BE49-F238E27FC236}">
                    <a16:creationId xmlns:a16="http://schemas.microsoft.com/office/drawing/2014/main" id="{FF2F571A-8468-4841-97BD-AF3113CCD9A9}"/>
                  </a:ext>
                </a:extLst>
              </p:cNvPr>
              <p:cNvSpPr txBox="1">
                <a:spLocks noRot="1" noChangeAspect="1" noMove="1" noResize="1" noEditPoints="1" noAdjustHandles="1" noChangeArrowheads="1" noChangeShapeType="1" noTextEdit="1"/>
              </p:cNvSpPr>
              <p:nvPr/>
            </p:nvSpPr>
            <p:spPr bwMode="auto">
              <a:xfrm>
                <a:off x="3402459" y="8122167"/>
                <a:ext cx="2879502" cy="1353593"/>
              </a:xfrm>
              <a:prstGeom prst="rect">
                <a:avLst/>
              </a:prstGeom>
              <a:blipFill>
                <a:blip r:embed="rId11"/>
                <a:stretch>
                  <a:fillRect l="-846" t="-450" r="-105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A13B0D39-1460-4DC5-959F-F90C983AD912}"/>
              </a:ext>
            </a:extLst>
          </p:cNvPr>
          <p:cNvSpPr/>
          <p:nvPr/>
        </p:nvSpPr>
        <p:spPr>
          <a:xfrm>
            <a:off x="8302933" y="4557244"/>
            <a:ext cx="184731" cy="224677"/>
          </a:xfrm>
          <a:prstGeom prst="rect">
            <a:avLst/>
          </a:prstGeom>
        </p:spPr>
        <p:txBody>
          <a:bodyPr wrap="none">
            <a:spAutoFit/>
          </a:bodyPr>
          <a:lstStyle/>
          <a:p>
            <a:pPr algn="just">
              <a:lnSpc>
                <a:spcPct val="110000"/>
              </a:lnSpc>
            </a:pPr>
            <a:endParaRPr lang="en-US" altLang="zh-CN" sz="800" dirty="0">
              <a:latin typeface="Titillium Web" panose="00000500000000000000" pitchFamily="2" charset="0"/>
              <a:cs typeface="Arial" pitchFamily="34" charset="0"/>
            </a:endParaRPr>
          </a:p>
        </p:txBody>
      </p:sp>
      <mc:AlternateContent xmlns:mc="http://schemas.openxmlformats.org/markup-compatibility/2006" xmlns:a14="http://schemas.microsoft.com/office/drawing/2010/main">
        <mc:Choice Requires="a14">
          <p:sp>
            <p:nvSpPr>
              <p:cNvPr id="32" name="TextBox 19">
                <a:extLst>
                  <a:ext uri="{FF2B5EF4-FFF2-40B4-BE49-F238E27FC236}">
                    <a16:creationId xmlns:a16="http://schemas.microsoft.com/office/drawing/2014/main" id="{C500F5F8-F777-4F09-B404-83963A6E6DC9}"/>
                  </a:ext>
                </a:extLst>
              </p:cNvPr>
              <p:cNvSpPr txBox="1">
                <a:spLocks noChangeArrowheads="1"/>
              </p:cNvSpPr>
              <p:nvPr/>
            </p:nvSpPr>
            <p:spPr bwMode="auto">
              <a:xfrm>
                <a:off x="6441424" y="2831385"/>
                <a:ext cx="2879502" cy="70553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23701" tIns="11851" rIns="23701" bIns="11851">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14:m>
                  <m:oMath xmlns:m="http://schemas.openxmlformats.org/officeDocument/2006/math">
                    <m:d>
                      <m:dPr>
                        <m:ctrlPr>
                          <a:rPr lang="en-US" altLang="zh-CN" sz="622" i="1" dirty="0" smtClean="0">
                            <a:latin typeface="Cambria Math" panose="02040503050406030204" pitchFamily="18" charset="0"/>
                            <a:cs typeface="Arial" pitchFamily="34" charset="0"/>
                          </a:rPr>
                        </m:ctrlPr>
                      </m:dPr>
                      <m:e>
                        <m:m>
                          <m:mPr>
                            <m:plcHide m:val="on"/>
                            <m:mcs>
                              <m:mc>
                                <m:mcPr>
                                  <m:count m:val="1"/>
                                  <m:mcJc m:val="center"/>
                                </m:mcPr>
                              </m:mc>
                            </m:mcs>
                            <m:ctrlPr>
                              <a:rPr lang="en-US" altLang="zh-CN" sz="622" i="1" dirty="0">
                                <a:latin typeface="Cambria Math" panose="02040503050406030204" pitchFamily="18" charset="0"/>
                                <a:cs typeface="Arial" pitchFamily="34" charset="0"/>
                              </a:rPr>
                            </m:ctrlPr>
                          </m:mPr>
                          <m:mr>
                            <m:e>
                              <m:r>
                                <a:rPr lang="en-US" altLang="zh-CN" sz="622" dirty="0">
                                  <a:latin typeface="Cambria Math" panose="02040503050406030204" pitchFamily="18" charset="0"/>
                                  <a:cs typeface="Arial" pitchFamily="34" charset="0"/>
                                </a:rPr>
                                <m:t>𝑛</m:t>
                              </m:r>
                            </m:e>
                          </m:mr>
                          <m:mr>
                            <m:e>
                              <m:r>
                                <a:rPr lang="en-US" altLang="zh-CN" sz="622" dirty="0">
                                  <a:latin typeface="Cambria Math" panose="02040503050406030204" pitchFamily="18" charset="0"/>
                                  <a:cs typeface="Arial" pitchFamily="34" charset="0"/>
                                </a:rPr>
                                <m:t>2</m:t>
                              </m:r>
                            </m:e>
                          </m:mr>
                        </m:m>
                      </m:e>
                    </m:d>
                  </m:oMath>
                </a14:m>
                <a:r>
                  <a:rPr lang="en-US" altLang="zh-CN" sz="622" dirty="0">
                    <a:latin typeface="Titillium Web" panose="00000500000000000000" pitchFamily="2" charset="0"/>
                    <a:cs typeface="Arial" pitchFamily="34" charset="0"/>
                  </a:rPr>
                  <a:t> is the total number of possible choices of pair. Rand index can be interpreted as the probability that </a:t>
                </a:r>
                <a14:m>
                  <m:oMath xmlns:m="http://schemas.openxmlformats.org/officeDocument/2006/math">
                    <m:r>
                      <m:rPr>
                        <m:sty m:val="p"/>
                      </m:rPr>
                      <a:rPr lang="en-US" altLang="zh-CN" sz="622" b="0" i="0" smtClean="0">
                        <a:latin typeface="Cambria Math" panose="02040503050406030204" pitchFamily="18" charset="0"/>
                        <a:cs typeface="Arial" pitchFamily="34" charset="0"/>
                      </a:rPr>
                      <m:t>Γ</m:t>
                    </m:r>
                  </m:oMath>
                </a14:m>
                <a:r>
                  <a:rPr lang="en-US" altLang="zh-CN" sz="622" dirty="0">
                    <a:latin typeface="Titillium Web" panose="00000500000000000000" pitchFamily="2" charset="0"/>
                    <a:cs typeface="Arial" pitchFamily="34" charset="0"/>
                  </a:rPr>
                  <a:t> and </a:t>
                </a:r>
                <a14:m>
                  <m:oMath xmlns:m="http://schemas.openxmlformats.org/officeDocument/2006/math">
                    <m:sSup>
                      <m:sSupPr>
                        <m:ctrlPr>
                          <a:rPr lang="en-US" altLang="zh-CN" sz="622" b="0" i="1" smtClean="0">
                            <a:latin typeface="Cambria Math" panose="02040503050406030204" pitchFamily="18" charset="0"/>
                            <a:cs typeface="Arial" pitchFamily="34" charset="0"/>
                          </a:rPr>
                        </m:ctrlPr>
                      </m:sSupPr>
                      <m:e>
                        <m:r>
                          <m:rPr>
                            <m:sty m:val="p"/>
                          </m:rPr>
                          <a:rPr lang="en-US" altLang="zh-CN" sz="622" b="0" i="0" smtClean="0">
                            <a:latin typeface="Cambria Math" panose="02040503050406030204" pitchFamily="18" charset="0"/>
                            <a:cs typeface="Arial" pitchFamily="34" charset="0"/>
                          </a:rPr>
                          <m:t>Γ</m:t>
                        </m:r>
                      </m:e>
                      <m:sup>
                        <m:r>
                          <a:rPr lang="en-US" altLang="zh-CN" sz="622" b="0" i="1" smtClean="0">
                            <a:latin typeface="Cambria Math" panose="02040503050406030204" pitchFamily="18" charset="0"/>
                            <a:cs typeface="Arial" pitchFamily="34" charset="0"/>
                          </a:rPr>
                          <m:t>′</m:t>
                        </m:r>
                      </m:sup>
                    </m:sSup>
                  </m:oMath>
                </a14:m>
                <a:r>
                  <a:rPr lang="en-US" altLang="zh-CN" sz="622" dirty="0">
                    <a:latin typeface="Titillium Web" panose="00000500000000000000" pitchFamily="2" charset="0"/>
                    <a:cs typeface="Arial" pitchFamily="34" charset="0"/>
                  </a:rPr>
                  <a:t> will agree  on a randomly chosen pair. The range of Rd is </a:t>
                </a:r>
                <a14:m>
                  <m:oMath xmlns:m="http://schemas.openxmlformats.org/officeDocument/2006/math">
                    <m:r>
                      <a:rPr lang="en-US" altLang="zh-CN" sz="622" i="1">
                        <a:latin typeface="Cambria Math" panose="02040503050406030204" pitchFamily="18" charset="0"/>
                        <a:cs typeface="Arial" pitchFamily="34" charset="0"/>
                      </a:rPr>
                      <m:t>[</m:t>
                    </m:r>
                    <m:r>
                      <a:rPr lang="en-US" altLang="zh-CN" sz="622" b="0" i="1" smtClean="0">
                        <a:latin typeface="Cambria Math" panose="02040503050406030204" pitchFamily="18" charset="0"/>
                        <a:cs typeface="Arial" pitchFamily="34" charset="0"/>
                      </a:rPr>
                      <m:t>0,1]</m:t>
                    </m:r>
                  </m:oMath>
                </a14:m>
                <a:r>
                  <a:rPr lang="en-US" altLang="zh-CN" sz="622" dirty="0">
                    <a:latin typeface="Titillium Web" panose="00000500000000000000" pitchFamily="2" charset="0"/>
                    <a:cs typeface="Arial" pitchFamily="34" charset="0"/>
                  </a:rPr>
                  <a:t> , when </a:t>
                </a:r>
                <a14:m>
                  <m:oMath xmlns:m="http://schemas.openxmlformats.org/officeDocument/2006/math">
                    <m:r>
                      <a:rPr lang="en-US" altLang="zh-CN" sz="622" b="0" i="1" smtClean="0">
                        <a:latin typeface="Cambria Math" panose="02040503050406030204" pitchFamily="18" charset="0"/>
                        <a:cs typeface="Arial" pitchFamily="34" charset="0"/>
                      </a:rPr>
                      <m:t>𝑅𝑑</m:t>
                    </m:r>
                    <m:d>
                      <m:dPr>
                        <m:ctrlPr>
                          <a:rPr lang="en-US" altLang="zh-CN" sz="622" b="0" i="1" smtClean="0">
                            <a:latin typeface="Cambria Math" panose="02040503050406030204" pitchFamily="18" charset="0"/>
                            <a:cs typeface="Arial" pitchFamily="34" charset="0"/>
                          </a:rPr>
                        </m:ctrlPr>
                      </m:dPr>
                      <m:e>
                        <m:r>
                          <m:rPr>
                            <m:sty m:val="p"/>
                          </m:rPr>
                          <a:rPr lang="en-US" altLang="zh-CN" sz="622" b="0" i="0" smtClean="0">
                            <a:latin typeface="Cambria Math" panose="02040503050406030204" pitchFamily="18" charset="0"/>
                            <a:cs typeface="Arial" pitchFamily="34" charset="0"/>
                          </a:rPr>
                          <m:t>Γ</m:t>
                        </m:r>
                        <m:r>
                          <a:rPr lang="en-US" altLang="zh-CN" sz="622" b="0" i="1" smtClean="0">
                            <a:latin typeface="Cambria Math" panose="02040503050406030204" pitchFamily="18" charset="0"/>
                            <a:cs typeface="Arial" pitchFamily="34" charset="0"/>
                          </a:rPr>
                          <m:t>,</m:t>
                        </m:r>
                        <m:sSup>
                          <m:sSupPr>
                            <m:ctrlPr>
                              <a:rPr lang="en-US" altLang="zh-CN" sz="622" b="0" i="1" smtClean="0">
                                <a:latin typeface="Cambria Math" panose="02040503050406030204" pitchFamily="18" charset="0"/>
                                <a:cs typeface="Arial" pitchFamily="34" charset="0"/>
                              </a:rPr>
                            </m:ctrlPr>
                          </m:sSupPr>
                          <m:e>
                            <m:r>
                              <m:rPr>
                                <m:sty m:val="p"/>
                              </m:rPr>
                              <a:rPr lang="en-US" altLang="zh-CN" sz="622" b="0" i="0" smtClean="0">
                                <a:latin typeface="Cambria Math" panose="02040503050406030204" pitchFamily="18" charset="0"/>
                                <a:cs typeface="Arial" pitchFamily="34" charset="0"/>
                              </a:rPr>
                              <m:t>Γ</m:t>
                            </m:r>
                          </m:e>
                          <m:sup>
                            <m:r>
                              <a:rPr lang="en-US" altLang="zh-CN" sz="622" b="0" i="1" smtClean="0">
                                <a:latin typeface="Cambria Math" panose="02040503050406030204" pitchFamily="18" charset="0"/>
                                <a:cs typeface="Arial" pitchFamily="34" charset="0"/>
                              </a:rPr>
                              <m:t>′</m:t>
                            </m:r>
                          </m:sup>
                        </m:sSup>
                      </m:e>
                    </m:d>
                    <m:r>
                      <a:rPr lang="en-US" altLang="zh-CN" sz="622" b="0" i="1" smtClean="0">
                        <a:latin typeface="Cambria Math" panose="02040503050406030204" pitchFamily="18" charset="0"/>
                        <a:cs typeface="Arial" pitchFamily="34" charset="0"/>
                      </a:rPr>
                      <m:t>=1</m:t>
                    </m:r>
                  </m:oMath>
                </a14:m>
                <a:r>
                  <a:rPr lang="en-US" altLang="zh-CN" sz="622" dirty="0">
                    <a:latin typeface="Titillium Web" panose="00000500000000000000" pitchFamily="2" charset="0"/>
                    <a:cs typeface="Arial" pitchFamily="34" charset="0"/>
                  </a:rPr>
                  <a:t>, </a:t>
                </a:r>
                <a14:m>
                  <m:oMath xmlns:m="http://schemas.openxmlformats.org/officeDocument/2006/math">
                    <m:r>
                      <m:rPr>
                        <m:sty m:val="p"/>
                      </m:rPr>
                      <a:rPr lang="en-US" altLang="zh-CN" sz="622" b="0" i="0" smtClean="0">
                        <a:latin typeface="Cambria Math" panose="02040503050406030204" pitchFamily="18" charset="0"/>
                        <a:cs typeface="Arial" pitchFamily="34" charset="0"/>
                      </a:rPr>
                      <m:t>Γ</m:t>
                    </m:r>
                  </m:oMath>
                </a14:m>
                <a:r>
                  <a:rPr lang="en-US" altLang="zh-CN" sz="622" dirty="0">
                    <a:latin typeface="Titillium Web" panose="00000500000000000000" pitchFamily="2" charset="0"/>
                    <a:cs typeface="Arial" pitchFamily="34" charset="0"/>
                  </a:rPr>
                  <a:t> and </a:t>
                </a:r>
                <a14:m>
                  <m:oMath xmlns:m="http://schemas.openxmlformats.org/officeDocument/2006/math">
                    <m:r>
                      <m:rPr>
                        <m:sty m:val="p"/>
                      </m:rPr>
                      <a:rPr lang="en-US" altLang="zh-CN" sz="622" b="0" i="0" smtClean="0">
                        <a:latin typeface="Cambria Math" panose="02040503050406030204" pitchFamily="18" charset="0"/>
                        <a:cs typeface="Arial" pitchFamily="34" charset="0"/>
                      </a:rPr>
                      <m:t>Γ</m:t>
                    </m:r>
                    <m:r>
                      <a:rPr lang="en-US" altLang="zh-CN" sz="622" b="0" i="1" smtClean="0">
                        <a:latin typeface="Cambria Math" panose="02040503050406030204" pitchFamily="18" charset="0"/>
                        <a:cs typeface="Arial" pitchFamily="34" charset="0"/>
                      </a:rPr>
                      <m:t>′</m:t>
                    </m:r>
                  </m:oMath>
                </a14:m>
                <a:r>
                  <a:rPr lang="en-US" altLang="zh-CN" sz="622" dirty="0">
                    <a:latin typeface="Titillium Web" panose="00000500000000000000" pitchFamily="2" charset="0"/>
                    <a:cs typeface="Arial" pitchFamily="34" charset="0"/>
                  </a:rPr>
                  <a:t> are exactly the same. In the simulation below, we will use normalized Rand Index to decide if two Clusters are the same, and this normalized criteria is called </a:t>
                </a:r>
                <a:r>
                  <a:rPr lang="en-US" altLang="zh-CN" sz="622" b="1" dirty="0">
                    <a:latin typeface="Titillium Web" panose="00000500000000000000" pitchFamily="2" charset="0"/>
                    <a:cs typeface="Arial" pitchFamily="34" charset="0"/>
                  </a:rPr>
                  <a:t>Adjusted Rand Index (ARI)</a:t>
                </a:r>
                <a:r>
                  <a:rPr lang="en-US" altLang="zh-CN" sz="622" dirty="0">
                    <a:latin typeface="Titillium Web" panose="00000500000000000000" pitchFamily="2" charset="0"/>
                    <a:cs typeface="Arial" pitchFamily="34" charset="0"/>
                  </a:rPr>
                  <a:t>[3].</a:t>
                </a:r>
              </a:p>
              <a:p>
                <a:pPr algn="just">
                  <a:lnSpc>
                    <a:spcPct val="110000"/>
                  </a:lnSpc>
                </a:pPr>
                <a:endParaRPr lang="en-US" sz="622" dirty="0">
                  <a:latin typeface="Titillium Web" panose="00000500000000000000" pitchFamily="2" charset="0"/>
                  <a:cs typeface="Arial" pitchFamily="34" charset="0"/>
                </a:endParaRPr>
              </a:p>
            </p:txBody>
          </p:sp>
        </mc:Choice>
        <mc:Fallback xmlns="">
          <p:sp>
            <p:nvSpPr>
              <p:cNvPr id="32" name="TextBox 19">
                <a:extLst>
                  <a:ext uri="{FF2B5EF4-FFF2-40B4-BE49-F238E27FC236}">
                    <a16:creationId xmlns:a16="http://schemas.microsoft.com/office/drawing/2014/main" id="{C500F5F8-F777-4F09-B404-83963A6E6DC9}"/>
                  </a:ext>
                </a:extLst>
              </p:cNvPr>
              <p:cNvSpPr txBox="1">
                <a:spLocks noRot="1" noChangeAspect="1" noMove="1" noResize="1" noEditPoints="1" noAdjustHandles="1" noChangeArrowheads="1" noChangeShapeType="1" noTextEdit="1"/>
              </p:cNvSpPr>
              <p:nvPr/>
            </p:nvSpPr>
            <p:spPr bwMode="auto">
              <a:xfrm>
                <a:off x="6441424" y="2831385"/>
                <a:ext cx="2879502" cy="705530"/>
              </a:xfrm>
              <a:prstGeom prst="rect">
                <a:avLst/>
              </a:prstGeom>
              <a:blipFill>
                <a:blip r:embed="rId12"/>
                <a:stretch>
                  <a:fillRect l="-1059" r="-105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4" name="TextBox 37">
            <a:extLst>
              <a:ext uri="{FF2B5EF4-FFF2-40B4-BE49-F238E27FC236}">
                <a16:creationId xmlns:a16="http://schemas.microsoft.com/office/drawing/2014/main" id="{AED4BC6B-5FB3-46CD-A760-279D482D706A}"/>
              </a:ext>
            </a:extLst>
          </p:cNvPr>
          <p:cNvSpPr txBox="1"/>
          <p:nvPr/>
        </p:nvSpPr>
        <p:spPr>
          <a:xfrm>
            <a:off x="6465237" y="2590605"/>
            <a:ext cx="2879502" cy="235898"/>
          </a:xfrm>
          <a:prstGeom prst="rect">
            <a:avLst/>
          </a:prstGeom>
          <a:ln>
            <a:noFill/>
          </a:ln>
          <a:effectLst/>
        </p:spPr>
        <p:style>
          <a:lnRef idx="2">
            <a:schemeClr val="dk1"/>
          </a:lnRef>
          <a:fillRef idx="1">
            <a:schemeClr val="lt1"/>
          </a:fillRef>
          <a:effectRef idx="0">
            <a:schemeClr val="dk1"/>
          </a:effectRef>
          <a:fontRef idx="minor">
            <a:schemeClr val="dk1"/>
          </a:fontRef>
        </p:style>
        <p:txBody>
          <a:bodyPr wrap="square" lIns="71120" rIns="71120" rtlCol="0">
            <a:spAutoFit/>
          </a:bodyPr>
          <a:lstStyle/>
          <a:p>
            <a:pPr algn="ctr" defTabSz="1219285">
              <a:defRPr/>
            </a:pPr>
            <a:r>
              <a:rPr lang="en-US" altLang="zh-CN" sz="933" dirty="0">
                <a:solidFill>
                  <a:schemeClr val="tx1"/>
                </a:solidFill>
              </a:rPr>
              <a:t>Rand Index (Cont.)</a:t>
            </a:r>
            <a:endParaRPr lang="en-US" sz="933" dirty="0">
              <a:solidFill>
                <a:schemeClr val="tx1"/>
              </a:solidFill>
              <a:latin typeface="+mj-lt"/>
            </a:endParaRPr>
          </a:p>
        </p:txBody>
      </p:sp>
      <p:sp>
        <p:nvSpPr>
          <p:cNvPr id="35" name="矩形 34">
            <a:extLst>
              <a:ext uri="{FF2B5EF4-FFF2-40B4-BE49-F238E27FC236}">
                <a16:creationId xmlns:a16="http://schemas.microsoft.com/office/drawing/2014/main" id="{255009FE-2742-4457-9058-F544B16DB962}"/>
              </a:ext>
            </a:extLst>
          </p:cNvPr>
          <p:cNvSpPr/>
          <p:nvPr/>
        </p:nvSpPr>
        <p:spPr bwMode="auto">
          <a:xfrm>
            <a:off x="6465237" y="2790325"/>
            <a:ext cx="2879502" cy="45719"/>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zh-CN" altLang="en-US" sz="4500" b="0" i="0" u="none" strike="noStrike" cap="none" normalizeH="0" baseline="0">
              <a:ln>
                <a:noFill/>
              </a:ln>
              <a:solidFill>
                <a:schemeClr val="tx1"/>
              </a:solidFill>
              <a:effectLst/>
              <a:latin typeface="Arial" pitchFamily="34" charset="0"/>
            </a:endParaRPr>
          </a:p>
        </p:txBody>
      </p:sp>
      <p:pic>
        <p:nvPicPr>
          <p:cNvPr id="10" name="图片 9">
            <a:extLst>
              <a:ext uri="{FF2B5EF4-FFF2-40B4-BE49-F238E27FC236}">
                <a16:creationId xmlns:a16="http://schemas.microsoft.com/office/drawing/2014/main" id="{51D3EA09-7E55-40DD-9F07-4ACA40C8A48C}"/>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l="7093" t="9550" r="6816" b="7817"/>
          <a:stretch/>
        </p:blipFill>
        <p:spPr>
          <a:xfrm>
            <a:off x="6723888" y="4557244"/>
            <a:ext cx="2362200" cy="1795936"/>
          </a:xfrm>
          <a:prstGeom prst="rect">
            <a:avLst/>
          </a:prstGeom>
        </p:spPr>
      </p:pic>
      <p:pic>
        <p:nvPicPr>
          <p:cNvPr id="12" name="图片 11">
            <a:extLst>
              <a:ext uri="{FF2B5EF4-FFF2-40B4-BE49-F238E27FC236}">
                <a16:creationId xmlns:a16="http://schemas.microsoft.com/office/drawing/2014/main" id="{C02DEE7C-A824-4665-ACB8-DA93360FD6FD}"/>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529151" y="7135741"/>
            <a:ext cx="2742857" cy="1374286"/>
          </a:xfrm>
          <a:prstGeom prst="rect">
            <a:avLst/>
          </a:prstGeom>
        </p:spPr>
      </p:pic>
      <mc:AlternateContent xmlns:mc="http://schemas.openxmlformats.org/markup-compatibility/2006" xmlns:a14="http://schemas.microsoft.com/office/drawing/2010/main">
        <mc:Choice Requires="a14">
          <p:sp>
            <p:nvSpPr>
              <p:cNvPr id="43" name="TextBox 19">
                <a:extLst>
                  <a:ext uri="{FF2B5EF4-FFF2-40B4-BE49-F238E27FC236}">
                    <a16:creationId xmlns:a16="http://schemas.microsoft.com/office/drawing/2014/main" id="{5DDB2D66-9077-449D-B76C-CED581B3F1D1}"/>
                  </a:ext>
                </a:extLst>
              </p:cNvPr>
              <p:cNvSpPr txBox="1">
                <a:spLocks noChangeArrowheads="1"/>
              </p:cNvSpPr>
              <p:nvPr/>
            </p:nvSpPr>
            <p:spPr bwMode="auto">
              <a:xfrm>
                <a:off x="9659638" y="6616462"/>
                <a:ext cx="2879502" cy="65327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23701" tIns="11851" rIns="23701" bIns="11851">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622" dirty="0">
                    <a:latin typeface="Titillium Web" panose="00000500000000000000" pitchFamily="2" charset="0"/>
                    <a:cs typeface="Arial" pitchFamily="34" charset="0"/>
                  </a:rPr>
                  <a:t>In this project, we have a complete review to the work of Kleinberg, then take a quantitative approach to study </a:t>
                </a:r>
                <a14:m>
                  <m:oMath xmlns:m="http://schemas.openxmlformats.org/officeDocument/2006/math">
                    <m:r>
                      <m:rPr>
                        <m:sty m:val="p"/>
                      </m:rPr>
                      <a:rPr lang="en-US" sz="622" b="0" i="0" smtClean="0">
                        <a:latin typeface="Cambria Math" panose="02040503050406030204" pitchFamily="18" charset="0"/>
                        <a:cs typeface="Arial" pitchFamily="34" charset="0"/>
                      </a:rPr>
                      <m:t>Γ</m:t>
                    </m:r>
                  </m:oMath>
                </a14:m>
                <a:r>
                  <a:rPr lang="en-US" sz="622" dirty="0">
                    <a:latin typeface="Titillium Web" panose="00000500000000000000" pitchFamily="2" charset="0"/>
                    <a:cs typeface="Arial" pitchFamily="34" charset="0"/>
                  </a:rPr>
                  <a:t>-transformation and consistency. During the simulation, we make use of ARI to decide if  two partition are the same , then we identify the skewed distribution of ARI under </a:t>
                </a:r>
                <a14:m>
                  <m:oMath xmlns:m="http://schemas.openxmlformats.org/officeDocument/2006/math">
                    <m:r>
                      <m:rPr>
                        <m:sty m:val="p"/>
                      </m:rPr>
                      <a:rPr lang="en-US" sz="622" b="0" i="0" smtClean="0">
                        <a:latin typeface="Cambria Math" panose="02040503050406030204" pitchFamily="18" charset="0"/>
                        <a:cs typeface="Arial" pitchFamily="34" charset="0"/>
                      </a:rPr>
                      <m:t>Γ</m:t>
                    </m:r>
                  </m:oMath>
                </a14:m>
                <a:r>
                  <a:rPr lang="en-US" sz="622" dirty="0">
                    <a:latin typeface="Titillium Web" panose="00000500000000000000" pitchFamily="2" charset="0"/>
                    <a:cs typeface="Arial" pitchFamily="34" charset="0"/>
                  </a:rPr>
                  <a:t>-transformation. In the future study, more theoretical analysis  is required </a:t>
                </a:r>
                <a:r>
                  <a:rPr lang="en-US" altLang="zh-CN" sz="622" dirty="0">
                    <a:latin typeface="Titillium Web" panose="00000500000000000000" pitchFamily="2" charset="0"/>
                    <a:cs typeface="Arial" pitchFamily="34" charset="0"/>
                  </a:rPr>
                  <a:t>to confirm the assumptions we made in this paper.</a:t>
                </a:r>
                <a:endParaRPr lang="en-US" sz="622" dirty="0">
                  <a:latin typeface="Titillium Web" panose="00000500000000000000" pitchFamily="2" charset="0"/>
                  <a:cs typeface="Arial" pitchFamily="34" charset="0"/>
                </a:endParaRPr>
              </a:p>
            </p:txBody>
          </p:sp>
        </mc:Choice>
        <mc:Fallback xmlns="">
          <p:sp>
            <p:nvSpPr>
              <p:cNvPr id="43" name="TextBox 19">
                <a:extLst>
                  <a:ext uri="{FF2B5EF4-FFF2-40B4-BE49-F238E27FC236}">
                    <a16:creationId xmlns:a16="http://schemas.microsoft.com/office/drawing/2014/main" id="{5DDB2D66-9077-449D-B76C-CED581B3F1D1}"/>
                  </a:ext>
                </a:extLst>
              </p:cNvPr>
              <p:cNvSpPr txBox="1">
                <a:spLocks noRot="1" noChangeAspect="1" noMove="1" noResize="1" noEditPoints="1" noAdjustHandles="1" noChangeArrowheads="1" noChangeShapeType="1" noTextEdit="1"/>
              </p:cNvSpPr>
              <p:nvPr/>
            </p:nvSpPr>
            <p:spPr bwMode="auto">
              <a:xfrm>
                <a:off x="9659638" y="6616462"/>
                <a:ext cx="2879502" cy="653273"/>
              </a:xfrm>
              <a:prstGeom prst="rect">
                <a:avLst/>
              </a:prstGeom>
              <a:blipFill>
                <a:blip r:embed="rId15"/>
                <a:stretch>
                  <a:fillRect l="-1059" t="-926" r="-1059" b="-463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9" name="TextBox 38">
            <a:extLst>
              <a:ext uri="{FF2B5EF4-FFF2-40B4-BE49-F238E27FC236}">
                <a16:creationId xmlns:a16="http://schemas.microsoft.com/office/drawing/2014/main" id="{1BBF74A3-7C44-44BD-9A76-3EBDADB9C850}"/>
              </a:ext>
            </a:extLst>
          </p:cNvPr>
          <p:cNvSpPr txBox="1"/>
          <p:nvPr/>
        </p:nvSpPr>
        <p:spPr>
          <a:xfrm>
            <a:off x="9698925" y="6394969"/>
            <a:ext cx="2826395" cy="235898"/>
          </a:xfrm>
          <a:prstGeom prst="rect">
            <a:avLst/>
          </a:prstGeom>
          <a:ln>
            <a:noFill/>
          </a:ln>
          <a:effectLst/>
        </p:spPr>
        <p:style>
          <a:lnRef idx="2">
            <a:schemeClr val="dk1"/>
          </a:lnRef>
          <a:fillRef idx="1">
            <a:schemeClr val="lt1"/>
          </a:fillRef>
          <a:effectRef idx="0">
            <a:schemeClr val="dk1"/>
          </a:effectRef>
          <a:fontRef idx="minor">
            <a:schemeClr val="dk1"/>
          </a:fontRef>
        </p:style>
        <p:txBody>
          <a:bodyPr wrap="square" lIns="71120" rIns="71120" rtlCol="0">
            <a:spAutoFit/>
          </a:bodyPr>
          <a:lstStyle/>
          <a:p>
            <a:pPr algn="ctr" defTabSz="1219285">
              <a:defRPr/>
            </a:pPr>
            <a:r>
              <a:rPr lang="en-US" sz="933" dirty="0">
                <a:solidFill>
                  <a:schemeClr val="tx1"/>
                </a:solidFill>
                <a:latin typeface="+mj-lt"/>
              </a:rPr>
              <a:t>Conclusion</a:t>
            </a:r>
          </a:p>
        </p:txBody>
      </p:sp>
      <p:sp>
        <p:nvSpPr>
          <p:cNvPr id="51" name="矩形 50">
            <a:extLst>
              <a:ext uri="{FF2B5EF4-FFF2-40B4-BE49-F238E27FC236}">
                <a16:creationId xmlns:a16="http://schemas.microsoft.com/office/drawing/2014/main" id="{A9ED8725-9D3A-4FE9-B1F0-A66E9F108009}"/>
              </a:ext>
            </a:extLst>
          </p:cNvPr>
          <p:cNvSpPr/>
          <p:nvPr/>
        </p:nvSpPr>
        <p:spPr bwMode="auto">
          <a:xfrm>
            <a:off x="9663660" y="6573121"/>
            <a:ext cx="2879502" cy="45719"/>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zh-CN" altLang="en-US" sz="4500" b="0" i="0" u="none" strike="noStrike" cap="none" normalizeH="0" baseline="0">
              <a:ln>
                <a:noFill/>
              </a:ln>
              <a:solidFill>
                <a:schemeClr val="tx1"/>
              </a:solidFill>
              <a:effectLst/>
              <a:latin typeface="Arial" pitchFamily="34" charset="0"/>
            </a:endParaRPr>
          </a:p>
        </p:txBody>
      </p:sp>
      <p:pic>
        <p:nvPicPr>
          <p:cNvPr id="24" name="图片 23">
            <a:extLst>
              <a:ext uri="{FF2B5EF4-FFF2-40B4-BE49-F238E27FC236}">
                <a16:creationId xmlns:a16="http://schemas.microsoft.com/office/drawing/2014/main" id="{B1475CFC-71B7-42B4-9BD9-B21FE03483E1}"/>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808013" y="4691712"/>
            <a:ext cx="2582752" cy="1328088"/>
          </a:xfrm>
          <a:prstGeom prst="rect">
            <a:avLst/>
          </a:prstGeom>
        </p:spPr>
      </p:pic>
    </p:spTree>
    <p:extLst>
      <p:ext uri="{BB962C8B-B14F-4D97-AF65-F5344CB8AC3E}">
        <p14:creationId xmlns:p14="http://schemas.microsoft.com/office/powerpoint/2010/main" val="334554790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debatingdenim|09-2018"/>
</p:tagLst>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45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45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1918</TotalTime>
  <Words>1686</Words>
  <Application>Microsoft Office PowerPoint</Application>
  <PresentationFormat>A3 纸张(297x420 毫米)</PresentationFormat>
  <Paragraphs>164</Paragraphs>
  <Slides>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Cambria Math</vt:lpstr>
      <vt:lpstr>Arial</vt:lpstr>
      <vt:lpstr>Amaranth</vt:lpstr>
      <vt:lpstr>Titillium Web</vt:lpstr>
      <vt:lpstr>Default Design</vt:lpstr>
      <vt:lpstr>PowerPoint 演示文稿</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research poster</dc:title>
  <dc:subject>Free Poster Presentation Example</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Zehui Li</cp:lastModifiedBy>
  <cp:revision>139</cp:revision>
  <dcterms:modified xsi:type="dcterms:W3CDTF">2019-01-14T11:46:41Z</dcterms:modified>
  <cp:category>templates for scientific poster</cp:category>
</cp:coreProperties>
</file>