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265" r:id="rId2"/>
    <p:sldId id="302" r:id="rId3"/>
    <p:sldId id="267" r:id="rId4"/>
    <p:sldId id="305" r:id="rId5"/>
    <p:sldId id="303" r:id="rId6"/>
    <p:sldId id="308" r:id="rId7"/>
    <p:sldId id="306" r:id="rId8"/>
    <p:sldId id="307" r:id="rId9"/>
    <p:sldId id="315" r:id="rId10"/>
    <p:sldId id="319" r:id="rId11"/>
    <p:sldId id="317" r:id="rId12"/>
    <p:sldId id="318" r:id="rId13"/>
    <p:sldId id="309" r:id="rId14"/>
    <p:sldId id="316" r:id="rId15"/>
    <p:sldId id="310" r:id="rId16"/>
    <p:sldId id="312" r:id="rId17"/>
    <p:sldId id="346" r:id="rId18"/>
    <p:sldId id="311" r:id="rId19"/>
    <p:sldId id="320" r:id="rId20"/>
    <p:sldId id="321" r:id="rId21"/>
    <p:sldId id="314" r:id="rId22"/>
    <p:sldId id="313" r:id="rId23"/>
    <p:sldId id="328" r:id="rId24"/>
    <p:sldId id="325" r:id="rId25"/>
    <p:sldId id="326" r:id="rId26"/>
    <p:sldId id="327" r:id="rId27"/>
    <p:sldId id="330" r:id="rId28"/>
    <p:sldId id="322" r:id="rId29"/>
    <p:sldId id="324" r:id="rId30"/>
    <p:sldId id="329" r:id="rId31"/>
    <p:sldId id="323" r:id="rId32"/>
    <p:sldId id="345" r:id="rId33"/>
    <p:sldId id="336" r:id="rId34"/>
    <p:sldId id="332" r:id="rId35"/>
    <p:sldId id="333" r:id="rId36"/>
    <p:sldId id="344" r:id="rId37"/>
    <p:sldId id="334" r:id="rId38"/>
    <p:sldId id="335" r:id="rId39"/>
    <p:sldId id="338" r:id="rId40"/>
    <p:sldId id="337" r:id="rId41"/>
    <p:sldId id="339" r:id="rId42"/>
    <p:sldId id="340" r:id="rId43"/>
    <p:sldId id="341" r:id="rId44"/>
    <p:sldId id="26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chwarzer" initials="MS" lastIdx="12" clrIdx="0"/>
  <p:cmAuthor id="2" name="Andreas Beust" initials="AB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0AF"/>
    <a:srgbClr val="294983"/>
    <a:srgbClr val="97BB91"/>
    <a:srgbClr val="CCECFF"/>
    <a:srgbClr val="546882"/>
    <a:srgbClr val="10502A"/>
    <a:srgbClr val="4B5D75"/>
    <a:srgbClr val="4472C4"/>
    <a:srgbClr val="FFFFFF"/>
    <a:srgbClr val="5E4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7" autoAdjust="0"/>
    <p:restoredTop sz="88627" autoAdjust="0"/>
  </p:normalViewPr>
  <p:slideViewPr>
    <p:cSldViewPr snapToGrid="0">
      <p:cViewPr varScale="1">
        <p:scale>
          <a:sx n="100" d="100"/>
          <a:sy n="100" d="100"/>
        </p:scale>
        <p:origin x="666" y="96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92992FA-EFBC-47C1-A7A7-2072A99431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EC3EF-EECA-4F0E-9962-61C8B7E210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310C8-957A-4B12-8814-1DB25281E74E}" type="datetimeFigureOut">
              <a:rPr lang="de-DE" smtClean="0"/>
              <a:t>24.07.2020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B9A26-FA57-4AE0-8F75-6CAEDDD8DA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855B70-84CF-44EA-A49F-926938DC3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E9569-9955-47BE-81C6-61F916580E2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9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AFB39-97D4-48BA-AA90-E86267303F44}" type="datetimeFigureOut">
              <a:rPr lang="de-DE" smtClean="0"/>
              <a:t>24.07.2020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CF562-A9E8-41E7-9B4B-7C13D4346EB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32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Vergleichsarm (aktive Kontrolle oder Placebo)</a:t>
            </a:r>
            <a:r>
              <a:rPr lang="de-DE" baseline="0" dirty="0"/>
              <a:t> aus ethischer Sicht zu betrachten</a:t>
            </a:r>
          </a:p>
          <a:p>
            <a:r>
              <a:rPr lang="de-DE" baseline="0" dirty="0"/>
              <a:t>Bei aktiver Kontrollgruppe sollten Bedingungen dem Überlegenheits-Trial entsprechen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Äquivalenz und Nicht-Unterlegenheit sind nicht konservativ – schlecht geplante Studien tendieren eher zu einer Annahme der Gleichwertigkeit</a:t>
            </a:r>
          </a:p>
          <a:p>
            <a:r>
              <a:rPr lang="de-DE" dirty="0"/>
              <a:t>Definition der Äquivalenzschranke sehr wichtig, Handhabung von fehlenden Daten ebenso</a:t>
            </a:r>
          </a:p>
          <a:p>
            <a:endParaRPr lang="de-DE" dirty="0"/>
          </a:p>
          <a:p>
            <a:r>
              <a:rPr lang="de-DE" dirty="0"/>
              <a:t>Frage: Nicht-signifikante Unterschiede = Äquivalenz?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8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Störeinflüsse: Confounding</a:t>
            </a:r>
            <a:r>
              <a:rPr lang="de-DE" baseline="0" dirty="0"/>
              <a:t> variables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Analyse pro Zentrum nur, wenn Effekt heterogen ist bezogen auf Zentren – sonst weniger Effektivität in der 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auch auf Korrelation zwischen mehreren</a:t>
            </a:r>
            <a:r>
              <a:rPr lang="de-DE" baseline="0" dirty="0"/>
              <a:t> primären Variablen hinweisen.</a:t>
            </a:r>
          </a:p>
          <a:p>
            <a:endParaRPr lang="de-DE" baseline="0" dirty="0"/>
          </a:p>
          <a:p>
            <a:r>
              <a:rPr lang="de-DE" baseline="0" dirty="0"/>
              <a:t>Frage: Wie lässt sich Multiplizität vermeiden? Hierarchisches Testen, geschlossene Testverfahren (Closed Testing Procedure)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Surrogate Variables: Wenn ein Effekt nicht direkt gemessen werden kann, kann ein Ersatz gewählt werden wenn:</a:t>
            </a:r>
          </a:p>
          <a:p>
            <a:r>
              <a:rPr lang="de-DE" baseline="0" dirty="0"/>
              <a:t>	- plausibler biologischer Zusammenhang</a:t>
            </a:r>
          </a:p>
          <a:p>
            <a:r>
              <a:rPr lang="de-DE" baseline="0" dirty="0"/>
              <a:t>	- prognostische Wirkung nachgewiesen worden ist</a:t>
            </a:r>
          </a:p>
          <a:p>
            <a:r>
              <a:rPr lang="de-DE" baseline="0" dirty="0"/>
              <a:t>	- der Zusammenhang zwischen Behandlungseffekt und Surrogate durch klinische Studien belegt wurde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Surrogate Variables: Wenn ein Effekt nicht direkt gemessen werden kann, kann ein Ersatz gewählt werden wenn:</a:t>
            </a:r>
          </a:p>
          <a:p>
            <a:r>
              <a:rPr lang="de-DE" baseline="0" dirty="0"/>
              <a:t>	- plausibler biologischer Zusammenhang</a:t>
            </a:r>
          </a:p>
          <a:p>
            <a:r>
              <a:rPr lang="de-DE" baseline="0" dirty="0"/>
              <a:t>	- prognostische Wirkung nachgewiesen worden ist</a:t>
            </a:r>
          </a:p>
          <a:p>
            <a:r>
              <a:rPr lang="de-DE" baseline="0" dirty="0"/>
              <a:t>	- der Zusammenhang zwischen Behandlungseffekt und Surrogate durch klinische Studien belegt wurde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90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 der Analyse beinhaltet auch Einbeziehen von weiteren Faktoren (Baseline, Confounders, …)</a:t>
            </a:r>
          </a:p>
          <a:p>
            <a:r>
              <a:rPr lang="de-DE" dirty="0"/>
              <a:t>Vorteil von SAP erläutern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Ein Kunde kommt mit der Synpose einer Studie zu euch und möchte, dass ihr eine Fallzahlberechnung durchführt. Welche Informationen benötigt ihr?</a:t>
            </a:r>
          </a:p>
          <a:p>
            <a:r>
              <a:rPr lang="de-DE" dirty="0"/>
              <a:t>	- Endpunkt, Fehler 1./2. Art, Mittelwert, SD, ggf. Äquivalenzschranke</a:t>
            </a:r>
          </a:p>
          <a:p>
            <a:r>
              <a:rPr lang="de-DE" dirty="0"/>
              <a:t>	- Quellen!</a:t>
            </a:r>
          </a:p>
          <a:p>
            <a:endParaRPr lang="de-DE" dirty="0"/>
          </a:p>
          <a:p>
            <a:r>
              <a:rPr lang="de-DE" dirty="0"/>
              <a:t>Bei einseitigen Tests sollte </a:t>
            </a:r>
            <a:r>
              <a:rPr lang="el-GR" dirty="0"/>
              <a:t>α</a:t>
            </a:r>
            <a:r>
              <a:rPr lang="de-DE" dirty="0"/>
              <a:t>/2 gewählt werden</a:t>
            </a:r>
          </a:p>
          <a:p>
            <a:r>
              <a:rPr lang="de-DE" dirty="0"/>
              <a:t>Annahmen: Mittelwert, Varianz, Response Rate, Event Rate, Unterschiede, die gemessen werden sollen, …</a:t>
            </a:r>
          </a:p>
          <a:p>
            <a:r>
              <a:rPr lang="de-DE" dirty="0"/>
              <a:t>Unterschiede der Behandlungen basiert auf Erwartungen oder minimal klinisch bedeutenden Unterschieden (welches größer 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91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Teststärke = Power</a:t>
            </a:r>
          </a:p>
          <a:p>
            <a:r>
              <a:rPr lang="de-DE" dirty="0"/>
              <a:t>Neuberechnung soll nicht ein Mittel gegen umfassende Vorbereitung sein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9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 von Edwin Starr (bekannt aus Rush Hour)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Was ist der Vorteil von Blockrandomisierung?</a:t>
            </a:r>
            <a:r>
              <a:rPr lang="de-DE" baseline="0" dirty="0"/>
              <a:t> – Konstante Verhältnisse zwischen den Gruppen in allen Phasen der Studie</a:t>
            </a:r>
          </a:p>
          <a:p>
            <a:endParaRPr lang="de-DE" baseline="0" dirty="0"/>
          </a:p>
          <a:p>
            <a:r>
              <a:rPr lang="de-DE" baseline="0" dirty="0"/>
              <a:t>Hinweis: Stratifizierungsparameter sollten limitiert sein, da sonst Ungleichgewicht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Warum</a:t>
            </a:r>
            <a:r>
              <a:rPr lang="de-DE" baseline="0" dirty="0"/>
              <a:t> ist es wichtig, dass die Patienten in einer nicht-verblindeten Studie vor der Randomisierung eingeschlossen werden?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Last Observation Carried Forward, Multiple Imputation</a:t>
            </a:r>
          </a:p>
          <a:p>
            <a:r>
              <a:rPr lang="de-DE" dirty="0"/>
              <a:t>Transformation von Daten: z.B. Change from Baseline, AUC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05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Warum muss dies im Vorfeld spezifiziert werden?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083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Verweis auf Imputationsmethoden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61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PPS entsprechend für explorative (+Äquivalenz-)Studien möglich</a:t>
            </a:r>
          </a:p>
          <a:p>
            <a:r>
              <a:rPr lang="de-DE" dirty="0"/>
              <a:t>Unterschied FAS und PPS sollte analysiert und diskutiert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847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Analyse der Sicherheit und Verträglichkeit immer studienübergreifend zu betrachten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215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10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98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Einwerfen von Centralized Statistical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51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</a:t>
            </a:r>
            <a:r>
              <a:rPr lang="de-DE" baseline="0" dirty="0"/>
              <a:t> Was verstehen Sie unter Bias?</a:t>
            </a:r>
          </a:p>
          <a:p>
            <a:endParaRPr lang="de-DE" baseline="0" dirty="0"/>
          </a:p>
          <a:p>
            <a:r>
              <a:rPr lang="de-DE" baseline="0" dirty="0"/>
              <a:t>Frage: Kennen Sie Möglichkeiten, um eine Verzerrung der Ergebnisse zu vermeiden?</a:t>
            </a:r>
          </a:p>
          <a:p>
            <a:r>
              <a:rPr lang="de-DE" baseline="0" dirty="0"/>
              <a:t>	- Randomisierung, Verblindung, Prozeduren zur Handhabung fehlender oder ggf. fehlerhafter Daten</a:t>
            </a:r>
          </a:p>
          <a:p>
            <a:endParaRPr lang="de-DE" baseline="0" dirty="0"/>
          </a:p>
          <a:p>
            <a:r>
              <a:rPr lang="de-DE" baseline="0" dirty="0"/>
              <a:t>Hinweis: Antwort zu 80% der Fragen wird „Um einen Bias zu vermeiden.“ sein.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Zusammensetzung IDMC beschreiben (Ärzt, Statistiker, …)</a:t>
            </a:r>
          </a:p>
          <a:p>
            <a:r>
              <a:rPr lang="de-DE" dirty="0"/>
              <a:t>IDMC arbeitet basiert auf Charta, mit vorgeschriebenen Prozessen und teilt nur Ergebnisse mit.</a:t>
            </a:r>
          </a:p>
          <a:p>
            <a:endParaRPr lang="de-DE" dirty="0"/>
          </a:p>
          <a:p>
            <a:r>
              <a:rPr lang="de-DE" dirty="0"/>
              <a:t>Frage: Wie kann man noch die Interim Analyse durchführen, wenn nicht verblindet? – Semi-entblindet, Pseudo-verblindet, unverblindet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39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404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- Warum sollte der Review veblindet durchgeführt werden?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912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Warum hat man nie genug Power? – Weil dies mit der Auftrittswahrscheinlichkeit von AEs zusammen hängt. Je seltener desto weniger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96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901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Warum hat man nie genug Power? – Weil dies mit der Auftrittswahrscheinlichkeit von AEs zusammen hängt. Je seltener desto weniger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6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Treatment-emergent: Verschlechterung gegenüber Stand vor Behandlung oder erstes Auftreten nach Behandlung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20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470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wenn Unterschiede klar beschrieben und analysiert worden sind, können saubere und verlässliche Schlüsse über die Robustheit der Daten gezogen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895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Versuchspersonen - Auch die, die nicht analysiert wurden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14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Arzneimittel</a:t>
            </a:r>
            <a:endParaRPr lang="de-DE" baseline="0" dirty="0"/>
          </a:p>
          <a:p>
            <a:pPr marL="228600" indent="-228600">
              <a:buAutoNum type="arabicParenR"/>
            </a:pPr>
            <a:r>
              <a:rPr lang="de-DE" baseline="0" dirty="0"/>
              <a:t>Phase 3 Klinische Prüfungen</a:t>
            </a:r>
          </a:p>
          <a:p>
            <a:pPr marL="228600" indent="-228600">
              <a:buAutoNum type="arabicParenR"/>
            </a:pPr>
            <a:r>
              <a:rPr lang="de-DE" baseline="0" dirty="0"/>
              <a:t>Randomisierte und kontrollierte klinische Studien</a:t>
            </a:r>
          </a:p>
          <a:p>
            <a:pPr marL="228600" indent="-228600">
              <a:buAutoNum type="arabicParenR"/>
            </a:pPr>
            <a:r>
              <a:rPr lang="de-DE" baseline="0" dirty="0"/>
              <a:t>Bewertung der Wirksamkeit im Vordergrund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76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863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07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Crossover</a:t>
            </a:r>
            <a:r>
              <a:rPr lang="de-DE" baseline="0" dirty="0"/>
              <a:t> design Probleme: Carryover Effekt </a:t>
            </a:r>
            <a:r>
              <a:rPr lang="de-DE" baseline="0" dirty="0">
                <a:sym typeface="Wingdings" panose="05000000000000000000" pitchFamily="2" charset="2"/>
              </a:rPr>
              <a:t> Krankheit sollte chronisch und stabil sein, washout Phase lang genug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Hinweis: Probleme mit Patienten, die ausscheiden.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7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CF562-A9E8-41E7-9B4B-7C13D4346EB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28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 _starter"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920FFED-E605-4872-B058-61CBE818F1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50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650" y="1764120"/>
            <a:ext cx="7510549" cy="140684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649" y="3298717"/>
            <a:ext cx="7510549" cy="6303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83E6F7C-6E9C-4113-BAFA-DD6482915157}"/>
              </a:ext>
            </a:extLst>
          </p:cNvPr>
          <p:cNvSpPr/>
          <p:nvPr userDrawn="1"/>
        </p:nvSpPr>
        <p:spPr>
          <a:xfrm>
            <a:off x="803364" y="5579985"/>
            <a:ext cx="7772400" cy="36512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4000">
                <a:srgbClr val="FFFFFF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9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7744431-EEAC-48F9-B3F7-DA10B6711742}"/>
              </a:ext>
            </a:extLst>
          </p:cNvPr>
          <p:cNvCxnSpPr>
            <a:cxnSpLocks/>
          </p:cNvCxnSpPr>
          <p:nvPr userDrawn="1"/>
        </p:nvCxnSpPr>
        <p:spPr>
          <a:xfrm>
            <a:off x="665995" y="3178804"/>
            <a:ext cx="6154452" cy="0"/>
          </a:xfrm>
          <a:prstGeom prst="line">
            <a:avLst/>
          </a:prstGeom>
          <a:ln w="0" cmpd="dbl">
            <a:solidFill>
              <a:srgbClr val="5E4C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36BB67A-9EB2-4954-A06F-B09E2BCA4F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4793" y="4127229"/>
            <a:ext cx="1014413" cy="80645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6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ED047-301F-4E08-A697-78868D4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4A2D8C-68A5-423F-8F58-32A296C8C8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6FC43-41CF-4821-9F71-B78ADED090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C338E8-8207-4648-9A74-05C7549436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626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8001C3-A5D5-43FB-972E-F1E690588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431AFC-A97A-4693-91E6-A2B7E1CABCB2}"/>
              </a:ext>
            </a:extLst>
          </p:cNvPr>
          <p:cNvGrpSpPr/>
          <p:nvPr userDrawn="1"/>
        </p:nvGrpSpPr>
        <p:grpSpPr>
          <a:xfrm>
            <a:off x="2622043" y="1903360"/>
            <a:ext cx="5358175" cy="4120630"/>
            <a:chOff x="2622043" y="1903360"/>
            <a:chExt cx="5358175" cy="4120630"/>
          </a:xfrm>
        </p:grpSpPr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DA276D-DBE2-4564-AEB8-7AF6816CA1E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22043" y="1903360"/>
              <a:ext cx="4548723" cy="4354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200" kern="1200" baseline="0">
                  <a:solidFill>
                    <a:srgbClr val="4060AF"/>
                  </a:solidFill>
                  <a:latin typeface="Lucida Sans" panose="020B0602030504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200" dirty="0"/>
                <a:t>Our excellence is your success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D46CDC7-265F-40BE-92FD-11B8C19DC2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4572000" y="4166417"/>
              <a:ext cx="0" cy="18575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292E375-75F9-4A18-9713-9E80190E1151}"/>
                </a:ext>
              </a:extLst>
            </p:cNvPr>
            <p:cNvSpPr/>
            <p:nvPr userDrawn="1"/>
          </p:nvSpPr>
          <p:spPr>
            <a:xfrm>
              <a:off x="4705046" y="4232921"/>
              <a:ext cx="3275172" cy="1723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e-DE" sz="11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Name:   </a:t>
              </a:r>
              <a:r>
                <a:rPr lang="de-DE" sz="4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 </a:t>
              </a:r>
              <a:r>
                <a:rPr lang="de-DE" sz="11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 Andreas Beust</a:t>
              </a:r>
            </a:p>
            <a:p>
              <a:pPr>
                <a:defRPr/>
              </a:pPr>
              <a:r>
                <a:rPr lang="de-DE" sz="11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Titel:</a:t>
              </a:r>
              <a:r>
                <a:rPr lang="en-US" sz="11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 	    </a:t>
              </a:r>
              <a:r>
                <a:rPr lang="en-AU" sz="1100" b="1" kern="1200" noProof="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Head of Biostatistics</a:t>
              </a:r>
            </a:p>
            <a:p>
              <a:pPr>
                <a:defRPr/>
              </a:pPr>
              <a:endParaRPr lang="de-DE" sz="600" b="1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endParaRPr>
            </a:p>
            <a:p>
              <a:pPr>
                <a:defRPr/>
              </a:pPr>
              <a:r>
                <a:rPr lang="de-DE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Anne-Conway-Straße</a:t>
              </a: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 2</a:t>
              </a:r>
              <a:endParaRPr lang="de-DE" sz="11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28359 Bremen, Germany</a:t>
              </a:r>
            </a:p>
            <a:p>
              <a:pPr>
                <a:defRPr/>
              </a:pPr>
              <a:endParaRPr lang="de-DE" sz="6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Tel   +49 (0)421 </a:t>
              </a:r>
              <a:r>
                <a:rPr lang="de-DE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20 80 98 51</a:t>
              </a:r>
              <a:endParaRPr lang="de-DE" sz="11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Fax  +49 (0)421 43 48 659</a:t>
              </a:r>
            </a:p>
            <a:p>
              <a:pPr>
                <a:defRPr/>
              </a:pPr>
              <a:endParaRPr lang="en-US" sz="600" b="1" dirty="0">
                <a:solidFill>
                  <a:schemeClr val="accent3">
                    <a:lumMod val="50000"/>
                  </a:schemeClr>
                </a:solidFill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cs typeface="Arial" charset="0"/>
                </a:rPr>
                <a:t>Email  </a:t>
              </a:r>
              <a:r>
                <a:rPr lang="en-US" sz="1100" b="1" dirty="0">
                  <a:solidFill>
                    <a:srgbClr val="4060AF"/>
                  </a:solidFill>
                  <a:latin typeface="+mn-lt"/>
                  <a:cs typeface="Arial" charset="0"/>
                </a:rPr>
                <a:t> </a:t>
              </a:r>
              <a:r>
                <a:rPr lang="en-US" sz="1100" b="1" u="sng" dirty="0">
                  <a:solidFill>
                    <a:srgbClr val="294983"/>
                  </a:solidFill>
                  <a:latin typeface="+mn-lt"/>
                  <a:cs typeface="Arial" charset="0"/>
                </a:rPr>
                <a:t>abeust@gcp-service.com</a:t>
              </a:r>
              <a:endParaRPr lang="de-DE" sz="1100" dirty="0">
                <a:solidFill>
                  <a:srgbClr val="294983"/>
                </a:solidFill>
                <a:latin typeface="+mn-lt"/>
                <a:cs typeface="Arial" charset="0"/>
              </a:endParaRPr>
            </a:p>
            <a:p>
              <a:pPr>
                <a:defRPr/>
              </a:pPr>
              <a:r>
                <a:rPr lang="en-US" sz="1100" b="1" kern="12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Web</a:t>
              </a:r>
              <a:r>
                <a:rPr lang="en-US" sz="1100" b="1" dirty="0">
                  <a:solidFill>
                    <a:srgbClr val="4060AF"/>
                  </a:solidFill>
                  <a:latin typeface="+mn-lt"/>
                  <a:cs typeface="Arial" charset="0"/>
                </a:rPr>
                <a:t>     </a:t>
              </a:r>
              <a:r>
                <a:rPr lang="en-US" sz="1100" b="1" u="sng" dirty="0">
                  <a:solidFill>
                    <a:srgbClr val="294983"/>
                  </a:solidFill>
                  <a:latin typeface="+mn-lt"/>
                  <a:cs typeface="Arial" charset="0"/>
                </a:rPr>
                <a:t>www.gcp-service.com</a:t>
              </a:r>
              <a:endParaRPr lang="de-DE" sz="1200" dirty="0">
                <a:solidFill>
                  <a:srgbClr val="294983"/>
                </a:solidFill>
                <a:latin typeface="+mn-lt"/>
                <a:cs typeface="Arial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0ADC49D-5417-4C8F-BD3A-0A25BFF943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32" y="2304153"/>
            <a:ext cx="2784735" cy="18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587" y="463695"/>
            <a:ext cx="7886700" cy="68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587" y="1487052"/>
            <a:ext cx="7886700" cy="446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A4C01F-9FF3-49A0-9882-92C6CA00F5FA}"/>
              </a:ext>
            </a:extLst>
          </p:cNvPr>
          <p:cNvCxnSpPr>
            <a:cxnSpLocks/>
          </p:cNvCxnSpPr>
          <p:nvPr userDrawn="1"/>
        </p:nvCxnSpPr>
        <p:spPr>
          <a:xfrm>
            <a:off x="248772" y="1268987"/>
            <a:ext cx="6925112" cy="0"/>
          </a:xfrm>
          <a:prstGeom prst="line">
            <a:avLst/>
          </a:prstGeom>
          <a:ln w="22225" cmpd="thinThick">
            <a:solidFill>
              <a:srgbClr val="4060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C23947-430B-417C-AA10-FA4D58EA9E63}"/>
              </a:ext>
            </a:extLst>
          </p:cNvPr>
          <p:cNvCxnSpPr>
            <a:cxnSpLocks/>
          </p:cNvCxnSpPr>
          <p:nvPr userDrawn="1"/>
        </p:nvCxnSpPr>
        <p:spPr>
          <a:xfrm>
            <a:off x="249700" y="6176963"/>
            <a:ext cx="8628901" cy="0"/>
          </a:xfrm>
          <a:prstGeom prst="line">
            <a:avLst/>
          </a:prstGeom>
          <a:ln w="22225" cmpd="thinThick">
            <a:solidFill>
              <a:srgbClr val="4060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C8958A8-C274-4E74-8713-7D9B397CBF72}"/>
              </a:ext>
            </a:extLst>
          </p:cNvPr>
          <p:cNvCxnSpPr>
            <a:cxnSpLocks/>
          </p:cNvCxnSpPr>
          <p:nvPr userDrawn="1"/>
        </p:nvCxnSpPr>
        <p:spPr>
          <a:xfrm>
            <a:off x="248772" y="1268987"/>
            <a:ext cx="0" cy="4916289"/>
          </a:xfrm>
          <a:prstGeom prst="line">
            <a:avLst/>
          </a:prstGeom>
          <a:ln w="22225" cmpd="thinThick">
            <a:solidFill>
              <a:srgbClr val="4060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AA1B052-EF99-453A-B916-ACC553CFA6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886914" y="5680972"/>
            <a:ext cx="0" cy="512617"/>
          </a:xfrm>
          <a:prstGeom prst="line">
            <a:avLst/>
          </a:prstGeom>
          <a:ln w="22225" cmpd="thinThick">
            <a:solidFill>
              <a:srgbClr val="4060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1CB4A-46F6-42B2-A45D-D5105060A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8772" y="6403340"/>
            <a:ext cx="3094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de-DE" dirty="0"/>
              <a:t>GCP-Service International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F76269-BB26-444B-8E0F-BD8C238B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7815" y="640622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8E19D58-0396-4126-AD51-3FDBAD05EF6A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0E1C99-6E01-454A-9A8C-F6D0B229E14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54" y="497298"/>
            <a:ext cx="2034744" cy="4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6" r:id="rId3"/>
    <p:sldLayoutId id="214748366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4060AF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32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Lucida Sans" panose="020B0602030504020204" pitchFamily="34" charset="0"/>
        <a:buChar char="•"/>
        <a:defRPr sz="30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6FA63-8DA8-4873-B854-1CA1768B6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650" y="2073105"/>
            <a:ext cx="7510549" cy="1172668"/>
          </a:xfrm>
        </p:spPr>
        <p:txBody>
          <a:bodyPr>
            <a:normAutofit/>
          </a:bodyPr>
          <a:lstStyle/>
          <a:p>
            <a:r>
              <a:rPr lang="en-AU" dirty="0"/>
              <a:t>Biostatistical Regulations </a:t>
            </a:r>
            <a:br>
              <a:rPr lang="en-AU" dirty="0"/>
            </a:br>
            <a:r>
              <a:rPr lang="en-AU" dirty="0"/>
              <a:t>and Concepts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B75680-AB11-45C2-BF6D-619D8941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49" y="3326637"/>
            <a:ext cx="7510549" cy="630328"/>
          </a:xfrm>
        </p:spPr>
        <p:txBody>
          <a:bodyPr/>
          <a:lstStyle/>
          <a:p>
            <a:r>
              <a:rPr lang="de-DE" dirty="0"/>
              <a:t>Dr. Andreas Beust</a:t>
            </a:r>
          </a:p>
        </p:txBody>
      </p:sp>
    </p:spTree>
    <p:extLst>
      <p:ext uri="{BB962C8B-B14F-4D97-AF65-F5344CB8AC3E}">
        <p14:creationId xmlns:p14="http://schemas.microsoft.com/office/powerpoint/2010/main" val="308945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Dose finding trials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Adaptive designs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Group sequential design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3673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Ethical considerations regarding inclusion of placebo arm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Placebo vs. active control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Superiority vs. equivalence vs. non-inferiority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99B27-A77B-4D59-9D6B-285D7D19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753" y="1287463"/>
            <a:ext cx="1292464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13F468-0DB1-4760-93C4-E852B4504C0D}"/>
              </a:ext>
            </a:extLst>
          </p:cNvPr>
          <p:cNvCxnSpPr/>
          <p:nvPr/>
        </p:nvCxnSpPr>
        <p:spPr>
          <a:xfrm>
            <a:off x="5003800" y="1682750"/>
            <a:ext cx="0" cy="5683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E5F581-9613-4EDE-97D8-FD4BB416BDA5}"/>
              </a:ext>
            </a:extLst>
          </p:cNvPr>
          <p:cNvCxnSpPr>
            <a:cxnSpLocks/>
          </p:cNvCxnSpPr>
          <p:nvPr/>
        </p:nvCxnSpPr>
        <p:spPr>
          <a:xfrm>
            <a:off x="5016500" y="1966913"/>
            <a:ext cx="106203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B5069-D6A0-485C-A5A7-1FEE5C6F126C}"/>
              </a:ext>
            </a:extLst>
          </p:cNvPr>
          <p:cNvCxnSpPr/>
          <p:nvPr/>
        </p:nvCxnSpPr>
        <p:spPr>
          <a:xfrm>
            <a:off x="4233863" y="1684338"/>
            <a:ext cx="0" cy="56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02DF6-C95B-4C3B-9516-A27B71494BE2}"/>
              </a:ext>
            </a:extLst>
          </p:cNvPr>
          <p:cNvCxnSpPr>
            <a:cxnSpLocks/>
          </p:cNvCxnSpPr>
          <p:nvPr/>
        </p:nvCxnSpPr>
        <p:spPr>
          <a:xfrm>
            <a:off x="4237038" y="1968500"/>
            <a:ext cx="1062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C67195-DA3C-4BCF-8543-0691295C15AF}"/>
              </a:ext>
            </a:extLst>
          </p:cNvPr>
          <p:cNvCxnSpPr>
            <a:cxnSpLocks/>
          </p:cNvCxnSpPr>
          <p:nvPr/>
        </p:nvCxnSpPr>
        <p:spPr>
          <a:xfrm>
            <a:off x="4187825" y="1682750"/>
            <a:ext cx="0" cy="35163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BC2E42-5BAD-4891-963F-E035D2A64FD7}"/>
              </a:ext>
            </a:extLst>
          </p:cNvPr>
          <p:cNvCxnSpPr>
            <a:cxnSpLocks/>
          </p:cNvCxnSpPr>
          <p:nvPr/>
        </p:nvCxnSpPr>
        <p:spPr>
          <a:xfrm>
            <a:off x="2411413" y="5207000"/>
            <a:ext cx="405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52FF41BA-6C86-4D6C-8DB4-DEA136AA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5649913"/>
            <a:ext cx="3159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de-DE" dirty="0"/>
              <a:t>Mean value primary endpoint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FC7D87A-1114-4C72-87B4-3DBC4B7B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338263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Control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9532D8-B5E0-499E-B446-9BCEDD00883B}"/>
              </a:ext>
            </a:extLst>
          </p:cNvPr>
          <p:cNvCxnSpPr/>
          <p:nvPr/>
        </p:nvCxnSpPr>
        <p:spPr>
          <a:xfrm>
            <a:off x="5003800" y="2854325"/>
            <a:ext cx="0" cy="56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192C7E-4C0A-4FF9-8FD2-1F33FCAA156C}"/>
              </a:ext>
            </a:extLst>
          </p:cNvPr>
          <p:cNvCxnSpPr/>
          <p:nvPr/>
        </p:nvCxnSpPr>
        <p:spPr>
          <a:xfrm>
            <a:off x="3362325" y="2854325"/>
            <a:ext cx="0" cy="56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1BD442-0E95-40FA-B243-C0255C816729}"/>
              </a:ext>
            </a:extLst>
          </p:cNvPr>
          <p:cNvCxnSpPr/>
          <p:nvPr/>
        </p:nvCxnSpPr>
        <p:spPr>
          <a:xfrm>
            <a:off x="3363913" y="4383088"/>
            <a:ext cx="0" cy="56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6EEE6-F0F7-4536-AAE9-2AEEF52E74DB}"/>
              </a:ext>
            </a:extLst>
          </p:cNvPr>
          <p:cNvCxnSpPr/>
          <p:nvPr/>
        </p:nvCxnSpPr>
        <p:spPr>
          <a:xfrm>
            <a:off x="3584575" y="3138488"/>
            <a:ext cx="1250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4831E7-BDBD-4BB2-B832-009909A8B283}"/>
              </a:ext>
            </a:extLst>
          </p:cNvPr>
          <p:cNvCxnSpPr>
            <a:cxnSpLocks/>
          </p:cNvCxnSpPr>
          <p:nvPr/>
        </p:nvCxnSpPr>
        <p:spPr>
          <a:xfrm>
            <a:off x="3370263" y="4676775"/>
            <a:ext cx="1225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6312E0-1167-4A6B-9FF0-FE569AD91929}"/>
              </a:ext>
            </a:extLst>
          </p:cNvPr>
          <p:cNvCxnSpPr>
            <a:cxnSpLocks/>
          </p:cNvCxnSpPr>
          <p:nvPr/>
        </p:nvCxnSpPr>
        <p:spPr>
          <a:xfrm>
            <a:off x="6230938" y="1684338"/>
            <a:ext cx="0" cy="3516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68DD70-C2E9-4AFC-8302-C4C950AB29D9}"/>
              </a:ext>
            </a:extLst>
          </p:cNvPr>
          <p:cNvCxnSpPr>
            <a:cxnSpLocks/>
          </p:cNvCxnSpPr>
          <p:nvPr/>
        </p:nvCxnSpPr>
        <p:spPr>
          <a:xfrm>
            <a:off x="4659313" y="1682750"/>
            <a:ext cx="0" cy="3516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1DD65E-A04C-4DC7-B72E-F685F4D72ABD}"/>
              </a:ext>
            </a:extLst>
          </p:cNvPr>
          <p:cNvCxnSpPr>
            <a:cxnSpLocks/>
          </p:cNvCxnSpPr>
          <p:nvPr/>
        </p:nvCxnSpPr>
        <p:spPr>
          <a:xfrm>
            <a:off x="3549650" y="1692275"/>
            <a:ext cx="0" cy="35147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9">
            <a:extLst>
              <a:ext uri="{FF2B5EF4-FFF2-40B4-BE49-F238E27FC236}">
                <a16:creationId xmlns:a16="http://schemas.microsoft.com/office/drawing/2014/main" id="{7DDAC68B-9355-4541-BF5E-C16B6F87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" y="1782763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de-DE" dirty="0"/>
              <a:t>Superiority</a:t>
            </a:r>
            <a:r>
              <a:rPr lang="de-DE" altLang="de-DE" dirty="0"/>
              <a:t> (1)</a:t>
            </a: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9897D4B7-D861-481F-A84E-BC9EB47D1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2954338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de-DE" dirty="0"/>
              <a:t>Equivalence</a:t>
            </a:r>
            <a:r>
              <a:rPr lang="de-DE" altLang="de-DE" dirty="0"/>
              <a:t> (2)</a:t>
            </a: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2C9FFED7-2FF6-4710-A1D2-521D44A2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" y="4483100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de-DE" dirty="0"/>
              <a:t>Non-inferiority (3)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A8575152-9E0D-4AF9-9FBC-63DE8810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375285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P2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3340E446-4AE1-4197-8F7B-65598E2F0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476726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P3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68DB9284-047A-4323-979B-93340A14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52514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0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E4B5FAAF-1474-4CE8-A4A9-7F0E95B7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52530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2</a:t>
            </a: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774D8FD2-32C7-47E9-A17B-E616A4B8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524668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5</a:t>
            </a: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41826218-6E53-409E-A9D6-B5B9533C8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5246688"/>
            <a:ext cx="58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/>
              <a:t>-2.5</a:t>
            </a:r>
          </a:p>
        </p:txBody>
      </p:sp>
    </p:spTree>
    <p:extLst>
      <p:ext uri="{BB962C8B-B14F-4D97-AF65-F5344CB8AC3E}">
        <p14:creationId xmlns:p14="http://schemas.microsoft.com/office/powerpoint/2010/main" val="146245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population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Defined by in- and exclusion criteria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Generalizability vs. homogeneity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Multi centre trials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Multiple countries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Confounders should be identified and accounted for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Estimation of treatment effect</a:t>
            </a:r>
            <a:endParaRPr lang="en-AU" sz="4000" dirty="0"/>
          </a:p>
        </p:txBody>
      </p:sp>
      <p:pic>
        <p:nvPicPr>
          <p:cNvPr id="11" name="Picture 2" descr="C:\Users\Exekutor\Desktop\E9 Vorlesung\Ster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7425">
            <a:off x="7811033" y="4089134"/>
            <a:ext cx="970712" cy="92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Multi center trials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Same protocol for all study sites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Avoid over- and under-recruitment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Clearly define what is accounted for: Study sites with multiple PIs vs. multiple sites with the same PI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Conduct analysis/randomization by </a:t>
            </a:r>
            <a:r>
              <a:rPr lang="en-AU" sz="3400" i="1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7993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One primary endpoint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Related to clinical benefit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Commonly used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Precise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Well reasoned (protocol)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Consider multiple testing issues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Control type I error (FWER)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Endpoints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Picture 2" descr="C:\Users\Exekutor\Desktop\E9 Vorlesung\Ster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7425">
            <a:off x="7235901" y="2359290"/>
            <a:ext cx="970712" cy="92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Endpoints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Alternatives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Composite variables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Rating based on scales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Surrogate variables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Categorical variables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Criteria for categorization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AU" dirty="0"/>
              <a:t>   need to be pre-defined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  <p:pic>
        <p:nvPicPr>
          <p:cNvPr id="7" name="Picture 2" descr="C:\Users\Exekutor\Desktop\E9 Vorlesung\Ster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7425">
            <a:off x="7110258" y="4530118"/>
            <a:ext cx="970712" cy="92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Endpoints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Hierarchical testing to get more out of the data</a:t>
            </a: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Conditional power based sample-size recalculation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33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Endpoints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Specify primary analysis in protocol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Details for additional analyses can be provided in the Statistical Analysis Plan (SAP)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Number of secondary endpoints should be limited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Best split them to safety/exploratory endpoints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Safety is always important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0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Sample Size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Prerequisites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Primary endpoint, hypotheses, type I and type II error rate, handling of missing or false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Specific tests to be used, assumptions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Expectation vs. clinically relevant difference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61B16-64FC-4392-B08A-98482538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18" y="4650122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585208"/>
            <a:ext cx="78867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ICH E9 – Statistical Principles For Clinical Trials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Limitations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Important contents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ICH E3 – Structure and Content of Clinical Study Reports</a:t>
            </a:r>
          </a:p>
        </p:txBody>
      </p:sp>
    </p:spTree>
    <p:extLst>
      <p:ext uri="{BB962C8B-B14F-4D97-AF65-F5344CB8AC3E}">
        <p14:creationId xmlns:p14="http://schemas.microsoft.com/office/powerpoint/2010/main" val="362058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Sample size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Control power in case of deviations from the assumptions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For adaptive designs, the highest expected sample size can be provided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Sample size re-evaluation at an interim possible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98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Randomization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i="1" dirty="0"/>
              <a:t>Random </a:t>
            </a:r>
            <a:r>
              <a:rPr lang="en-AU" sz="3400" dirty="0"/>
              <a:t>treatment allocation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Equal distribution of prognostic factors between groups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Block randomization frequently used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Stratification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5888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Blinding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Single vs. double blinded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Blinding of test results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If </a:t>
            </a:r>
            <a:r>
              <a:rPr lang="en-AU" sz="3400" u="sng" dirty="0"/>
              <a:t>not</a:t>
            </a:r>
            <a:r>
              <a:rPr lang="en-AU" sz="3400" dirty="0"/>
              <a:t> possible: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Patients to be enrolled </a:t>
            </a:r>
            <a:r>
              <a:rPr lang="en-AU" sz="3200" u="sng" dirty="0"/>
              <a:t>prior</a:t>
            </a:r>
            <a:r>
              <a:rPr lang="en-AU" sz="3200" dirty="0"/>
              <a:t> to randomization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Unblinding only in case of emergencies (or at trial end)</a:t>
            </a:r>
          </a:p>
        </p:txBody>
      </p:sp>
    </p:spTree>
    <p:extLst>
      <p:ext uri="{BB962C8B-B14F-4D97-AF65-F5344CB8AC3E}">
        <p14:creationId xmlns:p14="http://schemas.microsoft.com/office/powerpoint/2010/main" val="33362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Data handling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Methods for handling data should be prespecified</a:t>
            </a: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Missing data (imputations)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Transformation of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Handling of outliers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Can be adjusted after blinded data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D4BCB-CA67-41CF-9AC1-433FCCBF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936" y="4474369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Analysis 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Rules for assignment to analysis sets to be prespecified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Intention-to-Treat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All randomized subjects to be evaluated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Full Analysis Set (FAS)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Conservative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4F84-4D1C-4881-ACA8-1966556B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18" y="4531519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Analysis 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Exclusion from FAS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Violation of eligibility criteria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Determined prior to randomization or measured objectively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All subjects to be treated equally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No post-randomization values available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All data should be considered for evaluation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DF02D-AC90-43FD-A5CC-55005687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43" y="4892692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Analysis 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09700"/>
            <a:ext cx="8134350" cy="45085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Per Protocol Set (PPS)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Optimistic (most of the time)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Requires minimal exposure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Measurement of primary endpoint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No major protocol deviations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FAS + PPS for confirmatory trials 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FAS may not be ideal for equivalence or non-inferiority trials</a:t>
            </a:r>
          </a:p>
        </p:txBody>
      </p:sp>
    </p:spTree>
    <p:extLst>
      <p:ext uri="{BB962C8B-B14F-4D97-AF65-F5344CB8AC3E}">
        <p14:creationId xmlns:p14="http://schemas.microsoft.com/office/powerpoint/2010/main" val="206759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Analysis 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Safety Evaluation Set (SES)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Assessment of safety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All treated subjects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809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Prior to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During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After active phase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110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Ongoing trials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700" dirty="0"/>
              <a:t>Data acquisition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700" dirty="0"/>
              <a:t>Interim analysis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700" dirty="0"/>
              <a:t>Adjusting in- and exclusion criteria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700" dirty="0"/>
              <a:t>Adjusting sample size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4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700" dirty="0"/>
              <a:t>Changes that were not planned prospectively have to be explained thoroughly, including their impact on the analysis and study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9A54B-7292-47EE-8AC5-C1ED2D28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143" y="3702844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9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What is it good 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Does ICH E9 dictate my trial design?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Can I run trials without adhering to ICH E9?</a:t>
            </a:r>
          </a:p>
        </p:txBody>
      </p:sp>
    </p:spTree>
    <p:extLst>
      <p:ext uri="{BB962C8B-B14F-4D97-AF65-F5344CB8AC3E}">
        <p14:creationId xmlns:p14="http://schemas.microsoft.com/office/powerpoint/2010/main" val="5998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Data Acquisition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Standard Operating Procedures (SOPs)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Validated software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3861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Interim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Control type I error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Maintain study blind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Independent Data Monitoring Committee (IDMC)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Rules for early termination should be predefined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Stopping the trial in case of changes to the benefit-risk-assessment is always possible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908DA-B71F-4EED-9FB8-F1021615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68" y="2434766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Prior to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During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After active phase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4216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Data 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Blinded data review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Allocation of subjects to analysis sets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Identification and handling of outliers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Update of 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39187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Safety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Never sufficient power to test for safety or tolerability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400" dirty="0"/>
          </a:p>
        </p:txBody>
      </p:sp>
    </p:spTree>
    <p:extLst>
      <p:ext uri="{BB962C8B-B14F-4D97-AF65-F5344CB8AC3E}">
        <p14:creationId xmlns:p14="http://schemas.microsoft.com/office/powerpoint/2010/main" val="3429566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574F8B0-6679-43EC-8375-91D58F5A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371600"/>
            <a:ext cx="7118350" cy="459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Safety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1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Safety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Never sufficient power to test for safety or tolerability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de-DE" sz="3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Comparability between studies important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Adverse events should be coded in a unified manner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BAB83-89BA-4771-A1B9-0C31A896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15" y="4568366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Safety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400" dirty="0"/>
              <a:t>All adverse events need to be evaluated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Analysis of subgroups is possible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Absolute and relative frequencies to be provided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Analysis of treatment emergent adverse events advisable in case of high number of </a:t>
            </a:r>
            <a:r>
              <a:rPr lang="en-AU" sz="3200" i="1" dirty="0"/>
              <a:t>background</a:t>
            </a:r>
            <a:r>
              <a:rPr lang="en-AU" sz="3200" dirty="0"/>
              <a:t> AEs</a:t>
            </a:r>
          </a:p>
        </p:txBody>
      </p:sp>
    </p:spTree>
    <p:extLst>
      <p:ext uri="{BB962C8B-B14F-4D97-AF65-F5344CB8AC3E}">
        <p14:creationId xmlns:p14="http://schemas.microsoft.com/office/powerpoint/2010/main" val="4147391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Safety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Descriptive summary of results to be provided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Descriptive p-values / confidence intervals can be provided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800" dirty="0"/>
              <a:t>To highlight specific parameters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800" dirty="0"/>
              <a:t>Especially useful for laboratory parameters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1520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Efficacy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Analysis frequently repeated for different subgroups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Analysis sets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Stratification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In- or excluding outliers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Observed differences should be discussed in the CSR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ADBBE-56A7-4AF1-B50D-5E50CC78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21" y="4456447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What is it good 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Guideline to assure data quality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Robust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Reproducible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Reliable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/>
              <a:t>Bias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1" dirty="0"/>
              <a:t>“[...] systematic tendency of any factors associated with the design, conduct, analysis and interpretation of the results of clinical trials to make the estimate of a treatment effect deviate from its true value.”</a:t>
            </a:r>
            <a:endParaRPr lang="de-D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C894-B4F4-4086-AE90-3351CC6C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51" y="2982913"/>
            <a:ext cx="1292464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Efficacy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5323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All subjects should be accounted for in the CSR</a:t>
            </a:r>
            <a:endParaRPr lang="en-AU" sz="2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Any changes made to the envisaged analysis after knowledge of the data should clearly be identified in the report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Details can be found in ICH E3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600" dirty="0"/>
              <a:t>Annex III – VII contains examples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0F195-0B93-4E16-AA89-3A7AE69A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53" y="3429000"/>
            <a:ext cx="1292464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9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E3 – Highlights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1" y="1487488"/>
            <a:ext cx="37719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Disposition figures to be provided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600" dirty="0"/>
              <a:t>Should highlight conduct of study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600" dirty="0"/>
              <a:t>Patients per visit to be highlighted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751B3F-8E09-464E-B8BE-CF3F45E3B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3194"/>
            <a:ext cx="362953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20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E3 – Highlights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Protocol deviations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Allocation of subjects to analysis sets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Compliance with intake of study medication / treatment schedule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Listings of study data to be provided</a:t>
            </a:r>
          </a:p>
        </p:txBody>
      </p:sp>
    </p:spTree>
    <p:extLst>
      <p:ext uri="{BB962C8B-B14F-4D97-AF65-F5344CB8AC3E}">
        <p14:creationId xmlns:p14="http://schemas.microsoft.com/office/powerpoint/2010/main" val="3910201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E3 – Highlights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55435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Evaluation of AEs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Analysis overall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000" dirty="0"/>
              <a:t>Analysis by severity, intensity, outcome and relationship to the study medication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sz="30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3200" dirty="0"/>
              <a:t>Also tabulate duration and time to onset or worsening</a:t>
            </a:r>
          </a:p>
        </p:txBody>
      </p:sp>
    </p:spTree>
    <p:extLst>
      <p:ext uri="{BB962C8B-B14F-4D97-AF65-F5344CB8AC3E}">
        <p14:creationId xmlns:p14="http://schemas.microsoft.com/office/powerpoint/2010/main" val="325301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F2E31-D492-44CD-854E-FB959712B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15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de-DE" sz="3600" dirty="0"/>
              <a:t>ICH E9 – Limitations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C:\Users\Exekutor\Desktop\E9 Vorlesung\S4 - Medikamen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86" y="1738057"/>
            <a:ext cx="3421587" cy="192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xekutor\Desktop\E9 Vorlesung\S4 - Phase II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9" y="4154404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xekutor\Desktop\E9 Vorlesung\S4 - RC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53" y="388217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001466" y="4154404"/>
            <a:ext cx="677074" cy="124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Prior to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During active phase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After active phase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01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Prior to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7886700" cy="443071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Planning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Study design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Study population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Endpoints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Sample size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Randomization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Handling of missing or false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dirty="0"/>
              <a:t>Definition of analysis sets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6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0550" y="1487488"/>
            <a:ext cx="3646403" cy="44307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800" dirty="0"/>
              <a:t>Confirmatory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Robust evidence of efficacy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Pre-defined analyses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Deviations of initial concepts rare and have to be well argued</a:t>
            </a:r>
            <a:endParaRPr lang="en-AU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06881F-E9DD-4A66-AE92-7302BB183046}"/>
              </a:ext>
            </a:extLst>
          </p:cNvPr>
          <p:cNvSpPr txBox="1">
            <a:spLocks/>
          </p:cNvSpPr>
          <p:nvPr/>
        </p:nvSpPr>
        <p:spPr>
          <a:xfrm>
            <a:off x="4567990" y="1486328"/>
            <a:ext cx="3646403" cy="443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3200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Lucida Sans" panose="020B0602030504020204" pitchFamily="34" charset="0"/>
              <a:buChar char="•"/>
              <a:defRPr sz="3000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800" dirty="0"/>
              <a:t>Exploratory</a:t>
            </a:r>
            <a:endParaRPr lang="en-AU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No need for statistical tests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Analysis may be guided by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AU" sz="2400" dirty="0"/>
              <a:t>Flexible designs</a:t>
            </a:r>
          </a:p>
        </p:txBody>
      </p:sp>
    </p:spTree>
    <p:extLst>
      <p:ext uri="{BB962C8B-B14F-4D97-AF65-F5344CB8AC3E}">
        <p14:creationId xmlns:p14="http://schemas.microsoft.com/office/powerpoint/2010/main" val="19637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22A9-6CED-4683-BEF2-7D9B1A00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86" y="463695"/>
            <a:ext cx="6508427" cy="683417"/>
          </a:xfrm>
        </p:spPr>
        <p:txBody>
          <a:bodyPr/>
          <a:lstStyle/>
          <a:p>
            <a:r>
              <a:rPr lang="en-US" sz="3600" dirty="0"/>
              <a:t>ICH E9 – Study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1C55B-5498-48F4-A8F8-D281130D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GCP-Service International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6B2C-042B-4BB1-AEF0-A037376E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19D58-0396-4126-AD51-3FDBAD05EF6A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F75E0-A330-4072-94E9-248B9F120584}"/>
              </a:ext>
            </a:extLst>
          </p:cNvPr>
          <p:cNvGrpSpPr/>
          <p:nvPr/>
        </p:nvGrpSpPr>
        <p:grpSpPr>
          <a:xfrm>
            <a:off x="1041564" y="2145300"/>
            <a:ext cx="361253" cy="853192"/>
            <a:chOff x="847725" y="2759948"/>
            <a:chExt cx="419100" cy="1004729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DC905BF4-4A96-454B-A02D-9B372189BA06}"/>
                </a:ext>
              </a:extLst>
            </p:cNvPr>
            <p:cNvSpPr/>
            <p:nvPr/>
          </p:nvSpPr>
          <p:spPr>
            <a:xfrm>
              <a:off x="847725" y="3167062"/>
              <a:ext cx="419100" cy="59761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26C398-2103-4D94-A8C4-8E3CC30AEC66}"/>
                </a:ext>
              </a:extLst>
            </p:cNvPr>
            <p:cNvSpPr/>
            <p:nvPr/>
          </p:nvSpPr>
          <p:spPr>
            <a:xfrm>
              <a:off x="881062" y="2759948"/>
              <a:ext cx="352425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372705-1C62-4878-80D3-034C3D0AE509}"/>
              </a:ext>
            </a:extLst>
          </p:cNvPr>
          <p:cNvGrpSpPr/>
          <p:nvPr/>
        </p:nvGrpSpPr>
        <p:grpSpPr>
          <a:xfrm>
            <a:off x="1497679" y="1941485"/>
            <a:ext cx="361253" cy="853192"/>
            <a:chOff x="847725" y="2759948"/>
            <a:chExt cx="419100" cy="1004729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A36FD48-B3B4-46C2-B082-B7C99A121791}"/>
                </a:ext>
              </a:extLst>
            </p:cNvPr>
            <p:cNvSpPr/>
            <p:nvPr/>
          </p:nvSpPr>
          <p:spPr>
            <a:xfrm>
              <a:off x="847725" y="3167062"/>
              <a:ext cx="419100" cy="59761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E91B8-9A50-4D97-A242-E1A6BB3A5780}"/>
                </a:ext>
              </a:extLst>
            </p:cNvPr>
            <p:cNvSpPr/>
            <p:nvPr/>
          </p:nvSpPr>
          <p:spPr>
            <a:xfrm>
              <a:off x="881062" y="2759948"/>
              <a:ext cx="352425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63E2F6-F0EA-4BB9-AA8C-10160CF96FCE}"/>
              </a:ext>
            </a:extLst>
          </p:cNvPr>
          <p:cNvGrpSpPr/>
          <p:nvPr/>
        </p:nvGrpSpPr>
        <p:grpSpPr>
          <a:xfrm>
            <a:off x="1298358" y="2322678"/>
            <a:ext cx="361253" cy="853192"/>
            <a:chOff x="847725" y="2759948"/>
            <a:chExt cx="419100" cy="100472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8485A160-A091-41FF-AB35-B648391B7DF4}"/>
                </a:ext>
              </a:extLst>
            </p:cNvPr>
            <p:cNvSpPr/>
            <p:nvPr/>
          </p:nvSpPr>
          <p:spPr>
            <a:xfrm>
              <a:off x="847725" y="3167062"/>
              <a:ext cx="419100" cy="597615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4B2ED4-AE76-40A8-87EA-0A671AEE7742}"/>
                </a:ext>
              </a:extLst>
            </p:cNvPr>
            <p:cNvSpPr/>
            <p:nvPr/>
          </p:nvSpPr>
          <p:spPr>
            <a:xfrm>
              <a:off x="881062" y="2759948"/>
              <a:ext cx="352425" cy="3429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2EF6DE-7960-4422-8C81-0EF47359606F}"/>
              </a:ext>
            </a:extLst>
          </p:cNvPr>
          <p:cNvGrpSpPr/>
          <p:nvPr/>
        </p:nvGrpSpPr>
        <p:grpSpPr>
          <a:xfrm>
            <a:off x="1783208" y="2187264"/>
            <a:ext cx="361253" cy="853192"/>
            <a:chOff x="847725" y="2759948"/>
            <a:chExt cx="419100" cy="100472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2BC2F3AF-D066-4EB5-B45C-D9BA591B8D65}"/>
                </a:ext>
              </a:extLst>
            </p:cNvPr>
            <p:cNvSpPr/>
            <p:nvPr/>
          </p:nvSpPr>
          <p:spPr>
            <a:xfrm>
              <a:off x="847725" y="3167062"/>
              <a:ext cx="419100" cy="597615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FA4BC4-F54F-4786-8B9A-9818A20FF774}"/>
                </a:ext>
              </a:extLst>
            </p:cNvPr>
            <p:cNvSpPr/>
            <p:nvPr/>
          </p:nvSpPr>
          <p:spPr>
            <a:xfrm>
              <a:off x="881062" y="2759948"/>
              <a:ext cx="352425" cy="3429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58E7D-8CDB-4872-B92E-A7BBC16E652D}"/>
              </a:ext>
            </a:extLst>
          </p:cNvPr>
          <p:cNvSpPr/>
          <p:nvPr/>
        </p:nvSpPr>
        <p:spPr>
          <a:xfrm>
            <a:off x="759580" y="1887751"/>
            <a:ext cx="1718784" cy="13757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2488218-8847-42A0-8239-F811441FD22F}"/>
              </a:ext>
            </a:extLst>
          </p:cNvPr>
          <p:cNvCxnSpPr>
            <a:stCxn id="20" idx="3"/>
          </p:cNvCxnSpPr>
          <p:nvPr/>
        </p:nvCxnSpPr>
        <p:spPr>
          <a:xfrm flipV="1">
            <a:off x="2478364" y="2066372"/>
            <a:ext cx="1477852" cy="50923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44037EB-C469-4568-AE8E-D0A2E94194E2}"/>
              </a:ext>
            </a:extLst>
          </p:cNvPr>
          <p:cNvCxnSpPr>
            <a:stCxn id="20" idx="3"/>
          </p:cNvCxnSpPr>
          <p:nvPr/>
        </p:nvCxnSpPr>
        <p:spPr>
          <a:xfrm>
            <a:off x="2478364" y="2575603"/>
            <a:ext cx="1477852" cy="600268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CEC635-17DF-4308-9D0B-A3B97DEEF927}"/>
              </a:ext>
            </a:extLst>
          </p:cNvPr>
          <p:cNvGrpSpPr/>
          <p:nvPr/>
        </p:nvGrpSpPr>
        <p:grpSpPr>
          <a:xfrm rot="20387018">
            <a:off x="3924175" y="1932723"/>
            <a:ext cx="589542" cy="334836"/>
            <a:chOff x="2184667" y="4294188"/>
            <a:chExt cx="683945" cy="394307"/>
          </a:xfrm>
        </p:grpSpPr>
        <p:sp>
          <p:nvSpPr>
            <p:cNvPr id="25" name="Rectangle: Top Corners Snipped 24">
              <a:extLst>
                <a:ext uri="{FF2B5EF4-FFF2-40B4-BE49-F238E27FC236}">
                  <a16:creationId xmlns:a16="http://schemas.microsoft.com/office/drawing/2014/main" id="{353433BE-45E7-4EBE-9345-E44DD24EE518}"/>
                </a:ext>
              </a:extLst>
            </p:cNvPr>
            <p:cNvSpPr/>
            <p:nvPr/>
          </p:nvSpPr>
          <p:spPr>
            <a:xfrm rot="3588295">
              <a:off x="2581275" y="4216400"/>
              <a:ext cx="209550" cy="365125"/>
            </a:xfrm>
            <a:prstGeom prst="snip2SameRect">
              <a:avLst/>
            </a:prstGeom>
            <a:solidFill>
              <a:schemeClr val="accent4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76C76EEC-9227-4ADD-9AED-DD8A495D4564}"/>
                </a:ext>
              </a:extLst>
            </p:cNvPr>
            <p:cNvSpPr/>
            <p:nvPr/>
          </p:nvSpPr>
          <p:spPr>
            <a:xfrm rot="14400000">
              <a:off x="2262455" y="4401159"/>
              <a:ext cx="209550" cy="365125"/>
            </a:xfrm>
            <a:prstGeom prst="snip2SameRect">
              <a:avLst/>
            </a:prstGeom>
            <a:solidFill>
              <a:schemeClr val="accent4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8C8CA6-ABE2-433C-B5FA-8C01400BE265}"/>
              </a:ext>
            </a:extLst>
          </p:cNvPr>
          <p:cNvGrpSpPr/>
          <p:nvPr/>
        </p:nvGrpSpPr>
        <p:grpSpPr>
          <a:xfrm rot="20387018">
            <a:off x="3924175" y="3011936"/>
            <a:ext cx="589542" cy="334838"/>
            <a:chOff x="2184667" y="4294188"/>
            <a:chExt cx="683945" cy="394309"/>
          </a:xfrm>
        </p:grpSpPr>
        <p:sp>
          <p:nvSpPr>
            <p:cNvPr id="28" name="Rectangle: Top Corners Snipped 27">
              <a:extLst>
                <a:ext uri="{FF2B5EF4-FFF2-40B4-BE49-F238E27FC236}">
                  <a16:creationId xmlns:a16="http://schemas.microsoft.com/office/drawing/2014/main" id="{76825737-050B-4595-B04A-258354CE41B7}"/>
                </a:ext>
              </a:extLst>
            </p:cNvPr>
            <p:cNvSpPr/>
            <p:nvPr/>
          </p:nvSpPr>
          <p:spPr>
            <a:xfrm rot="3588295">
              <a:off x="2581275" y="4216400"/>
              <a:ext cx="209550" cy="365125"/>
            </a:xfrm>
            <a:prstGeom prst="snip2SameRect">
              <a:avLst/>
            </a:prstGeom>
            <a:solidFill>
              <a:schemeClr val="accent6">
                <a:lumMod val="7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tangle: Top Corners Snipped 28">
              <a:extLst>
                <a:ext uri="{FF2B5EF4-FFF2-40B4-BE49-F238E27FC236}">
                  <a16:creationId xmlns:a16="http://schemas.microsoft.com/office/drawing/2014/main" id="{4172B199-8A72-40B1-BD1D-82D5E35ED5EC}"/>
                </a:ext>
              </a:extLst>
            </p:cNvPr>
            <p:cNvSpPr/>
            <p:nvPr/>
          </p:nvSpPr>
          <p:spPr>
            <a:xfrm rot="14400000">
              <a:off x="2262455" y="4401159"/>
              <a:ext cx="209550" cy="365125"/>
            </a:xfrm>
            <a:prstGeom prst="snip2SameRect">
              <a:avLst/>
            </a:prstGeom>
            <a:solidFill>
              <a:schemeClr val="accent6">
                <a:lumMod val="7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830F4C-4D7A-4A30-8595-28659FCCCB5A}"/>
              </a:ext>
            </a:extLst>
          </p:cNvPr>
          <p:cNvCxnSpPr>
            <a:cxnSpLocks/>
          </p:cNvCxnSpPr>
          <p:nvPr/>
        </p:nvCxnSpPr>
        <p:spPr>
          <a:xfrm>
            <a:off x="4677448" y="2066371"/>
            <a:ext cx="127536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CD36E5-6330-49E9-9761-2B370A106825}"/>
              </a:ext>
            </a:extLst>
          </p:cNvPr>
          <p:cNvCxnSpPr>
            <a:cxnSpLocks/>
          </p:cNvCxnSpPr>
          <p:nvPr/>
        </p:nvCxnSpPr>
        <p:spPr>
          <a:xfrm>
            <a:off x="4677448" y="3172635"/>
            <a:ext cx="1275363" cy="32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61ECE9-26EB-4429-8E8E-24D8C55891C3}"/>
              </a:ext>
            </a:extLst>
          </p:cNvPr>
          <p:cNvGrpSpPr/>
          <p:nvPr/>
        </p:nvGrpSpPr>
        <p:grpSpPr>
          <a:xfrm>
            <a:off x="759580" y="4283812"/>
            <a:ext cx="5987228" cy="1533769"/>
            <a:chOff x="520587" y="4173764"/>
            <a:chExt cx="6870813" cy="17979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2B7D75-97DE-4DE0-8B7D-6FEE0EAC6FF4}"/>
                </a:ext>
              </a:extLst>
            </p:cNvPr>
            <p:cNvGrpSpPr/>
            <p:nvPr/>
          </p:nvGrpSpPr>
          <p:grpSpPr>
            <a:xfrm>
              <a:off x="847725" y="4477057"/>
              <a:ext cx="419100" cy="1004729"/>
              <a:chOff x="847725" y="2759948"/>
              <a:chExt cx="419100" cy="1004729"/>
            </a:xfrm>
          </p:grpSpPr>
          <p:sp>
            <p:nvSpPr>
              <p:cNvPr id="62" name="Rectangle: Top Corners Rounded 61">
                <a:extLst>
                  <a:ext uri="{FF2B5EF4-FFF2-40B4-BE49-F238E27FC236}">
                    <a16:creationId xmlns:a16="http://schemas.microsoft.com/office/drawing/2014/main" id="{2A1EEF29-0E87-405A-87C3-ECB4FC08A8EF}"/>
                  </a:ext>
                </a:extLst>
              </p:cNvPr>
              <p:cNvSpPr/>
              <p:nvPr/>
            </p:nvSpPr>
            <p:spPr>
              <a:xfrm>
                <a:off x="847725" y="3167062"/>
                <a:ext cx="419100" cy="59761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DA4CBB-B673-4761-A0A6-40025E8A5DCB}"/>
                  </a:ext>
                </a:extLst>
              </p:cNvPr>
              <p:cNvSpPr/>
              <p:nvPr/>
            </p:nvSpPr>
            <p:spPr>
              <a:xfrm>
                <a:off x="881062" y="2759948"/>
                <a:ext cx="352425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50AADD-208C-4FE9-B601-07E542DC380E}"/>
                </a:ext>
              </a:extLst>
            </p:cNvPr>
            <p:cNvGrpSpPr/>
            <p:nvPr/>
          </p:nvGrpSpPr>
          <p:grpSpPr>
            <a:xfrm>
              <a:off x="1376878" y="4237042"/>
              <a:ext cx="419100" cy="1004729"/>
              <a:chOff x="847725" y="2759948"/>
              <a:chExt cx="419100" cy="1004729"/>
            </a:xfrm>
          </p:grpSpPr>
          <p:sp>
            <p:nvSpPr>
              <p:cNvPr id="60" name="Rectangle: Top Corners Rounded 59">
                <a:extLst>
                  <a:ext uri="{FF2B5EF4-FFF2-40B4-BE49-F238E27FC236}">
                    <a16:creationId xmlns:a16="http://schemas.microsoft.com/office/drawing/2014/main" id="{08BB9E12-7C6A-4FCC-81B5-23618C1F3AA3}"/>
                  </a:ext>
                </a:extLst>
              </p:cNvPr>
              <p:cNvSpPr/>
              <p:nvPr/>
            </p:nvSpPr>
            <p:spPr>
              <a:xfrm>
                <a:off x="847725" y="3167062"/>
                <a:ext cx="419100" cy="59761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D56600-E96E-4804-B20B-9B8B49678493}"/>
                  </a:ext>
                </a:extLst>
              </p:cNvPr>
              <p:cNvSpPr/>
              <p:nvPr/>
            </p:nvSpPr>
            <p:spPr>
              <a:xfrm>
                <a:off x="881062" y="2759948"/>
                <a:ext cx="352425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10C0AC-B446-4DAD-9581-05DD07A9EB74}"/>
                </a:ext>
              </a:extLst>
            </p:cNvPr>
            <p:cNvGrpSpPr/>
            <p:nvPr/>
          </p:nvGrpSpPr>
          <p:grpSpPr>
            <a:xfrm>
              <a:off x="1145639" y="4685939"/>
              <a:ext cx="419100" cy="1004729"/>
              <a:chOff x="847725" y="2759948"/>
              <a:chExt cx="419100" cy="100472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8" name="Rectangle: Top Corners Rounded 57">
                <a:extLst>
                  <a:ext uri="{FF2B5EF4-FFF2-40B4-BE49-F238E27FC236}">
                    <a16:creationId xmlns:a16="http://schemas.microsoft.com/office/drawing/2014/main" id="{6F14E3C1-1B9B-4FC1-A41A-EE2EB67C4528}"/>
                  </a:ext>
                </a:extLst>
              </p:cNvPr>
              <p:cNvSpPr/>
              <p:nvPr/>
            </p:nvSpPr>
            <p:spPr>
              <a:xfrm>
                <a:off x="847725" y="3167062"/>
                <a:ext cx="419100" cy="597615"/>
              </a:xfrm>
              <a:prstGeom prst="round2Same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33884B-F377-4097-86FF-C23BE66B983B}"/>
                  </a:ext>
                </a:extLst>
              </p:cNvPr>
              <p:cNvSpPr/>
              <p:nvPr/>
            </p:nvSpPr>
            <p:spPr>
              <a:xfrm>
                <a:off x="881062" y="2759948"/>
                <a:ext cx="352425" cy="3429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556EF6-5D5D-41B6-A74F-A2035409996D}"/>
                </a:ext>
              </a:extLst>
            </p:cNvPr>
            <p:cNvGrpSpPr/>
            <p:nvPr/>
          </p:nvGrpSpPr>
          <p:grpSpPr>
            <a:xfrm>
              <a:off x="1708129" y="4526474"/>
              <a:ext cx="419100" cy="1004729"/>
              <a:chOff x="847725" y="2759948"/>
              <a:chExt cx="419100" cy="100472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6" name="Rectangle: Top Corners Rounded 55">
                <a:extLst>
                  <a:ext uri="{FF2B5EF4-FFF2-40B4-BE49-F238E27FC236}">
                    <a16:creationId xmlns:a16="http://schemas.microsoft.com/office/drawing/2014/main" id="{18F8E6FD-3E0D-416D-8D79-939D70CADAF4}"/>
                  </a:ext>
                </a:extLst>
              </p:cNvPr>
              <p:cNvSpPr/>
              <p:nvPr/>
            </p:nvSpPr>
            <p:spPr>
              <a:xfrm>
                <a:off x="847725" y="3167062"/>
                <a:ext cx="419100" cy="597615"/>
              </a:xfrm>
              <a:prstGeom prst="round2Same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BBDE60-C555-49F8-A71B-578373F75560}"/>
                  </a:ext>
                </a:extLst>
              </p:cNvPr>
              <p:cNvSpPr/>
              <p:nvPr/>
            </p:nvSpPr>
            <p:spPr>
              <a:xfrm>
                <a:off x="881062" y="2759948"/>
                <a:ext cx="352425" cy="3429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3371FD-347D-4829-A35A-31E11C0A0FB4}"/>
                </a:ext>
              </a:extLst>
            </p:cNvPr>
            <p:cNvSpPr/>
            <p:nvPr/>
          </p:nvSpPr>
          <p:spPr>
            <a:xfrm>
              <a:off x="520587" y="4173764"/>
              <a:ext cx="1994013" cy="16200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2047433-0BD6-4C76-8512-2978C09FE7A4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2514600" y="4384109"/>
              <a:ext cx="1714500" cy="599678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E27F160-7E05-49FE-87C5-7E8C9462AAAC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2514600" y="4983787"/>
              <a:ext cx="1714500" cy="706881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B80422-87DF-4EA2-8F97-269B8E418815}"/>
                </a:ext>
              </a:extLst>
            </p:cNvPr>
            <p:cNvGrpSpPr/>
            <p:nvPr/>
          </p:nvGrpSpPr>
          <p:grpSpPr>
            <a:xfrm rot="20387018">
              <a:off x="4191928" y="4226724"/>
              <a:ext cx="683945" cy="394309"/>
              <a:chOff x="2184667" y="4294188"/>
              <a:chExt cx="683945" cy="394309"/>
            </a:xfrm>
          </p:grpSpPr>
          <p:sp>
            <p:nvSpPr>
              <p:cNvPr id="54" name="Rectangle: Top Corners Snipped 53">
                <a:extLst>
                  <a:ext uri="{FF2B5EF4-FFF2-40B4-BE49-F238E27FC236}">
                    <a16:creationId xmlns:a16="http://schemas.microsoft.com/office/drawing/2014/main" id="{C987AEC8-DE1A-4D22-90E1-78A4DE593EDC}"/>
                  </a:ext>
                </a:extLst>
              </p:cNvPr>
              <p:cNvSpPr/>
              <p:nvPr/>
            </p:nvSpPr>
            <p:spPr>
              <a:xfrm rot="3588295">
                <a:off x="2581275" y="4216400"/>
                <a:ext cx="209550" cy="365125"/>
              </a:xfrm>
              <a:prstGeom prst="snip2SameRect">
                <a:avLst/>
              </a:prstGeom>
              <a:solidFill>
                <a:schemeClr val="accent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tangle: Top Corners Snipped 54">
                <a:extLst>
                  <a:ext uri="{FF2B5EF4-FFF2-40B4-BE49-F238E27FC236}">
                    <a16:creationId xmlns:a16="http://schemas.microsoft.com/office/drawing/2014/main" id="{9AED0EEF-162C-4FF4-AF8D-BA193607D44E}"/>
                  </a:ext>
                </a:extLst>
              </p:cNvPr>
              <p:cNvSpPr/>
              <p:nvPr/>
            </p:nvSpPr>
            <p:spPr>
              <a:xfrm rot="14400000">
                <a:off x="2262455" y="4401159"/>
                <a:ext cx="209550" cy="365125"/>
              </a:xfrm>
              <a:prstGeom prst="snip2SameRect">
                <a:avLst/>
              </a:prstGeom>
              <a:solidFill>
                <a:schemeClr val="accent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1C20C1-D12D-4276-9A3C-16FA9C626BA5}"/>
                </a:ext>
              </a:extLst>
            </p:cNvPr>
            <p:cNvGrpSpPr/>
            <p:nvPr/>
          </p:nvGrpSpPr>
          <p:grpSpPr>
            <a:xfrm rot="20387018">
              <a:off x="4191929" y="5497617"/>
              <a:ext cx="683945" cy="394309"/>
              <a:chOff x="2184667" y="4294188"/>
              <a:chExt cx="683945" cy="394309"/>
            </a:xfrm>
          </p:grpSpPr>
          <p:sp>
            <p:nvSpPr>
              <p:cNvPr id="52" name="Rectangle: Top Corners Snipped 51">
                <a:extLst>
                  <a:ext uri="{FF2B5EF4-FFF2-40B4-BE49-F238E27FC236}">
                    <a16:creationId xmlns:a16="http://schemas.microsoft.com/office/drawing/2014/main" id="{37C8B3FD-2BDE-4FF3-8809-C19B7F0A03AB}"/>
                  </a:ext>
                </a:extLst>
              </p:cNvPr>
              <p:cNvSpPr/>
              <p:nvPr/>
            </p:nvSpPr>
            <p:spPr>
              <a:xfrm rot="3588295">
                <a:off x="2581275" y="4216400"/>
                <a:ext cx="209550" cy="365125"/>
              </a:xfrm>
              <a:prstGeom prst="snip2SameRect">
                <a:avLst/>
              </a:prstGeom>
              <a:solidFill>
                <a:schemeClr val="accent6">
                  <a:lumMod val="75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Rectangle: Top Corners Snipped 52">
                <a:extLst>
                  <a:ext uri="{FF2B5EF4-FFF2-40B4-BE49-F238E27FC236}">
                    <a16:creationId xmlns:a16="http://schemas.microsoft.com/office/drawing/2014/main" id="{F8B4F7CE-DC25-412D-8590-367E62EF5DDC}"/>
                  </a:ext>
                </a:extLst>
              </p:cNvPr>
              <p:cNvSpPr/>
              <p:nvPr/>
            </p:nvSpPr>
            <p:spPr>
              <a:xfrm rot="14400000">
                <a:off x="2262455" y="4401159"/>
                <a:ext cx="209550" cy="365125"/>
              </a:xfrm>
              <a:prstGeom prst="snip2SameRect">
                <a:avLst/>
              </a:prstGeom>
              <a:solidFill>
                <a:schemeClr val="accent6">
                  <a:lumMod val="75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8DC786-AAB2-4F30-A2D7-58D9DB80284E}"/>
                </a:ext>
              </a:extLst>
            </p:cNvPr>
            <p:cNvCxnSpPr>
              <a:cxnSpLocks/>
            </p:cNvCxnSpPr>
            <p:nvPr/>
          </p:nvCxnSpPr>
          <p:spPr>
            <a:xfrm>
              <a:off x="5065823" y="4384109"/>
              <a:ext cx="70251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9E9AD-B202-4B88-B58C-D1B578F9D42E}"/>
                </a:ext>
              </a:extLst>
            </p:cNvPr>
            <p:cNvGrpSpPr/>
            <p:nvPr/>
          </p:nvGrpSpPr>
          <p:grpSpPr>
            <a:xfrm rot="20387018">
              <a:off x="5827008" y="4271908"/>
              <a:ext cx="683945" cy="394309"/>
              <a:chOff x="2184667" y="4294188"/>
              <a:chExt cx="683945" cy="394309"/>
            </a:xfrm>
          </p:grpSpPr>
          <p:sp>
            <p:nvSpPr>
              <p:cNvPr id="50" name="Rectangle: Top Corners Snipped 49">
                <a:extLst>
                  <a:ext uri="{FF2B5EF4-FFF2-40B4-BE49-F238E27FC236}">
                    <a16:creationId xmlns:a16="http://schemas.microsoft.com/office/drawing/2014/main" id="{2FB48F93-B594-447B-979C-39548AE1734F}"/>
                  </a:ext>
                </a:extLst>
              </p:cNvPr>
              <p:cNvSpPr/>
              <p:nvPr/>
            </p:nvSpPr>
            <p:spPr>
              <a:xfrm rot="3588295">
                <a:off x="2581275" y="4216400"/>
                <a:ext cx="209550" cy="365125"/>
              </a:xfrm>
              <a:prstGeom prst="snip2SameRect">
                <a:avLst/>
              </a:prstGeom>
              <a:solidFill>
                <a:schemeClr val="accent6">
                  <a:lumMod val="75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Rectangle: Top Corners Snipped 50">
                <a:extLst>
                  <a:ext uri="{FF2B5EF4-FFF2-40B4-BE49-F238E27FC236}">
                    <a16:creationId xmlns:a16="http://schemas.microsoft.com/office/drawing/2014/main" id="{36BD023F-7873-4DFC-B145-6D9BCD060F2A}"/>
                  </a:ext>
                </a:extLst>
              </p:cNvPr>
              <p:cNvSpPr/>
              <p:nvPr/>
            </p:nvSpPr>
            <p:spPr>
              <a:xfrm rot="14400000">
                <a:off x="2262455" y="4401159"/>
                <a:ext cx="209550" cy="365125"/>
              </a:xfrm>
              <a:prstGeom prst="snip2SameRect">
                <a:avLst/>
              </a:prstGeom>
              <a:solidFill>
                <a:schemeClr val="accent6">
                  <a:lumMod val="75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3B0A9C-A3B4-4A30-AB98-31ED21532453}"/>
                </a:ext>
              </a:extLst>
            </p:cNvPr>
            <p:cNvCxnSpPr>
              <a:cxnSpLocks/>
            </p:cNvCxnSpPr>
            <p:nvPr/>
          </p:nvCxnSpPr>
          <p:spPr>
            <a:xfrm>
              <a:off x="6688883" y="4384109"/>
              <a:ext cx="70251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0B6CC4-B794-46E3-99AC-98DEAE14A229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42" y="5689559"/>
              <a:ext cx="70251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030CB5-3C11-4738-80F6-04F58837EAAD}"/>
                </a:ext>
              </a:extLst>
            </p:cNvPr>
            <p:cNvGrpSpPr/>
            <p:nvPr/>
          </p:nvGrpSpPr>
          <p:grpSpPr>
            <a:xfrm rot="20387018">
              <a:off x="5824527" y="5577358"/>
              <a:ext cx="683945" cy="394309"/>
              <a:chOff x="2184667" y="4294188"/>
              <a:chExt cx="683945" cy="394309"/>
            </a:xfrm>
          </p:grpSpPr>
          <p:sp>
            <p:nvSpPr>
              <p:cNvPr id="48" name="Rectangle: Top Corners Snipped 47">
                <a:extLst>
                  <a:ext uri="{FF2B5EF4-FFF2-40B4-BE49-F238E27FC236}">
                    <a16:creationId xmlns:a16="http://schemas.microsoft.com/office/drawing/2014/main" id="{704617B4-9B58-4B6E-B36B-926077DC95A8}"/>
                  </a:ext>
                </a:extLst>
              </p:cNvPr>
              <p:cNvSpPr/>
              <p:nvPr/>
            </p:nvSpPr>
            <p:spPr>
              <a:xfrm rot="3588295">
                <a:off x="2581275" y="4216400"/>
                <a:ext cx="209550" cy="365125"/>
              </a:xfrm>
              <a:prstGeom prst="snip2SameRect">
                <a:avLst/>
              </a:prstGeom>
              <a:solidFill>
                <a:schemeClr val="accent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9" name="Rectangle: Top Corners Snipped 48">
                <a:extLst>
                  <a:ext uri="{FF2B5EF4-FFF2-40B4-BE49-F238E27FC236}">
                    <a16:creationId xmlns:a16="http://schemas.microsoft.com/office/drawing/2014/main" id="{B373DCA1-F956-4139-BB2E-622F3AB7AB71}"/>
                  </a:ext>
                </a:extLst>
              </p:cNvPr>
              <p:cNvSpPr/>
              <p:nvPr/>
            </p:nvSpPr>
            <p:spPr>
              <a:xfrm rot="14400000">
                <a:off x="2262455" y="4401159"/>
                <a:ext cx="209550" cy="365125"/>
              </a:xfrm>
              <a:prstGeom prst="snip2SameRect">
                <a:avLst/>
              </a:prstGeom>
              <a:solidFill>
                <a:schemeClr val="accent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047EF4-61A2-443A-B111-B1A4D7A74B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402" y="5689559"/>
              <a:ext cx="70251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8225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1997</Words>
  <Application>Microsoft Office PowerPoint</Application>
  <PresentationFormat>On-screen Show (4:3)</PresentationFormat>
  <Paragraphs>463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Lucida Sans</vt:lpstr>
      <vt:lpstr>Symbol</vt:lpstr>
      <vt:lpstr>Wingdings</vt:lpstr>
      <vt:lpstr>Präsentation_Template</vt:lpstr>
      <vt:lpstr>Biostatistical Regulations  and Concepts</vt:lpstr>
      <vt:lpstr>PowerPoint Presentation</vt:lpstr>
      <vt:lpstr>ICH E9 – What is it good for?</vt:lpstr>
      <vt:lpstr>ICH E9 – What is it good for?</vt:lpstr>
      <vt:lpstr>ICH E9 – Limitations</vt:lpstr>
      <vt:lpstr>ICH E9 – Structure</vt:lpstr>
      <vt:lpstr>ICH E9 – Prior to study</vt:lpstr>
      <vt:lpstr>ICH E9 – Study design</vt:lpstr>
      <vt:lpstr>ICH E9 – Study design</vt:lpstr>
      <vt:lpstr>ICH E9 – Study design</vt:lpstr>
      <vt:lpstr>ICH E9 – Study design</vt:lpstr>
      <vt:lpstr>ICH E9 – Study design</vt:lpstr>
      <vt:lpstr>ICH E9 – Study population</vt:lpstr>
      <vt:lpstr>ICH E9 – Multi center trials</vt:lpstr>
      <vt:lpstr>ICH E9 – Endpoints</vt:lpstr>
      <vt:lpstr>ICH E9 – Endpoints</vt:lpstr>
      <vt:lpstr>ICH E9 – Endpoints</vt:lpstr>
      <vt:lpstr>ICH E9 – Endpoints</vt:lpstr>
      <vt:lpstr>ICH E9 – Sample Size</vt:lpstr>
      <vt:lpstr>ICH E9 – Sample size</vt:lpstr>
      <vt:lpstr>ICH E9 – Randomization</vt:lpstr>
      <vt:lpstr>ICH E9 – Blinding</vt:lpstr>
      <vt:lpstr>ICH E9 – Data handling</vt:lpstr>
      <vt:lpstr>ICH E9 – Analysis Sets</vt:lpstr>
      <vt:lpstr>ICH E9 – Analysis Sets</vt:lpstr>
      <vt:lpstr>ICH E9 – Analysis Sets</vt:lpstr>
      <vt:lpstr>ICH E9 – Analysis Sets</vt:lpstr>
      <vt:lpstr>ICH E9 – Structure</vt:lpstr>
      <vt:lpstr>ICH E9 – Ongoing trials</vt:lpstr>
      <vt:lpstr>ICH E9 – Data Acquisition</vt:lpstr>
      <vt:lpstr>ICH E9 – Interim Analysis</vt:lpstr>
      <vt:lpstr>ICH E9 – Structure</vt:lpstr>
      <vt:lpstr>ICH E9 – Data Review</vt:lpstr>
      <vt:lpstr>ICH E9 – Safety</vt:lpstr>
      <vt:lpstr>ICH E9 – Safety</vt:lpstr>
      <vt:lpstr>ICH E9 – Safety</vt:lpstr>
      <vt:lpstr>ICH E9 – Safety</vt:lpstr>
      <vt:lpstr>ICH E9 – Safety</vt:lpstr>
      <vt:lpstr>ICH E9 – Efficacy</vt:lpstr>
      <vt:lpstr>ICH E9 – Efficacy</vt:lpstr>
      <vt:lpstr>ICH E3 – Highlights</vt:lpstr>
      <vt:lpstr>ICH E3 – Highlights</vt:lpstr>
      <vt:lpstr>ICH E3 – Highlights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Dörte Hagemann</dc:creator>
  <cp:lastModifiedBy>Andreas Beust</cp:lastModifiedBy>
  <cp:revision>267</cp:revision>
  <dcterms:created xsi:type="dcterms:W3CDTF">2018-01-21T09:52:14Z</dcterms:created>
  <dcterms:modified xsi:type="dcterms:W3CDTF">2020-07-24T10:23:12Z</dcterms:modified>
</cp:coreProperties>
</file>