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1" r:id="rId2"/>
    <p:sldId id="272" r:id="rId3"/>
    <p:sldId id="266" r:id="rId4"/>
    <p:sldId id="267" r:id="rId5"/>
    <p:sldId id="268" r:id="rId6"/>
    <p:sldId id="269" r:id="rId7"/>
    <p:sldId id="270" r:id="rId8"/>
    <p:sldId id="261" r:id="rId9"/>
    <p:sldId id="263" r:id="rId10"/>
    <p:sldId id="260" r:id="rId11"/>
    <p:sldId id="262" r:id="rId12"/>
    <p:sldId id="264" r:id="rId13"/>
    <p:sldId id="258" r:id="rId14"/>
    <p:sldId id="257" r:id="rId15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35" autoAdjust="0"/>
    <p:restoredTop sz="94660"/>
  </p:normalViewPr>
  <p:slideViewPr>
    <p:cSldViewPr snapToGrid="0">
      <p:cViewPr>
        <p:scale>
          <a:sx n="75" d="100"/>
          <a:sy n="75" d="100"/>
        </p:scale>
        <p:origin x="1205" y="29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dict.eudic.net/dicts/en/confidence" TargetMode="External"/><Relationship Id="rId117" Type="http://schemas.openxmlformats.org/officeDocument/2006/relationships/hyperlink" Target="https://dict.eudic.net/dicts/en/remedy" TargetMode="External"/><Relationship Id="rId21" Type="http://schemas.openxmlformats.org/officeDocument/2006/relationships/hyperlink" Target="https://dict.eudic.net/dicts/en/certainty" TargetMode="External"/><Relationship Id="rId42" Type="http://schemas.openxmlformats.org/officeDocument/2006/relationships/hyperlink" Target="https://dict.eudic.net/dicts/en/conceive" TargetMode="External"/><Relationship Id="rId47" Type="http://schemas.openxmlformats.org/officeDocument/2006/relationships/hyperlink" Target="https://dict.eudic.net/dicts/en/discrepancy" TargetMode="External"/><Relationship Id="rId63" Type="http://schemas.openxmlformats.org/officeDocument/2006/relationships/hyperlink" Target="https://dict.eudic.net/dicts/en/inaccurate" TargetMode="External"/><Relationship Id="rId68" Type="http://schemas.openxmlformats.org/officeDocument/2006/relationships/hyperlink" Target="https://dict.eudic.net/dicts/en/false" TargetMode="External"/><Relationship Id="rId84" Type="http://schemas.openxmlformats.org/officeDocument/2006/relationships/hyperlink" Target="https://dict.eudic.net/dicts/en/presume" TargetMode="External"/><Relationship Id="rId89" Type="http://schemas.openxmlformats.org/officeDocument/2006/relationships/hyperlink" Target="https://dict.eudic.net/dicts/en/grasp" TargetMode="External"/><Relationship Id="rId112" Type="http://schemas.openxmlformats.org/officeDocument/2006/relationships/hyperlink" Target="https://dict.eudic.net/dicts/en/imitate" TargetMode="External"/><Relationship Id="rId16" Type="http://schemas.openxmlformats.org/officeDocument/2006/relationships/hyperlink" Target="https://dict.eudic.net/dicts/en/at%20last" TargetMode="External"/><Relationship Id="rId107" Type="http://schemas.openxmlformats.org/officeDocument/2006/relationships/hyperlink" Target="https://dict.eudic.net/dicts/en/vague" TargetMode="External"/><Relationship Id="rId11" Type="http://schemas.openxmlformats.org/officeDocument/2006/relationships/hyperlink" Target="https://dict.eudic.net/dicts/en/distinct" TargetMode="External"/><Relationship Id="rId32" Type="http://schemas.openxmlformats.org/officeDocument/2006/relationships/hyperlink" Target="https://dict.eudic.net/dicts/en/slice" TargetMode="External"/><Relationship Id="rId37" Type="http://schemas.openxmlformats.org/officeDocument/2006/relationships/hyperlink" Target="https://dict.eudic.net/dicts/en/comprehend" TargetMode="External"/><Relationship Id="rId53" Type="http://schemas.openxmlformats.org/officeDocument/2006/relationships/hyperlink" Target="https://dict.eudic.net/dicts/en/detriment" TargetMode="External"/><Relationship Id="rId58" Type="http://schemas.openxmlformats.org/officeDocument/2006/relationships/hyperlink" Target="https://dict.eudic.net/dicts/en/include" TargetMode="External"/><Relationship Id="rId74" Type="http://schemas.openxmlformats.org/officeDocument/2006/relationships/hyperlink" Target="https://dict.eudic.net/dicts/en/exceptionally" TargetMode="External"/><Relationship Id="rId79" Type="http://schemas.openxmlformats.org/officeDocument/2006/relationships/hyperlink" Target="https://dict.eudic.net/dicts/en/deduce" TargetMode="External"/><Relationship Id="rId102" Type="http://schemas.openxmlformats.org/officeDocument/2006/relationships/hyperlink" Target="https://dict.eudic.net/dicts/en/misconception" TargetMode="External"/><Relationship Id="rId123" Type="http://schemas.openxmlformats.org/officeDocument/2006/relationships/hyperlink" Target="https://dict.eudic.net/dicts/en/rigor" TargetMode="External"/><Relationship Id="rId5" Type="http://schemas.openxmlformats.org/officeDocument/2006/relationships/hyperlink" Target="https://dict.eudic.net/dicts/en/appropriately" TargetMode="External"/><Relationship Id="rId61" Type="http://schemas.openxmlformats.org/officeDocument/2006/relationships/hyperlink" Target="https://dict.eudic.net/dicts/en/involve" TargetMode="External"/><Relationship Id="rId82" Type="http://schemas.openxmlformats.org/officeDocument/2006/relationships/hyperlink" Target="https://dict.eudic.net/dicts/en/conclude" TargetMode="External"/><Relationship Id="rId90" Type="http://schemas.openxmlformats.org/officeDocument/2006/relationships/hyperlink" Target="https://dict.eudic.net/dicts/en/inherent" TargetMode="External"/><Relationship Id="rId95" Type="http://schemas.openxmlformats.org/officeDocument/2006/relationships/hyperlink" Target="https://dict.eudic.net/dicts/en/enormous" TargetMode="External"/><Relationship Id="rId19" Type="http://schemas.openxmlformats.org/officeDocument/2006/relationships/hyperlink" Target="https://dict.eudic.net/dicts/en/ancillary" TargetMode="External"/><Relationship Id="rId14" Type="http://schemas.openxmlformats.org/officeDocument/2006/relationships/hyperlink" Target="https://dict.eudic.net/dicts/en/unobvious" TargetMode="External"/><Relationship Id="rId22" Type="http://schemas.openxmlformats.org/officeDocument/2006/relationships/hyperlink" Target="https://dict.eudic.net/dicts/en/rationality" TargetMode="External"/><Relationship Id="rId27" Type="http://schemas.openxmlformats.org/officeDocument/2006/relationships/hyperlink" Target="https://dict.eudic.net/dicts/en/veracity" TargetMode="External"/><Relationship Id="rId30" Type="http://schemas.openxmlformats.org/officeDocument/2006/relationships/hyperlink" Target="https://dict.eudic.net/dicts/en/sliver" TargetMode="External"/><Relationship Id="rId35" Type="http://schemas.openxmlformats.org/officeDocument/2006/relationships/hyperlink" Target="https://dict.eudic.net/dicts/en/swath" TargetMode="External"/><Relationship Id="rId43" Type="http://schemas.openxmlformats.org/officeDocument/2006/relationships/hyperlink" Target="https://dict.eudic.net/dicts/en/formulate" TargetMode="External"/><Relationship Id="rId48" Type="http://schemas.openxmlformats.org/officeDocument/2006/relationships/hyperlink" Target="https://dict.eudic.net/dicts/en/discrimination" TargetMode="External"/><Relationship Id="rId56" Type="http://schemas.openxmlformats.org/officeDocument/2006/relationships/hyperlink" Target="https://dict.eudic.net/dicts/en/emphasize" TargetMode="External"/><Relationship Id="rId64" Type="http://schemas.openxmlformats.org/officeDocument/2006/relationships/hyperlink" Target="https://dict.eudic.net/dicts/en/misleading" TargetMode="External"/><Relationship Id="rId69" Type="http://schemas.openxmlformats.org/officeDocument/2006/relationships/hyperlink" Target="https://dict.eudic.net/dicts/en/misguided" TargetMode="External"/><Relationship Id="rId77" Type="http://schemas.openxmlformats.org/officeDocument/2006/relationships/hyperlink" Target="https://dict.eudic.net/dicts/en/remarkably" TargetMode="External"/><Relationship Id="rId100" Type="http://schemas.openxmlformats.org/officeDocument/2006/relationships/hyperlink" Target="https://dict.eudic.net/dicts/en/avoid" TargetMode="External"/><Relationship Id="rId105" Type="http://schemas.openxmlformats.org/officeDocument/2006/relationships/hyperlink" Target="https://dict.eudic.net/dicts/en/irrelevant" TargetMode="External"/><Relationship Id="rId113" Type="http://schemas.openxmlformats.org/officeDocument/2006/relationships/hyperlink" Target="https://dict.eudic.net/dicts/en/appear" TargetMode="External"/><Relationship Id="rId118" Type="http://schemas.openxmlformats.org/officeDocument/2006/relationships/hyperlink" Target="https://dict.eudic.net/dicts/en/revise" TargetMode="External"/><Relationship Id="rId126" Type="http://schemas.openxmlformats.org/officeDocument/2006/relationships/hyperlink" Target="https://dict.eudic.net/dicts/en/meticulous" TargetMode="External"/><Relationship Id="rId8" Type="http://schemas.openxmlformats.org/officeDocument/2006/relationships/hyperlink" Target="https://dict.eudic.net/dicts/en/evident" TargetMode="External"/><Relationship Id="rId51" Type="http://schemas.openxmlformats.org/officeDocument/2006/relationships/hyperlink" Target="https://dict.eudic.net/dicts/en/negligible" TargetMode="External"/><Relationship Id="rId72" Type="http://schemas.openxmlformats.org/officeDocument/2006/relationships/hyperlink" Target="https://dict.eudic.net/dicts/en/extraordinarily" TargetMode="External"/><Relationship Id="rId80" Type="http://schemas.openxmlformats.org/officeDocument/2006/relationships/hyperlink" Target="https://dict.eudic.net/dicts/en/generalize" TargetMode="External"/><Relationship Id="rId85" Type="http://schemas.openxmlformats.org/officeDocument/2006/relationships/hyperlink" Target="https://dict.eudic.net/dicts/en/desperation" TargetMode="External"/><Relationship Id="rId93" Type="http://schemas.openxmlformats.org/officeDocument/2006/relationships/hyperlink" Target="https://dict.eudic.net/dicts/en/underlying" TargetMode="External"/><Relationship Id="rId98" Type="http://schemas.openxmlformats.org/officeDocument/2006/relationships/hyperlink" Target="https://dict.eudic.net/dicts/en/notion" TargetMode="External"/><Relationship Id="rId121" Type="http://schemas.openxmlformats.org/officeDocument/2006/relationships/hyperlink" Target="https://dict.eudic.net/dicts/en/stringent" TargetMode="External"/><Relationship Id="rId3" Type="http://schemas.openxmlformats.org/officeDocument/2006/relationships/hyperlink" Target="https://dict.eudic.net/dicts/en/sufficiently" TargetMode="External"/><Relationship Id="rId12" Type="http://schemas.openxmlformats.org/officeDocument/2006/relationships/hyperlink" Target="https://dict.eudic.net/dicts/en/definite" TargetMode="External"/><Relationship Id="rId17" Type="http://schemas.openxmlformats.org/officeDocument/2006/relationships/hyperlink" Target="https://dict.eudic.net/dicts/en/at%20length" TargetMode="External"/><Relationship Id="rId25" Type="http://schemas.openxmlformats.org/officeDocument/2006/relationships/hyperlink" Target="https://dict.eudic.net/dicts/en/presumption" TargetMode="External"/><Relationship Id="rId33" Type="http://schemas.openxmlformats.org/officeDocument/2006/relationships/hyperlink" Target="https://dict.eudic.net/dicts/en/sizeable" TargetMode="External"/><Relationship Id="rId38" Type="http://schemas.openxmlformats.org/officeDocument/2006/relationships/hyperlink" Target="https://dict.eudic.net/dicts/en/contemplate" TargetMode="External"/><Relationship Id="rId46" Type="http://schemas.openxmlformats.org/officeDocument/2006/relationships/hyperlink" Target="https://dict.eudic.net/dicts/en/distinction" TargetMode="External"/><Relationship Id="rId59" Type="http://schemas.openxmlformats.org/officeDocument/2006/relationships/hyperlink" Target="https://dict.eudic.net/dicts/en/comprise" TargetMode="External"/><Relationship Id="rId67" Type="http://schemas.openxmlformats.org/officeDocument/2006/relationships/hyperlink" Target="https://dict.eudic.net/dicts/en/untrue" TargetMode="External"/><Relationship Id="rId103" Type="http://schemas.openxmlformats.org/officeDocument/2006/relationships/hyperlink" Target="https://dict.eudic.net/dicts/en/redundancy" TargetMode="External"/><Relationship Id="rId108" Type="http://schemas.openxmlformats.org/officeDocument/2006/relationships/hyperlink" Target="https://dict.eudic.net/dicts/en/indefinite" TargetMode="External"/><Relationship Id="rId116" Type="http://schemas.openxmlformats.org/officeDocument/2006/relationships/hyperlink" Target="https://dict.eudic.net/dicts/en/correspond" TargetMode="External"/><Relationship Id="rId124" Type="http://schemas.openxmlformats.org/officeDocument/2006/relationships/hyperlink" Target="https://dict.eudic.net/dicts/en/strict" TargetMode="External"/><Relationship Id="rId20" Type="http://schemas.openxmlformats.org/officeDocument/2006/relationships/hyperlink" Target="https://dict.eudic.net/dicts/en/supplementary" TargetMode="External"/><Relationship Id="rId41" Type="http://schemas.openxmlformats.org/officeDocument/2006/relationships/hyperlink" Target="https://dict.eudic.net/dicts/en/devise" TargetMode="External"/><Relationship Id="rId54" Type="http://schemas.openxmlformats.org/officeDocument/2006/relationships/hyperlink" Target="https://dict.eudic.net/dicts/en/stress" TargetMode="External"/><Relationship Id="rId62" Type="http://schemas.openxmlformats.org/officeDocument/2006/relationships/hyperlink" Target="https://dict.eudic.net/dicts/en/preclude" TargetMode="External"/><Relationship Id="rId70" Type="http://schemas.openxmlformats.org/officeDocument/2006/relationships/hyperlink" Target="https://dict.eudic.net/dicts/en/improper" TargetMode="External"/><Relationship Id="rId75" Type="http://schemas.openxmlformats.org/officeDocument/2006/relationships/hyperlink" Target="https://dict.eudic.net/dicts/en/incredibly" TargetMode="External"/><Relationship Id="rId83" Type="http://schemas.openxmlformats.org/officeDocument/2006/relationships/hyperlink" Target="https://dict.eudic.net/dicts/en/speculate" TargetMode="External"/><Relationship Id="rId88" Type="http://schemas.openxmlformats.org/officeDocument/2006/relationships/hyperlink" Target="https://dict.eudic.net/dicts/en/apprehend" TargetMode="External"/><Relationship Id="rId91" Type="http://schemas.openxmlformats.org/officeDocument/2006/relationships/hyperlink" Target="https://dict.eudic.net/dicts/en/innate" TargetMode="External"/><Relationship Id="rId96" Type="http://schemas.openxmlformats.org/officeDocument/2006/relationships/hyperlink" Target="https://dict.eudic.net/dicts/en/concept" TargetMode="External"/><Relationship Id="rId111" Type="http://schemas.openxmlformats.org/officeDocument/2006/relationships/hyperlink" Target="https://dict.eudic.net/dicts/en/mimic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ict.eudic.net/dicts/en/apparent" TargetMode="External"/><Relationship Id="rId15" Type="http://schemas.openxmlformats.org/officeDocument/2006/relationships/hyperlink" Target="https://dict.eudic.net/dicts/en/profound" TargetMode="External"/><Relationship Id="rId23" Type="http://schemas.openxmlformats.org/officeDocument/2006/relationships/hyperlink" Target="https://dict.eudic.net/dicts/en/belief" TargetMode="External"/><Relationship Id="rId28" Type="http://schemas.openxmlformats.org/officeDocument/2006/relationships/hyperlink" Target="https://dict.eudic.net/dicts/en/apprehension" TargetMode="External"/><Relationship Id="rId36" Type="http://schemas.openxmlformats.org/officeDocument/2006/relationships/hyperlink" Target="https://dict.eudic.net/dicts/en/fraction" TargetMode="External"/><Relationship Id="rId49" Type="http://schemas.openxmlformats.org/officeDocument/2006/relationships/hyperlink" Target="https://dict.eudic.net/dicts/en/gripe" TargetMode="External"/><Relationship Id="rId57" Type="http://schemas.openxmlformats.org/officeDocument/2006/relationships/hyperlink" Target="https://dict.eudic.net/dicts/en/reliance" TargetMode="External"/><Relationship Id="rId106" Type="http://schemas.openxmlformats.org/officeDocument/2006/relationships/hyperlink" Target="https://dict.eudic.net/dicts/en/nonsensical" TargetMode="External"/><Relationship Id="rId114" Type="http://schemas.openxmlformats.org/officeDocument/2006/relationships/hyperlink" Target="https://dict.eudic.net/dicts/en/identical" TargetMode="External"/><Relationship Id="rId119" Type="http://schemas.openxmlformats.org/officeDocument/2006/relationships/hyperlink" Target="https://dict.eudic.net/dicts/en/amend" TargetMode="External"/><Relationship Id="rId10" Type="http://schemas.openxmlformats.org/officeDocument/2006/relationships/hyperlink" Target="https://dict.eudic.net/dicts/en/plain" TargetMode="External"/><Relationship Id="rId31" Type="http://schemas.openxmlformats.org/officeDocument/2006/relationships/hyperlink" Target="https://dict.eudic.net/dicts/en/portion" TargetMode="External"/><Relationship Id="rId44" Type="http://schemas.openxmlformats.org/officeDocument/2006/relationships/hyperlink" Target="https://dict.eudic.net/dicts/en/satisfactory" TargetMode="External"/><Relationship Id="rId52" Type="http://schemas.openxmlformats.org/officeDocument/2006/relationships/hyperlink" Target="https://dict.eudic.net/dicts/en/negate" TargetMode="External"/><Relationship Id="rId60" Type="http://schemas.openxmlformats.org/officeDocument/2006/relationships/hyperlink" Target="https://dict.eudic.net/dicts/en/necessitate" TargetMode="External"/><Relationship Id="rId65" Type="http://schemas.openxmlformats.org/officeDocument/2006/relationships/hyperlink" Target="https://dict.eudic.net/dicts/en/spurious" TargetMode="External"/><Relationship Id="rId73" Type="http://schemas.openxmlformats.org/officeDocument/2006/relationships/hyperlink" Target="https://dict.eudic.net/dicts/en/extremely" TargetMode="External"/><Relationship Id="rId78" Type="http://schemas.openxmlformats.org/officeDocument/2006/relationships/hyperlink" Target="https://dict.eudic.net/dicts/en/infer" TargetMode="External"/><Relationship Id="rId81" Type="http://schemas.openxmlformats.org/officeDocument/2006/relationships/hyperlink" Target="https://dict.eudic.net/dicts/en/quantify" TargetMode="External"/><Relationship Id="rId86" Type="http://schemas.openxmlformats.org/officeDocument/2006/relationships/hyperlink" Target="https://dict.eudic.net/dicts/en/fruitless" TargetMode="External"/><Relationship Id="rId94" Type="http://schemas.openxmlformats.org/officeDocument/2006/relationships/hyperlink" Target="https://dict.eudic.net/dicts/en/immense" TargetMode="External"/><Relationship Id="rId99" Type="http://schemas.openxmlformats.org/officeDocument/2006/relationships/hyperlink" Target="https://dict.eudic.net/dicts/en/blueprint" TargetMode="External"/><Relationship Id="rId101" Type="http://schemas.openxmlformats.org/officeDocument/2006/relationships/hyperlink" Target="https://dict.eudic.net/dicts/en/beware" TargetMode="External"/><Relationship Id="rId122" Type="http://schemas.openxmlformats.org/officeDocument/2006/relationships/hyperlink" Target="https://dict.eudic.net/dicts/en/exacting" TargetMode="External"/><Relationship Id="rId4" Type="http://schemas.openxmlformats.org/officeDocument/2006/relationships/hyperlink" Target="https://dict.eudic.net/dicts/en/satisfactorily" TargetMode="External"/><Relationship Id="rId9" Type="http://schemas.openxmlformats.org/officeDocument/2006/relationships/hyperlink" Target="https://dict.eudic.net/dicts/en/clear" TargetMode="External"/><Relationship Id="rId13" Type="http://schemas.openxmlformats.org/officeDocument/2006/relationships/hyperlink" Target="https://dict.eudic.net/dicts/en/manifest" TargetMode="External"/><Relationship Id="rId18" Type="http://schemas.openxmlformats.org/officeDocument/2006/relationships/hyperlink" Target="https://dict.eudic.net/dicts/en/eventually" TargetMode="External"/><Relationship Id="rId39" Type="http://schemas.openxmlformats.org/officeDocument/2006/relationships/hyperlink" Target="https://dict.eudic.net/dicts/en/inconceivable" TargetMode="External"/><Relationship Id="rId109" Type="http://schemas.openxmlformats.org/officeDocument/2006/relationships/hyperlink" Target="https://dict.eudic.net/dicts/en/obscure" TargetMode="External"/><Relationship Id="rId34" Type="http://schemas.openxmlformats.org/officeDocument/2006/relationships/hyperlink" Target="https://dict.eudic.net/dicts/en/hunk" TargetMode="External"/><Relationship Id="rId50" Type="http://schemas.openxmlformats.org/officeDocument/2006/relationships/hyperlink" Target="https://dict.eudic.net/dicts/en/flaw" TargetMode="External"/><Relationship Id="rId55" Type="http://schemas.openxmlformats.org/officeDocument/2006/relationships/hyperlink" Target="https://dict.eudic.net/dicts/en/focus" TargetMode="External"/><Relationship Id="rId76" Type="http://schemas.openxmlformats.org/officeDocument/2006/relationships/hyperlink" Target="https://dict.eudic.net/dicts/en/unbelievably" TargetMode="External"/><Relationship Id="rId97" Type="http://schemas.openxmlformats.org/officeDocument/2006/relationships/hyperlink" Target="https://dict.eudic.net/dicts/en/conception" TargetMode="External"/><Relationship Id="rId104" Type="http://schemas.openxmlformats.org/officeDocument/2006/relationships/hyperlink" Target="https://dict.eudic.net/dicts/en/superfluous" TargetMode="External"/><Relationship Id="rId120" Type="http://schemas.openxmlformats.org/officeDocument/2006/relationships/hyperlink" Target="https://dict.eudic.net/dicts/en/correct" TargetMode="External"/><Relationship Id="rId125" Type="http://schemas.openxmlformats.org/officeDocument/2006/relationships/hyperlink" Target="https://dict.eudic.net/dicts/en/thorough" TargetMode="External"/><Relationship Id="rId7" Type="http://schemas.openxmlformats.org/officeDocument/2006/relationships/hyperlink" Target="https://dict.eudic.net/dicts/en/obvious" TargetMode="External"/><Relationship Id="rId71" Type="http://schemas.openxmlformats.org/officeDocument/2006/relationships/hyperlink" Target="https://dict.eudic.net/dicts/en/unfounded" TargetMode="External"/><Relationship Id="rId92" Type="http://schemas.openxmlformats.org/officeDocument/2006/relationships/hyperlink" Target="https://dict.eudic.net/dicts/en/intrinsically" TargetMode="External"/><Relationship Id="rId2" Type="http://schemas.openxmlformats.org/officeDocument/2006/relationships/hyperlink" Target="https://dict.eudic.net/dicts/en/properly" TargetMode="External"/><Relationship Id="rId29" Type="http://schemas.openxmlformats.org/officeDocument/2006/relationships/hyperlink" Target="https://dict.eudic.net/dicts/en/uncertainty" TargetMode="External"/><Relationship Id="rId24" Type="http://schemas.openxmlformats.org/officeDocument/2006/relationships/hyperlink" Target="https://dict.eudic.net/dicts/en/skepticism" TargetMode="External"/><Relationship Id="rId40" Type="http://schemas.openxmlformats.org/officeDocument/2006/relationships/hyperlink" Target="https://dict.eudic.net/dicts/en/envision" TargetMode="External"/><Relationship Id="rId45" Type="http://schemas.openxmlformats.org/officeDocument/2006/relationships/hyperlink" Target="https://dict.eudic.net/dicts/en/difference" TargetMode="External"/><Relationship Id="rId66" Type="http://schemas.openxmlformats.org/officeDocument/2006/relationships/hyperlink" Target="https://dict.eudic.net/dicts/en/unsubstantiated" TargetMode="External"/><Relationship Id="rId87" Type="http://schemas.openxmlformats.org/officeDocument/2006/relationships/hyperlink" Target="https://dict.eudic.net/dicts/en/appreciate" TargetMode="External"/><Relationship Id="rId110" Type="http://schemas.openxmlformats.org/officeDocument/2006/relationships/hyperlink" Target="https://dict.eudic.net/dicts/en/ambiguous" TargetMode="External"/><Relationship Id="rId115" Type="http://schemas.openxmlformats.org/officeDocument/2006/relationships/hyperlink" Target="https://dict.eudic.net/dicts/en/indistinguishable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.eudic.net/dicts/en/sufficiently" TargetMode="External"/><Relationship Id="rId2" Type="http://schemas.openxmlformats.org/officeDocument/2006/relationships/hyperlink" Target="https://dict.eudic.net/dicts/en/properly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ict.eudic.net/dicts/en/appropriately" TargetMode="External"/><Relationship Id="rId4" Type="http://schemas.openxmlformats.org/officeDocument/2006/relationships/hyperlink" Target="https://dict.eudic.net/dicts/en/satisfactoril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82A7D1B5-6D5E-30E1-8FE3-6DBE9E2E60CD}"/>
              </a:ext>
            </a:extLst>
          </p:cNvPr>
          <p:cNvSpPr txBox="1"/>
          <p:nvPr/>
        </p:nvSpPr>
        <p:spPr>
          <a:xfrm>
            <a:off x="0" y="-1"/>
            <a:ext cx="247650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Adequately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足够地</a:t>
            </a:r>
            <a:endParaRPr lang="en-US" altLang="zh-CN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de-DE" sz="800" b="1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= 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2"/>
              </a:rPr>
              <a:t>properly</a:t>
            </a:r>
            <a:r>
              <a:rPr lang="zh-CN" altLang="en-US" sz="800" dirty="0">
                <a:effectLst/>
              </a:rPr>
              <a:t>适当地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3"/>
              </a:rPr>
              <a:t>sufficiently</a:t>
            </a:r>
            <a:r>
              <a:rPr lang="zh-CN" altLang="en-US" sz="800" dirty="0">
                <a:effectLst/>
              </a:rPr>
              <a:t>足够地</a:t>
            </a:r>
            <a:r>
              <a:rPr lang="en-US" altLang="zh-CN" sz="800" dirty="0">
                <a:effectLst/>
              </a:rPr>
              <a:t>,</a:t>
            </a:r>
            <a:r>
              <a:rPr lang="zh-CN" altLang="en-US" sz="800" dirty="0">
                <a:effectLst/>
              </a:rPr>
              <a:t>充分地</a:t>
            </a:r>
            <a:r>
              <a:rPr lang="en-US" altLang="zh-CN" sz="800" dirty="0">
                <a:effectLst/>
              </a:rPr>
              <a:t>; 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4"/>
              </a:rPr>
              <a:t>satisfactorily</a:t>
            </a:r>
            <a:r>
              <a:rPr lang="zh-CN" altLang="en-US" sz="800" dirty="0">
                <a:effectLst/>
              </a:rPr>
              <a:t>令人满意地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5"/>
              </a:rPr>
              <a:t>appropriately</a:t>
            </a:r>
            <a:r>
              <a:rPr lang="zh-CN" altLang="en-US" sz="800" dirty="0">
                <a:effectLst/>
              </a:rPr>
              <a:t>适当地</a:t>
            </a:r>
            <a:endParaRPr lang="de-DE" altLang="zh-CN" sz="800" dirty="0">
              <a:effectLst/>
            </a:endParaRPr>
          </a:p>
          <a:p>
            <a:pPr algn="l"/>
            <a:r>
              <a:rPr lang="de-DE" sz="800" b="1" i="0" dirty="0">
                <a:solidFill>
                  <a:srgbClr val="252525"/>
                </a:solidFill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prepare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adequately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for the task</a:t>
            </a:r>
          </a:p>
          <a:p>
            <a:pPr algn="l"/>
            <a:endParaRPr lang="en-US" sz="800" b="0" i="0" dirty="0">
              <a:solidFill>
                <a:srgbClr val="32517D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Albeit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conj. 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即使；虽然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pPr algn="l"/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Albeit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difficult, the job is getting done.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尽管工作很困难，还是就要完成了</a:t>
            </a: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Analogous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相似的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可比拟的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pPr algn="l"/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The two situations are roughly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analogous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两种情況大致</a:t>
            </a:r>
            <a:r>
              <a:rPr lang="zh-CN" alt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相似</a:t>
            </a:r>
            <a:endParaRPr lang="zh-CN" altLang="en-US" sz="800" b="0" i="0" dirty="0">
              <a:solidFill>
                <a:srgbClr val="6D97B1"/>
              </a:solidFill>
              <a:effectLst/>
              <a:latin typeface="helvetica" panose="020B0604020202020204" pitchFamily="34" charset="0"/>
            </a:endParaRP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Apparent 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(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显然的；表面上的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6"/>
              </a:rPr>
              <a:t>apparent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强调显而易见或一想便知。有时含有表面如此而事实上未必的意味。</a:t>
            </a:r>
            <a:br>
              <a:rPr lang="zh-CN" altLang="en-US" sz="800" dirty="0"/>
            </a:br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7"/>
              </a:rPr>
              <a:t>obvious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语气较强，指极为明显，有目共睹，无需说明和论证。</a:t>
            </a:r>
            <a:br>
              <a:rPr lang="zh-CN" altLang="en-US" sz="800" dirty="0"/>
            </a:br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8"/>
              </a:rPr>
              <a:t>evident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指根据事实成为显然的。</a:t>
            </a:r>
            <a:br>
              <a:rPr lang="zh-CN" altLang="en-US" sz="800" dirty="0"/>
            </a:br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9"/>
              </a:rPr>
              <a:t>clear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普通用词，侧重清楚明白。</a:t>
            </a:r>
            <a:br>
              <a:rPr lang="zh-CN" altLang="en-US" sz="800" dirty="0"/>
            </a:br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0"/>
              </a:rPr>
              <a:t>plain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普通用词，含义与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clear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很接近，可通用，但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plain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着重简单明了，不复杂。</a:t>
            </a:r>
            <a:br>
              <a:rPr lang="zh-CN" altLang="en-US" sz="800" dirty="0"/>
            </a:br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1"/>
              </a:rPr>
              <a:t>distinct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较正式用词，指轮廓的清楚或定义不会弄错</a:t>
            </a:r>
            <a:br>
              <a:rPr lang="zh-CN" altLang="en-US" sz="800" dirty="0"/>
            </a:br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2"/>
              </a:rPr>
              <a:t>definite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语气肯定，着重明白无误，无可怀疑。</a:t>
            </a:r>
            <a:br>
              <a:rPr lang="zh-CN" altLang="en-US" sz="800" dirty="0"/>
            </a:br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3"/>
              </a:rPr>
              <a:t>manifest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语义较强，书面用词，强调一目了然，暗示不要任何推论就一清二楚</a:t>
            </a:r>
            <a:endParaRPr lang="en-US" sz="800" b="1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= (</a:t>
            </a:r>
            <a:r>
              <a:rPr lang="zh-CN" alt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反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  <a:r>
              <a:rPr lang="en-US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4"/>
              </a:rPr>
              <a:t> unobvious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 </a:t>
            </a:r>
            <a:r>
              <a:rPr lang="en-US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5"/>
              </a:rPr>
              <a:t>profound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</a:t>
            </a:r>
          </a:p>
          <a:p>
            <a:endParaRPr lang="en-US" sz="800" b="1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en-US" sz="800" b="1" dirty="0">
                <a:solidFill>
                  <a:srgbClr val="357DFF"/>
                </a:solidFill>
                <a:latin typeface="helvetica" panose="020B0604020202020204" pitchFamily="34" charset="0"/>
              </a:rPr>
              <a:t>A</a:t>
            </a:r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t length </a:t>
            </a:r>
            <a:r>
              <a:rPr lang="en-US" altLang="zh-CN" sz="800" i="0" dirty="0">
                <a:effectLst/>
                <a:latin typeface="helvetica" panose="020B0604020202020204" pitchFamily="34" charset="0"/>
              </a:rPr>
              <a:t>(</a:t>
            </a:r>
            <a:r>
              <a:rPr lang="zh-CN" altLang="en-US" sz="800" i="0" dirty="0">
                <a:effectLst/>
                <a:latin typeface="helvetica" panose="020B0604020202020204" pitchFamily="34" charset="0"/>
              </a:rPr>
              <a:t>充分地</a:t>
            </a:r>
            <a:r>
              <a:rPr lang="en-US" altLang="zh-CN" sz="800" i="0" dirty="0">
                <a:effectLst/>
                <a:latin typeface="helvetica" panose="020B0604020202020204" pitchFamily="34" charset="0"/>
              </a:rPr>
              <a:t>; </a:t>
            </a:r>
            <a:r>
              <a:rPr lang="zh-CN" altLang="en-US" sz="800" i="0" dirty="0">
                <a:effectLst/>
                <a:latin typeface="helvetica" panose="020B0604020202020204" pitchFamily="34" charset="0"/>
              </a:rPr>
              <a:t>详尽地</a:t>
            </a:r>
            <a:r>
              <a:rPr lang="de-DE" altLang="zh-CN" sz="800" i="0" dirty="0">
                <a:effectLst/>
                <a:latin typeface="helvetica" panose="020B0604020202020204" pitchFamily="34" charset="0"/>
              </a:rPr>
              <a:t>; </a:t>
            </a:r>
            <a:r>
              <a:rPr lang="zh-CN" altLang="en-US" sz="800" i="0" dirty="0">
                <a:effectLst/>
                <a:latin typeface="helvetica" panose="020B0604020202020204" pitchFamily="34" charset="0"/>
              </a:rPr>
              <a:t>最后</a:t>
            </a:r>
            <a:r>
              <a:rPr lang="en-US" altLang="zh-CN" sz="800" i="0" dirty="0"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i="0" dirty="0">
                <a:effectLst/>
                <a:latin typeface="helvetica" panose="020B0604020202020204" pitchFamily="34" charset="0"/>
              </a:rPr>
              <a:t>终于</a:t>
            </a:r>
            <a:r>
              <a:rPr lang="en-US" altLang="zh-CN" sz="800" i="0" dirty="0">
                <a:effectLst/>
                <a:latin typeface="helvetica" panose="020B0604020202020204" pitchFamily="34" charset="0"/>
              </a:rPr>
              <a:t>)</a:t>
            </a:r>
            <a:endParaRPr lang="en-US" sz="800" i="0" dirty="0">
              <a:effectLst/>
              <a:latin typeface="helvetica" panose="020B0604020202020204" pitchFamily="34" charset="0"/>
            </a:endParaRPr>
          </a:p>
          <a:p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6"/>
              </a:rPr>
              <a:t>at last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多指经主观努力，克服各种困难后才终于达到目的。</a:t>
            </a:r>
            <a:br>
              <a:rPr lang="zh-CN" altLang="en-US" sz="800" dirty="0"/>
            </a:br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7"/>
              </a:rPr>
              <a:t>at length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强调经历一段长时间后终于完成，侧重在时间部分。</a:t>
            </a:r>
            <a:br>
              <a:rPr lang="zh-CN" altLang="en-US" sz="800" dirty="0"/>
            </a:br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8"/>
              </a:rPr>
              <a:t>eventually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侧重于动作或行为的结果</a:t>
            </a:r>
            <a:endParaRPr lang="de-DE" altLang="zh-CN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endParaRPr lang="de-DE" sz="800" dirty="0">
              <a:solidFill>
                <a:srgbClr val="444444"/>
              </a:solidFill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Auxiliary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辅助的，补充的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19"/>
              </a:rPr>
              <a:t>ancillary</a:t>
            </a:r>
            <a:r>
              <a:rPr lang="zh-CN" altLang="en-US" sz="800" dirty="0">
                <a:effectLst/>
              </a:rPr>
              <a:t>辅助的</a:t>
            </a:r>
            <a:r>
              <a:rPr lang="en-US" altLang="zh-CN" sz="800" dirty="0">
                <a:effectLst/>
              </a:rPr>
              <a:t>, </a:t>
            </a:r>
            <a:r>
              <a:rPr lang="zh-CN" altLang="en-US" sz="800" dirty="0">
                <a:effectLst/>
              </a:rPr>
              <a:t>附属的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20"/>
              </a:rPr>
              <a:t>supplementary</a:t>
            </a:r>
            <a:r>
              <a:rPr lang="zh-CN" altLang="en-US" sz="800" dirty="0">
                <a:effectLst/>
              </a:rPr>
              <a:t>增补的</a:t>
            </a:r>
            <a:r>
              <a:rPr lang="en-US" altLang="zh-CN" sz="800" dirty="0">
                <a:effectLst/>
              </a:rPr>
              <a:t>;</a:t>
            </a:r>
            <a:endParaRPr lang="en-US" altLang="zh-CN" sz="800" b="1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Certitude 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确信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)</a:t>
            </a: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21"/>
              </a:rPr>
              <a:t>certainty</a:t>
            </a:r>
            <a:r>
              <a:rPr lang="zh-CN" altLang="en-US" sz="800" dirty="0">
                <a:effectLst/>
              </a:rPr>
              <a:t>必然的事</a:t>
            </a:r>
            <a:r>
              <a:rPr lang="en-US" altLang="zh-CN" sz="800" dirty="0">
                <a:effectLst/>
              </a:rPr>
              <a:t>, </a:t>
            </a:r>
            <a:r>
              <a:rPr lang="zh-CN" altLang="en-US" sz="800" dirty="0">
                <a:effectLst/>
              </a:rPr>
              <a:t>确定的事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22"/>
              </a:rPr>
              <a:t>rationality</a:t>
            </a:r>
            <a:r>
              <a:rPr lang="zh-CN" altLang="en-US" sz="800" dirty="0">
                <a:effectLst/>
              </a:rPr>
              <a:t>理性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23"/>
              </a:rPr>
              <a:t>belief</a:t>
            </a:r>
            <a:r>
              <a:rPr lang="zh-CN" altLang="en-US" sz="800" dirty="0">
                <a:effectLst/>
              </a:rPr>
              <a:t>相信，信赖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24"/>
              </a:rPr>
              <a:t>skepticism</a:t>
            </a:r>
            <a:r>
              <a:rPr lang="zh-CN" altLang="en-US" sz="800" dirty="0">
                <a:effectLst/>
              </a:rPr>
              <a:t>怀疑论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25"/>
              </a:rPr>
              <a:t>presumption</a:t>
            </a:r>
            <a:r>
              <a:rPr lang="zh-CN" altLang="en-US" sz="800" dirty="0">
                <a:effectLst/>
              </a:rPr>
              <a:t>推测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26"/>
              </a:rPr>
              <a:t>confidence</a:t>
            </a:r>
            <a:r>
              <a:rPr lang="zh-CN" altLang="en-US" sz="800" dirty="0">
                <a:effectLst/>
              </a:rPr>
              <a:t>信任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27"/>
              </a:rPr>
              <a:t>veracity</a:t>
            </a:r>
            <a:r>
              <a:rPr lang="zh-CN" altLang="en-US" sz="800" dirty="0">
                <a:effectLst/>
              </a:rPr>
              <a:t>诚实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28"/>
              </a:rPr>
              <a:t>apprehension</a:t>
            </a:r>
            <a:r>
              <a:rPr lang="zh-CN" altLang="en-US" sz="800" dirty="0">
                <a:effectLst/>
              </a:rPr>
              <a:t>理解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29"/>
              </a:rPr>
              <a:t>uncertainty</a:t>
            </a:r>
            <a:r>
              <a:rPr lang="zh-CN" altLang="en-US" sz="800" dirty="0">
                <a:effectLst/>
              </a:rPr>
              <a:t>不确定</a:t>
            </a:r>
            <a:endParaRPr lang="de-DE" altLang="zh-CN" sz="800" dirty="0">
              <a:effectLst/>
            </a:endParaRPr>
          </a:p>
          <a:p>
            <a:endParaRPr lang="de-DE" sz="800" b="1" i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Chunk</a:t>
            </a:r>
            <a:endParaRPr lang="de-DE" sz="800" b="1" i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#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 chunking your work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分块工作</a:t>
            </a:r>
            <a:endParaRPr lang="de-DE" altLang="zh-CN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30"/>
              </a:rPr>
              <a:t>sliver</a:t>
            </a:r>
            <a:r>
              <a:rPr lang="zh-CN" altLang="en-US" sz="800" dirty="0">
                <a:effectLst/>
              </a:rPr>
              <a:t>裂片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31"/>
              </a:rPr>
              <a:t>portion</a:t>
            </a:r>
            <a:r>
              <a:rPr lang="zh-CN" altLang="en-US" sz="800" dirty="0">
                <a:effectLst/>
              </a:rPr>
              <a:t>部分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32"/>
              </a:rPr>
              <a:t>slice</a:t>
            </a:r>
            <a:r>
              <a:rPr lang="zh-CN" altLang="en-US" sz="800" dirty="0">
                <a:effectLst/>
              </a:rPr>
              <a:t>薄片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33"/>
              </a:rPr>
              <a:t>sizeable</a:t>
            </a:r>
            <a:r>
              <a:rPr lang="zh-CN" altLang="en-US" sz="800" dirty="0">
                <a:effectLst/>
              </a:rPr>
              <a:t>大的，相当大的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34"/>
              </a:rPr>
              <a:t>hunk</a:t>
            </a:r>
            <a:r>
              <a:rPr lang="zh-CN" altLang="en-US" sz="800" dirty="0">
                <a:effectLst/>
              </a:rPr>
              <a:t>大块，大片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35"/>
              </a:rPr>
              <a:t>swath</a:t>
            </a:r>
            <a:r>
              <a:rPr lang="zh-CN" altLang="en-US" sz="800" dirty="0">
                <a:effectLst/>
              </a:rPr>
              <a:t>细长的列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36"/>
              </a:rPr>
              <a:t>fraction</a:t>
            </a:r>
            <a:r>
              <a:rPr lang="zh-CN" altLang="en-US" sz="800" dirty="0">
                <a:effectLst/>
              </a:rPr>
              <a:t>小部分</a:t>
            </a:r>
            <a:endParaRPr lang="de-DE" altLang="zh-CN" sz="800" dirty="0">
              <a:effectLst/>
            </a:endParaRPr>
          </a:p>
          <a:p>
            <a:endParaRPr lang="de-DE" sz="800" b="1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en-US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37"/>
              </a:rPr>
              <a:t>comprehend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理解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领会</a:t>
            </a:r>
            <a:r>
              <a:rPr lang="de-DE" altLang="zh-CN" sz="800" dirty="0">
                <a:solidFill>
                  <a:srgbClr val="444444"/>
                </a:solidFill>
                <a:latin typeface="helvetica" panose="020B0604020202020204" pitchFamily="34" charset="0"/>
              </a:rPr>
              <a:t>, 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38"/>
              </a:rPr>
              <a:t>contemplate</a:t>
            </a:r>
            <a:r>
              <a:rPr lang="zh-CN" altLang="en-US" sz="800" dirty="0">
                <a:effectLst/>
              </a:rPr>
              <a:t>深思</a:t>
            </a:r>
            <a:r>
              <a:rPr lang="en-US" altLang="zh-CN" sz="800" dirty="0">
                <a:effectLst/>
              </a:rPr>
              <a:t>, </a:t>
            </a:r>
            <a:r>
              <a:rPr lang="zh-CN" altLang="en-US" sz="800" dirty="0">
                <a:effectLst/>
              </a:rPr>
              <a:t>细想</a:t>
            </a:r>
            <a:r>
              <a:rPr lang="en-US" altLang="zh-CN" sz="800" dirty="0">
                <a:effectLst/>
              </a:rPr>
              <a:t>, </a:t>
            </a:r>
            <a:r>
              <a:rPr lang="zh-CN" altLang="en-US" sz="800" dirty="0">
                <a:effectLst/>
              </a:rPr>
              <a:t>仔细考虑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39"/>
              </a:rPr>
              <a:t>inconceivable</a:t>
            </a:r>
            <a:r>
              <a:rPr lang="zh-CN" altLang="en-US" sz="800" dirty="0">
                <a:effectLst/>
              </a:rPr>
              <a:t>不可思议的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40"/>
              </a:rPr>
              <a:t>envision</a:t>
            </a:r>
            <a:r>
              <a:rPr lang="zh-CN" altLang="en-US" sz="800" dirty="0">
                <a:effectLst/>
              </a:rPr>
              <a:t>预想</a:t>
            </a:r>
            <a:endParaRPr lang="en-US" sz="800" b="1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41"/>
              </a:rPr>
              <a:t>devise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侧重设计的临时性和权宜性，并隐含有更多的设想可用。</a:t>
            </a:r>
            <a:endParaRPr lang="de-DE" altLang="zh-CN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42"/>
              </a:rPr>
              <a:t>conceive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强调在制定计划之前的先有设想构</a:t>
            </a:r>
            <a:endParaRPr lang="de-DE" altLang="zh-CN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43"/>
              </a:rPr>
              <a:t>formulate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与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conceive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相反，指在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devise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之后的具体设计活动。</a:t>
            </a:r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6C60269-DAA6-0744-6A97-A13B38FD45F1}"/>
              </a:ext>
            </a:extLst>
          </p:cNvPr>
          <p:cNvSpPr txBox="1"/>
          <p:nvPr/>
        </p:nvSpPr>
        <p:spPr>
          <a:xfrm>
            <a:off x="2476500" y="-4813"/>
            <a:ext cx="247650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Copasetic </a:t>
            </a:r>
            <a:r>
              <a:rPr lang="en-US" sz="800" b="1" dirty="0">
                <a:latin typeface="helvetica" panose="020B0604020202020204" pitchFamily="34" charset="0"/>
              </a:rPr>
              <a:t>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极好的</a:t>
            </a:r>
            <a:r>
              <a:rPr lang="de-DE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=</a:t>
            </a:r>
            <a:r>
              <a:rPr lang="en-US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44"/>
              </a:rPr>
              <a:t>satisfactory</a:t>
            </a:r>
            <a:r>
              <a:rPr lang="en-US" sz="800" b="1" dirty="0">
                <a:latin typeface="helvetica" panose="020B0604020202020204" pitchFamily="34" charset="0"/>
              </a:rPr>
              <a:t>)</a:t>
            </a:r>
            <a:endParaRPr lang="en-US" sz="800" b="1" i="0" dirty="0"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Demerit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缺点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过失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短处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)</a:t>
            </a:r>
          </a:p>
          <a:p>
            <a:r>
              <a:rPr lang="en-US" sz="800" b="0" i="1" dirty="0">
                <a:solidFill>
                  <a:srgbClr val="2773A5"/>
                </a:solidFill>
                <a:effectLst/>
                <a:latin typeface="helvetica" panose="020B0604020202020204" pitchFamily="34" charset="0"/>
              </a:rPr>
              <a:t>merit and demerit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优缺点</a:t>
            </a:r>
            <a:endParaRPr lang="en-US" altLang="zh-CN" sz="800" b="1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Discrepancy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差异，不符合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800" dirty="0">
                <a:hlinkClick r:id="rId45"/>
              </a:rPr>
              <a:t>difference</a:t>
            </a:r>
            <a:r>
              <a:rPr lang="zh-CN" altLang="en-US" sz="800" dirty="0"/>
              <a:t> 普通用词</a:t>
            </a:r>
            <a:endParaRPr lang="de-DE" altLang="zh-CN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800" dirty="0">
                <a:hlinkClick r:id="rId46"/>
              </a:rPr>
              <a:t>distinction</a:t>
            </a:r>
            <a:r>
              <a:rPr lang="zh-CN" altLang="en-US" sz="800" dirty="0"/>
              <a:t> 较正式用词，除指事物在本质上的差别外，还指在某一方面或某一细节上的区分，要在认真观察、研究后才易觉察。</a:t>
            </a:r>
            <a:endParaRPr lang="de-DE" altLang="zh-CN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800" dirty="0">
                <a:hlinkClick r:id="rId47"/>
              </a:rPr>
              <a:t>discrepancy</a:t>
            </a:r>
            <a:r>
              <a:rPr lang="zh-CN" altLang="en-US" sz="800" dirty="0"/>
              <a:t> 多用于言论和记述方面，指两物之间缺乏使之相似或平衡的协调</a:t>
            </a:r>
            <a:endParaRPr lang="de-DE" altLang="zh-CN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800" dirty="0">
                <a:hlinkClick r:id="rId48"/>
              </a:rPr>
              <a:t>discrimination</a:t>
            </a:r>
            <a:r>
              <a:rPr lang="zh-CN" altLang="en-US" sz="800" dirty="0"/>
              <a:t> 侧重指在判断、见识方面的差别，也可指待遇上的区别</a:t>
            </a:r>
            <a:endParaRPr lang="de-DE" altLang="zh-CN" sz="800" dirty="0"/>
          </a:p>
          <a:p>
            <a:endParaRPr lang="de-DE" sz="800" dirty="0"/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Drawback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</a:t>
            </a:r>
            <a:r>
              <a:rPr lang="en-US" sz="800" dirty="0"/>
              <a:t>(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缺点，不利条件</a:t>
            </a:r>
            <a:r>
              <a:rPr lang="en-US" sz="800" dirty="0"/>
              <a:t>)</a:t>
            </a: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49"/>
              </a:rPr>
              <a:t>gripe</a:t>
            </a:r>
            <a:r>
              <a:rPr lang="zh-CN" altLang="en-US" sz="800" dirty="0">
                <a:effectLst/>
              </a:rPr>
              <a:t>抱怨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50"/>
              </a:rPr>
              <a:t>flaw</a:t>
            </a:r>
            <a:r>
              <a:rPr lang="zh-CN" altLang="en-US" sz="800" dirty="0">
                <a:effectLst/>
              </a:rPr>
              <a:t>瑕疵，缺点</a:t>
            </a:r>
            <a:endParaRPr lang="de-DE" altLang="zh-CN" sz="800" dirty="0">
              <a:effectLst/>
            </a:endParaRPr>
          </a:p>
          <a:p>
            <a:endParaRPr lang="en-US" sz="800" dirty="0"/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Outweigh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比</a:t>
            </a:r>
            <a:r>
              <a:rPr lang="en-US" altLang="zh-CN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…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重要；比</a:t>
            </a:r>
            <a:r>
              <a:rPr lang="en-US" altLang="zh-CN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…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有价值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r>
              <a:rPr lang="en-US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51"/>
              </a:rPr>
              <a:t>negligible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可忽略的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无足轻重的</a:t>
            </a:r>
            <a:endParaRPr lang="de-DE" altLang="zh-CN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52"/>
              </a:rPr>
              <a:t>negate</a:t>
            </a:r>
            <a:r>
              <a:rPr lang="zh-CN" altLang="en-US" sz="800" dirty="0">
                <a:effectLst/>
              </a:rPr>
              <a:t>否定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53"/>
              </a:rPr>
              <a:t>detriment</a:t>
            </a:r>
            <a:r>
              <a:rPr lang="zh-CN" altLang="en-US" sz="800" dirty="0">
                <a:effectLst/>
              </a:rPr>
              <a:t>损害</a:t>
            </a:r>
            <a:r>
              <a:rPr lang="en-US" altLang="zh-CN" sz="800" dirty="0">
                <a:effectLst/>
              </a:rPr>
              <a:t>, </a:t>
            </a:r>
            <a:r>
              <a:rPr lang="zh-CN" altLang="en-US" sz="800" dirty="0">
                <a:effectLst/>
              </a:rPr>
              <a:t>伤害</a:t>
            </a:r>
            <a:endParaRPr lang="de-DE" altLang="zh-CN" sz="800" dirty="0">
              <a:solidFill>
                <a:srgbClr val="444444"/>
              </a:solidFill>
              <a:latin typeface="helvetica" panose="020B0604020202020204" pitchFamily="34" charset="0"/>
            </a:endParaRPr>
          </a:p>
          <a:p>
            <a:pPr algn="l"/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The merits of your plan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outweigh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the defects.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你制定的计划其优点</a:t>
            </a:r>
            <a:r>
              <a:rPr lang="zh-CN" alt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胜过</a:t>
            </a:r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缺点</a:t>
            </a: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Emphasis 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强调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重点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)</a:t>
            </a:r>
          </a:p>
          <a:p>
            <a:r>
              <a:rPr lang="en-US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54"/>
              </a:rPr>
              <a:t>stress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常可与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emphasis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换用，但侧重指迫不及待地强调或坚持</a:t>
            </a:r>
            <a:endParaRPr lang="de-DE" altLang="zh-CN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55"/>
              </a:rPr>
              <a:t>focus</a:t>
            </a:r>
            <a:r>
              <a:rPr lang="zh-CN" altLang="en-US" sz="800" dirty="0">
                <a:effectLst/>
              </a:rPr>
              <a:t>焦点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56"/>
              </a:rPr>
              <a:t>emphasize</a:t>
            </a:r>
            <a:r>
              <a:rPr lang="zh-CN" altLang="en-US" sz="800" dirty="0">
                <a:effectLst/>
              </a:rPr>
              <a:t>强调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57"/>
              </a:rPr>
              <a:t>reliance</a:t>
            </a:r>
            <a:r>
              <a:rPr lang="zh-CN" altLang="en-US" sz="800" dirty="0">
                <a:effectLst/>
              </a:rPr>
              <a:t>信心</a:t>
            </a:r>
            <a:r>
              <a:rPr lang="en-US" altLang="zh-CN" sz="800" dirty="0">
                <a:effectLst/>
              </a:rPr>
              <a:t>;</a:t>
            </a:r>
            <a:endParaRPr lang="de-DE" altLang="zh-CN" sz="800" dirty="0">
              <a:solidFill>
                <a:srgbClr val="444444"/>
              </a:solidFill>
              <a:latin typeface="helvetica" panose="020B0604020202020204" pitchFamily="34" charset="0"/>
            </a:endParaRPr>
          </a:p>
          <a:p>
            <a:pPr algn="l"/>
            <a:r>
              <a:rPr lang="en-US" sz="800" b="0" i="1" dirty="0">
                <a:solidFill>
                  <a:srgbClr val="2773A5"/>
                </a:solidFill>
                <a:effectLst/>
                <a:latin typeface="helvetica" panose="020B0604020202020204" pitchFamily="34" charset="0"/>
              </a:rPr>
              <a:t>put emphasis on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重视，强调；把重点放在</a:t>
            </a:r>
            <a:r>
              <a:rPr lang="en-US" altLang="zh-CN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……</a:t>
            </a:r>
            <a:endParaRPr lang="zh-CN" altLang="en-US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800" b="0" i="1" dirty="0">
                <a:solidFill>
                  <a:srgbClr val="2773A5"/>
                </a:solidFill>
                <a:effectLst/>
                <a:latin typeface="helvetica" panose="020B0604020202020204" pitchFamily="34" charset="0"/>
              </a:rPr>
              <a:t>lay emphasis on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强调；把重点放在</a:t>
            </a:r>
            <a:endParaRPr lang="zh-CN" altLang="en-US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800" b="0" i="1" dirty="0">
                <a:solidFill>
                  <a:srgbClr val="2773A5"/>
                </a:solidFill>
                <a:effectLst/>
                <a:latin typeface="helvetica" panose="020B0604020202020204" pitchFamily="34" charset="0"/>
              </a:rPr>
              <a:t>place emphasis on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重视；强调</a:t>
            </a:r>
            <a:endParaRPr lang="zh-CN" altLang="en-US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Encompass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包括</a:t>
            </a:r>
            <a:r>
              <a:rPr lang="de-DE" altLang="zh-CN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围绕；包围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58"/>
              </a:rPr>
              <a:t>include</a:t>
            </a:r>
            <a:r>
              <a:rPr lang="zh-CN" altLang="en-US" sz="800" dirty="0">
                <a:effectLst/>
              </a:rPr>
              <a:t>包含，包括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59"/>
              </a:rPr>
              <a:t>comprise</a:t>
            </a:r>
            <a:r>
              <a:rPr lang="en-US" sz="800" u="none" strike="noStrike" dirty="0">
                <a:solidFill>
                  <a:srgbClr val="357DFF"/>
                </a:solidFill>
                <a:effectLst/>
              </a:rPr>
              <a:t>, incorporate</a:t>
            </a:r>
            <a:r>
              <a:rPr lang="zh-CN" altLang="en-US" sz="800" dirty="0">
                <a:effectLst/>
              </a:rPr>
              <a:t>包含</a:t>
            </a:r>
            <a:endParaRPr lang="de-DE" altLang="zh-CN" sz="800" dirty="0">
              <a:effectLst/>
            </a:endParaRPr>
          </a:p>
          <a:p>
            <a:endParaRPr lang="de-DE" sz="800" b="1" i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Entail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使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…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成为必要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需要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)</a:t>
            </a: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60"/>
              </a:rPr>
              <a:t>necessitate</a:t>
            </a:r>
            <a:r>
              <a:rPr lang="zh-CN" altLang="en-US" sz="800" dirty="0">
                <a:effectLst/>
              </a:rPr>
              <a:t>使</a:t>
            </a:r>
            <a:r>
              <a:rPr lang="en-US" altLang="zh-CN" sz="800" dirty="0">
                <a:effectLst/>
              </a:rPr>
              <a:t>…</a:t>
            </a:r>
            <a:r>
              <a:rPr lang="zh-CN" altLang="en-US" sz="800" dirty="0">
                <a:effectLst/>
              </a:rPr>
              <a:t>成为必要</a:t>
            </a:r>
            <a:r>
              <a:rPr lang="en-US" altLang="zh-CN" sz="800" dirty="0">
                <a:effectLst/>
              </a:rPr>
              <a:t>, </a:t>
            </a:r>
            <a:r>
              <a:rPr lang="zh-CN" altLang="en-US" sz="800" dirty="0">
                <a:effectLst/>
              </a:rPr>
              <a:t>需要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61"/>
              </a:rPr>
              <a:t>involve</a:t>
            </a:r>
            <a:r>
              <a:rPr lang="zh-CN" altLang="en-US" sz="800" dirty="0">
                <a:effectLst/>
              </a:rPr>
              <a:t>包含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62"/>
              </a:rPr>
              <a:t>preclude</a:t>
            </a:r>
            <a:r>
              <a:rPr lang="zh-CN" altLang="en-US" sz="800" dirty="0">
                <a:effectLst/>
              </a:rPr>
              <a:t>妨碍</a:t>
            </a:r>
            <a:r>
              <a:rPr lang="en-US" altLang="zh-CN" sz="800" dirty="0">
                <a:effectLst/>
              </a:rPr>
              <a:t>;</a:t>
            </a:r>
          </a:p>
          <a:p>
            <a:pPr algn="l"/>
            <a:r>
              <a:rPr lang="en-US" sz="800" b="1" i="0" dirty="0">
                <a:solidFill>
                  <a:srgbClr val="252525"/>
                </a:solidFill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This job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entails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a lot of hard work.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这项工作</a:t>
            </a:r>
            <a:r>
              <a:rPr lang="zh-CN" alt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需要</a:t>
            </a:r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十分努力</a:t>
            </a:r>
            <a:endParaRPr lang="de-DE" altLang="zh-CN" sz="800" b="0" i="0" dirty="0">
              <a:solidFill>
                <a:srgbClr val="6D97B1"/>
              </a:solidFill>
              <a:effectLst/>
              <a:latin typeface="helvetica" panose="020B0604020202020204" pitchFamily="34" charset="0"/>
            </a:endParaRPr>
          </a:p>
          <a:p>
            <a:pPr algn="l"/>
            <a:endParaRPr lang="de-DE" altLang="zh-CN" sz="800" dirty="0">
              <a:solidFill>
                <a:srgbClr val="6D97B1"/>
              </a:solidFill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Erroneous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〈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正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〉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错误的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不正确的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  <a:endParaRPr lang="zh-CN" altLang="en-US" sz="800" b="0" i="0" dirty="0">
              <a:solidFill>
                <a:srgbClr val="6D97B1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63"/>
              </a:rPr>
              <a:t>inaccurate</a:t>
            </a:r>
            <a:r>
              <a:rPr lang="zh-CN" altLang="en-US" sz="800" dirty="0">
                <a:effectLst/>
              </a:rPr>
              <a:t>有错误的</a:t>
            </a:r>
            <a:r>
              <a:rPr lang="en-US" altLang="zh-CN" sz="800" dirty="0">
                <a:effectLst/>
              </a:rPr>
              <a:t>,</a:t>
            </a:r>
            <a:r>
              <a:rPr lang="zh-CN" altLang="en-US" sz="800" dirty="0">
                <a:effectLst/>
              </a:rPr>
              <a:t>不正确的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64"/>
              </a:rPr>
              <a:t>misleading</a:t>
            </a:r>
            <a:r>
              <a:rPr lang="zh-CN" altLang="en-US" sz="800" dirty="0">
                <a:effectLst/>
              </a:rPr>
              <a:t>欺骗的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65"/>
              </a:rPr>
              <a:t>spurious</a:t>
            </a:r>
            <a:r>
              <a:rPr lang="zh-CN" altLang="en-US" sz="800" dirty="0">
                <a:effectLst/>
              </a:rPr>
              <a:t>假的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66"/>
              </a:rPr>
              <a:t>unsubstantiated</a:t>
            </a:r>
            <a:r>
              <a:rPr lang="zh-CN" altLang="en-US" sz="800" dirty="0">
                <a:effectLst/>
              </a:rPr>
              <a:t>无事实根据的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67"/>
              </a:rPr>
              <a:t>untrue</a:t>
            </a:r>
            <a:r>
              <a:rPr lang="zh-CN" altLang="en-US" sz="800" dirty="0">
                <a:effectLst/>
              </a:rPr>
              <a:t>不真实的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68"/>
              </a:rPr>
              <a:t>false</a:t>
            </a:r>
            <a:r>
              <a:rPr lang="zh-CN" altLang="en-US" sz="800" dirty="0">
                <a:effectLst/>
              </a:rPr>
              <a:t>伪造的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69"/>
              </a:rPr>
              <a:t>misguided</a:t>
            </a:r>
            <a:r>
              <a:rPr lang="zh-CN" altLang="en-US" sz="800" dirty="0">
                <a:effectLst/>
              </a:rPr>
              <a:t>由错误思想指引的</a:t>
            </a:r>
            <a:r>
              <a:rPr lang="en-US" altLang="zh-CN" sz="800" dirty="0">
                <a:effectLst/>
              </a:rPr>
              <a:t>,</a:t>
            </a:r>
            <a:r>
              <a:rPr lang="zh-CN" altLang="en-US" sz="800" dirty="0">
                <a:effectLst/>
              </a:rPr>
              <a:t>不明智的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70"/>
              </a:rPr>
              <a:t>improper</a:t>
            </a:r>
            <a:r>
              <a:rPr lang="zh-CN" altLang="en-US" sz="800" dirty="0">
                <a:effectLst/>
              </a:rPr>
              <a:t>不正确的，错误的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71"/>
              </a:rPr>
              <a:t>unfounded</a:t>
            </a:r>
            <a:r>
              <a:rPr lang="zh-CN" altLang="en-US" sz="800" dirty="0">
                <a:effectLst/>
              </a:rPr>
              <a:t>无事实根据的</a:t>
            </a:r>
            <a:endParaRPr lang="de-DE" altLang="zh-CN" sz="800" dirty="0">
              <a:effectLst/>
            </a:endParaRPr>
          </a:p>
          <a:p>
            <a:endParaRPr lang="de-DE" sz="800" b="1" i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Exceedingly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</a:t>
            </a:r>
            <a:r>
              <a:rPr lang="de-DE" sz="800" b="1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非常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极其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过分地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极为</a:t>
            </a:r>
            <a:r>
              <a:rPr lang="de-DE" sz="800" b="1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)</a:t>
            </a: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72"/>
              </a:rPr>
              <a:t>extraordinarily</a:t>
            </a:r>
            <a:r>
              <a:rPr lang="zh-CN" altLang="en-US" sz="800" dirty="0">
                <a:effectLst/>
              </a:rPr>
              <a:t>非常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73"/>
              </a:rPr>
              <a:t>extremely</a:t>
            </a:r>
            <a:r>
              <a:rPr lang="zh-CN" altLang="en-US" sz="800" dirty="0">
                <a:effectLst/>
              </a:rPr>
              <a:t>极端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74"/>
              </a:rPr>
              <a:t>exceptionally</a:t>
            </a:r>
            <a:r>
              <a:rPr lang="zh-CN" altLang="en-US" sz="800" dirty="0">
                <a:effectLst/>
              </a:rPr>
              <a:t>格外地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75"/>
              </a:rPr>
              <a:t>incredibly</a:t>
            </a:r>
            <a:r>
              <a:rPr lang="zh-CN" altLang="en-US" sz="800" dirty="0">
                <a:effectLst/>
              </a:rPr>
              <a:t>极其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76"/>
              </a:rPr>
              <a:t>unbelievably</a:t>
            </a:r>
            <a:r>
              <a:rPr lang="zh-CN" altLang="en-US" sz="800" dirty="0">
                <a:effectLst/>
              </a:rPr>
              <a:t>难以置信地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77"/>
              </a:rPr>
              <a:t>remarkably</a:t>
            </a:r>
            <a:r>
              <a:rPr lang="zh-CN" altLang="en-US" sz="800" dirty="0">
                <a:effectLst/>
              </a:rPr>
              <a:t>引人注目地</a:t>
            </a:r>
            <a:endParaRPr lang="de-DE" altLang="zh-CN" sz="800" dirty="0">
              <a:effectLst/>
            </a:endParaRPr>
          </a:p>
          <a:p>
            <a:endParaRPr lang="de-DE" sz="800" b="1" i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Subordinate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 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下级；从属，次要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)</a:t>
            </a:r>
            <a:endParaRPr lang="de-DE" sz="800" b="1" i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endParaRPr lang="de-DE" sz="800" b="1" i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78"/>
              </a:rPr>
              <a:t>infer</a:t>
            </a:r>
            <a:r>
              <a:rPr lang="zh-CN" altLang="en-US" sz="800" dirty="0">
                <a:effectLst/>
              </a:rPr>
              <a:t>推断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79"/>
              </a:rPr>
              <a:t>deduce</a:t>
            </a:r>
            <a:r>
              <a:rPr lang="zh-CN" altLang="en-US" sz="800" dirty="0">
                <a:effectLst/>
              </a:rPr>
              <a:t>推论，推断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80"/>
              </a:rPr>
              <a:t>generalize</a:t>
            </a:r>
            <a:r>
              <a:rPr lang="zh-CN" altLang="en-US" sz="800" dirty="0">
                <a:effectLst/>
              </a:rPr>
              <a:t>概括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81"/>
              </a:rPr>
              <a:t>quantify</a:t>
            </a:r>
            <a:r>
              <a:rPr lang="zh-CN" altLang="en-US" sz="800" dirty="0">
                <a:effectLst/>
              </a:rPr>
              <a:t>量化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82"/>
              </a:rPr>
              <a:t>conclude</a:t>
            </a:r>
            <a:r>
              <a:rPr lang="zh-CN" altLang="en-US" sz="800" dirty="0">
                <a:effectLst/>
              </a:rPr>
              <a:t>推断出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83"/>
              </a:rPr>
              <a:t>speculate</a:t>
            </a:r>
            <a:r>
              <a:rPr lang="zh-CN" altLang="en-US" sz="800" dirty="0">
                <a:effectLst/>
              </a:rPr>
              <a:t>思索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84"/>
              </a:rPr>
              <a:t>presume</a:t>
            </a:r>
            <a:r>
              <a:rPr lang="zh-CN" altLang="en-US" sz="800" dirty="0">
                <a:effectLst/>
              </a:rPr>
              <a:t>假定</a:t>
            </a:r>
            <a:r>
              <a:rPr lang="en-US" altLang="zh-CN" sz="800" dirty="0">
                <a:effectLst/>
              </a:rPr>
              <a:t>;</a:t>
            </a:r>
            <a:endParaRPr lang="en-US" sz="800" b="1" dirty="0">
              <a:solidFill>
                <a:srgbClr val="252525"/>
              </a:solidFill>
              <a:latin typeface="helvetica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86F1672-042D-6AE6-D7AF-1C8D44ACB265}"/>
              </a:ext>
            </a:extLst>
          </p:cNvPr>
          <p:cNvSpPr txBox="1"/>
          <p:nvPr/>
        </p:nvSpPr>
        <p:spPr>
          <a:xfrm>
            <a:off x="4953000" y="0"/>
            <a:ext cx="247650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Futility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无用；无价值；徒劳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pPr algn="l"/>
            <a:r>
              <a:rPr lang="en-US" sz="800" u="none" strike="noStrike" dirty="0">
                <a:solidFill>
                  <a:srgbClr val="357DFF"/>
                </a:solidFill>
                <a:effectLst/>
                <a:hlinkClick r:id="rId85"/>
              </a:rPr>
              <a:t>desperation</a:t>
            </a:r>
            <a:r>
              <a:rPr lang="zh-CN" altLang="en-US" sz="800" dirty="0">
                <a:effectLst/>
              </a:rPr>
              <a:t>绝望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86"/>
              </a:rPr>
              <a:t>fruitless</a:t>
            </a:r>
            <a:r>
              <a:rPr lang="zh-CN" altLang="en-US" sz="800" dirty="0">
                <a:effectLst/>
              </a:rPr>
              <a:t>没有成果的</a:t>
            </a:r>
            <a:r>
              <a:rPr lang="en-US" altLang="zh-CN" sz="800" dirty="0">
                <a:effectLst/>
              </a:rPr>
              <a:t>, </a:t>
            </a:r>
            <a:r>
              <a:rPr lang="zh-CN" altLang="en-US" sz="800" dirty="0">
                <a:effectLst/>
              </a:rPr>
              <a:t>无益的</a:t>
            </a:r>
            <a:r>
              <a:rPr lang="en-US" altLang="zh-CN" sz="800" dirty="0">
                <a:effectLst/>
              </a:rPr>
              <a:t>;</a:t>
            </a:r>
            <a:endParaRPr lang="en-US" altLang="zh-CN" sz="800" b="1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pPr algn="l"/>
            <a:endParaRPr lang="en-US" sz="800" b="1" i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 algn="l"/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37"/>
              </a:rPr>
              <a:t>comprehend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较正式用词，指对较复杂的事物能透彻理解其意义。</a:t>
            </a:r>
            <a:br>
              <a:rPr lang="zh-CN" altLang="en-US" sz="800" dirty="0"/>
            </a:br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87"/>
              </a:rPr>
              <a:t>appreciate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语气较弱，指对某事物或意义有充分的理解。着重有能力领域或觉察。</a:t>
            </a:r>
            <a:br>
              <a:rPr lang="zh-CN" altLang="en-US" sz="800" dirty="0"/>
            </a:br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88"/>
              </a:rPr>
              <a:t>apprehend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指知道某事物或某观念的大概意义，但未能理解其内涵意义，暗含一知半解意味。</a:t>
            </a:r>
            <a:br>
              <a:rPr lang="zh-CN" altLang="en-US" sz="800" dirty="0"/>
            </a:br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89"/>
              </a:rPr>
              <a:t>grasp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从本义抓紧、抓住，引申作“理解、掌握”。</a:t>
            </a:r>
            <a:endParaRPr lang="en-US" altLang="zh-CN" sz="800" b="1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pPr algn="l"/>
            <a:endParaRPr lang="en-US" sz="800" b="1" i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Illuminate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使明亮；照亮</a:t>
            </a:r>
            <a:r>
              <a:rPr lang="de-DE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说明，阐明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pPr algn="l"/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Footnotes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illuminated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the difficult passages of the text.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脚注</a:t>
            </a:r>
            <a:r>
              <a:rPr lang="zh-CN" alt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阐明了</a:t>
            </a:r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文中难解的段落</a:t>
            </a: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in a nutshell 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极其简括地说；简单地，简约地</a:t>
            </a:r>
            <a:endParaRPr lang="de-DE" altLang="zh-CN" sz="800" b="0" i="0" dirty="0">
              <a:solidFill>
                <a:srgbClr val="3E3E3E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0" i="0" dirty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nor vice versa </a:t>
            </a:r>
            <a:r>
              <a:rPr lang="zh-CN" altLang="en-US" sz="800" b="0" i="0" dirty="0">
                <a:solidFill>
                  <a:srgbClr val="004BD2"/>
                </a:solidFill>
                <a:effectLst/>
                <a:latin typeface="helvetica" panose="020B0604020202020204" pitchFamily="34" charset="0"/>
              </a:rPr>
              <a:t>反之亦然</a:t>
            </a:r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Integrate 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 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使结合成为整体</a:t>
            </a:r>
            <a:r>
              <a:rPr lang="de-DE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使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)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融入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)</a:t>
            </a:r>
          </a:p>
          <a:p>
            <a:pPr algn="l"/>
            <a:r>
              <a:rPr lang="en-US" sz="800" b="0" i="1" dirty="0">
                <a:solidFill>
                  <a:srgbClr val="2773A5"/>
                </a:solidFill>
                <a:effectLst/>
                <a:latin typeface="helvetica" panose="020B0604020202020204" pitchFamily="34" charset="0"/>
              </a:rPr>
              <a:t>integrate with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使与</a:t>
            </a:r>
            <a:r>
              <a:rPr lang="en-US" altLang="zh-CN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…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结合</a:t>
            </a:r>
            <a:endParaRPr lang="zh-CN" altLang="en-US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800" b="0" i="1" dirty="0">
                <a:solidFill>
                  <a:srgbClr val="2773A5"/>
                </a:solidFill>
                <a:effectLst/>
                <a:latin typeface="helvetica" panose="020B0604020202020204" pitchFamily="34" charset="0"/>
              </a:rPr>
              <a:t>integrate into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成为一体，融入；使</a:t>
            </a:r>
            <a:r>
              <a:rPr lang="en-US" altLang="zh-CN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…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并入</a:t>
            </a:r>
            <a:endParaRPr lang="zh-CN" altLang="en-US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Integrity 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 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正直；诚实，诚恳</a:t>
            </a:r>
            <a:r>
              <a:rPr lang="de-DE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完整，完全，完善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)</a:t>
            </a:r>
          </a:p>
          <a:p>
            <a:endParaRPr lang="en-US" sz="800" b="1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Intrinsic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固有的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内在的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本质的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90"/>
              </a:rPr>
              <a:t>inherent</a:t>
            </a:r>
            <a:r>
              <a:rPr lang="zh-CN" altLang="en-US" sz="800" dirty="0">
                <a:effectLst/>
              </a:rPr>
              <a:t>固有的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91"/>
              </a:rPr>
              <a:t>innate</a:t>
            </a:r>
            <a:r>
              <a:rPr lang="zh-CN" altLang="en-US" sz="800" dirty="0">
                <a:effectLst/>
              </a:rPr>
              <a:t>先天的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92"/>
              </a:rPr>
              <a:t>intrinsically</a:t>
            </a:r>
            <a:r>
              <a:rPr lang="zh-CN" altLang="en-US" sz="800" dirty="0">
                <a:effectLst/>
              </a:rPr>
              <a:t>从本质上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93"/>
              </a:rPr>
              <a:t>underlying</a:t>
            </a:r>
            <a:r>
              <a:rPr lang="zh-CN" altLang="en-US" sz="800" dirty="0">
                <a:effectLst/>
              </a:rPr>
              <a:t>根本的</a:t>
            </a:r>
            <a:r>
              <a:rPr lang="en-US" altLang="zh-CN" sz="800" dirty="0">
                <a:effectLst/>
              </a:rPr>
              <a:t>;</a:t>
            </a:r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# </a:t>
            </a:r>
            <a:r>
              <a:rPr lang="en-US" sz="800" b="0" i="1" dirty="0">
                <a:solidFill>
                  <a:srgbClr val="2773A5"/>
                </a:solidFill>
                <a:effectLst/>
                <a:latin typeface="helvetica" panose="020B0604020202020204" pitchFamily="34" charset="0"/>
              </a:rPr>
              <a:t>intrinsic property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本征性质，固有特性</a:t>
            </a:r>
            <a:endParaRPr lang="zh-CN" altLang="en-US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800" b="1" i="1" dirty="0">
                <a:effectLst/>
                <a:latin typeface="helvetica" panose="020B0604020202020204" pitchFamily="34" charset="0"/>
              </a:rPr>
              <a:t># </a:t>
            </a:r>
            <a:r>
              <a:rPr lang="en-US" sz="800" b="0" i="1" dirty="0">
                <a:solidFill>
                  <a:srgbClr val="2773A5"/>
                </a:solidFill>
                <a:effectLst/>
                <a:latin typeface="helvetica" panose="020B0604020202020204" pitchFamily="34" charset="0"/>
              </a:rPr>
              <a:t>intrinsic factor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内在因素</a:t>
            </a:r>
            <a:endParaRPr lang="zh-CN" altLang="en-US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Magnitude 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巨大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;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重要性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)</a:t>
            </a: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94"/>
              </a:rPr>
              <a:t>immense</a:t>
            </a:r>
            <a:r>
              <a:rPr lang="zh-CN" altLang="en-US" sz="800" dirty="0">
                <a:effectLst/>
              </a:rPr>
              <a:t>巨大的，广大的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95"/>
              </a:rPr>
              <a:t>enormous</a:t>
            </a:r>
            <a:r>
              <a:rPr lang="zh-CN" altLang="en-US" sz="800" dirty="0">
                <a:effectLst/>
              </a:rPr>
              <a:t>庞大的，巨大的</a:t>
            </a:r>
            <a:r>
              <a:rPr lang="en-US" altLang="zh-CN" sz="800" dirty="0">
                <a:effectLst/>
              </a:rPr>
              <a:t>;</a:t>
            </a:r>
            <a:b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</a:b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I hadn't realized the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magnitude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of the problem.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我没有认识到这个问题的</a:t>
            </a:r>
            <a:r>
              <a:rPr lang="zh-CN" alt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重要性</a:t>
            </a:r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。</a:t>
            </a:r>
            <a:endParaRPr lang="de-DE" altLang="zh-CN" sz="800" b="0" i="0" dirty="0">
              <a:solidFill>
                <a:srgbClr val="6D97B1"/>
              </a:solidFill>
              <a:effectLst/>
              <a:latin typeface="helvetica" panose="020B0604020202020204" pitchFamily="34" charset="0"/>
            </a:endParaRPr>
          </a:p>
          <a:p>
            <a:pPr algn="l"/>
            <a:endParaRPr lang="de-DE" altLang="zh-CN" sz="800" dirty="0">
              <a:solidFill>
                <a:srgbClr val="6D97B1"/>
              </a:solidFill>
              <a:latin typeface="helvetica" panose="020B0604020202020204" pitchFamily="34" charset="0"/>
            </a:endParaRPr>
          </a:p>
          <a:p>
            <a:pPr algn="l"/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96"/>
              </a:rPr>
              <a:t>concept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指从众多实例中通过概括、归纳而形成的对事物本质、全貌及其内部联系的概念或看法。</a:t>
            </a:r>
            <a:br>
              <a:rPr lang="zh-CN" altLang="en-US" sz="800" dirty="0"/>
            </a:br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97"/>
              </a:rPr>
              <a:t>conception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通常指个人或一些人所持有的具体概念或念头，也可指概念的形成过程，含一定的想象和感情色彩意味。</a:t>
            </a:r>
            <a:r>
              <a:rPr lang="de-DE" altLang="zh-CN" sz="800" dirty="0"/>
              <a:t> </a:t>
            </a:r>
            <a:br>
              <a:rPr lang="zh-CN" altLang="en-US" sz="800" dirty="0"/>
            </a:br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98"/>
              </a:rPr>
              <a:t>notion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指的是一种模糊的，变化的莫测的想法，无可靠的基础，未经深思熟虑的观点。</a:t>
            </a:r>
            <a:endParaRPr lang="zh-CN" altLang="en-US" sz="800" b="0" i="0" dirty="0">
              <a:solidFill>
                <a:srgbClr val="6D97B1"/>
              </a:solidFill>
              <a:effectLst/>
              <a:latin typeface="helvetica" panose="020B0604020202020204" pitchFamily="34" charset="0"/>
            </a:endParaRP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Outline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</a:t>
            </a:r>
          </a:p>
          <a:p>
            <a:pPr algn="l">
              <a:buFont typeface="+mj-lt"/>
              <a:buAutoNum type="arabicPeriod"/>
            </a:pPr>
            <a:r>
              <a:rPr lang="en-US" altLang="zh-CN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n. 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轮廓；大纲；概要；略图</a:t>
            </a:r>
          </a:p>
          <a:p>
            <a:pPr algn="l">
              <a:buFont typeface="+mj-lt"/>
              <a:buAutoNum type="arabicPeriod"/>
            </a:pPr>
            <a:r>
              <a:rPr lang="en-US" altLang="zh-CN" sz="800" b="0" i="0" dirty="0" err="1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vt.</a:t>
            </a:r>
            <a:r>
              <a:rPr lang="en-US" altLang="zh-CN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概述；描画</a:t>
            </a:r>
            <a:r>
              <a:rPr lang="en-US" altLang="zh-CN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…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轮廓；略述</a:t>
            </a:r>
          </a:p>
          <a:p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99"/>
              </a:rPr>
              <a:t>blueprint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主要指绘制蓝图或制定纲领或规划。</a:t>
            </a:r>
            <a:endParaRPr lang="de-DE" altLang="zh-CN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800" b="0" i="1" dirty="0">
                <a:solidFill>
                  <a:srgbClr val="2773A5"/>
                </a:solidFill>
                <a:effectLst/>
                <a:latin typeface="helvetica" panose="020B0604020202020204" pitchFamily="34" charset="0"/>
              </a:rPr>
              <a:t>outline view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n. 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大纲视图</a:t>
            </a:r>
            <a:endParaRPr lang="de-DE" altLang="zh-CN" sz="800" b="0" i="0" dirty="0">
              <a:solidFill>
                <a:srgbClr val="3E3E3E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800" b="0" i="1" dirty="0">
                <a:solidFill>
                  <a:srgbClr val="2773A5"/>
                </a:solidFill>
                <a:effectLst/>
                <a:latin typeface="helvetica" panose="020B0604020202020204" pitchFamily="34" charset="0"/>
              </a:rPr>
              <a:t>outline plan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纲要计划</a:t>
            </a:r>
            <a:b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</a:br>
            <a:r>
              <a:rPr lang="en-US" sz="800" b="1" i="0" dirty="0">
                <a:effectLst/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He roughly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outlined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the plot of the opera.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他粗略地</a:t>
            </a:r>
            <a:r>
              <a:rPr lang="zh-CN" alt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概述</a:t>
            </a:r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了歌剧的情节。</a:t>
            </a: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Parenthesis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插入语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插入成分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r>
              <a:rPr lang="en-US" sz="800" b="0" i="1" dirty="0">
                <a:solidFill>
                  <a:srgbClr val="2773A5"/>
                </a:solidFill>
                <a:effectLst/>
                <a:latin typeface="helvetica" panose="020B0604020202020204" pitchFamily="34" charset="0"/>
              </a:rPr>
              <a:t>in parenthesis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作为插入成分；插入的</a:t>
            </a:r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DD80172-41C1-6032-E2F6-0AB4C0C01094}"/>
              </a:ext>
            </a:extLst>
          </p:cNvPr>
          <p:cNvSpPr txBox="1"/>
          <p:nvPr/>
        </p:nvSpPr>
        <p:spPr>
          <a:xfrm>
            <a:off x="7429500" y="-5417"/>
            <a:ext cx="247650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Pitfall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陷阱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意想不到的困难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;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易犯的错误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r>
              <a:rPr lang="en-US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00"/>
              </a:rPr>
              <a:t>avoid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避免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; 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101"/>
              </a:rPr>
              <a:t>beware</a:t>
            </a:r>
            <a:r>
              <a:rPr lang="zh-CN" altLang="en-US" sz="800" dirty="0">
                <a:effectLst/>
              </a:rPr>
              <a:t>当心，小心</a:t>
            </a:r>
            <a:r>
              <a:rPr lang="en-US" altLang="zh-CN" sz="800" dirty="0">
                <a:effectLst/>
              </a:rPr>
              <a:t>;</a:t>
            </a: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102"/>
              </a:rPr>
              <a:t>misconception</a:t>
            </a:r>
            <a:r>
              <a:rPr lang="zh-CN" altLang="en-US" sz="800" dirty="0">
                <a:effectLst/>
              </a:rPr>
              <a:t>误解</a:t>
            </a:r>
            <a:r>
              <a:rPr lang="en-US" altLang="zh-CN" sz="800" dirty="0">
                <a:effectLst/>
              </a:rPr>
              <a:t>,</a:t>
            </a:r>
            <a:r>
              <a:rPr lang="zh-CN" altLang="en-US" sz="800" dirty="0">
                <a:effectLst/>
              </a:rPr>
              <a:t>错误想法</a:t>
            </a:r>
            <a:r>
              <a:rPr lang="en-US" altLang="zh-CN" sz="800" dirty="0">
                <a:effectLst/>
              </a:rPr>
              <a:t>,</a:t>
            </a:r>
            <a:r>
              <a:rPr lang="zh-CN" altLang="en-US" sz="800" dirty="0">
                <a:effectLst/>
              </a:rPr>
              <a:t>错误印象</a:t>
            </a:r>
            <a:r>
              <a:rPr lang="en-US" altLang="zh-CN" sz="800" dirty="0">
                <a:effectLst/>
              </a:rPr>
              <a:t>;</a:t>
            </a: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50"/>
              </a:rPr>
              <a:t>flaw</a:t>
            </a:r>
            <a:r>
              <a:rPr lang="zh-CN" altLang="en-US" sz="800" dirty="0">
                <a:effectLst/>
              </a:rPr>
              <a:t>瑕疵，缺点</a:t>
            </a:r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Several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pitfalls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remain in the way of an agreement.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在达成协议的进程中还有几个隐藏的</a:t>
            </a:r>
            <a:r>
              <a:rPr lang="zh-CN" alt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困难</a:t>
            </a:r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。</a:t>
            </a: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Redundant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不需要的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;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多余的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103"/>
              </a:rPr>
              <a:t>redundancy</a:t>
            </a:r>
            <a:r>
              <a:rPr lang="zh-CN" altLang="en-US" sz="800" dirty="0">
                <a:effectLst/>
              </a:rPr>
              <a:t>多余，累赘，啰唆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104"/>
              </a:rPr>
              <a:t>superfluous</a:t>
            </a:r>
            <a:r>
              <a:rPr lang="zh-CN" altLang="en-US" sz="800" dirty="0">
                <a:effectLst/>
              </a:rPr>
              <a:t>过多的</a:t>
            </a:r>
            <a:endParaRPr lang="en-US" altLang="zh-CN" sz="800" b="1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105"/>
              </a:rPr>
              <a:t>irrelevant</a:t>
            </a:r>
            <a:r>
              <a:rPr lang="zh-CN" altLang="en-US" sz="800" dirty="0">
                <a:effectLst/>
              </a:rPr>
              <a:t>不相干的</a:t>
            </a:r>
            <a:r>
              <a:rPr lang="en-US" altLang="zh-CN" sz="800" dirty="0">
                <a:effectLst/>
              </a:rPr>
              <a:t>,</a:t>
            </a:r>
            <a:r>
              <a:rPr lang="zh-CN" altLang="en-US" sz="800" dirty="0">
                <a:effectLst/>
              </a:rPr>
              <a:t>不相关的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106"/>
              </a:rPr>
              <a:t>nonsensical</a:t>
            </a:r>
            <a:r>
              <a:rPr lang="zh-CN" altLang="en-US" sz="800" dirty="0">
                <a:effectLst/>
              </a:rPr>
              <a:t>无意义的</a:t>
            </a:r>
            <a:r>
              <a:rPr lang="en-US" altLang="zh-CN" sz="800" dirty="0">
                <a:effectLst/>
              </a:rPr>
              <a:t>;</a:t>
            </a:r>
          </a:p>
          <a:p>
            <a:r>
              <a:rPr lang="en-US" sz="800" b="0" i="1" dirty="0">
                <a:solidFill>
                  <a:srgbClr val="2773A5"/>
                </a:solidFill>
                <a:effectLst/>
                <a:latin typeface="helvetica" panose="020B0604020202020204" pitchFamily="34" charset="0"/>
              </a:rPr>
              <a:t>redundant information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冗余信息</a:t>
            </a:r>
            <a:endParaRPr lang="en-US" altLang="zh-CN" sz="800" b="0" i="0" dirty="0">
              <a:solidFill>
                <a:srgbClr val="3E3E3E"/>
              </a:solidFill>
              <a:latin typeface="helvetica" panose="020B0604020202020204" pitchFamily="34" charset="0"/>
            </a:endParaRPr>
          </a:p>
          <a:p>
            <a:r>
              <a:rPr lang="en-US" sz="800" b="0" i="1" dirty="0">
                <a:solidFill>
                  <a:srgbClr val="2773A5"/>
                </a:solidFill>
                <a:effectLst/>
                <a:latin typeface="helvetica" panose="020B0604020202020204" pitchFamily="34" charset="0"/>
              </a:rPr>
              <a:t>redundant code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冗余码</a:t>
            </a:r>
            <a:endParaRPr lang="de-DE" altLang="zh-CN" sz="800" b="0" i="0" dirty="0">
              <a:solidFill>
                <a:srgbClr val="3E3E3E"/>
              </a:solidFill>
              <a:effectLst/>
              <a:latin typeface="helvetica" panose="020B0604020202020204" pitchFamily="34" charset="0"/>
            </a:endParaRPr>
          </a:p>
          <a:p>
            <a:endParaRPr lang="de-DE" sz="800" dirty="0">
              <a:solidFill>
                <a:srgbClr val="3E3E3E"/>
              </a:solidFill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Vague </a:t>
            </a:r>
            <a:r>
              <a:rPr lang="en-US" sz="800" b="1" i="0" dirty="0">
                <a:effectLst/>
                <a:latin typeface="helvetica" panose="020B0604020202020204" pitchFamily="34" charset="0"/>
              </a:rPr>
              <a:t>(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不明确的；含糊的；模糊的；暧昧的</a:t>
            </a:r>
            <a:r>
              <a:rPr lang="en-US" sz="800" b="1" i="0" dirty="0">
                <a:effectLst/>
                <a:latin typeface="helvetica" panose="020B0604020202020204" pitchFamily="34" charset="0"/>
              </a:rPr>
              <a:t>)</a:t>
            </a:r>
          </a:p>
          <a:p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07"/>
              </a:rPr>
              <a:t>vague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多指因语言不确切，太笼统或因构思含糊、不完善而造成模糊难解。</a:t>
            </a:r>
            <a:endParaRPr lang="en-US" sz="800" b="1" dirty="0">
              <a:latin typeface="helvetica" panose="020B0604020202020204" pitchFamily="34" charset="0"/>
            </a:endParaRPr>
          </a:p>
          <a:p>
            <a:r>
              <a:rPr lang="en-US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08"/>
              </a:rPr>
              <a:t>indefinite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指无明确定义或限定，重点或总体轮廓不明确。</a:t>
            </a:r>
            <a:br>
              <a:rPr lang="zh-CN" altLang="en-US" sz="800" dirty="0"/>
            </a:br>
            <a:r>
              <a:rPr lang="en-US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09"/>
              </a:rPr>
              <a:t>obscure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语气最强，指晦涩难懂。</a:t>
            </a:r>
            <a:br>
              <a:rPr lang="zh-CN" altLang="en-US" sz="800" dirty="0"/>
            </a:br>
            <a:r>
              <a:rPr lang="en-US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10"/>
              </a:rPr>
              <a:t>ambiguous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指文章或讲话中，意思可能有多种理解，令人捉摸不定。</a:t>
            </a:r>
            <a:endParaRPr lang="de-DE" altLang="zh-CN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Unambiguously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明白地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不含糊地</a:t>
            </a:r>
            <a:endParaRPr lang="de-DE" altLang="zh-CN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endParaRPr lang="de-DE" sz="800" dirty="0">
              <a:solidFill>
                <a:srgbClr val="444444"/>
              </a:solidFill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Resemble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像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…,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类似于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111"/>
              </a:rPr>
              <a:t>mimic</a:t>
            </a:r>
            <a:r>
              <a:rPr lang="zh-CN" altLang="en-US" sz="800" dirty="0">
                <a:effectLst/>
              </a:rPr>
              <a:t>模仿，摹拟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112"/>
              </a:rPr>
              <a:t>imitate</a:t>
            </a:r>
            <a:r>
              <a:rPr lang="zh-CN" altLang="en-US" sz="800" dirty="0">
                <a:effectLst/>
              </a:rPr>
              <a:t>模仿，仿效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113"/>
              </a:rPr>
              <a:t>appear</a:t>
            </a:r>
            <a:r>
              <a:rPr lang="zh-CN" altLang="en-US" sz="800" dirty="0">
                <a:effectLst/>
              </a:rPr>
              <a:t>出现</a:t>
            </a:r>
            <a:r>
              <a:rPr lang="en-US" altLang="zh-CN" sz="800" dirty="0">
                <a:effectLst/>
              </a:rPr>
              <a:t>;</a:t>
            </a: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114"/>
              </a:rPr>
              <a:t>identical</a:t>
            </a:r>
            <a:r>
              <a:rPr lang="zh-CN" altLang="en-US" sz="800" dirty="0">
                <a:effectLst/>
              </a:rPr>
              <a:t>同一的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115"/>
              </a:rPr>
              <a:t>indistinguishable</a:t>
            </a:r>
            <a:r>
              <a:rPr lang="zh-CN" altLang="en-US" sz="800" dirty="0">
                <a:effectLst/>
              </a:rPr>
              <a:t>难区分的</a:t>
            </a:r>
            <a:r>
              <a:rPr lang="en-US" altLang="zh-CN" sz="800" dirty="0">
                <a:effectLst/>
              </a:rPr>
              <a:t>,</a:t>
            </a:r>
            <a:r>
              <a:rPr lang="zh-CN" altLang="en-US" sz="800" dirty="0">
                <a:effectLst/>
              </a:rPr>
              <a:t>不能分辨的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116"/>
              </a:rPr>
              <a:t>correspond</a:t>
            </a:r>
            <a:r>
              <a:rPr lang="zh-CN" altLang="en-US" sz="800" dirty="0">
                <a:effectLst/>
              </a:rPr>
              <a:t>相符合</a:t>
            </a:r>
            <a:r>
              <a:rPr lang="en-US" altLang="zh-CN" sz="800" dirty="0">
                <a:effectLst/>
              </a:rPr>
              <a:t>, </a:t>
            </a:r>
            <a:r>
              <a:rPr lang="zh-CN" altLang="en-US" sz="800" dirty="0">
                <a:effectLst/>
              </a:rPr>
              <a:t>相一致</a:t>
            </a:r>
            <a:endParaRPr lang="de-DE" altLang="zh-CN" sz="800" dirty="0">
              <a:effectLst/>
            </a:endParaRP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Revise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修订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修改</a:t>
            </a:r>
            <a:r>
              <a:rPr lang="de-DE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复习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17"/>
              </a:rPr>
              <a:t>remedy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正式用词，通常指在局部范围内进行纠正，尤指对困难或棘手问题的解决。</a:t>
            </a:r>
            <a:br>
              <a:rPr lang="zh-CN" altLang="en-US" sz="800" dirty="0"/>
            </a:br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18"/>
              </a:rPr>
              <a:t>revise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指通过仔细阅读、反复思考后而进行改正、订正或修订，使趋于完善。</a:t>
            </a:r>
            <a:br>
              <a:rPr lang="zh-CN" altLang="en-US" sz="800" dirty="0"/>
            </a:br>
            <a:r>
              <a:rPr lang="en-US" altLang="zh-CN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19"/>
              </a:rPr>
              <a:t>amend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书面语用词。指进行更正或改变，使之更好，符合更高的要求。</a:t>
            </a:r>
            <a:endParaRPr lang="en-US" altLang="zh-CN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0" i="0" u="none" strike="noStrike" dirty="0">
                <a:solidFill>
                  <a:srgbClr val="357DFF"/>
                </a:solidFill>
                <a:effectLst/>
                <a:latin typeface="helvetica" panose="020B0604020202020204" pitchFamily="34" charset="0"/>
                <a:hlinkClick r:id="rId120"/>
              </a:rPr>
              <a:t>correct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指纠正或改正不正确、不真实或有缺点的东西</a:t>
            </a:r>
            <a:endParaRPr lang="de-DE" altLang="zh-CN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endParaRPr lang="de-DE" sz="800" dirty="0">
              <a:solidFill>
                <a:srgbClr val="444444"/>
              </a:solidFill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Rigorous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缜密的</a:t>
            </a:r>
            <a:r>
              <a:rPr lang="de-DE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严厉的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r>
              <a:rPr lang="en-US" sz="800" u="none" strike="noStrike" dirty="0">
                <a:solidFill>
                  <a:srgbClr val="357DFF"/>
                </a:solidFill>
                <a:effectLst/>
                <a:hlinkClick r:id="rId121"/>
              </a:rPr>
              <a:t>stringent</a:t>
            </a:r>
            <a:r>
              <a:rPr lang="zh-CN" altLang="en-US" sz="800" dirty="0">
                <a:effectLst/>
              </a:rPr>
              <a:t>严格的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122"/>
              </a:rPr>
              <a:t>exacting</a:t>
            </a:r>
            <a:r>
              <a:rPr lang="zh-CN" altLang="en-US" sz="800" dirty="0">
                <a:effectLst/>
              </a:rPr>
              <a:t>苛求的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123"/>
              </a:rPr>
              <a:t>rigor</a:t>
            </a:r>
            <a:r>
              <a:rPr lang="zh-CN" altLang="en-US" sz="800" dirty="0">
                <a:effectLst/>
              </a:rPr>
              <a:t>严厉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124"/>
              </a:rPr>
              <a:t>strict</a:t>
            </a:r>
            <a:r>
              <a:rPr lang="zh-CN" altLang="en-US" sz="800" dirty="0">
                <a:effectLst/>
              </a:rPr>
              <a:t>严格的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125"/>
              </a:rPr>
              <a:t>thorough</a:t>
            </a:r>
            <a:r>
              <a:rPr lang="zh-CN" altLang="en-US" sz="800" dirty="0">
                <a:effectLst/>
              </a:rPr>
              <a:t>彻底的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126"/>
              </a:rPr>
              <a:t>meticulous</a:t>
            </a:r>
            <a:r>
              <a:rPr lang="zh-CN" altLang="en-US" sz="800" dirty="0">
                <a:effectLst/>
              </a:rPr>
              <a:t>极仔细的</a:t>
            </a:r>
            <a:r>
              <a:rPr lang="en-US" altLang="zh-CN" sz="800" dirty="0">
                <a:effectLst/>
              </a:rPr>
              <a:t>;</a:t>
            </a:r>
            <a:endParaRPr lang="en-US" altLang="zh-CN" sz="800" b="1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The ship is still in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rigorous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quarantine.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该船仍在接受</a:t>
            </a:r>
            <a:r>
              <a:rPr lang="zh-CN" alt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严格的</a:t>
            </a:r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隔离检疫。</a:t>
            </a:r>
          </a:p>
          <a:p>
            <a:endParaRPr lang="en-US" sz="800" b="1" i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Scrupulous 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严格认真的，一丝不苟的</a:t>
            </a:r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)</a:t>
            </a:r>
            <a:endParaRPr lang="en-US" sz="800" b="1" i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Schema 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(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图解；计划；模式；概要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Ultimate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最后的，最终的；终极的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0" i="1" dirty="0">
                <a:solidFill>
                  <a:srgbClr val="2773A5"/>
                </a:solidFill>
                <a:effectLst/>
                <a:latin typeface="helvetica" panose="020B0604020202020204" pitchFamily="34" charset="0"/>
              </a:rPr>
              <a:t>ultimate goal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最终目标；终极目标</a:t>
            </a:r>
            <a:endParaRPr lang="de-DE" altLang="zh-CN" sz="800" b="0" i="0" dirty="0">
              <a:solidFill>
                <a:srgbClr val="3E3E3E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0" i="1" dirty="0">
                <a:solidFill>
                  <a:srgbClr val="2773A5"/>
                </a:solidFill>
                <a:effectLst/>
                <a:latin typeface="helvetica" panose="020B0604020202020204" pitchFamily="34" charset="0"/>
              </a:rPr>
              <a:t>ultimate analysis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最后分析</a:t>
            </a:r>
            <a:endParaRPr lang="de-DE" altLang="zh-CN" sz="800" b="0" i="0" dirty="0">
              <a:solidFill>
                <a:srgbClr val="3E3E3E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The sun is the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ultimate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store of power.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太阳是能量之本</a:t>
            </a: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931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44AF0B9-F17F-2124-277B-BC859DED70AB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55A57AF7-401C-52D1-2F54-D95F69259CF2}"/>
                </a:ext>
              </a:extLst>
            </p:cNvPr>
            <p:cNvGrpSpPr/>
            <p:nvPr/>
          </p:nvGrpSpPr>
          <p:grpSpPr>
            <a:xfrm>
              <a:off x="0" y="0"/>
              <a:ext cx="4953000" cy="3429000"/>
              <a:chOff x="83890" y="109057"/>
              <a:chExt cx="4345498" cy="2927758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DC128D7F-358D-F983-AAB4-60C778A0F7EB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A909339B-40D8-2D48-86CC-56D78BB94794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633EEDE7-C98B-7B7D-0E66-09384443D384}"/>
                </a:ext>
              </a:extLst>
            </p:cNvPr>
            <p:cNvGrpSpPr/>
            <p:nvPr/>
          </p:nvGrpSpPr>
          <p:grpSpPr>
            <a:xfrm>
              <a:off x="0" y="3429000"/>
              <a:ext cx="4953000" cy="3429000"/>
              <a:chOff x="83890" y="109057"/>
              <a:chExt cx="4345498" cy="2927758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78CF84B-35A0-15FB-8173-3D816C8CCC1B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CBC17002-67C5-13CC-9C99-DB44CBD98604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D014AA50-468F-5450-63C1-A3EE5E7A64AD}"/>
                </a:ext>
              </a:extLst>
            </p:cNvPr>
            <p:cNvGrpSpPr/>
            <p:nvPr/>
          </p:nvGrpSpPr>
          <p:grpSpPr>
            <a:xfrm>
              <a:off x="4953000" y="0"/>
              <a:ext cx="4953000" cy="3429000"/>
              <a:chOff x="83890" y="109057"/>
              <a:chExt cx="4345498" cy="2927758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388894EC-A87D-713D-1D26-E4C445DC19A5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DB596338-AB6A-6DF3-A98A-8EE76DA6460F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707831BB-CA55-2D92-5515-E054911A5120}"/>
                </a:ext>
              </a:extLst>
            </p:cNvPr>
            <p:cNvGrpSpPr/>
            <p:nvPr/>
          </p:nvGrpSpPr>
          <p:grpSpPr>
            <a:xfrm>
              <a:off x="4953000" y="3429000"/>
              <a:ext cx="4953000" cy="3429000"/>
              <a:chOff x="83890" y="109057"/>
              <a:chExt cx="4345498" cy="2927758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4ACA6305-3BDF-6658-CA0C-A1070446B571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68829330-6A45-36E5-5807-0E8E04527E13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6" name="Grafik 15" descr="Ein Bild, das Text enthält.&#10;&#10;Automatisch generierte Beschreibung">
            <a:extLst>
              <a:ext uri="{FF2B5EF4-FFF2-40B4-BE49-F238E27FC236}">
                <a16:creationId xmlns:a16="http://schemas.microsoft.com/office/drawing/2014/main" id="{264D35AF-2D10-EC99-6EEC-426A84F74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9" y="3730776"/>
            <a:ext cx="2127964" cy="288161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F1260FC-BFC1-9327-1BB7-BAA7CC89E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949" y="3730776"/>
            <a:ext cx="2134783" cy="302049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98A3A30-F82B-8172-117C-048561632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114" y="3704439"/>
            <a:ext cx="2058118" cy="2932002"/>
          </a:xfrm>
          <a:prstGeom prst="rect">
            <a:avLst/>
          </a:prstGeom>
        </p:spPr>
      </p:pic>
      <p:pic>
        <p:nvPicPr>
          <p:cNvPr id="22" name="Grafik 21" descr="Ein Bild, das Whiteboard enthält.&#10;&#10;Automatisch generierte Beschreibung">
            <a:extLst>
              <a:ext uri="{FF2B5EF4-FFF2-40B4-BE49-F238E27FC236}">
                <a16:creationId xmlns:a16="http://schemas.microsoft.com/office/drawing/2014/main" id="{01E9A52A-D4FD-E3C4-54F7-5A0E7D08EE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28689" y="4156183"/>
            <a:ext cx="2878122" cy="197463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CDC81FE-0CDF-79E0-94AE-1EF950AFEF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12635" y="607908"/>
            <a:ext cx="3197410" cy="222918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2DDB8F88-7814-93A5-8F56-3E254E34CB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68452" y="601401"/>
            <a:ext cx="3213405" cy="2226199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A08FB955-3EDC-6336-21C6-429B41BFFB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81753" y="615290"/>
            <a:ext cx="3197409" cy="2214413"/>
          </a:xfrm>
          <a:prstGeom prst="rect">
            <a:avLst/>
          </a:prstGeom>
        </p:spPr>
      </p:pic>
      <p:pic>
        <p:nvPicPr>
          <p:cNvPr id="30" name="Grafik 29" descr="Ein Bild, das Text enthält.&#10;&#10;Automatisch generierte Beschreibung">
            <a:extLst>
              <a:ext uri="{FF2B5EF4-FFF2-40B4-BE49-F238E27FC236}">
                <a16:creationId xmlns:a16="http://schemas.microsoft.com/office/drawing/2014/main" id="{DA3B1214-18CA-A334-9F21-587F76E1A7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747" y="128368"/>
            <a:ext cx="2100417" cy="319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8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30C77DE-4EAB-877F-CDD0-91F7C31A012B}"/>
              </a:ext>
            </a:extLst>
          </p:cNvPr>
          <p:cNvGrpSpPr/>
          <p:nvPr/>
        </p:nvGrpSpPr>
        <p:grpSpPr>
          <a:xfrm>
            <a:off x="0" y="-1"/>
            <a:ext cx="9906000" cy="5192786"/>
            <a:chOff x="0" y="-1"/>
            <a:chExt cx="9906000" cy="5192786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2A87E86-44A2-34C1-2602-DAA6AE0261A2}"/>
                </a:ext>
              </a:extLst>
            </p:cNvPr>
            <p:cNvSpPr/>
            <p:nvPr/>
          </p:nvSpPr>
          <p:spPr>
            <a:xfrm>
              <a:off x="0" y="-1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9BBA287A-A02D-BE6B-4331-D763263CCA01}"/>
                </a:ext>
              </a:extLst>
            </p:cNvPr>
            <p:cNvSpPr/>
            <p:nvPr/>
          </p:nvSpPr>
          <p:spPr>
            <a:xfrm>
              <a:off x="4953000" y="0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2859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44AF0B9-F17F-2124-277B-BC859DED70AB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55A57AF7-401C-52D1-2F54-D95F69259CF2}"/>
                </a:ext>
              </a:extLst>
            </p:cNvPr>
            <p:cNvGrpSpPr/>
            <p:nvPr/>
          </p:nvGrpSpPr>
          <p:grpSpPr>
            <a:xfrm>
              <a:off x="0" y="0"/>
              <a:ext cx="4953000" cy="3429000"/>
              <a:chOff x="83890" y="109057"/>
              <a:chExt cx="4345498" cy="2927758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DC128D7F-358D-F983-AAB4-60C778A0F7EB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A909339B-40D8-2D48-86CC-56D78BB94794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633EEDE7-C98B-7B7D-0E66-09384443D384}"/>
                </a:ext>
              </a:extLst>
            </p:cNvPr>
            <p:cNvGrpSpPr/>
            <p:nvPr/>
          </p:nvGrpSpPr>
          <p:grpSpPr>
            <a:xfrm>
              <a:off x="0" y="3429000"/>
              <a:ext cx="4953000" cy="3429000"/>
              <a:chOff x="83890" y="109057"/>
              <a:chExt cx="4345498" cy="2927758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78CF84B-35A0-15FB-8173-3D816C8CCC1B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CBC17002-67C5-13CC-9C99-DB44CBD98604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D014AA50-468F-5450-63C1-A3EE5E7A64AD}"/>
                </a:ext>
              </a:extLst>
            </p:cNvPr>
            <p:cNvGrpSpPr/>
            <p:nvPr/>
          </p:nvGrpSpPr>
          <p:grpSpPr>
            <a:xfrm>
              <a:off x="4953000" y="0"/>
              <a:ext cx="4953000" cy="3429000"/>
              <a:chOff x="83890" y="109057"/>
              <a:chExt cx="4345498" cy="2927758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388894EC-A87D-713D-1D26-E4C445DC19A5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DB596338-AB6A-6DF3-A98A-8EE76DA6460F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707831BB-CA55-2D92-5515-E054911A5120}"/>
                </a:ext>
              </a:extLst>
            </p:cNvPr>
            <p:cNvGrpSpPr/>
            <p:nvPr/>
          </p:nvGrpSpPr>
          <p:grpSpPr>
            <a:xfrm>
              <a:off x="4953000" y="3429000"/>
              <a:ext cx="4953000" cy="3429000"/>
              <a:chOff x="83890" y="109057"/>
              <a:chExt cx="4345498" cy="2927758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4ACA6305-3BDF-6658-CA0C-A1070446B571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68829330-6A45-36E5-5807-0E8E04527E13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3832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F8EB73-1A83-6ACA-58E3-3CBE12DED657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759E243-7DA1-8B1D-1622-712537D2DEA7}"/>
                </a:ext>
              </a:extLst>
            </p:cNvPr>
            <p:cNvSpPr/>
            <p:nvPr/>
          </p:nvSpPr>
          <p:spPr>
            <a:xfrm>
              <a:off x="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6A885F0-0746-35D0-FC3E-DF02718BDA06}"/>
                </a:ext>
              </a:extLst>
            </p:cNvPr>
            <p:cNvSpPr/>
            <p:nvPr/>
          </p:nvSpPr>
          <p:spPr>
            <a:xfrm>
              <a:off x="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01B18E7-2D9F-2070-BC26-C9957C83AAFC}"/>
                </a:ext>
              </a:extLst>
            </p:cNvPr>
            <p:cNvSpPr/>
            <p:nvPr/>
          </p:nvSpPr>
          <p:spPr>
            <a:xfrm>
              <a:off x="495300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4157C0-9368-577E-7036-89378DEE9FF8}"/>
                </a:ext>
              </a:extLst>
            </p:cNvPr>
            <p:cNvSpPr/>
            <p:nvPr/>
          </p:nvSpPr>
          <p:spPr>
            <a:xfrm>
              <a:off x="495300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7149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B604EE2-C3BF-D9DE-481E-7331624495FF}"/>
              </a:ext>
            </a:extLst>
          </p:cNvPr>
          <p:cNvGrpSpPr/>
          <p:nvPr/>
        </p:nvGrpSpPr>
        <p:grpSpPr>
          <a:xfrm>
            <a:off x="0" y="1"/>
            <a:ext cx="9906000" cy="6857999"/>
            <a:chOff x="0" y="1"/>
            <a:chExt cx="9906000" cy="6857999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A44AF0B9-F17F-2124-277B-BC859DED70AB}"/>
                </a:ext>
              </a:extLst>
            </p:cNvPr>
            <p:cNvGrpSpPr/>
            <p:nvPr/>
          </p:nvGrpSpPr>
          <p:grpSpPr>
            <a:xfrm rot="5400000">
              <a:off x="-952500" y="952501"/>
              <a:ext cx="6857999" cy="4953000"/>
              <a:chOff x="0" y="0"/>
              <a:chExt cx="9906000" cy="6858000"/>
            </a:xfrm>
          </p:grpSpPr>
          <p:grpSp>
            <p:nvGrpSpPr>
              <p:cNvPr id="4" name="Gruppieren 3">
                <a:extLst>
                  <a:ext uri="{FF2B5EF4-FFF2-40B4-BE49-F238E27FC236}">
                    <a16:creationId xmlns:a16="http://schemas.microsoft.com/office/drawing/2014/main" id="{55A57AF7-401C-52D1-2F54-D95F69259CF2}"/>
                  </a:ext>
                </a:extLst>
              </p:cNvPr>
              <p:cNvGrpSpPr/>
              <p:nvPr/>
            </p:nvGrpSpPr>
            <p:grpSpPr>
              <a:xfrm>
                <a:off x="0" y="0"/>
                <a:ext cx="4953000" cy="3429000"/>
                <a:chOff x="83890" y="109057"/>
                <a:chExt cx="4345498" cy="2927758"/>
              </a:xfrm>
            </p:grpSpPr>
            <p:sp>
              <p:nvSpPr>
                <p:cNvPr id="2" name="Rechteck 1">
                  <a:extLst>
                    <a:ext uri="{FF2B5EF4-FFF2-40B4-BE49-F238E27FC236}">
                      <a16:creationId xmlns:a16="http://schemas.microsoft.com/office/drawing/2014/main" id="{DC128D7F-358D-F983-AAB4-60C778A0F7EB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echteck 2">
                  <a:extLst>
                    <a:ext uri="{FF2B5EF4-FFF2-40B4-BE49-F238E27FC236}">
                      <a16:creationId xmlns:a16="http://schemas.microsoft.com/office/drawing/2014/main" id="{A909339B-40D8-2D48-86CC-56D78BB94794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633EEDE7-C98B-7B7D-0E66-09384443D384}"/>
                  </a:ext>
                </a:extLst>
              </p:cNvPr>
              <p:cNvGrpSpPr/>
              <p:nvPr/>
            </p:nvGrpSpPr>
            <p:grpSpPr>
              <a:xfrm>
                <a:off x="0" y="3429000"/>
                <a:ext cx="4953000" cy="3429000"/>
                <a:chOff x="83890" y="109057"/>
                <a:chExt cx="4345498" cy="2927758"/>
              </a:xfrm>
            </p:grpSpPr>
            <p:sp>
              <p:nvSpPr>
                <p:cNvPr id="6" name="Rechteck 5">
                  <a:extLst>
                    <a:ext uri="{FF2B5EF4-FFF2-40B4-BE49-F238E27FC236}">
                      <a16:creationId xmlns:a16="http://schemas.microsoft.com/office/drawing/2014/main" id="{478CF84B-35A0-15FB-8173-3D816C8CCC1B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CBC17002-67C5-13CC-9C99-DB44CBD98604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D014AA50-468F-5450-63C1-A3EE5E7A64AD}"/>
                  </a:ext>
                </a:extLst>
              </p:cNvPr>
              <p:cNvGrpSpPr/>
              <p:nvPr/>
            </p:nvGrpSpPr>
            <p:grpSpPr>
              <a:xfrm>
                <a:off x="4953000" y="0"/>
                <a:ext cx="4953000" cy="3429000"/>
                <a:chOff x="83890" y="109057"/>
                <a:chExt cx="4345498" cy="2927758"/>
              </a:xfrm>
            </p:grpSpPr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388894EC-A87D-713D-1D26-E4C445DC19A5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DB596338-AB6A-6DF3-A98A-8EE76DA6460F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707831BB-CA55-2D92-5515-E054911A5120}"/>
                  </a:ext>
                </a:extLst>
              </p:cNvPr>
              <p:cNvGrpSpPr/>
              <p:nvPr/>
            </p:nvGrpSpPr>
            <p:grpSpPr>
              <a:xfrm>
                <a:off x="4953000" y="3429000"/>
                <a:ext cx="4953000" cy="3429000"/>
                <a:chOff x="83890" y="109057"/>
                <a:chExt cx="4345498" cy="2927758"/>
              </a:xfrm>
            </p:grpSpPr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4ACA6305-3BDF-6658-CA0C-A1070446B571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68829330-6A45-36E5-5807-0E8E04527E13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D38D5B30-F1BF-1903-9711-832F388F00FF}"/>
                </a:ext>
              </a:extLst>
            </p:cNvPr>
            <p:cNvGrpSpPr/>
            <p:nvPr/>
          </p:nvGrpSpPr>
          <p:grpSpPr>
            <a:xfrm rot="5400000">
              <a:off x="4000500" y="952501"/>
              <a:ext cx="6857999" cy="4953000"/>
              <a:chOff x="0" y="0"/>
              <a:chExt cx="9906000" cy="6858000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C930D1AE-64C9-B454-11C5-15807C5458D2}"/>
                  </a:ext>
                </a:extLst>
              </p:cNvPr>
              <p:cNvGrpSpPr/>
              <p:nvPr/>
            </p:nvGrpSpPr>
            <p:grpSpPr>
              <a:xfrm>
                <a:off x="0" y="0"/>
                <a:ext cx="4953000" cy="3429000"/>
                <a:chOff x="83890" y="109057"/>
                <a:chExt cx="4345498" cy="2927758"/>
              </a:xfrm>
            </p:grpSpPr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885D277B-D747-4023-6A99-C6E1A40ECFA4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hteck 26">
                  <a:extLst>
                    <a:ext uri="{FF2B5EF4-FFF2-40B4-BE49-F238E27FC236}">
                      <a16:creationId xmlns:a16="http://schemas.microsoft.com/office/drawing/2014/main" id="{146CC88E-90B1-EE75-A8FD-3BDBF8B78BE1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9A6FE440-331D-8FDA-4513-65CA094B53FE}"/>
                  </a:ext>
                </a:extLst>
              </p:cNvPr>
              <p:cNvGrpSpPr/>
              <p:nvPr/>
            </p:nvGrpSpPr>
            <p:grpSpPr>
              <a:xfrm>
                <a:off x="0" y="3429000"/>
                <a:ext cx="4953000" cy="3429000"/>
                <a:chOff x="83890" y="109057"/>
                <a:chExt cx="4345498" cy="2927758"/>
              </a:xfrm>
            </p:grpSpPr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017484BA-C194-7B0C-5A6F-DB733CA22485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hteck 24">
                  <a:extLst>
                    <a:ext uri="{FF2B5EF4-FFF2-40B4-BE49-F238E27FC236}">
                      <a16:creationId xmlns:a16="http://schemas.microsoft.com/office/drawing/2014/main" id="{E62E60A5-DB9F-6758-2F86-D22370C56061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9C721ED9-4C11-4B0B-E216-8FDFDA258147}"/>
                  </a:ext>
                </a:extLst>
              </p:cNvPr>
              <p:cNvGrpSpPr/>
              <p:nvPr/>
            </p:nvGrpSpPr>
            <p:grpSpPr>
              <a:xfrm>
                <a:off x="4953000" y="0"/>
                <a:ext cx="4953000" cy="3429000"/>
                <a:chOff x="83890" y="109057"/>
                <a:chExt cx="4345498" cy="2927758"/>
              </a:xfrm>
            </p:grpSpPr>
            <p:sp>
              <p:nvSpPr>
                <p:cNvPr id="22" name="Rechteck 21">
                  <a:extLst>
                    <a:ext uri="{FF2B5EF4-FFF2-40B4-BE49-F238E27FC236}">
                      <a16:creationId xmlns:a16="http://schemas.microsoft.com/office/drawing/2014/main" id="{7FE49CAD-83E3-5106-D0AD-3EAD845AD518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AE0DE926-EE83-D810-02C3-56993F376EF1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98157DF9-564C-4A92-1DC3-79B40148BB30}"/>
                  </a:ext>
                </a:extLst>
              </p:cNvPr>
              <p:cNvGrpSpPr/>
              <p:nvPr/>
            </p:nvGrpSpPr>
            <p:grpSpPr>
              <a:xfrm>
                <a:off x="4953000" y="3429000"/>
                <a:ext cx="4953000" cy="3429000"/>
                <a:chOff x="83890" y="109057"/>
                <a:chExt cx="4345498" cy="2927758"/>
              </a:xfrm>
            </p:grpSpPr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B919BEE7-593C-B0C7-F60C-AD9A14F898F2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hteck 20">
                  <a:extLst>
                    <a:ext uri="{FF2B5EF4-FFF2-40B4-BE49-F238E27FC236}">
                      <a16:creationId xmlns:a16="http://schemas.microsoft.com/office/drawing/2014/main" id="{C8B38458-93F3-3856-15DF-215659BFD814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8783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82A7D1B5-6D5E-30E1-8FE3-6DBE9E2E60CD}"/>
              </a:ext>
            </a:extLst>
          </p:cNvPr>
          <p:cNvSpPr txBox="1"/>
          <p:nvPr/>
        </p:nvSpPr>
        <p:spPr>
          <a:xfrm>
            <a:off x="0" y="14388"/>
            <a:ext cx="24765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Adequately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足够地</a:t>
            </a:r>
            <a:endParaRPr lang="en-US" altLang="zh-CN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de-DE" sz="800" b="1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= 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2"/>
              </a:rPr>
              <a:t>properly</a:t>
            </a:r>
            <a:r>
              <a:rPr lang="zh-CN" altLang="en-US" sz="800" dirty="0">
                <a:effectLst/>
              </a:rPr>
              <a:t>适当地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3"/>
              </a:rPr>
              <a:t>sufficiently</a:t>
            </a:r>
            <a:r>
              <a:rPr lang="zh-CN" altLang="en-US" sz="800" dirty="0">
                <a:effectLst/>
              </a:rPr>
              <a:t>足够地</a:t>
            </a:r>
            <a:r>
              <a:rPr lang="en-US" altLang="zh-CN" sz="800" dirty="0">
                <a:effectLst/>
              </a:rPr>
              <a:t>,</a:t>
            </a:r>
            <a:r>
              <a:rPr lang="zh-CN" altLang="en-US" sz="800" dirty="0">
                <a:effectLst/>
              </a:rPr>
              <a:t>充分地</a:t>
            </a:r>
            <a:r>
              <a:rPr lang="en-US" altLang="zh-CN" sz="800" dirty="0">
                <a:effectLst/>
              </a:rPr>
              <a:t>; 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4"/>
              </a:rPr>
              <a:t>satisfactorily</a:t>
            </a:r>
            <a:r>
              <a:rPr lang="zh-CN" altLang="en-US" sz="800" dirty="0">
                <a:effectLst/>
              </a:rPr>
              <a:t>令人满意地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5"/>
              </a:rPr>
              <a:t>appropriately</a:t>
            </a:r>
            <a:r>
              <a:rPr lang="zh-CN" altLang="en-US" sz="800" dirty="0">
                <a:effectLst/>
              </a:rPr>
              <a:t>适当地</a:t>
            </a:r>
            <a:endParaRPr lang="de-DE" altLang="zh-CN" sz="800" dirty="0">
              <a:effectLst/>
            </a:endParaRPr>
          </a:p>
          <a:p>
            <a:pPr algn="l"/>
            <a:r>
              <a:rPr lang="de-DE" sz="800" b="1" i="0" dirty="0">
                <a:solidFill>
                  <a:srgbClr val="252525"/>
                </a:solidFill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prepare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adequately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for the task</a:t>
            </a:r>
          </a:p>
          <a:p>
            <a:pPr algn="l"/>
            <a:endParaRPr lang="en-US" sz="800" b="0" i="0" dirty="0">
              <a:solidFill>
                <a:srgbClr val="32517D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Albeit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conj. 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即使；虽然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pPr algn="l"/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Albeit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difficult, the job is getting done.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尽管工作很困难，还是就要完成了</a:t>
            </a: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Analogous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相似的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可比拟的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pPr algn="l"/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The two situations are roughly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analogous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两种情況大致</a:t>
            </a:r>
            <a:r>
              <a:rPr lang="zh-CN" alt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相似</a:t>
            </a:r>
            <a:endParaRPr lang="zh-CN" altLang="en-US" sz="800" b="0" i="0" dirty="0">
              <a:solidFill>
                <a:srgbClr val="6D97B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6C60269-DAA6-0744-6A97-A13B38FD45F1}"/>
              </a:ext>
            </a:extLst>
          </p:cNvPr>
          <p:cNvSpPr txBox="1"/>
          <p:nvPr/>
        </p:nvSpPr>
        <p:spPr>
          <a:xfrm>
            <a:off x="2476500" y="0"/>
            <a:ext cx="24765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Adequately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足够地</a:t>
            </a:r>
            <a:endParaRPr lang="en-US" altLang="zh-CN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de-DE" sz="800" b="1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= 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2"/>
              </a:rPr>
              <a:t>properly</a:t>
            </a:r>
            <a:r>
              <a:rPr lang="zh-CN" altLang="en-US" sz="800" dirty="0">
                <a:effectLst/>
              </a:rPr>
              <a:t>适当地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3"/>
              </a:rPr>
              <a:t>sufficiently</a:t>
            </a:r>
            <a:r>
              <a:rPr lang="zh-CN" altLang="en-US" sz="800" dirty="0">
                <a:effectLst/>
              </a:rPr>
              <a:t>足够地</a:t>
            </a:r>
            <a:r>
              <a:rPr lang="en-US" altLang="zh-CN" sz="800" dirty="0">
                <a:effectLst/>
              </a:rPr>
              <a:t>,</a:t>
            </a:r>
            <a:r>
              <a:rPr lang="zh-CN" altLang="en-US" sz="800" dirty="0">
                <a:effectLst/>
              </a:rPr>
              <a:t>充分地</a:t>
            </a:r>
            <a:r>
              <a:rPr lang="en-US" altLang="zh-CN" sz="800" dirty="0">
                <a:effectLst/>
              </a:rPr>
              <a:t>; 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4"/>
              </a:rPr>
              <a:t>satisfactorily</a:t>
            </a:r>
            <a:r>
              <a:rPr lang="zh-CN" altLang="en-US" sz="800" dirty="0">
                <a:effectLst/>
              </a:rPr>
              <a:t>令人满意地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5"/>
              </a:rPr>
              <a:t>appropriately</a:t>
            </a:r>
            <a:r>
              <a:rPr lang="zh-CN" altLang="en-US" sz="800" dirty="0">
                <a:effectLst/>
              </a:rPr>
              <a:t>适当地</a:t>
            </a:r>
            <a:endParaRPr lang="de-DE" altLang="zh-CN" sz="800" dirty="0">
              <a:effectLst/>
            </a:endParaRPr>
          </a:p>
          <a:p>
            <a:pPr algn="l"/>
            <a:r>
              <a:rPr lang="de-DE" sz="800" b="1" i="0" dirty="0">
                <a:solidFill>
                  <a:srgbClr val="252525"/>
                </a:solidFill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prepare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adequately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for the task</a:t>
            </a:r>
          </a:p>
          <a:p>
            <a:pPr algn="l"/>
            <a:endParaRPr lang="en-US" sz="800" b="0" i="0" dirty="0">
              <a:solidFill>
                <a:srgbClr val="32517D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Albeit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conj. 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即使；虽然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pPr algn="l"/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Albeit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difficult, the job is getting done.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尽管工作很困难，还是就要完成了</a:t>
            </a: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Analogous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相似的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可比拟的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pPr algn="l"/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The two situations are roughly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analogous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两种情況大致</a:t>
            </a:r>
            <a:r>
              <a:rPr lang="zh-CN" alt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相似</a:t>
            </a:r>
            <a:endParaRPr lang="zh-CN" altLang="en-US" sz="800" b="0" i="0" dirty="0">
              <a:solidFill>
                <a:srgbClr val="6D97B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86F1672-042D-6AE6-D7AF-1C8D44ACB265}"/>
              </a:ext>
            </a:extLst>
          </p:cNvPr>
          <p:cNvSpPr txBox="1"/>
          <p:nvPr/>
        </p:nvSpPr>
        <p:spPr>
          <a:xfrm>
            <a:off x="4953000" y="14388"/>
            <a:ext cx="24765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Adequately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足够地</a:t>
            </a:r>
            <a:endParaRPr lang="en-US" altLang="zh-CN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de-DE" sz="800" b="1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= 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2"/>
              </a:rPr>
              <a:t>properly</a:t>
            </a:r>
            <a:r>
              <a:rPr lang="zh-CN" altLang="en-US" sz="800" dirty="0">
                <a:effectLst/>
              </a:rPr>
              <a:t>适当地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3"/>
              </a:rPr>
              <a:t>sufficiently</a:t>
            </a:r>
            <a:r>
              <a:rPr lang="zh-CN" altLang="en-US" sz="800" dirty="0">
                <a:effectLst/>
              </a:rPr>
              <a:t>足够地</a:t>
            </a:r>
            <a:r>
              <a:rPr lang="en-US" altLang="zh-CN" sz="800" dirty="0">
                <a:effectLst/>
              </a:rPr>
              <a:t>,</a:t>
            </a:r>
            <a:r>
              <a:rPr lang="zh-CN" altLang="en-US" sz="800" dirty="0">
                <a:effectLst/>
              </a:rPr>
              <a:t>充分地</a:t>
            </a:r>
            <a:r>
              <a:rPr lang="en-US" altLang="zh-CN" sz="800" dirty="0">
                <a:effectLst/>
              </a:rPr>
              <a:t>; 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4"/>
              </a:rPr>
              <a:t>satisfactorily</a:t>
            </a:r>
            <a:r>
              <a:rPr lang="zh-CN" altLang="en-US" sz="800" dirty="0">
                <a:effectLst/>
              </a:rPr>
              <a:t>令人满意地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5"/>
              </a:rPr>
              <a:t>appropriately</a:t>
            </a:r>
            <a:r>
              <a:rPr lang="zh-CN" altLang="en-US" sz="800" dirty="0">
                <a:effectLst/>
              </a:rPr>
              <a:t>适当地</a:t>
            </a:r>
            <a:endParaRPr lang="de-DE" altLang="zh-CN" sz="800" dirty="0">
              <a:effectLst/>
            </a:endParaRPr>
          </a:p>
          <a:p>
            <a:pPr algn="l"/>
            <a:r>
              <a:rPr lang="de-DE" sz="800" b="1" i="0" dirty="0">
                <a:solidFill>
                  <a:srgbClr val="252525"/>
                </a:solidFill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prepare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adequately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for the task</a:t>
            </a:r>
          </a:p>
          <a:p>
            <a:pPr algn="l"/>
            <a:endParaRPr lang="en-US" sz="800" b="0" i="0" dirty="0">
              <a:solidFill>
                <a:srgbClr val="32517D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Albeit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conj. 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即使；虽然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pPr algn="l"/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Albeit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difficult, the job is getting done.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尽管工作很困难，还是就要完成了</a:t>
            </a: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Analogous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相似的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可比拟的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pPr algn="l"/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The two situations are roughly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analogous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两种情況大致</a:t>
            </a:r>
            <a:r>
              <a:rPr lang="zh-CN" alt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相似</a:t>
            </a:r>
            <a:endParaRPr lang="zh-CN" altLang="en-US" sz="800" b="0" i="0" dirty="0">
              <a:solidFill>
                <a:srgbClr val="6D97B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DD80172-41C1-6032-E2F6-0AB4C0C01094}"/>
              </a:ext>
            </a:extLst>
          </p:cNvPr>
          <p:cNvSpPr txBox="1"/>
          <p:nvPr/>
        </p:nvSpPr>
        <p:spPr>
          <a:xfrm>
            <a:off x="7429500" y="13476"/>
            <a:ext cx="24765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Adequately 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足够地</a:t>
            </a:r>
            <a:endParaRPr lang="en-US" altLang="zh-CN" sz="8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de-DE" sz="800" b="1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= 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2"/>
              </a:rPr>
              <a:t>properly</a:t>
            </a:r>
            <a:r>
              <a:rPr lang="zh-CN" altLang="en-US" sz="800" dirty="0">
                <a:effectLst/>
              </a:rPr>
              <a:t>适当地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3"/>
              </a:rPr>
              <a:t>sufficiently</a:t>
            </a:r>
            <a:r>
              <a:rPr lang="zh-CN" altLang="en-US" sz="800" dirty="0">
                <a:effectLst/>
              </a:rPr>
              <a:t>足够地</a:t>
            </a:r>
            <a:r>
              <a:rPr lang="en-US" altLang="zh-CN" sz="800" dirty="0">
                <a:effectLst/>
              </a:rPr>
              <a:t>,</a:t>
            </a:r>
            <a:r>
              <a:rPr lang="zh-CN" altLang="en-US" sz="800" dirty="0">
                <a:effectLst/>
              </a:rPr>
              <a:t>充分地</a:t>
            </a:r>
            <a:r>
              <a:rPr lang="en-US" altLang="zh-CN" sz="800" dirty="0">
                <a:effectLst/>
              </a:rPr>
              <a:t>; 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4"/>
              </a:rPr>
              <a:t>satisfactorily</a:t>
            </a:r>
            <a:r>
              <a:rPr lang="zh-CN" altLang="en-US" sz="800" dirty="0">
                <a:effectLst/>
              </a:rPr>
              <a:t>令人满意地</a:t>
            </a:r>
            <a:r>
              <a:rPr lang="en-US" altLang="zh-CN" sz="800" dirty="0">
                <a:effectLst/>
              </a:rPr>
              <a:t>;</a:t>
            </a:r>
            <a:r>
              <a:rPr lang="en-US" sz="800" u="none" strike="noStrike" dirty="0">
                <a:solidFill>
                  <a:srgbClr val="357DFF"/>
                </a:solidFill>
                <a:effectLst/>
                <a:hlinkClick r:id="rId5"/>
              </a:rPr>
              <a:t>appropriately</a:t>
            </a:r>
            <a:r>
              <a:rPr lang="zh-CN" altLang="en-US" sz="800" dirty="0">
                <a:effectLst/>
              </a:rPr>
              <a:t>适当地</a:t>
            </a:r>
            <a:endParaRPr lang="de-DE" altLang="zh-CN" sz="800" dirty="0">
              <a:effectLst/>
            </a:endParaRPr>
          </a:p>
          <a:p>
            <a:pPr algn="l"/>
            <a:r>
              <a:rPr lang="de-DE" sz="800" b="1" i="0" dirty="0">
                <a:solidFill>
                  <a:srgbClr val="252525"/>
                </a:solidFill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prepare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adequately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for the task</a:t>
            </a:r>
          </a:p>
          <a:p>
            <a:pPr algn="l"/>
            <a:endParaRPr lang="en-US" sz="800" b="0" i="0" dirty="0">
              <a:solidFill>
                <a:srgbClr val="32517D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Albeit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conj. </a:t>
            </a:r>
            <a:r>
              <a:rPr lang="zh-CN" altLang="en-US" sz="800" b="0" i="0" dirty="0">
                <a:solidFill>
                  <a:srgbClr val="3E3E3E"/>
                </a:solidFill>
                <a:effectLst/>
                <a:latin typeface="helvetica" panose="020B0604020202020204" pitchFamily="34" charset="0"/>
              </a:rPr>
              <a:t>即使；虽然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pPr algn="l"/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Albeit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 difficult, the job is getting done.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尽管工作很困难，还是就要完成了</a:t>
            </a:r>
          </a:p>
          <a:p>
            <a:endParaRPr lang="en-US" sz="800" b="1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800" b="1" i="0" dirty="0">
                <a:solidFill>
                  <a:srgbClr val="357DFF"/>
                </a:solidFill>
                <a:effectLst/>
                <a:latin typeface="helvetica" panose="020B0604020202020204" pitchFamily="34" charset="0"/>
              </a:rPr>
              <a:t>Analogous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 (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相似的</a:t>
            </a:r>
            <a:r>
              <a:rPr lang="en-US" altLang="zh-CN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,</a:t>
            </a:r>
            <a:r>
              <a:rPr lang="zh-CN" altLang="en-US" sz="8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可比拟的</a:t>
            </a:r>
            <a:r>
              <a:rPr lang="en-US" sz="800" b="1" dirty="0">
                <a:solidFill>
                  <a:srgbClr val="252525"/>
                </a:solidFill>
                <a:latin typeface="helvetica" panose="020B0604020202020204" pitchFamily="34" charset="0"/>
              </a:rPr>
              <a:t>)</a:t>
            </a:r>
          </a:p>
          <a:p>
            <a:pPr algn="l"/>
            <a:r>
              <a:rPr lang="en-US" sz="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# 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The two situations are roughly </a:t>
            </a:r>
            <a:r>
              <a:rPr 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analogous</a:t>
            </a:r>
            <a:r>
              <a:rPr lang="en-US" sz="800" b="0" i="0" dirty="0">
                <a:solidFill>
                  <a:srgbClr val="32517D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algn="l"/>
            <a:r>
              <a:rPr lang="zh-CN" altLang="en-US" sz="800" b="0" i="0" dirty="0">
                <a:solidFill>
                  <a:srgbClr val="6D97B1"/>
                </a:solidFill>
                <a:effectLst/>
                <a:latin typeface="helvetica" panose="020B0604020202020204" pitchFamily="34" charset="0"/>
              </a:rPr>
              <a:t>两种情況大致</a:t>
            </a:r>
            <a:r>
              <a:rPr lang="zh-CN" altLang="en-US" sz="800" b="0" i="0" dirty="0">
                <a:solidFill>
                  <a:srgbClr val="266EFE"/>
                </a:solidFill>
                <a:effectLst/>
                <a:latin typeface="helvetica" panose="020B0604020202020204" pitchFamily="34" charset="0"/>
              </a:rPr>
              <a:t>相似</a:t>
            </a:r>
            <a:endParaRPr lang="zh-CN" altLang="en-US" sz="800" b="0" i="0" dirty="0">
              <a:solidFill>
                <a:srgbClr val="6D97B1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30C77DE-4EAB-877F-CDD0-91F7C31A012B}"/>
              </a:ext>
            </a:extLst>
          </p:cNvPr>
          <p:cNvGrpSpPr/>
          <p:nvPr/>
        </p:nvGrpSpPr>
        <p:grpSpPr>
          <a:xfrm>
            <a:off x="443916" y="67111"/>
            <a:ext cx="9018167" cy="5192786"/>
            <a:chOff x="0" y="-1"/>
            <a:chExt cx="9906000" cy="5192786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2A87E86-44A2-34C1-2602-DAA6AE0261A2}"/>
                </a:ext>
              </a:extLst>
            </p:cNvPr>
            <p:cNvSpPr/>
            <p:nvPr/>
          </p:nvSpPr>
          <p:spPr>
            <a:xfrm>
              <a:off x="0" y="-1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9BBA287A-A02D-BE6B-4331-D763263CCA01}"/>
                </a:ext>
              </a:extLst>
            </p:cNvPr>
            <p:cNvSpPr/>
            <p:nvPr/>
          </p:nvSpPr>
          <p:spPr>
            <a:xfrm>
              <a:off x="4953000" y="0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497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30C77DE-4EAB-877F-CDD0-91F7C31A012B}"/>
              </a:ext>
            </a:extLst>
          </p:cNvPr>
          <p:cNvGrpSpPr/>
          <p:nvPr/>
        </p:nvGrpSpPr>
        <p:grpSpPr>
          <a:xfrm>
            <a:off x="443916" y="67111"/>
            <a:ext cx="9018167" cy="5192786"/>
            <a:chOff x="0" y="-1"/>
            <a:chExt cx="9906000" cy="5192786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2A87E86-44A2-34C1-2602-DAA6AE0261A2}"/>
                </a:ext>
              </a:extLst>
            </p:cNvPr>
            <p:cNvSpPr/>
            <p:nvPr/>
          </p:nvSpPr>
          <p:spPr>
            <a:xfrm>
              <a:off x="0" y="-1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9BBA287A-A02D-BE6B-4331-D763263CCA01}"/>
                </a:ext>
              </a:extLst>
            </p:cNvPr>
            <p:cNvSpPr/>
            <p:nvPr/>
          </p:nvSpPr>
          <p:spPr>
            <a:xfrm>
              <a:off x="4953000" y="0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670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30C77DE-4EAB-877F-CDD0-91F7C31A012B}"/>
              </a:ext>
            </a:extLst>
          </p:cNvPr>
          <p:cNvGrpSpPr/>
          <p:nvPr/>
        </p:nvGrpSpPr>
        <p:grpSpPr>
          <a:xfrm>
            <a:off x="443916" y="67111"/>
            <a:ext cx="9018167" cy="5192786"/>
            <a:chOff x="0" y="-1"/>
            <a:chExt cx="9906000" cy="5192786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2A87E86-44A2-34C1-2602-DAA6AE0261A2}"/>
                </a:ext>
              </a:extLst>
            </p:cNvPr>
            <p:cNvSpPr/>
            <p:nvPr/>
          </p:nvSpPr>
          <p:spPr>
            <a:xfrm>
              <a:off x="0" y="-1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9BBA287A-A02D-BE6B-4331-D763263CCA01}"/>
                </a:ext>
              </a:extLst>
            </p:cNvPr>
            <p:cNvSpPr/>
            <p:nvPr/>
          </p:nvSpPr>
          <p:spPr>
            <a:xfrm>
              <a:off x="4953000" y="0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313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30C77DE-4EAB-877F-CDD0-91F7C31A012B}"/>
              </a:ext>
            </a:extLst>
          </p:cNvPr>
          <p:cNvGrpSpPr/>
          <p:nvPr/>
        </p:nvGrpSpPr>
        <p:grpSpPr>
          <a:xfrm>
            <a:off x="443916" y="67111"/>
            <a:ext cx="9018167" cy="5192786"/>
            <a:chOff x="0" y="-1"/>
            <a:chExt cx="9906000" cy="5192786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2A87E86-44A2-34C1-2602-DAA6AE0261A2}"/>
                </a:ext>
              </a:extLst>
            </p:cNvPr>
            <p:cNvSpPr/>
            <p:nvPr/>
          </p:nvSpPr>
          <p:spPr>
            <a:xfrm>
              <a:off x="0" y="-1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9BBA287A-A02D-BE6B-4331-D763263CCA01}"/>
                </a:ext>
              </a:extLst>
            </p:cNvPr>
            <p:cNvSpPr/>
            <p:nvPr/>
          </p:nvSpPr>
          <p:spPr>
            <a:xfrm>
              <a:off x="4953000" y="0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08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30C77DE-4EAB-877F-CDD0-91F7C31A012B}"/>
              </a:ext>
            </a:extLst>
          </p:cNvPr>
          <p:cNvGrpSpPr/>
          <p:nvPr/>
        </p:nvGrpSpPr>
        <p:grpSpPr>
          <a:xfrm>
            <a:off x="443916" y="67111"/>
            <a:ext cx="9018167" cy="5192786"/>
            <a:chOff x="0" y="-1"/>
            <a:chExt cx="9906000" cy="5192786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2A87E86-44A2-34C1-2602-DAA6AE0261A2}"/>
                </a:ext>
              </a:extLst>
            </p:cNvPr>
            <p:cNvSpPr/>
            <p:nvPr/>
          </p:nvSpPr>
          <p:spPr>
            <a:xfrm>
              <a:off x="0" y="-1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9BBA287A-A02D-BE6B-4331-D763263CCA01}"/>
                </a:ext>
              </a:extLst>
            </p:cNvPr>
            <p:cNvSpPr/>
            <p:nvPr/>
          </p:nvSpPr>
          <p:spPr>
            <a:xfrm>
              <a:off x="4953000" y="0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023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30C77DE-4EAB-877F-CDD0-91F7C31A012B}"/>
              </a:ext>
            </a:extLst>
          </p:cNvPr>
          <p:cNvGrpSpPr/>
          <p:nvPr/>
        </p:nvGrpSpPr>
        <p:grpSpPr>
          <a:xfrm>
            <a:off x="0" y="-1"/>
            <a:ext cx="9906000" cy="5192786"/>
            <a:chOff x="0" y="-1"/>
            <a:chExt cx="9906000" cy="5192786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2A87E86-44A2-34C1-2602-DAA6AE0261A2}"/>
                </a:ext>
              </a:extLst>
            </p:cNvPr>
            <p:cNvSpPr/>
            <p:nvPr/>
          </p:nvSpPr>
          <p:spPr>
            <a:xfrm>
              <a:off x="0" y="-1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9BBA287A-A02D-BE6B-4331-D763263CCA01}"/>
                </a:ext>
              </a:extLst>
            </p:cNvPr>
            <p:cNvSpPr/>
            <p:nvPr/>
          </p:nvSpPr>
          <p:spPr>
            <a:xfrm>
              <a:off x="4953000" y="0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771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44AF0B9-F17F-2124-277B-BC859DED70AB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55A57AF7-401C-52D1-2F54-D95F69259CF2}"/>
                </a:ext>
              </a:extLst>
            </p:cNvPr>
            <p:cNvGrpSpPr/>
            <p:nvPr/>
          </p:nvGrpSpPr>
          <p:grpSpPr>
            <a:xfrm>
              <a:off x="0" y="0"/>
              <a:ext cx="4953000" cy="3429000"/>
              <a:chOff x="83890" y="109057"/>
              <a:chExt cx="4345498" cy="2927758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DC128D7F-358D-F983-AAB4-60C778A0F7EB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A909339B-40D8-2D48-86CC-56D78BB94794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633EEDE7-C98B-7B7D-0E66-09384443D384}"/>
                </a:ext>
              </a:extLst>
            </p:cNvPr>
            <p:cNvGrpSpPr/>
            <p:nvPr/>
          </p:nvGrpSpPr>
          <p:grpSpPr>
            <a:xfrm>
              <a:off x="0" y="3429000"/>
              <a:ext cx="4953000" cy="3429000"/>
              <a:chOff x="83890" y="109057"/>
              <a:chExt cx="4345498" cy="2927758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78CF84B-35A0-15FB-8173-3D816C8CCC1B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CBC17002-67C5-13CC-9C99-DB44CBD98604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D014AA50-468F-5450-63C1-A3EE5E7A64AD}"/>
                </a:ext>
              </a:extLst>
            </p:cNvPr>
            <p:cNvGrpSpPr/>
            <p:nvPr/>
          </p:nvGrpSpPr>
          <p:grpSpPr>
            <a:xfrm>
              <a:off x="4953000" y="0"/>
              <a:ext cx="4953000" cy="3429000"/>
              <a:chOff x="83890" y="109057"/>
              <a:chExt cx="4345498" cy="2927758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388894EC-A87D-713D-1D26-E4C445DC19A5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DB596338-AB6A-6DF3-A98A-8EE76DA6460F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707831BB-CA55-2D92-5515-E054911A5120}"/>
                </a:ext>
              </a:extLst>
            </p:cNvPr>
            <p:cNvGrpSpPr/>
            <p:nvPr/>
          </p:nvGrpSpPr>
          <p:grpSpPr>
            <a:xfrm>
              <a:off x="4953000" y="3429000"/>
              <a:ext cx="4953000" cy="3429000"/>
              <a:chOff x="83890" y="109057"/>
              <a:chExt cx="4345498" cy="2927758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4ACA6305-3BDF-6658-CA0C-A1070446B571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68829330-6A45-36E5-5807-0E8E04527E13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0" name="Grafik 19">
            <a:extLst>
              <a:ext uri="{FF2B5EF4-FFF2-40B4-BE49-F238E27FC236}">
                <a16:creationId xmlns:a16="http://schemas.microsoft.com/office/drawing/2014/main" id="{498A3A30-F82B-8172-117C-048561632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114" y="3704439"/>
            <a:ext cx="2058118" cy="293200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CDC81FE-0CDF-79E0-94AE-1EF950AFE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12635" y="607908"/>
            <a:ext cx="3197410" cy="222918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2DDB8F88-7814-93A5-8F56-3E254E34C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68452" y="601401"/>
            <a:ext cx="3213405" cy="2226199"/>
          </a:xfrm>
          <a:prstGeom prst="rect">
            <a:avLst/>
          </a:prstGeom>
        </p:spPr>
      </p:pic>
      <p:pic>
        <p:nvPicPr>
          <p:cNvPr id="30" name="Grafik 29" descr="Ein Bild, das Text enthält.&#10;&#10;Automatisch generierte Beschreibung">
            <a:extLst>
              <a:ext uri="{FF2B5EF4-FFF2-40B4-BE49-F238E27FC236}">
                <a16:creationId xmlns:a16="http://schemas.microsoft.com/office/drawing/2014/main" id="{DA3B1214-18CA-A334-9F21-587F76E1A7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747" y="128368"/>
            <a:ext cx="2100417" cy="3192833"/>
          </a:xfrm>
          <a:prstGeom prst="rect">
            <a:avLst/>
          </a:prstGeom>
        </p:spPr>
      </p:pic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E969E70-58FD-E90A-0DD8-BB00090C0D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64" y="128368"/>
            <a:ext cx="2100417" cy="31928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4E4DD88-BFD0-250C-F42B-11D32A790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14" y="3704439"/>
            <a:ext cx="2058118" cy="293200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797A1DD-7634-A3AD-3392-0062F5F8C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825" y="3677499"/>
            <a:ext cx="2058118" cy="2932002"/>
          </a:xfrm>
          <a:prstGeom prst="rect">
            <a:avLst/>
          </a:prstGeom>
        </p:spPr>
      </p:pic>
      <p:pic>
        <p:nvPicPr>
          <p:cNvPr id="21" name="Grafik 20" descr="Ein Bild, das Text enthält.&#10;&#10;Automatisch generierte Beschreibung">
            <a:extLst>
              <a:ext uri="{FF2B5EF4-FFF2-40B4-BE49-F238E27FC236}">
                <a16:creationId xmlns:a16="http://schemas.microsoft.com/office/drawing/2014/main" id="{B49098C0-179F-EFE3-6C48-F67BAD127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5" y="3572746"/>
            <a:ext cx="2100417" cy="319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4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2701</Words>
  <Application>Microsoft Office PowerPoint</Application>
  <PresentationFormat>A4-Papier (210 x 297 mm)</PresentationFormat>
  <Paragraphs>197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Bai, Zehui</cp:lastModifiedBy>
  <cp:revision>180</cp:revision>
  <cp:lastPrinted>2023-01-05T12:25:41Z</cp:lastPrinted>
  <dcterms:created xsi:type="dcterms:W3CDTF">2022-11-07T20:45:57Z</dcterms:created>
  <dcterms:modified xsi:type="dcterms:W3CDTF">2023-01-14T15:23:15Z</dcterms:modified>
</cp:coreProperties>
</file>