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323" r:id="rId2"/>
    <p:sldId id="328" r:id="rId3"/>
    <p:sldId id="325" r:id="rId4"/>
    <p:sldId id="327" r:id="rId5"/>
    <p:sldId id="321" r:id="rId6"/>
    <p:sldId id="326" r:id="rId7"/>
    <p:sldId id="324" r:id="rId8"/>
    <p:sldId id="329" r:id="rId9"/>
    <p:sldId id="322" r:id="rId10"/>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3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12/20/2022</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‹Nr.›</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12/20/2022</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‹Nr.›</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4.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jpg"/><Relationship Id="rId7" Type="http://schemas.openxmlformats.org/officeDocument/2006/relationships/image" Target="../media/image16.jp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5.jpg"/><Relationship Id="rId11" Type="http://schemas.openxmlformats.org/officeDocument/2006/relationships/image" Target="../media/image20.jpg"/><Relationship Id="rId5" Type="http://schemas.openxmlformats.org/officeDocument/2006/relationships/image" Target="../media/image14.jpg"/><Relationship Id="rId10" Type="http://schemas.openxmlformats.org/officeDocument/2006/relationships/image" Target="../media/image19.jpg"/><Relationship Id="rId4" Type="http://schemas.openxmlformats.org/officeDocument/2006/relationships/image" Target="../media/image13.jpg"/><Relationship Id="rId9" Type="http://schemas.openxmlformats.org/officeDocument/2006/relationships/image" Target="../media/image18.jpg"/></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Grafik 2" descr="Ein Bild, das Baum, Gruppe, Linie, mehrere enthält.&#10;&#10;Automatisch generierte Beschreibung">
            <a:extLst>
              <a:ext uri="{FF2B5EF4-FFF2-40B4-BE49-F238E27FC236}">
                <a16:creationId xmlns:a16="http://schemas.microsoft.com/office/drawing/2014/main" id="{6820938F-DDF8-50C8-6D50-DAD49CD14EB0}"/>
              </a:ext>
            </a:extLst>
          </p:cNvPr>
          <p:cNvPicPr>
            <a:picLocks noChangeAspect="1"/>
          </p:cNvPicPr>
          <p:nvPr/>
        </p:nvPicPr>
        <p:blipFill rotWithShape="1">
          <a:blip r:embed="rId2">
            <a:extLst>
              <a:ext uri="{28A0092B-C50C-407E-A947-70E740481C1C}">
                <a14:useLocalDpi xmlns:a14="http://schemas.microsoft.com/office/drawing/2010/main" val="0"/>
              </a:ext>
            </a:extLst>
          </a:blip>
          <a:srcRect l="19862" r="15590" b="-1"/>
          <a:stretch/>
        </p:blipFill>
        <p:spPr>
          <a:xfrm>
            <a:off x="261408" y="321733"/>
            <a:ext cx="9383183" cy="6214534"/>
          </a:xfrm>
          <a:prstGeom prst="rect">
            <a:avLst/>
          </a:prstGeom>
        </p:spPr>
      </p:pic>
      <p:sp>
        <p:nvSpPr>
          <p:cNvPr id="5" name="Textfeld 4">
            <a:extLst>
              <a:ext uri="{FF2B5EF4-FFF2-40B4-BE49-F238E27FC236}">
                <a16:creationId xmlns:a16="http://schemas.microsoft.com/office/drawing/2014/main" id="{C0C3983E-6FAC-2AC9-DBBB-6C3DAD7CCE16}"/>
              </a:ext>
            </a:extLst>
          </p:cNvPr>
          <p:cNvSpPr txBox="1"/>
          <p:nvPr/>
        </p:nvSpPr>
        <p:spPr>
          <a:xfrm>
            <a:off x="4234469" y="321733"/>
            <a:ext cx="4954772" cy="492443"/>
          </a:xfrm>
          <a:prstGeom prst="rect">
            <a:avLst/>
          </a:prstGeom>
          <a:noFill/>
        </p:spPr>
        <p:txBody>
          <a:bodyPr wrap="square">
            <a:spAutoFit/>
          </a:bodyPr>
          <a:lstStyle/>
          <a:p>
            <a:pPr algn="l"/>
            <a:r>
              <a:rPr lang="en-US" sz="2600" b="0" i="0" dirty="0">
                <a:solidFill>
                  <a:schemeClr val="tx1">
                    <a:lumMod val="95000"/>
                  </a:schemeClr>
                </a:solidFill>
                <a:effectLst/>
                <a:latin typeface="Neue Haas Grotesk W05"/>
              </a:rPr>
              <a:t>LOHENGRIN</a:t>
            </a:r>
          </a:p>
        </p:txBody>
      </p:sp>
    </p:spTree>
    <p:extLst>
      <p:ext uri="{BB962C8B-B14F-4D97-AF65-F5344CB8AC3E}">
        <p14:creationId xmlns:p14="http://schemas.microsoft.com/office/powerpoint/2010/main" val="309074018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499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5">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7">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572" y="480060"/>
            <a:ext cx="9130855"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816" y="643468"/>
            <a:ext cx="88603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descr="Ein Bild, das Person, Gruppe, stehend, darstellend enthält.&#10;&#10;Automatisch generierte Beschreibung">
            <a:extLst>
              <a:ext uri="{FF2B5EF4-FFF2-40B4-BE49-F238E27FC236}">
                <a16:creationId xmlns:a16="http://schemas.microsoft.com/office/drawing/2014/main" id="{259F5064-E818-23B8-F0D4-F6848A723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38" y="1166813"/>
            <a:ext cx="1974850" cy="1974850"/>
          </a:xfrm>
          <a:prstGeom prst="rect">
            <a:avLst/>
          </a:prstGeom>
        </p:spPr>
      </p:pic>
      <p:pic>
        <p:nvPicPr>
          <p:cNvPr id="11" name="Grafik 10" descr="Ein Bild, das Wand, Person, weiß enthält.&#10;&#10;Automatisch generierte Beschreibung">
            <a:extLst>
              <a:ext uri="{FF2B5EF4-FFF2-40B4-BE49-F238E27FC236}">
                <a16:creationId xmlns:a16="http://schemas.microsoft.com/office/drawing/2014/main" id="{FEEC76A8-F02D-121B-29B3-E9B6472CA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8" y="3208338"/>
            <a:ext cx="1974850" cy="1974850"/>
          </a:xfrm>
          <a:prstGeom prst="rect">
            <a:avLst/>
          </a:prstGeom>
        </p:spPr>
      </p:pic>
      <p:pic>
        <p:nvPicPr>
          <p:cNvPr id="18" name="Picture 6" descr="Ein Bild, das Text enthält.&#10;&#10;Automatisch generierte Beschreibung">
            <a:extLst>
              <a:ext uri="{FF2B5EF4-FFF2-40B4-BE49-F238E27FC236}">
                <a16:creationId xmlns:a16="http://schemas.microsoft.com/office/drawing/2014/main" id="{221B056A-13DF-86D1-155A-AD7D8F67A2D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09638" y="5251450"/>
            <a:ext cx="1974850" cy="430213"/>
          </a:xfrm>
          <a:prstGeom prst="rect">
            <a:avLst/>
          </a:prstGeom>
          <a:extLst>
            <a:ext uri="{909E8E84-426E-40DD-AFC4-6F175D3DCCD1}">
              <a14:hiddenFill xmlns:a14="http://schemas.microsoft.com/office/drawing/2010/main">
                <a:solidFill>
                  <a:srgbClr val="FFFFFF"/>
                </a:solidFill>
              </a14:hiddenFill>
            </a:ext>
          </a:extLst>
        </p:spPr>
      </p:pic>
      <p:pic>
        <p:nvPicPr>
          <p:cNvPr id="7" name="Grafik 6" descr="Ein Bild, das drinnen enthält.&#10;&#10;Automatisch generierte Beschreibung">
            <a:extLst>
              <a:ext uri="{FF2B5EF4-FFF2-40B4-BE49-F238E27FC236}">
                <a16:creationId xmlns:a16="http://schemas.microsoft.com/office/drawing/2014/main" id="{8657A471-BDFA-30C4-961E-CB2A097D48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2750" y="1166813"/>
            <a:ext cx="1458913" cy="1458913"/>
          </a:xfrm>
          <a:prstGeom prst="rect">
            <a:avLst/>
          </a:prstGeom>
        </p:spPr>
      </p:pic>
      <p:pic>
        <p:nvPicPr>
          <p:cNvPr id="20" name="Grafik 19" descr="Ein Bild, das Person, Gruppe, Personen, umgeben enthält.&#10;&#10;Automatisch generierte Beschreibung">
            <a:extLst>
              <a:ext uri="{FF2B5EF4-FFF2-40B4-BE49-F238E27FC236}">
                <a16:creationId xmlns:a16="http://schemas.microsoft.com/office/drawing/2014/main" id="{0990C844-CE05-3BF1-B11E-48FD963502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2750" y="2693988"/>
            <a:ext cx="1458913" cy="1458913"/>
          </a:xfrm>
          <a:prstGeom prst="rect">
            <a:avLst/>
          </a:prstGeom>
        </p:spPr>
      </p:pic>
      <p:pic>
        <p:nvPicPr>
          <p:cNvPr id="17" name="Grafik 16" descr="Ein Bild, das Gras, Person, draußen, Pflanze enthält.&#10;&#10;Automatisch generierte Beschreibung">
            <a:extLst>
              <a:ext uri="{FF2B5EF4-FFF2-40B4-BE49-F238E27FC236}">
                <a16:creationId xmlns:a16="http://schemas.microsoft.com/office/drawing/2014/main" id="{735BC66A-34FD-AC5D-19E3-5D5EFB5483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2750" y="4219575"/>
            <a:ext cx="1458913" cy="1462088"/>
          </a:xfrm>
          <a:prstGeom prst="rect">
            <a:avLst/>
          </a:prstGeom>
        </p:spPr>
      </p:pic>
      <p:pic>
        <p:nvPicPr>
          <p:cNvPr id="5" name="Grafik 4" descr="Ein Bild, das Person, Gruppe, Personen, angezogen enthält.&#10;&#10;Automatisch generierte Beschreibung">
            <a:extLst>
              <a:ext uri="{FF2B5EF4-FFF2-40B4-BE49-F238E27FC236}">
                <a16:creationId xmlns:a16="http://schemas.microsoft.com/office/drawing/2014/main" id="{9B88FA6F-FB65-507D-EE4D-85744D63D6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79925" y="1166813"/>
            <a:ext cx="2224088" cy="2224088"/>
          </a:xfrm>
          <a:prstGeom prst="rect">
            <a:avLst/>
          </a:prstGeom>
        </p:spPr>
      </p:pic>
      <p:pic>
        <p:nvPicPr>
          <p:cNvPr id="15" name="Grafik 14">
            <a:extLst>
              <a:ext uri="{FF2B5EF4-FFF2-40B4-BE49-F238E27FC236}">
                <a16:creationId xmlns:a16="http://schemas.microsoft.com/office/drawing/2014/main" id="{11931636-2969-E080-1EB2-142F15CEE3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9925" y="3457575"/>
            <a:ext cx="2224088" cy="2224088"/>
          </a:xfrm>
          <a:prstGeom prst="rect">
            <a:avLst/>
          </a:prstGeom>
        </p:spPr>
      </p:pic>
      <p:pic>
        <p:nvPicPr>
          <p:cNvPr id="9" name="Grafik 8" descr="Ein Bild, das Wand enthält.&#10;&#10;Automatisch generierte Beschreibung">
            <a:extLst>
              <a:ext uri="{FF2B5EF4-FFF2-40B4-BE49-F238E27FC236}">
                <a16:creationId xmlns:a16="http://schemas.microsoft.com/office/drawing/2014/main" id="{14B4E802-F1AB-EEB9-0BC4-EB5F6AE79FF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72275" y="1166813"/>
            <a:ext cx="2224088" cy="2224088"/>
          </a:xfrm>
          <a:prstGeom prst="rect">
            <a:avLst/>
          </a:prstGeom>
        </p:spPr>
      </p:pic>
      <p:pic>
        <p:nvPicPr>
          <p:cNvPr id="13" name="Grafik 12" descr="Ein Bild, das Person, darstellend, stehend, Gruppe enthält.&#10;&#10;Automatisch generierte Beschreibung">
            <a:extLst>
              <a:ext uri="{FF2B5EF4-FFF2-40B4-BE49-F238E27FC236}">
                <a16:creationId xmlns:a16="http://schemas.microsoft.com/office/drawing/2014/main" id="{994B8075-5988-A46C-0F06-DA6111FBC71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72275" y="3457575"/>
            <a:ext cx="2224088" cy="2224088"/>
          </a:xfrm>
          <a:prstGeom prst="rect">
            <a:avLst/>
          </a:prstGeom>
        </p:spPr>
      </p:pic>
    </p:spTree>
    <p:extLst>
      <p:ext uri="{BB962C8B-B14F-4D97-AF65-F5344CB8AC3E}">
        <p14:creationId xmlns:p14="http://schemas.microsoft.com/office/powerpoint/2010/main" val="185019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572" y="480060"/>
            <a:ext cx="9130855"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816" y="643468"/>
            <a:ext cx="88603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6" descr="Ein Bild, das Text enthält.&#10;&#10;Automatisch generierte Beschreibung">
            <a:extLst>
              <a:ext uri="{FF2B5EF4-FFF2-40B4-BE49-F238E27FC236}">
                <a16:creationId xmlns:a16="http://schemas.microsoft.com/office/drawing/2014/main" id="{98523BF0-0B38-D08B-D66C-892DA5EE69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9638" y="1171575"/>
            <a:ext cx="1993900" cy="381000"/>
          </a:xfrm>
          <a:prstGeom prst="rect">
            <a:avLst/>
          </a:prstGeom>
          <a:extLst>
            <a:ext uri="{909E8E84-426E-40DD-AFC4-6F175D3DCCD1}">
              <a14:hiddenFill xmlns:a14="http://schemas.microsoft.com/office/drawing/2010/main">
                <a:solidFill>
                  <a:srgbClr val="FFFFFF"/>
                </a:solidFill>
              </a14:hiddenFill>
            </a:ext>
          </a:extLst>
        </p:spPr>
      </p:pic>
      <p:pic>
        <p:nvPicPr>
          <p:cNvPr id="9" name="Grafik 8">
            <a:extLst>
              <a:ext uri="{FF2B5EF4-FFF2-40B4-BE49-F238E27FC236}">
                <a16:creationId xmlns:a16="http://schemas.microsoft.com/office/drawing/2014/main" id="{3517F470-A8D1-0CDA-72D4-5AE9917DB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8" y="1619250"/>
            <a:ext cx="1993900" cy="1993900"/>
          </a:xfrm>
          <a:prstGeom prst="rect">
            <a:avLst/>
          </a:prstGeom>
        </p:spPr>
      </p:pic>
      <p:pic>
        <p:nvPicPr>
          <p:cNvPr id="17" name="Grafik 16" descr="Ein Bild, das Person, Gruppe, Menge, darstellend enthält.&#10;&#10;Automatisch generierte Beschreibung">
            <a:extLst>
              <a:ext uri="{FF2B5EF4-FFF2-40B4-BE49-F238E27FC236}">
                <a16:creationId xmlns:a16="http://schemas.microsoft.com/office/drawing/2014/main" id="{09C00BBB-4A45-90CF-2880-03E10906F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638" y="3681413"/>
            <a:ext cx="1993900" cy="1993900"/>
          </a:xfrm>
          <a:prstGeom prst="rect">
            <a:avLst/>
          </a:prstGeom>
        </p:spPr>
      </p:pic>
      <p:pic>
        <p:nvPicPr>
          <p:cNvPr id="3" name="Grafik 2" descr="Ein Bild, das Wand, Gruppe, Linie, gefüttert enthält.&#10;&#10;Automatisch generierte Beschreibung">
            <a:extLst>
              <a:ext uri="{FF2B5EF4-FFF2-40B4-BE49-F238E27FC236}">
                <a16:creationId xmlns:a16="http://schemas.microsoft.com/office/drawing/2014/main" id="{FD89D053-4FD7-D120-6F12-E70BDF688E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1800" y="1171575"/>
            <a:ext cx="1454150" cy="1454150"/>
          </a:xfrm>
          <a:prstGeom prst="rect">
            <a:avLst/>
          </a:prstGeom>
        </p:spPr>
      </p:pic>
      <p:pic>
        <p:nvPicPr>
          <p:cNvPr id="11" name="Grafik 10" descr="Ein Bild, das Menge enthält.&#10;&#10;Automatisch generierte Beschreibung">
            <a:extLst>
              <a:ext uri="{FF2B5EF4-FFF2-40B4-BE49-F238E27FC236}">
                <a16:creationId xmlns:a16="http://schemas.microsoft.com/office/drawing/2014/main" id="{0D36640A-DE03-F634-09AA-55E9695EEF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1800" y="2693988"/>
            <a:ext cx="1454150" cy="1454150"/>
          </a:xfrm>
          <a:prstGeom prst="rect">
            <a:avLst/>
          </a:prstGeom>
        </p:spPr>
      </p:pic>
      <p:pic>
        <p:nvPicPr>
          <p:cNvPr id="19" name="Grafik 18" descr="Ein Bild, das Person, Gruppe, Personen, Linie enthält.&#10;&#10;Automatisch generierte Beschreibung">
            <a:extLst>
              <a:ext uri="{FF2B5EF4-FFF2-40B4-BE49-F238E27FC236}">
                <a16:creationId xmlns:a16="http://schemas.microsoft.com/office/drawing/2014/main" id="{BEEFF3FE-4830-DFCD-0EE1-92D2F6DC52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800" y="4214813"/>
            <a:ext cx="1454150" cy="1458913"/>
          </a:xfrm>
          <a:prstGeom prst="rect">
            <a:avLst/>
          </a:prstGeom>
        </p:spPr>
      </p:pic>
      <p:pic>
        <p:nvPicPr>
          <p:cNvPr id="5" name="Grafik 4">
            <a:extLst>
              <a:ext uri="{FF2B5EF4-FFF2-40B4-BE49-F238E27FC236}">
                <a16:creationId xmlns:a16="http://schemas.microsoft.com/office/drawing/2014/main" id="{21B1E726-C458-4197-0C48-7B2738A420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94213" y="1171575"/>
            <a:ext cx="2217738" cy="2217738"/>
          </a:xfrm>
          <a:prstGeom prst="rect">
            <a:avLst/>
          </a:prstGeom>
        </p:spPr>
      </p:pic>
      <p:pic>
        <p:nvPicPr>
          <p:cNvPr id="13" name="Grafik 12" descr="Ein Bild, das Natur, draußen, Höhle enthält.&#10;&#10;Automatisch generierte Beschreibung">
            <a:extLst>
              <a:ext uri="{FF2B5EF4-FFF2-40B4-BE49-F238E27FC236}">
                <a16:creationId xmlns:a16="http://schemas.microsoft.com/office/drawing/2014/main" id="{EB299780-40ED-2DCC-53E3-AB1F3FBA719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94213" y="3455988"/>
            <a:ext cx="2217738" cy="2219325"/>
          </a:xfrm>
          <a:prstGeom prst="rect">
            <a:avLst/>
          </a:prstGeom>
        </p:spPr>
      </p:pic>
      <p:pic>
        <p:nvPicPr>
          <p:cNvPr id="7" name="Grafik 6" descr="Ein Bild, das drinnen enthält.&#10;&#10;Automatisch generierte Beschreibung">
            <a:extLst>
              <a:ext uri="{FF2B5EF4-FFF2-40B4-BE49-F238E27FC236}">
                <a16:creationId xmlns:a16="http://schemas.microsoft.com/office/drawing/2014/main" id="{60DF6B04-3C54-05FA-DA7C-4C3B5D675E5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78625" y="1171575"/>
            <a:ext cx="2217738" cy="2217738"/>
          </a:xfrm>
          <a:prstGeom prst="rect">
            <a:avLst/>
          </a:prstGeom>
        </p:spPr>
      </p:pic>
      <p:pic>
        <p:nvPicPr>
          <p:cNvPr id="15" name="Grafik 14" descr="Ein Bild, das drinnen enthält.&#10;&#10;Automatisch generierte Beschreibung">
            <a:extLst>
              <a:ext uri="{FF2B5EF4-FFF2-40B4-BE49-F238E27FC236}">
                <a16:creationId xmlns:a16="http://schemas.microsoft.com/office/drawing/2014/main" id="{780329A8-1BD8-111A-1B24-B3713912D31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78625" y="3455988"/>
            <a:ext cx="2217738" cy="2219325"/>
          </a:xfrm>
          <a:prstGeom prst="rect">
            <a:avLst/>
          </a:prstGeom>
        </p:spPr>
      </p:pic>
    </p:spTree>
    <p:extLst>
      <p:ext uri="{BB962C8B-B14F-4D97-AF65-F5344CB8AC3E}">
        <p14:creationId xmlns:p14="http://schemas.microsoft.com/office/powerpoint/2010/main" val="181818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1B953B2-2917-CEBA-0384-8D81EEBA0A18}"/>
              </a:ext>
            </a:extLst>
          </p:cNvPr>
          <p:cNvSpPr txBox="1"/>
          <p:nvPr/>
        </p:nvSpPr>
        <p:spPr>
          <a:xfrm>
            <a:off x="542416" y="197995"/>
            <a:ext cx="4859788" cy="3690551"/>
          </a:xfrm>
          <a:prstGeom prst="rect">
            <a:avLst/>
          </a:prstGeom>
        </p:spPr>
        <p:txBody>
          <a:bodyPr vert="horz" lIns="91440" tIns="45720" rIns="91440" bIns="45720" rtlCol="0">
            <a:noAutofit/>
          </a:bodyPr>
          <a:lstStyle/>
          <a:p>
            <a:pPr indent="-228600" defTabSz="914400">
              <a:lnSpc>
                <a:spcPct val="90000"/>
              </a:lnSpc>
              <a:spcAft>
                <a:spcPts val="600"/>
              </a:spcAft>
              <a:buFont typeface="Arial" panose="020B0604020202020204" pitchFamily="34" charset="0"/>
              <a:buChar char="•"/>
            </a:pPr>
            <a:r>
              <a:rPr lang="zh-CN" altLang="en-US" sz="1100" b="0" i="0" dirty="0">
                <a:effectLst/>
              </a:rPr>
              <a:t>匈牙利电影和戏剧导演 </a:t>
            </a:r>
            <a:r>
              <a:rPr lang="en-US" altLang="zh-CN" sz="1100" b="0" i="0" dirty="0" err="1">
                <a:effectLst/>
              </a:rPr>
              <a:t>Kornél</a:t>
            </a:r>
            <a:r>
              <a:rPr lang="en-US" altLang="zh-CN" sz="1100" b="0" i="0" dirty="0">
                <a:effectLst/>
              </a:rPr>
              <a:t> </a:t>
            </a:r>
            <a:r>
              <a:rPr lang="en-US" altLang="zh-CN" sz="1100" b="0" i="0" dirty="0" err="1">
                <a:effectLst/>
              </a:rPr>
              <a:t>Mundruczó</a:t>
            </a:r>
            <a:r>
              <a:rPr lang="en-US" altLang="zh-CN" sz="1100" b="0" i="0" dirty="0">
                <a:effectLst/>
              </a:rPr>
              <a:t> </a:t>
            </a:r>
            <a:r>
              <a:rPr lang="zh-CN" altLang="en-US" sz="1100" b="0" i="0" dirty="0">
                <a:effectLst/>
              </a:rPr>
              <a:t>的作品在世界上最重要的节日和舞台上放映，他也在歌剧领域工作了多年。他在 </a:t>
            </a:r>
            <a:r>
              <a:rPr lang="en-US" altLang="zh-CN" sz="1100" b="0" i="0" dirty="0" err="1">
                <a:effectLst/>
              </a:rPr>
              <a:t>Vlaamse</a:t>
            </a:r>
            <a:r>
              <a:rPr lang="en-US" altLang="zh-CN" sz="1100" b="0" i="0" dirty="0">
                <a:effectLst/>
              </a:rPr>
              <a:t> </a:t>
            </a:r>
            <a:r>
              <a:rPr lang="zh-CN" altLang="en-US" sz="1100" b="0" i="0" dirty="0">
                <a:effectLst/>
              </a:rPr>
              <a:t>歌剧院制作的</a:t>
            </a:r>
            <a:r>
              <a:rPr lang="en-US" altLang="zh-CN" sz="1100" b="0" i="1" dirty="0">
                <a:effectLst/>
              </a:rPr>
              <a:t>The </a:t>
            </a:r>
            <a:r>
              <a:rPr lang="en-US" altLang="zh-CN" sz="1100" b="0" i="1" dirty="0" err="1">
                <a:effectLst/>
              </a:rPr>
              <a:t>Makropulos</a:t>
            </a:r>
            <a:r>
              <a:rPr lang="en-US" altLang="zh-CN" sz="1100" b="0" i="1" dirty="0">
                <a:effectLst/>
              </a:rPr>
              <a:t> Case</a:t>
            </a:r>
            <a:r>
              <a:rPr lang="en-US" altLang="zh-CN" sz="1100" b="0" i="0" dirty="0">
                <a:effectLst/>
              </a:rPr>
              <a:t> (2016) </a:t>
            </a:r>
            <a:r>
              <a:rPr lang="zh-CN" altLang="en-US" sz="1100" b="0" i="0" dirty="0">
                <a:effectLst/>
              </a:rPr>
              <a:t>获得国际歌剧奖提名，去年他首演了 </a:t>
            </a:r>
            <a:r>
              <a:rPr lang="en-US" altLang="zh-CN" sz="1100" b="0" i="0" dirty="0">
                <a:effectLst/>
              </a:rPr>
              <a:t>Peter </a:t>
            </a:r>
            <a:r>
              <a:rPr lang="en-US" altLang="zh-CN" sz="1100" b="0" i="0" dirty="0" err="1">
                <a:effectLst/>
              </a:rPr>
              <a:t>Eötvös</a:t>
            </a:r>
            <a:r>
              <a:rPr lang="en-US" altLang="zh-CN" sz="1100" b="0" i="0" dirty="0">
                <a:effectLst/>
              </a:rPr>
              <a:t> </a:t>
            </a:r>
            <a:r>
              <a:rPr lang="zh-CN" altLang="en-US" sz="1100" b="0" i="0" dirty="0">
                <a:effectLst/>
              </a:rPr>
              <a:t>的歌剧</a:t>
            </a:r>
            <a:r>
              <a:rPr lang="en-US" altLang="zh-CN" sz="1100" b="0" i="0" dirty="0">
                <a:effectLst/>
              </a:rPr>
              <a:t>《</a:t>
            </a:r>
            <a:r>
              <a:rPr lang="zh-CN" altLang="en-US" sz="1100" b="0" i="1" dirty="0">
                <a:effectLst/>
              </a:rPr>
              <a:t>不眠之夜</a:t>
            </a:r>
            <a:r>
              <a:rPr lang="en-US" altLang="zh-CN" sz="1100" b="0" i="1" dirty="0">
                <a:effectLst/>
              </a:rPr>
              <a:t>》</a:t>
            </a:r>
            <a:r>
              <a:rPr lang="zh-CN" altLang="en-US" sz="1100" b="0" i="0" dirty="0">
                <a:effectLst/>
              </a:rPr>
              <a:t>在柏林国家歌剧院菩提树下。他亦是独立剧团质子剧场的创办人及董事。他和他的团队（包括舞台设计师 </a:t>
            </a:r>
            <a:r>
              <a:rPr lang="en-US" altLang="zh-CN" sz="1100" b="0" i="0" dirty="0">
                <a:effectLst/>
              </a:rPr>
              <a:t>Monika </a:t>
            </a:r>
            <a:r>
              <a:rPr lang="en-US" altLang="zh-CN" sz="1100" b="0" i="0" dirty="0" err="1">
                <a:effectLst/>
              </a:rPr>
              <a:t>Pormale</a:t>
            </a:r>
            <a:r>
              <a:rPr lang="en-US" altLang="zh-CN" sz="1100" b="0" i="0" dirty="0">
                <a:effectLst/>
              </a:rPr>
              <a:t> </a:t>
            </a:r>
            <a:r>
              <a:rPr lang="zh-CN" altLang="en-US" sz="1100" b="0" i="0" dirty="0">
                <a:effectLst/>
              </a:rPr>
              <a:t>和服装设计师 </a:t>
            </a:r>
            <a:r>
              <a:rPr lang="en-US" altLang="zh-CN" sz="1100" b="0" i="0" dirty="0" err="1">
                <a:effectLst/>
              </a:rPr>
              <a:t>Ania</a:t>
            </a:r>
            <a:r>
              <a:rPr lang="en-US" altLang="zh-CN" sz="1100" b="0" i="0" dirty="0">
                <a:effectLst/>
              </a:rPr>
              <a:t> </a:t>
            </a:r>
            <a:r>
              <a:rPr lang="en-US" altLang="zh-CN" sz="1100" b="0" i="0" dirty="0" err="1">
                <a:effectLst/>
              </a:rPr>
              <a:t>Axer</a:t>
            </a:r>
            <a:r>
              <a:rPr lang="zh-CN" altLang="en-US" sz="1100" b="0" i="0" dirty="0">
                <a:effectLst/>
              </a:rPr>
              <a:t>）现在正在巴伐利亚国家歌剧院首次亮相。指挥家弗朗索瓦</a:t>
            </a:r>
            <a:r>
              <a:rPr lang="en-US" altLang="zh-CN" sz="1100" b="0" i="0" dirty="0">
                <a:effectLst/>
              </a:rPr>
              <a:t>-</a:t>
            </a:r>
            <a:r>
              <a:rPr lang="zh-CN" altLang="en-US" sz="1100" b="0" i="0" dirty="0">
                <a:effectLst/>
              </a:rPr>
              <a:t>泽维尔</a:t>
            </a:r>
            <a:r>
              <a:rPr lang="en-US" altLang="zh-CN" sz="1100" b="0" i="0" dirty="0">
                <a:effectLst/>
              </a:rPr>
              <a:t>·</a:t>
            </a:r>
            <a:r>
              <a:rPr lang="zh-CN" altLang="en-US" sz="1100" b="0" i="0" dirty="0">
                <a:effectLst/>
              </a:rPr>
              <a:t>罗斯 </a:t>
            </a:r>
            <a:r>
              <a:rPr lang="en-US" altLang="zh-CN" sz="1100" b="0" i="0" dirty="0">
                <a:effectLst/>
              </a:rPr>
              <a:t>(François-Xavier Roth) </a:t>
            </a:r>
            <a:r>
              <a:rPr lang="zh-CN" altLang="en-US" sz="1100" b="0" i="0" dirty="0">
                <a:effectLst/>
              </a:rPr>
              <a:t>首次在这家歌剧制作中担任音乐总监，他以历史渊博的表演实践和不寻常的节目组合而闻名，并经常受到顶级管弦乐队的邀请。克劳斯</a:t>
            </a:r>
            <a:r>
              <a:rPr lang="en-US" altLang="zh-CN" sz="1100" b="0" i="0" dirty="0">
                <a:effectLst/>
              </a:rPr>
              <a:t>·</a:t>
            </a:r>
            <a:r>
              <a:rPr lang="zh-CN" altLang="en-US" sz="1100" b="0" i="0" dirty="0">
                <a:effectLst/>
              </a:rPr>
              <a:t>弗洛里安</a:t>
            </a:r>
            <a:r>
              <a:rPr lang="en-US" altLang="zh-CN" sz="1100" b="0" i="0" dirty="0">
                <a:effectLst/>
              </a:rPr>
              <a:t>·</a:t>
            </a:r>
            <a:r>
              <a:rPr lang="zh-CN" altLang="en-US" sz="1100" b="0" i="0" dirty="0">
                <a:effectLst/>
              </a:rPr>
              <a:t>福格特 </a:t>
            </a:r>
            <a:r>
              <a:rPr lang="en-US" altLang="zh-CN" sz="1100" b="0" i="0" dirty="0">
                <a:effectLst/>
              </a:rPr>
              <a:t>(Klaus Florian Vogt) </a:t>
            </a:r>
            <a:r>
              <a:rPr lang="zh-CN" altLang="en-US" sz="1100" b="0" i="0" dirty="0">
                <a:effectLst/>
              </a:rPr>
              <a:t>演唱主角，约翰尼</a:t>
            </a:r>
            <a:r>
              <a:rPr lang="en-US" altLang="zh-CN" sz="1100" b="0" i="0" dirty="0">
                <a:effectLst/>
              </a:rPr>
              <a:t>·</a:t>
            </a:r>
            <a:r>
              <a:rPr lang="zh-CN" altLang="en-US" sz="1100" b="0" i="0" dirty="0">
                <a:effectLst/>
              </a:rPr>
              <a:t>范</a:t>
            </a:r>
            <a:r>
              <a:rPr lang="en-US" altLang="zh-CN" sz="1100" b="0" i="0" dirty="0">
                <a:effectLst/>
              </a:rPr>
              <a:t>·</a:t>
            </a:r>
            <a:r>
              <a:rPr lang="zh-CN" altLang="en-US" sz="1100" b="0" i="0" dirty="0">
                <a:effectLst/>
              </a:rPr>
              <a:t>奥斯特鲁姆 </a:t>
            </a:r>
            <a:r>
              <a:rPr lang="en-US" altLang="zh-CN" sz="1100" b="0" i="0" dirty="0">
                <a:effectLst/>
              </a:rPr>
              <a:t>(</a:t>
            </a:r>
            <a:r>
              <a:rPr lang="en-US" altLang="zh-CN" sz="1100" b="0" i="0" dirty="0" err="1">
                <a:effectLst/>
              </a:rPr>
              <a:t>Johanni</a:t>
            </a:r>
            <a:r>
              <a:rPr lang="en-US" altLang="zh-CN" sz="1100" b="0" i="0" dirty="0">
                <a:effectLst/>
              </a:rPr>
              <a:t> van </a:t>
            </a:r>
            <a:r>
              <a:rPr lang="en-US" altLang="zh-CN" sz="1100" b="0" i="0" dirty="0" err="1">
                <a:effectLst/>
              </a:rPr>
              <a:t>Oostrum</a:t>
            </a:r>
            <a:r>
              <a:rPr lang="en-US" altLang="zh-CN" sz="1100" b="0" i="0" dirty="0">
                <a:effectLst/>
              </a:rPr>
              <a:t>) </a:t>
            </a:r>
            <a:r>
              <a:rPr lang="zh-CN" altLang="en-US" sz="1100" b="0" i="0" dirty="0">
                <a:effectLst/>
              </a:rPr>
              <a:t>将演唱艾尔莎 </a:t>
            </a:r>
            <a:r>
              <a:rPr lang="en-US" altLang="zh-CN" sz="1100" b="0" i="0" dirty="0">
                <a:effectLst/>
              </a:rPr>
              <a:t>(Elsa)</a:t>
            </a:r>
            <a:r>
              <a:rPr lang="zh-CN" altLang="en-US" sz="1100" b="0" i="0" dirty="0">
                <a:effectLst/>
              </a:rPr>
              <a:t>。</a:t>
            </a:r>
            <a:endParaRPr lang="en-US" altLang="zh-CN" sz="1100" b="0" i="0" dirty="0">
              <a:effectLst/>
            </a:endParaRPr>
          </a:p>
          <a:p>
            <a:pPr indent="-228600" defTabSz="914400">
              <a:lnSpc>
                <a:spcPct val="90000"/>
              </a:lnSpc>
              <a:spcAft>
                <a:spcPts val="600"/>
              </a:spcAft>
              <a:buFont typeface="Arial" panose="020B0604020202020204" pitchFamily="34" charset="0"/>
              <a:buChar char="•"/>
            </a:pPr>
            <a:endParaRPr lang="en-US" altLang="zh-CN" sz="1100" dirty="0"/>
          </a:p>
          <a:p>
            <a:pPr indent="-228600" defTabSz="914400">
              <a:lnSpc>
                <a:spcPct val="90000"/>
              </a:lnSpc>
              <a:spcAft>
                <a:spcPts val="600"/>
              </a:spcAft>
              <a:buFont typeface="Arial" panose="020B0604020202020204" pitchFamily="34" charset="0"/>
              <a:buChar char="•"/>
            </a:pPr>
            <a:r>
              <a:rPr lang="en-US" sz="1100" b="0" i="0" dirty="0">
                <a:effectLst/>
              </a:rPr>
              <a:t>Ein </a:t>
            </a:r>
            <a:r>
              <a:rPr lang="en-US" sz="1100" b="0" i="0" dirty="0" err="1">
                <a:effectLst/>
              </a:rPr>
              <a:t>kleiner</a:t>
            </a:r>
            <a:r>
              <a:rPr lang="en-US" sz="1100" b="0" i="0" dirty="0">
                <a:effectLst/>
              </a:rPr>
              <a:t> </a:t>
            </a:r>
            <a:r>
              <a:rPr lang="en-US" sz="1100" b="0" i="0" dirty="0" err="1">
                <a:effectLst/>
              </a:rPr>
              <a:t>Junge</a:t>
            </a:r>
            <a:r>
              <a:rPr lang="en-US" sz="1100" b="0" i="0" dirty="0">
                <a:effectLst/>
              </a:rPr>
              <a:t> </a:t>
            </a:r>
            <a:r>
              <a:rPr lang="en-US" sz="1100" b="0" i="0" dirty="0" err="1">
                <a:effectLst/>
              </a:rPr>
              <a:t>ist</a:t>
            </a:r>
            <a:r>
              <a:rPr lang="en-US" sz="1100" b="0" i="0" dirty="0">
                <a:effectLst/>
              </a:rPr>
              <a:t> </a:t>
            </a:r>
            <a:r>
              <a:rPr lang="en-US" sz="1100" b="0" i="0" dirty="0" err="1">
                <a:effectLst/>
              </a:rPr>
              <a:t>verschwunden</a:t>
            </a:r>
            <a:r>
              <a:rPr lang="en-US" sz="1100" b="0" i="0" dirty="0">
                <a:effectLst/>
              </a:rPr>
              <a:t>, der </a:t>
            </a:r>
            <a:r>
              <a:rPr lang="en-US" sz="1100" b="0" i="0" dirty="0" err="1">
                <a:effectLst/>
              </a:rPr>
              <a:t>Thronfolger</a:t>
            </a:r>
            <a:r>
              <a:rPr lang="en-US" sz="1100" b="0" i="0" dirty="0">
                <a:effectLst/>
              </a:rPr>
              <a:t> </a:t>
            </a:r>
            <a:r>
              <a:rPr lang="en-US" sz="1100" b="0" i="0" dirty="0" err="1">
                <a:effectLst/>
              </a:rPr>
              <a:t>eines</a:t>
            </a:r>
            <a:r>
              <a:rPr lang="en-US" sz="1100" b="0" i="0" dirty="0">
                <a:effectLst/>
              </a:rPr>
              <a:t> </a:t>
            </a:r>
            <a:r>
              <a:rPr lang="en-US" sz="1100" b="0" i="0" dirty="0" err="1">
                <a:effectLst/>
              </a:rPr>
              <a:t>alten</a:t>
            </a:r>
            <a:r>
              <a:rPr lang="en-US" sz="1100" b="0" i="0" dirty="0">
                <a:effectLst/>
              </a:rPr>
              <a:t> </a:t>
            </a:r>
            <a:r>
              <a:rPr lang="en-US" sz="1100" b="0" i="0" dirty="0" err="1">
                <a:effectLst/>
              </a:rPr>
              <a:t>Reiches</a:t>
            </a:r>
            <a:r>
              <a:rPr lang="en-US" sz="1100" b="0" i="0" dirty="0">
                <a:effectLst/>
              </a:rPr>
              <a:t>. Die </a:t>
            </a:r>
            <a:r>
              <a:rPr lang="en-US" sz="1100" b="0" i="0" dirty="0" err="1">
                <a:effectLst/>
              </a:rPr>
              <a:t>Schwester</a:t>
            </a:r>
            <a:r>
              <a:rPr lang="en-US" sz="1100" b="0" i="0" dirty="0">
                <a:effectLst/>
              </a:rPr>
              <a:t> </a:t>
            </a:r>
            <a:r>
              <a:rPr lang="en-US" sz="1100" b="0" i="0" dirty="0" err="1">
                <a:effectLst/>
              </a:rPr>
              <a:t>wird</a:t>
            </a:r>
            <a:r>
              <a:rPr lang="en-US" sz="1100" b="0" i="0" dirty="0">
                <a:effectLst/>
              </a:rPr>
              <a:t> seines </a:t>
            </a:r>
            <a:r>
              <a:rPr lang="en-US" sz="1100" b="0" i="0" dirty="0" err="1">
                <a:effectLst/>
              </a:rPr>
              <a:t>Todes</a:t>
            </a:r>
            <a:r>
              <a:rPr lang="en-US" sz="1100" b="0" i="0" dirty="0">
                <a:effectLst/>
              </a:rPr>
              <a:t> </a:t>
            </a:r>
            <a:r>
              <a:rPr lang="en-US" sz="1100" b="0" i="0" dirty="0" err="1">
                <a:effectLst/>
              </a:rPr>
              <a:t>beschuldigt</a:t>
            </a:r>
            <a:r>
              <a:rPr lang="en-US" sz="1100" b="0" i="0" dirty="0">
                <a:effectLst/>
              </a:rPr>
              <a:t>. </a:t>
            </a:r>
            <a:r>
              <a:rPr lang="en-US" sz="1100" b="0" i="0" dirty="0" err="1">
                <a:effectLst/>
              </a:rPr>
              <a:t>Statt</a:t>
            </a:r>
            <a:r>
              <a:rPr lang="en-US" sz="1100" b="0" i="0" dirty="0">
                <a:effectLst/>
              </a:rPr>
              <a:t> </a:t>
            </a:r>
            <a:r>
              <a:rPr lang="en-US" sz="1100" b="0" i="0" dirty="0" err="1">
                <a:effectLst/>
              </a:rPr>
              <a:t>sich</a:t>
            </a:r>
            <a:r>
              <a:rPr lang="en-US" sz="1100" b="0" i="0" dirty="0">
                <a:effectLst/>
              </a:rPr>
              <a:t> </a:t>
            </a:r>
            <a:r>
              <a:rPr lang="en-US" sz="1100" b="0" i="0" dirty="0" err="1">
                <a:effectLst/>
              </a:rPr>
              <a:t>zu</a:t>
            </a:r>
            <a:r>
              <a:rPr lang="en-US" sz="1100" b="0" i="0" dirty="0">
                <a:effectLst/>
              </a:rPr>
              <a:t> </a:t>
            </a:r>
            <a:r>
              <a:rPr lang="en-US" sz="1100" b="0" i="0" dirty="0" err="1">
                <a:effectLst/>
              </a:rPr>
              <a:t>verteidigen</a:t>
            </a:r>
            <a:r>
              <a:rPr lang="en-US" sz="1100" b="0" i="0" dirty="0">
                <a:effectLst/>
              </a:rPr>
              <a:t>, </a:t>
            </a:r>
            <a:r>
              <a:rPr lang="en-US" sz="1100" b="0" i="0" dirty="0" err="1">
                <a:effectLst/>
              </a:rPr>
              <a:t>ruft</a:t>
            </a:r>
            <a:r>
              <a:rPr lang="en-US" sz="1100" b="0" i="0" dirty="0">
                <a:effectLst/>
              </a:rPr>
              <a:t> </a:t>
            </a:r>
            <a:r>
              <a:rPr lang="en-US" sz="1100" b="0" i="0" dirty="0" err="1">
                <a:effectLst/>
              </a:rPr>
              <a:t>sie</a:t>
            </a:r>
            <a:r>
              <a:rPr lang="en-US" sz="1100" b="0" i="0" dirty="0">
                <a:effectLst/>
              </a:rPr>
              <a:t> </a:t>
            </a:r>
            <a:r>
              <a:rPr lang="en-US" sz="1100" b="0" i="0" dirty="0" err="1">
                <a:effectLst/>
              </a:rPr>
              <a:t>eine</a:t>
            </a:r>
            <a:r>
              <a:rPr lang="en-US" sz="1100" b="0" i="0" dirty="0">
                <a:effectLst/>
              </a:rPr>
              <a:t> </a:t>
            </a:r>
            <a:r>
              <a:rPr lang="en-US" sz="1100" b="0" i="0" dirty="0" err="1">
                <a:effectLst/>
              </a:rPr>
              <a:t>Traumgestalt</a:t>
            </a:r>
            <a:r>
              <a:rPr lang="en-US" sz="1100" b="0" i="0" dirty="0">
                <a:effectLst/>
              </a:rPr>
              <a:t> an, </a:t>
            </a:r>
            <a:r>
              <a:rPr lang="en-US" sz="1100" b="0" i="0" dirty="0" err="1">
                <a:effectLst/>
              </a:rPr>
              <a:t>ihr</a:t>
            </a:r>
            <a:r>
              <a:rPr lang="en-US" sz="1100" b="0" i="0" dirty="0">
                <a:effectLst/>
              </a:rPr>
              <a:t> zur </a:t>
            </a:r>
            <a:r>
              <a:rPr lang="en-US" sz="1100" b="0" i="0" dirty="0" err="1">
                <a:effectLst/>
              </a:rPr>
              <a:t>Seite</a:t>
            </a:r>
            <a:r>
              <a:rPr lang="en-US" sz="1100" b="0" i="0" dirty="0">
                <a:effectLst/>
              </a:rPr>
              <a:t> </a:t>
            </a:r>
            <a:r>
              <a:rPr lang="en-US" sz="1100" b="0" i="0" dirty="0" err="1">
                <a:effectLst/>
              </a:rPr>
              <a:t>zu</a:t>
            </a:r>
            <a:r>
              <a:rPr lang="en-US" sz="1100" b="0" i="0" dirty="0">
                <a:effectLst/>
              </a:rPr>
              <a:t> </a:t>
            </a:r>
            <a:r>
              <a:rPr lang="en-US" sz="1100" b="0" i="0" dirty="0" err="1">
                <a:effectLst/>
              </a:rPr>
              <a:t>stehen</a:t>
            </a:r>
            <a:r>
              <a:rPr lang="en-US" sz="1100" b="0" i="0" dirty="0">
                <a:effectLst/>
              </a:rPr>
              <a:t>. Und </a:t>
            </a:r>
            <a:r>
              <a:rPr lang="en-US" sz="1100" b="0" i="0" dirty="0" err="1">
                <a:effectLst/>
              </a:rPr>
              <a:t>ihr</a:t>
            </a:r>
            <a:r>
              <a:rPr lang="en-US" sz="1100" b="0" i="0" dirty="0">
                <a:effectLst/>
              </a:rPr>
              <a:t> Ritter, er </a:t>
            </a:r>
            <a:r>
              <a:rPr lang="en-US" sz="1100" b="0" i="0" dirty="0" err="1">
                <a:effectLst/>
              </a:rPr>
              <a:t>kommt</a:t>
            </a:r>
            <a:r>
              <a:rPr lang="en-US" sz="1100" b="0" i="0" dirty="0">
                <a:effectLst/>
              </a:rPr>
              <a:t> </a:t>
            </a:r>
            <a:r>
              <a:rPr lang="en-US" sz="1100" b="0" i="0" dirty="0" err="1">
                <a:effectLst/>
              </a:rPr>
              <a:t>tatsächlich</a:t>
            </a:r>
            <a:r>
              <a:rPr lang="en-US" sz="1100" b="0" i="0" dirty="0">
                <a:effectLst/>
              </a:rPr>
              <a:t>, </a:t>
            </a:r>
            <a:r>
              <a:rPr lang="en-US" sz="1100" b="0" i="0" dirty="0" err="1">
                <a:effectLst/>
              </a:rPr>
              <a:t>gewinnt</a:t>
            </a:r>
            <a:r>
              <a:rPr lang="en-US" sz="1100" b="0" i="0" dirty="0">
                <a:effectLst/>
              </a:rPr>
              <a:t> </a:t>
            </a:r>
            <a:r>
              <a:rPr lang="en-US" sz="1100" b="0" i="0" dirty="0" err="1">
                <a:effectLst/>
              </a:rPr>
              <a:t>ihre</a:t>
            </a:r>
            <a:r>
              <a:rPr lang="en-US" sz="1100" b="0" i="0" dirty="0">
                <a:effectLst/>
              </a:rPr>
              <a:t> </a:t>
            </a:r>
            <a:r>
              <a:rPr lang="en-US" sz="1100" b="0" i="0" dirty="0" err="1">
                <a:effectLst/>
              </a:rPr>
              <a:t>Sache</a:t>
            </a:r>
            <a:r>
              <a:rPr lang="en-US" sz="1100" b="0" i="0" dirty="0">
                <a:effectLst/>
              </a:rPr>
              <a:t> und </a:t>
            </a:r>
            <a:r>
              <a:rPr lang="en-US" sz="1100" b="0" i="0" dirty="0" err="1">
                <a:effectLst/>
              </a:rPr>
              <a:t>ihr</a:t>
            </a:r>
            <a:r>
              <a:rPr lang="en-US" sz="1100" b="0" i="0" dirty="0">
                <a:effectLst/>
              </a:rPr>
              <a:t> </a:t>
            </a:r>
            <a:r>
              <a:rPr lang="en-US" sz="1100" b="0" i="0" dirty="0" err="1">
                <a:effectLst/>
              </a:rPr>
              <a:t>Herz</a:t>
            </a:r>
            <a:r>
              <a:rPr lang="en-US" sz="1100" b="0" i="0" dirty="0">
                <a:effectLst/>
              </a:rPr>
              <a:t>. Nur </a:t>
            </a:r>
            <a:r>
              <a:rPr lang="en-US" sz="1100" b="0" i="0" dirty="0" err="1">
                <a:effectLst/>
              </a:rPr>
              <a:t>wer</a:t>
            </a:r>
            <a:r>
              <a:rPr lang="en-US" sz="1100" b="0" i="0" dirty="0">
                <a:effectLst/>
              </a:rPr>
              <a:t> er </a:t>
            </a:r>
            <a:r>
              <a:rPr lang="en-US" sz="1100" b="0" i="0" dirty="0" err="1">
                <a:effectLst/>
              </a:rPr>
              <a:t>eigentlich</a:t>
            </a:r>
            <a:r>
              <a:rPr lang="en-US" sz="1100" b="0" i="0" dirty="0">
                <a:effectLst/>
              </a:rPr>
              <a:t> sei, das </a:t>
            </a:r>
            <a:r>
              <a:rPr lang="en-US" sz="1100" b="0" i="0" dirty="0" err="1">
                <a:effectLst/>
              </a:rPr>
              <a:t>soll</a:t>
            </a:r>
            <a:r>
              <a:rPr lang="en-US" sz="1100" b="0" i="0" dirty="0">
                <a:effectLst/>
              </a:rPr>
              <a:t> </a:t>
            </a:r>
            <a:r>
              <a:rPr lang="en-US" sz="1100" b="0" i="0" dirty="0" err="1">
                <a:effectLst/>
              </a:rPr>
              <a:t>sie</a:t>
            </a:r>
            <a:r>
              <a:rPr lang="en-US" sz="1100" b="0" i="0" dirty="0">
                <a:effectLst/>
              </a:rPr>
              <a:t> </a:t>
            </a:r>
            <a:r>
              <a:rPr lang="en-US" sz="1100" b="0" i="0" dirty="0" err="1">
                <a:effectLst/>
              </a:rPr>
              <a:t>nie</a:t>
            </a:r>
            <a:r>
              <a:rPr lang="en-US" sz="1100" b="0" i="0" dirty="0">
                <a:effectLst/>
              </a:rPr>
              <a:t> </a:t>
            </a:r>
            <a:r>
              <a:rPr lang="en-US" sz="1100" b="0" i="0" dirty="0" err="1">
                <a:effectLst/>
              </a:rPr>
              <a:t>fragen</a:t>
            </a:r>
            <a:r>
              <a:rPr lang="en-US" sz="1100" b="0" i="0" dirty="0">
                <a:effectLst/>
              </a:rPr>
              <a:t>. Elsa und Lohengrin </a:t>
            </a:r>
            <a:r>
              <a:rPr lang="en-US" sz="1100" b="0" i="0" dirty="0" err="1">
                <a:effectLst/>
              </a:rPr>
              <a:t>könnten</a:t>
            </a:r>
            <a:r>
              <a:rPr lang="en-US" sz="1100" b="0" i="0" dirty="0">
                <a:effectLst/>
              </a:rPr>
              <a:t> nun </a:t>
            </a:r>
            <a:r>
              <a:rPr lang="en-US" sz="1100" b="0" i="0" dirty="0" err="1">
                <a:effectLst/>
              </a:rPr>
              <a:t>ein</a:t>
            </a:r>
            <a:r>
              <a:rPr lang="en-US" sz="1100" b="0" i="0" dirty="0">
                <a:effectLst/>
              </a:rPr>
              <a:t> </a:t>
            </a:r>
            <a:r>
              <a:rPr lang="en-US" sz="1100" b="0" i="0" dirty="0" err="1">
                <a:effectLst/>
              </a:rPr>
              <a:t>glückliches</a:t>
            </a:r>
            <a:r>
              <a:rPr lang="en-US" sz="1100" b="0" i="0" dirty="0">
                <a:effectLst/>
              </a:rPr>
              <a:t> </a:t>
            </a:r>
            <a:r>
              <a:rPr lang="en-US" sz="1100" b="0" i="0" dirty="0" err="1">
                <a:effectLst/>
              </a:rPr>
              <a:t>Herrscherpaar</a:t>
            </a:r>
            <a:r>
              <a:rPr lang="en-US" sz="1100" b="0" i="0" dirty="0">
                <a:effectLst/>
              </a:rPr>
              <a:t> sein. </a:t>
            </a:r>
            <a:r>
              <a:rPr lang="en-US" sz="1100" b="0" i="0" dirty="0" err="1">
                <a:effectLst/>
              </a:rPr>
              <a:t>Doch</a:t>
            </a:r>
            <a:r>
              <a:rPr lang="en-US" sz="1100" b="0" i="0" dirty="0">
                <a:effectLst/>
              </a:rPr>
              <a:t> das </a:t>
            </a:r>
            <a:r>
              <a:rPr lang="en-US" sz="1100" b="0" i="0" dirty="0" err="1">
                <a:effectLst/>
              </a:rPr>
              <a:t>Frageverbot</a:t>
            </a:r>
            <a:r>
              <a:rPr lang="en-US" sz="1100" b="0" i="0" dirty="0">
                <a:effectLst/>
              </a:rPr>
              <a:t> </a:t>
            </a:r>
            <a:r>
              <a:rPr lang="en-US" sz="1100" b="0" i="0" dirty="0" err="1">
                <a:effectLst/>
              </a:rPr>
              <a:t>steht</a:t>
            </a:r>
            <a:r>
              <a:rPr lang="en-US" sz="1100" b="0" i="0" dirty="0">
                <a:effectLst/>
              </a:rPr>
              <a:t> dem </a:t>
            </a:r>
            <a:r>
              <a:rPr lang="en-US" sz="1100" b="0" i="0" dirty="0" err="1">
                <a:effectLst/>
              </a:rPr>
              <a:t>Erkenntnisdrang</a:t>
            </a:r>
            <a:r>
              <a:rPr lang="en-US" sz="1100" b="0" i="0" dirty="0">
                <a:effectLst/>
              </a:rPr>
              <a:t> </a:t>
            </a:r>
            <a:r>
              <a:rPr lang="en-US" sz="1100" b="0" i="0" dirty="0" err="1">
                <a:effectLst/>
              </a:rPr>
              <a:t>entgegen</a:t>
            </a:r>
            <a:r>
              <a:rPr lang="en-US" sz="1100" b="0" i="0" dirty="0">
                <a:effectLst/>
              </a:rPr>
              <a:t>, dem </a:t>
            </a:r>
            <a:r>
              <a:rPr lang="en-US" sz="1100" b="0" i="0" dirty="0" err="1">
                <a:effectLst/>
              </a:rPr>
              <a:t>romantischen</a:t>
            </a:r>
            <a:r>
              <a:rPr lang="en-US" sz="1100" b="0" i="0" dirty="0">
                <a:effectLst/>
              </a:rPr>
              <a:t> </a:t>
            </a:r>
            <a:r>
              <a:rPr lang="en-US" sz="1100" b="0" i="0" dirty="0" err="1">
                <a:effectLst/>
              </a:rPr>
              <a:t>Wunder</a:t>
            </a:r>
            <a:r>
              <a:rPr lang="en-US" sz="1100" b="0" i="0" dirty="0">
                <a:effectLst/>
              </a:rPr>
              <a:t> </a:t>
            </a:r>
            <a:r>
              <a:rPr lang="en-US" sz="1100" b="0" i="0" dirty="0" err="1">
                <a:effectLst/>
              </a:rPr>
              <a:t>widersetzt</a:t>
            </a:r>
            <a:r>
              <a:rPr lang="en-US" sz="1100" b="0" i="0" dirty="0">
                <a:effectLst/>
              </a:rPr>
              <a:t> </a:t>
            </a:r>
            <a:r>
              <a:rPr lang="en-US" sz="1100" b="0" i="0" dirty="0" err="1">
                <a:effectLst/>
              </a:rPr>
              <a:t>sich</a:t>
            </a:r>
            <a:r>
              <a:rPr lang="en-US" sz="1100" b="0" i="0" dirty="0">
                <a:effectLst/>
              </a:rPr>
              <a:t> das </a:t>
            </a:r>
            <a:r>
              <a:rPr lang="en-US" sz="1100" b="0" i="0" dirty="0" err="1">
                <a:effectLst/>
              </a:rPr>
              <a:t>Wissenwollen</a:t>
            </a:r>
            <a:r>
              <a:rPr lang="en-US" sz="1100" b="0" i="0" dirty="0">
                <a:effectLst/>
              </a:rPr>
              <a:t>, Aufklärung </a:t>
            </a:r>
            <a:r>
              <a:rPr lang="en-US" sz="1100" b="0" i="0" dirty="0" err="1">
                <a:effectLst/>
              </a:rPr>
              <a:t>verträgt</a:t>
            </a:r>
            <a:r>
              <a:rPr lang="en-US" sz="1100" b="0" i="0" dirty="0">
                <a:effectLst/>
              </a:rPr>
              <a:t> </a:t>
            </a:r>
            <a:r>
              <a:rPr lang="en-US" sz="1100" b="0" i="0" dirty="0" err="1">
                <a:effectLst/>
              </a:rPr>
              <a:t>sich</a:t>
            </a:r>
            <a:r>
              <a:rPr lang="en-US" sz="1100" b="0" i="0" dirty="0">
                <a:effectLst/>
              </a:rPr>
              <a:t> </a:t>
            </a:r>
            <a:r>
              <a:rPr lang="en-US" sz="1100" b="0" i="0" dirty="0" err="1">
                <a:effectLst/>
              </a:rPr>
              <a:t>nicht</a:t>
            </a:r>
            <a:r>
              <a:rPr lang="en-US" sz="1100" b="0" i="0" dirty="0">
                <a:effectLst/>
              </a:rPr>
              <a:t> </a:t>
            </a:r>
            <a:r>
              <a:rPr lang="en-US" sz="1100" b="0" i="0" dirty="0" err="1">
                <a:effectLst/>
              </a:rPr>
              <a:t>mit</a:t>
            </a:r>
            <a:r>
              <a:rPr lang="en-US" sz="1100" b="0" i="0" dirty="0">
                <a:effectLst/>
              </a:rPr>
              <a:t> </a:t>
            </a:r>
            <a:r>
              <a:rPr lang="en-US" sz="1100" b="0" i="0" dirty="0" err="1">
                <a:effectLst/>
              </a:rPr>
              <a:t>blindem</a:t>
            </a:r>
            <a:r>
              <a:rPr lang="en-US" sz="1100" b="0" i="0" dirty="0">
                <a:effectLst/>
              </a:rPr>
              <a:t> </a:t>
            </a:r>
            <a:r>
              <a:rPr lang="en-US" sz="1100" b="0" i="0" dirty="0" err="1">
                <a:effectLst/>
              </a:rPr>
              <a:t>Glauben</a:t>
            </a:r>
            <a:r>
              <a:rPr lang="en-US" sz="1100" b="0" i="0" dirty="0">
                <a:effectLst/>
              </a:rPr>
              <a:t>. Die </a:t>
            </a:r>
            <a:r>
              <a:rPr lang="en-US" sz="1100" b="0" i="0" dirty="0" err="1">
                <a:effectLst/>
              </a:rPr>
              <a:t>Zweifel</a:t>
            </a:r>
            <a:r>
              <a:rPr lang="en-US" sz="1100" b="0" i="0" dirty="0">
                <a:effectLst/>
              </a:rPr>
              <a:t>, die </a:t>
            </a:r>
            <a:r>
              <a:rPr lang="en-US" sz="1100" b="0" i="0" dirty="0" err="1">
                <a:effectLst/>
              </a:rPr>
              <a:t>ihre</a:t>
            </a:r>
            <a:r>
              <a:rPr lang="en-US" sz="1100" b="0" i="0" dirty="0">
                <a:effectLst/>
              </a:rPr>
              <a:t> </a:t>
            </a:r>
            <a:r>
              <a:rPr lang="en-US" sz="1100" b="0" i="0" dirty="0" err="1">
                <a:effectLst/>
              </a:rPr>
              <a:t>Widersacher</a:t>
            </a:r>
            <a:r>
              <a:rPr lang="en-US" sz="1100" b="0" i="0" dirty="0">
                <a:effectLst/>
              </a:rPr>
              <a:t> in Elsa </a:t>
            </a:r>
            <a:r>
              <a:rPr lang="en-US" sz="1100" b="0" i="0" dirty="0" err="1">
                <a:effectLst/>
              </a:rPr>
              <a:t>wachrufen</a:t>
            </a:r>
            <a:r>
              <a:rPr lang="en-US" sz="1100" b="0" i="0" dirty="0">
                <a:effectLst/>
              </a:rPr>
              <a:t> – </a:t>
            </a:r>
            <a:r>
              <a:rPr lang="en-US" sz="1100" b="0" i="0" dirty="0" err="1">
                <a:effectLst/>
              </a:rPr>
              <a:t>Ortrud</a:t>
            </a:r>
            <a:r>
              <a:rPr lang="en-US" sz="1100" b="0" i="0" dirty="0">
                <a:effectLst/>
              </a:rPr>
              <a:t>, die den </a:t>
            </a:r>
            <a:r>
              <a:rPr lang="en-US" sz="1100" b="0" i="0" dirty="0" err="1">
                <a:effectLst/>
              </a:rPr>
              <a:t>alten</a:t>
            </a:r>
            <a:r>
              <a:rPr lang="en-US" sz="1100" b="0" i="0" dirty="0">
                <a:effectLst/>
              </a:rPr>
              <a:t> </a:t>
            </a:r>
            <a:r>
              <a:rPr lang="en-US" sz="1100" b="0" i="0" dirty="0" err="1">
                <a:effectLst/>
              </a:rPr>
              <a:t>Göttern</a:t>
            </a:r>
            <a:r>
              <a:rPr lang="en-US" sz="1100" b="0" i="0" dirty="0">
                <a:effectLst/>
              </a:rPr>
              <a:t> </a:t>
            </a:r>
            <a:r>
              <a:rPr lang="en-US" sz="1100" b="0" i="0" dirty="0" err="1">
                <a:effectLst/>
              </a:rPr>
              <a:t>anhängt</a:t>
            </a:r>
            <a:r>
              <a:rPr lang="en-US" sz="1100" b="0" i="0" dirty="0">
                <a:effectLst/>
              </a:rPr>
              <a:t>, und </a:t>
            </a:r>
            <a:r>
              <a:rPr lang="en-US" sz="1100" b="0" i="0" dirty="0" err="1">
                <a:effectLst/>
              </a:rPr>
              <a:t>Telramund</a:t>
            </a:r>
            <a:r>
              <a:rPr lang="en-US" sz="1100" b="0" i="0" dirty="0">
                <a:effectLst/>
              </a:rPr>
              <a:t>, der seine </a:t>
            </a:r>
            <a:r>
              <a:rPr lang="en-US" sz="1100" b="0" i="0" dirty="0" err="1">
                <a:effectLst/>
              </a:rPr>
              <a:t>Ehre</a:t>
            </a:r>
            <a:r>
              <a:rPr lang="en-US" sz="1100" b="0" i="0" dirty="0">
                <a:effectLst/>
              </a:rPr>
              <a:t> </a:t>
            </a:r>
            <a:r>
              <a:rPr lang="en-US" sz="1100" b="0" i="0" dirty="0" err="1">
                <a:effectLst/>
              </a:rPr>
              <a:t>verloren</a:t>
            </a:r>
            <a:r>
              <a:rPr lang="en-US" sz="1100" b="0" i="0" dirty="0">
                <a:effectLst/>
              </a:rPr>
              <a:t> hat –, </a:t>
            </a:r>
            <a:r>
              <a:rPr lang="en-US" sz="1100" b="0" i="0" dirty="0" err="1">
                <a:effectLst/>
              </a:rPr>
              <a:t>sind</a:t>
            </a:r>
            <a:r>
              <a:rPr lang="en-US" sz="1100" b="0" i="0" dirty="0">
                <a:effectLst/>
              </a:rPr>
              <a:t> in </a:t>
            </a:r>
            <a:r>
              <a:rPr lang="en-US" sz="1100" b="0" i="0" dirty="0" err="1">
                <a:effectLst/>
              </a:rPr>
              <a:t>jedem</a:t>
            </a:r>
            <a:r>
              <a:rPr lang="en-US" sz="1100" b="0" i="0" dirty="0">
                <a:effectLst/>
              </a:rPr>
              <a:t> Menschen von </a:t>
            </a:r>
            <a:r>
              <a:rPr lang="en-US" sz="1100" b="0" i="0" dirty="0" err="1">
                <a:effectLst/>
              </a:rPr>
              <a:t>Natur</a:t>
            </a:r>
            <a:r>
              <a:rPr lang="en-US" sz="1100" b="0" i="0" dirty="0">
                <a:effectLst/>
              </a:rPr>
              <a:t> </a:t>
            </a:r>
            <a:r>
              <a:rPr lang="en-US" sz="1100" b="0" i="0" dirty="0" err="1">
                <a:effectLst/>
              </a:rPr>
              <a:t>aus</a:t>
            </a:r>
            <a:r>
              <a:rPr lang="en-US" sz="1100" b="0" i="0" dirty="0">
                <a:effectLst/>
              </a:rPr>
              <a:t> </a:t>
            </a:r>
            <a:r>
              <a:rPr lang="en-US" sz="1100" b="0" i="0" dirty="0" err="1">
                <a:effectLst/>
              </a:rPr>
              <a:t>gesät</a:t>
            </a:r>
            <a:r>
              <a:rPr lang="en-US" sz="1100" b="0" i="0" dirty="0">
                <a:effectLst/>
              </a:rPr>
              <a:t>. In </a:t>
            </a:r>
            <a:r>
              <a:rPr lang="en-US" sz="1100" b="0" i="0" dirty="0" err="1">
                <a:effectLst/>
              </a:rPr>
              <a:t>Wagners</a:t>
            </a:r>
            <a:r>
              <a:rPr lang="en-US" sz="1100" b="0" i="0" dirty="0">
                <a:effectLst/>
              </a:rPr>
              <a:t> </a:t>
            </a:r>
            <a:r>
              <a:rPr lang="en-US" sz="1100" b="0" i="0" dirty="0" err="1">
                <a:effectLst/>
              </a:rPr>
              <a:t>Musik</a:t>
            </a:r>
            <a:r>
              <a:rPr lang="en-US" sz="1100" b="0" i="0" dirty="0">
                <a:effectLst/>
              </a:rPr>
              <a:t> </a:t>
            </a:r>
            <a:r>
              <a:rPr lang="en-US" sz="1100" b="0" i="0" dirty="0" err="1">
                <a:effectLst/>
              </a:rPr>
              <a:t>gewinnt</a:t>
            </a:r>
            <a:r>
              <a:rPr lang="en-US" sz="1100" b="0" i="0" dirty="0">
                <a:effectLst/>
              </a:rPr>
              <a:t> das </a:t>
            </a:r>
            <a:r>
              <a:rPr lang="en-US" sz="1100" b="0" i="0" dirty="0" err="1">
                <a:effectLst/>
              </a:rPr>
              <a:t>Verführerische</a:t>
            </a:r>
            <a:r>
              <a:rPr lang="en-US" sz="1100" b="0" i="0" dirty="0">
                <a:effectLst/>
              </a:rPr>
              <a:t> </a:t>
            </a:r>
            <a:r>
              <a:rPr lang="en-US" sz="1100" b="0" i="0" dirty="0" err="1">
                <a:effectLst/>
              </a:rPr>
              <a:t>wie</a:t>
            </a:r>
            <a:r>
              <a:rPr lang="en-US" sz="1100" b="0" i="0" dirty="0">
                <a:effectLst/>
              </a:rPr>
              <a:t> das </a:t>
            </a:r>
            <a:r>
              <a:rPr lang="en-US" sz="1100" b="0" i="0" dirty="0" err="1">
                <a:effectLst/>
              </a:rPr>
              <a:t>Riskante</a:t>
            </a:r>
            <a:r>
              <a:rPr lang="en-US" sz="1100" b="0" i="0" dirty="0">
                <a:effectLst/>
              </a:rPr>
              <a:t> von Lohengrins Wunsch </a:t>
            </a:r>
            <a:r>
              <a:rPr lang="en-US" sz="1100" b="0" i="0" dirty="0" err="1">
                <a:effectLst/>
              </a:rPr>
              <a:t>Ausdruck</a:t>
            </a:r>
            <a:r>
              <a:rPr lang="en-US" sz="1100" b="0" i="0" dirty="0">
                <a:effectLst/>
              </a:rPr>
              <a:t>, der </a:t>
            </a:r>
            <a:r>
              <a:rPr lang="en-US" sz="1100" b="0" i="0" dirty="0" err="1">
                <a:effectLst/>
              </a:rPr>
              <a:t>sich</a:t>
            </a:r>
            <a:r>
              <a:rPr lang="en-US" sz="1100" b="0" i="0" dirty="0">
                <a:effectLst/>
              </a:rPr>
              <a:t> </a:t>
            </a:r>
            <a:r>
              <a:rPr lang="en-US" sz="1100" b="0" i="0" dirty="0" err="1">
                <a:effectLst/>
              </a:rPr>
              <a:t>eine</a:t>
            </a:r>
            <a:r>
              <a:rPr lang="en-US" sz="1100" b="0" i="0" dirty="0">
                <a:effectLst/>
              </a:rPr>
              <a:t> Liebe um seiner </a:t>
            </a:r>
            <a:r>
              <a:rPr lang="en-US" sz="1100" b="0" i="0" dirty="0" err="1">
                <a:effectLst/>
              </a:rPr>
              <a:t>selbst</a:t>
            </a:r>
            <a:r>
              <a:rPr lang="en-US" sz="1100" b="0" i="0" dirty="0">
                <a:effectLst/>
              </a:rPr>
              <a:t> </a:t>
            </a:r>
            <a:r>
              <a:rPr lang="en-US" sz="1100" b="0" i="0" dirty="0" err="1">
                <a:effectLst/>
              </a:rPr>
              <a:t>ersehnt</a:t>
            </a:r>
            <a:r>
              <a:rPr lang="en-US" sz="1100" b="0" i="0" dirty="0">
                <a:effectLst/>
              </a:rPr>
              <a:t>. Die </a:t>
            </a:r>
            <a:r>
              <a:rPr lang="en-US" sz="1100" b="0" i="0" dirty="0" err="1">
                <a:effectLst/>
              </a:rPr>
              <a:t>Neuinszenierung</a:t>
            </a:r>
            <a:r>
              <a:rPr lang="en-US" sz="1100" b="0" i="0" dirty="0">
                <a:effectLst/>
              </a:rPr>
              <a:t> von </a:t>
            </a:r>
            <a:r>
              <a:rPr lang="en-US" sz="1100" b="0" i="0" dirty="0" err="1">
                <a:effectLst/>
              </a:rPr>
              <a:t>Kornél</a:t>
            </a:r>
            <a:r>
              <a:rPr lang="en-US" sz="1100" b="0" i="0" dirty="0">
                <a:effectLst/>
              </a:rPr>
              <a:t> </a:t>
            </a:r>
            <a:r>
              <a:rPr lang="en-US" sz="1100" b="0" i="0" dirty="0" err="1">
                <a:effectLst/>
              </a:rPr>
              <a:t>Mundruczó</a:t>
            </a:r>
            <a:r>
              <a:rPr lang="en-US" sz="1100" b="0" i="0" dirty="0">
                <a:effectLst/>
              </a:rPr>
              <a:t> </a:t>
            </a:r>
            <a:r>
              <a:rPr lang="en-US" sz="1100" b="0" i="0" dirty="0" err="1">
                <a:effectLst/>
              </a:rPr>
              <a:t>forscht</a:t>
            </a:r>
            <a:r>
              <a:rPr lang="en-US" sz="1100" b="0" i="0" dirty="0">
                <a:effectLst/>
              </a:rPr>
              <a:t> dem </a:t>
            </a:r>
            <a:r>
              <a:rPr lang="en-US" sz="1100" b="0" i="0" dirty="0" err="1">
                <a:effectLst/>
              </a:rPr>
              <a:t>ambivalenten</a:t>
            </a:r>
            <a:r>
              <a:rPr lang="en-US" sz="1100" b="0" i="0" dirty="0">
                <a:effectLst/>
              </a:rPr>
              <a:t> Potential </a:t>
            </a:r>
            <a:r>
              <a:rPr lang="en-US" sz="1100" b="0" i="0" dirty="0" err="1">
                <a:effectLst/>
              </a:rPr>
              <a:t>nach</a:t>
            </a:r>
            <a:r>
              <a:rPr lang="en-US" sz="1100" b="0" i="0" dirty="0">
                <a:effectLst/>
              </a:rPr>
              <a:t>, das in dem </a:t>
            </a:r>
            <a:r>
              <a:rPr lang="en-US" sz="1100" b="0" i="0" dirty="0" err="1">
                <a:effectLst/>
              </a:rPr>
              <a:t>Entwurf</a:t>
            </a:r>
            <a:r>
              <a:rPr lang="en-US" sz="1100" b="0" i="0" dirty="0">
                <a:effectLst/>
              </a:rPr>
              <a:t> </a:t>
            </a:r>
            <a:r>
              <a:rPr lang="en-US" sz="1100" b="0" i="0" dirty="0" err="1">
                <a:effectLst/>
              </a:rPr>
              <a:t>eines</a:t>
            </a:r>
            <a:r>
              <a:rPr lang="en-US" sz="1100" b="0" i="0" dirty="0">
                <a:effectLst/>
              </a:rPr>
              <a:t> dem </a:t>
            </a:r>
            <a:r>
              <a:rPr lang="en-US" sz="1100" b="0" i="0" dirty="0" err="1">
                <a:effectLst/>
              </a:rPr>
              <a:t>Normalen</a:t>
            </a:r>
            <a:r>
              <a:rPr lang="en-US" sz="1100" b="0" i="0" dirty="0">
                <a:effectLst/>
              </a:rPr>
              <a:t> </a:t>
            </a:r>
            <a:r>
              <a:rPr lang="en-US" sz="1100" b="0" i="0" dirty="0" err="1">
                <a:effectLst/>
              </a:rPr>
              <a:t>überlegenen</a:t>
            </a:r>
            <a:r>
              <a:rPr lang="en-US" sz="1100" b="0" i="0" dirty="0">
                <a:effectLst/>
              </a:rPr>
              <a:t>, </a:t>
            </a:r>
            <a:r>
              <a:rPr lang="en-US" sz="1100" b="0" i="0" dirty="0" err="1">
                <a:effectLst/>
              </a:rPr>
              <a:t>mit</a:t>
            </a:r>
            <a:r>
              <a:rPr lang="en-US" sz="1100" b="0" i="0" dirty="0">
                <a:effectLst/>
              </a:rPr>
              <a:t> </a:t>
            </a:r>
            <a:r>
              <a:rPr lang="en-US" sz="1100" b="0" i="0" dirty="0" err="1">
                <a:effectLst/>
              </a:rPr>
              <a:t>überirdischen</a:t>
            </a:r>
            <a:r>
              <a:rPr lang="en-US" sz="1100" b="0" i="0" dirty="0">
                <a:effectLst/>
              </a:rPr>
              <a:t> </a:t>
            </a:r>
            <a:r>
              <a:rPr lang="en-US" sz="1100" b="0" i="0" dirty="0" err="1">
                <a:effectLst/>
              </a:rPr>
              <a:t>Kräften</a:t>
            </a:r>
            <a:r>
              <a:rPr lang="en-US" sz="1100" b="0" i="0" dirty="0">
                <a:effectLst/>
              </a:rPr>
              <a:t> </a:t>
            </a:r>
            <a:r>
              <a:rPr lang="en-US" sz="1100" b="0" i="0" dirty="0" err="1">
                <a:effectLst/>
              </a:rPr>
              <a:t>versehenen</a:t>
            </a:r>
            <a:r>
              <a:rPr lang="en-US" sz="1100" b="0" i="0" dirty="0">
                <a:effectLst/>
              </a:rPr>
              <a:t> Menschen </a:t>
            </a:r>
            <a:r>
              <a:rPr lang="en-US" sz="1100" b="0" i="0" dirty="0" err="1">
                <a:effectLst/>
              </a:rPr>
              <a:t>liegt</a:t>
            </a:r>
            <a:r>
              <a:rPr lang="en-US" sz="1100" b="0" i="0" dirty="0">
                <a:effectLst/>
              </a:rPr>
              <a:t>. Für </a:t>
            </a:r>
            <a:r>
              <a:rPr lang="en-US" sz="1100" b="0" i="0" dirty="0" err="1">
                <a:effectLst/>
              </a:rPr>
              <a:t>ihn</a:t>
            </a:r>
            <a:r>
              <a:rPr lang="en-US" sz="1100" b="0" i="0" dirty="0">
                <a:effectLst/>
              </a:rPr>
              <a:t> </a:t>
            </a:r>
            <a:r>
              <a:rPr lang="en-US" sz="1100" b="0" i="0" dirty="0" err="1">
                <a:effectLst/>
              </a:rPr>
              <a:t>ist</a:t>
            </a:r>
            <a:r>
              <a:rPr lang="en-US" sz="1100" b="0" i="0" dirty="0">
                <a:effectLst/>
              </a:rPr>
              <a:t> Lohengrin „die </a:t>
            </a:r>
            <a:r>
              <a:rPr lang="en-US" sz="1100" b="0" i="0" dirty="0" err="1">
                <a:effectLst/>
              </a:rPr>
              <a:t>provokanteste</a:t>
            </a:r>
            <a:r>
              <a:rPr lang="en-US" sz="1100" b="0" i="0" dirty="0">
                <a:effectLst/>
              </a:rPr>
              <a:t> inhumane </a:t>
            </a:r>
            <a:r>
              <a:rPr lang="en-US" sz="1100" b="0" i="0" dirty="0" err="1">
                <a:effectLst/>
              </a:rPr>
              <a:t>Figur</a:t>
            </a:r>
            <a:r>
              <a:rPr lang="en-US" sz="1100" b="0" i="0" dirty="0">
                <a:effectLst/>
              </a:rPr>
              <a:t> </a:t>
            </a:r>
            <a:r>
              <a:rPr lang="en-US" sz="1100" b="0" i="0" dirty="0" err="1">
                <a:effectLst/>
              </a:rPr>
              <a:t>im</a:t>
            </a:r>
            <a:r>
              <a:rPr lang="en-US" sz="1100" b="0" i="0" dirty="0">
                <a:effectLst/>
              </a:rPr>
              <a:t> </a:t>
            </a:r>
            <a:r>
              <a:rPr lang="en-US" sz="1100" b="0" i="0" dirty="0" err="1">
                <a:effectLst/>
              </a:rPr>
              <a:t>gesamten</a:t>
            </a:r>
            <a:r>
              <a:rPr lang="en-US" sz="1100" b="0" i="0" dirty="0">
                <a:effectLst/>
              </a:rPr>
              <a:t> </a:t>
            </a:r>
            <a:r>
              <a:rPr lang="en-US" sz="1100" b="0" i="0" dirty="0" err="1">
                <a:effectLst/>
              </a:rPr>
              <a:t>Opernkosmos</a:t>
            </a:r>
            <a:r>
              <a:rPr lang="en-US" sz="1100" b="0" i="0" dirty="0">
                <a:effectLst/>
              </a:rPr>
              <a:t>“. Die </a:t>
            </a:r>
            <a:r>
              <a:rPr lang="en-US" sz="1100" b="0" i="0" dirty="0" err="1">
                <a:effectLst/>
              </a:rPr>
              <a:t>Handlung</a:t>
            </a:r>
            <a:r>
              <a:rPr lang="en-US" sz="1100" b="0" i="0" dirty="0">
                <a:effectLst/>
              </a:rPr>
              <a:t> </a:t>
            </a:r>
            <a:r>
              <a:rPr lang="en-US" sz="1100" b="0" i="0" dirty="0" err="1">
                <a:effectLst/>
              </a:rPr>
              <a:t>spielt</a:t>
            </a:r>
            <a:r>
              <a:rPr lang="en-US" sz="1100" b="0" i="0" dirty="0">
                <a:effectLst/>
              </a:rPr>
              <a:t> in </a:t>
            </a:r>
            <a:r>
              <a:rPr lang="en-US" sz="1100" b="0" i="0" dirty="0" err="1">
                <a:effectLst/>
              </a:rPr>
              <a:t>einer</a:t>
            </a:r>
            <a:r>
              <a:rPr lang="en-US" sz="1100" b="0" i="0" dirty="0">
                <a:effectLst/>
              </a:rPr>
              <a:t> </a:t>
            </a:r>
            <a:r>
              <a:rPr lang="en-US" sz="1100" b="0" i="0" dirty="0" err="1">
                <a:effectLst/>
              </a:rPr>
              <a:t>posthumanen</a:t>
            </a:r>
            <a:r>
              <a:rPr lang="en-US" sz="1100" b="0" i="0" dirty="0">
                <a:effectLst/>
              </a:rPr>
              <a:t> Welt, in der </a:t>
            </a:r>
            <a:r>
              <a:rPr lang="en-US" sz="1100" b="0" i="0" dirty="0" err="1">
                <a:effectLst/>
              </a:rPr>
              <a:t>eine</a:t>
            </a:r>
            <a:r>
              <a:rPr lang="en-US" sz="1100" b="0" i="0" dirty="0">
                <a:effectLst/>
              </a:rPr>
              <a:t> Gruppe von </a:t>
            </a:r>
            <a:r>
              <a:rPr lang="en-US" sz="1100" b="0" i="0" dirty="0" err="1">
                <a:effectLst/>
              </a:rPr>
              <a:t>Überlebenden</a:t>
            </a:r>
            <a:r>
              <a:rPr lang="en-US" sz="1100" b="0" i="0" dirty="0">
                <a:effectLst/>
              </a:rPr>
              <a:t> </a:t>
            </a:r>
            <a:r>
              <a:rPr lang="en-US" sz="1100" b="0" i="0" dirty="0" err="1">
                <a:effectLst/>
              </a:rPr>
              <a:t>voller</a:t>
            </a:r>
            <a:r>
              <a:rPr lang="en-US" sz="1100" b="0" i="0" dirty="0">
                <a:effectLst/>
              </a:rPr>
              <a:t> Angst und </a:t>
            </a:r>
            <a:r>
              <a:rPr lang="en-US" sz="1100" b="0" i="0" dirty="0" err="1">
                <a:effectLst/>
              </a:rPr>
              <a:t>voller</a:t>
            </a:r>
            <a:r>
              <a:rPr lang="en-US" sz="1100" b="0" i="0" dirty="0">
                <a:effectLst/>
              </a:rPr>
              <a:t> </a:t>
            </a:r>
            <a:r>
              <a:rPr lang="en-US" sz="1100" b="0" i="0" dirty="0" err="1">
                <a:effectLst/>
              </a:rPr>
              <a:t>Fragen</a:t>
            </a:r>
            <a:r>
              <a:rPr lang="en-US" sz="1100" b="0" i="0" dirty="0">
                <a:effectLst/>
              </a:rPr>
              <a:t> auf </a:t>
            </a:r>
            <a:r>
              <a:rPr lang="en-US" sz="1100" b="0" i="0" dirty="0" err="1">
                <a:effectLst/>
              </a:rPr>
              <a:t>Erlösung</a:t>
            </a:r>
            <a:r>
              <a:rPr lang="en-US" sz="1100" b="0" i="0" dirty="0">
                <a:effectLst/>
              </a:rPr>
              <a:t> </a:t>
            </a:r>
            <a:r>
              <a:rPr lang="en-US" sz="1100" b="0" i="0" dirty="0" err="1">
                <a:effectLst/>
              </a:rPr>
              <a:t>hofft</a:t>
            </a:r>
            <a:r>
              <a:rPr lang="en-US" sz="1100" b="0" i="0" dirty="0">
                <a:effectLst/>
              </a:rPr>
              <a:t>.</a:t>
            </a:r>
            <a:endParaRPr lang="en-US" altLang="zh-CN" sz="1100" b="0" i="0" dirty="0">
              <a:effectLst/>
            </a:endParaRPr>
          </a:p>
          <a:p>
            <a:pPr indent="-228600" defTabSz="914400">
              <a:lnSpc>
                <a:spcPct val="90000"/>
              </a:lnSpc>
              <a:spcAft>
                <a:spcPts val="600"/>
              </a:spcAft>
              <a:buFont typeface="Arial" panose="020B0604020202020204" pitchFamily="34" charset="0"/>
              <a:buChar char="•"/>
            </a:pPr>
            <a:endParaRPr lang="en-US" altLang="zh-CN" sz="1100" b="0" i="0" dirty="0">
              <a:effectLst/>
            </a:endParaRPr>
          </a:p>
          <a:p>
            <a:pPr indent="-228600" defTabSz="914400">
              <a:lnSpc>
                <a:spcPct val="90000"/>
              </a:lnSpc>
              <a:spcAft>
                <a:spcPts val="600"/>
              </a:spcAft>
              <a:buFont typeface="Arial" panose="020B0604020202020204" pitchFamily="34" charset="0"/>
              <a:buChar char="•"/>
            </a:pPr>
            <a:r>
              <a:rPr lang="zh-CN" altLang="en-US" sz="1100" b="0" i="0" dirty="0">
                <a:effectLst/>
              </a:rPr>
              <a:t>一个小男孩失踪了，他是一个古老王国的王位继承人。姐姐被指控杀害了他。她没有为自己辩护，而是召唤了一个梦想中的人物来支持她。而她的骑士，他确实来了，赢得了她的事业和她的心。她永远不应该问他到底是谁。</a:t>
            </a:r>
            <a:r>
              <a:rPr lang="en-US" altLang="zh-CN" sz="1100" b="0" i="0" dirty="0">
                <a:effectLst/>
              </a:rPr>
              <a:t>Elsa </a:t>
            </a:r>
            <a:r>
              <a:rPr lang="zh-CN" altLang="en-US" sz="1100" b="0" i="0" dirty="0">
                <a:effectLst/>
              </a:rPr>
              <a:t>和 </a:t>
            </a:r>
            <a:r>
              <a:rPr lang="en-US" altLang="zh-CN" sz="1100" b="0" i="0" dirty="0">
                <a:effectLst/>
              </a:rPr>
              <a:t>Lohengrin </a:t>
            </a:r>
            <a:r>
              <a:rPr lang="zh-CN" altLang="en-US" sz="1100" b="0" i="0" dirty="0">
                <a:effectLst/>
              </a:rPr>
              <a:t>现在可以成为幸福的统治夫妇了。但禁问阻碍了求知欲，求知欲抵制了浪漫的奇迹，启蒙与盲目信仰不相容。</a:t>
            </a:r>
            <a:r>
              <a:rPr lang="en-US" altLang="zh-CN" sz="1100" b="0" i="0" dirty="0">
                <a:effectLst/>
              </a:rPr>
              <a:t>Elsa </a:t>
            </a:r>
            <a:r>
              <a:rPr lang="zh-CN" altLang="en-US" sz="1100" b="0" i="0" dirty="0">
                <a:effectLst/>
              </a:rPr>
              <a:t>的对手</a:t>
            </a:r>
            <a:r>
              <a:rPr lang="en-US" altLang="zh-CN" sz="1100" b="0" i="0" dirty="0">
                <a:effectLst/>
              </a:rPr>
              <a:t>——</a:t>
            </a:r>
            <a:r>
              <a:rPr lang="zh-CN" altLang="en-US" sz="1100" b="0" i="0" dirty="0">
                <a:effectLst/>
              </a:rPr>
              <a:t>忠于旧神的 </a:t>
            </a:r>
            <a:r>
              <a:rPr lang="en-US" altLang="zh-CN" sz="1100" b="0" i="0" dirty="0" err="1">
                <a:effectLst/>
              </a:rPr>
              <a:t>Ortrud</a:t>
            </a:r>
            <a:r>
              <a:rPr lang="en-US" altLang="zh-CN" sz="1100" b="0" i="0" dirty="0">
                <a:effectLst/>
              </a:rPr>
              <a:t> </a:t>
            </a:r>
            <a:r>
              <a:rPr lang="zh-CN" altLang="en-US" sz="1100" b="0" i="0" dirty="0">
                <a:effectLst/>
              </a:rPr>
              <a:t>和失去荣誉的 </a:t>
            </a:r>
            <a:r>
              <a:rPr lang="en-US" altLang="zh-CN" sz="1100" b="0" i="0" dirty="0" err="1">
                <a:effectLst/>
              </a:rPr>
              <a:t>Telramund</a:t>
            </a:r>
            <a:r>
              <a:rPr lang="en-US" altLang="zh-CN" sz="1100" b="0" i="0" dirty="0">
                <a:effectLst/>
              </a:rPr>
              <a:t>——</a:t>
            </a:r>
            <a:r>
              <a:rPr lang="zh-CN" altLang="en-US" sz="1100" b="0" i="0" dirty="0">
                <a:effectLst/>
              </a:rPr>
              <a:t>对她产生的怀疑是每个人与生俱来的。在瓦格纳的音乐中，诱人和冒险都在罗恩格林的欲望中得到体现 谁渴望对自己的爱。</a:t>
            </a:r>
            <a:r>
              <a:rPr lang="en-US" altLang="zh-CN" sz="1100" b="0" i="0" dirty="0" err="1">
                <a:effectLst/>
              </a:rPr>
              <a:t>Kornél</a:t>
            </a:r>
            <a:r>
              <a:rPr lang="en-US" altLang="zh-CN" sz="1100" b="0" i="0" dirty="0">
                <a:effectLst/>
              </a:rPr>
              <a:t> </a:t>
            </a:r>
            <a:r>
              <a:rPr lang="en-US" altLang="zh-CN" sz="1100" b="0" i="0" dirty="0" err="1">
                <a:effectLst/>
              </a:rPr>
              <a:t>Mundruczó</a:t>
            </a:r>
            <a:r>
              <a:rPr lang="en-US" altLang="zh-CN" sz="1100" b="0" i="0" dirty="0">
                <a:effectLst/>
              </a:rPr>
              <a:t> </a:t>
            </a:r>
            <a:r>
              <a:rPr lang="zh-CN" altLang="en-US" sz="1100" b="0" i="0" dirty="0">
                <a:effectLst/>
              </a:rPr>
              <a:t>的新作品调查了一个优于常人并被赋予超自然力量的人的设计中存在的矛盾潜力。对他来说，罗恩格林是“整个歌剧界最具挑衅性的非人人物”。该行动发生在后人类世界中，一群恐惧和质疑的幸存者希望获得救赎。</a:t>
            </a:r>
            <a:endParaRPr lang="en-US" sz="1100" dirty="0"/>
          </a:p>
        </p:txBody>
      </p:sp>
      <p:pic>
        <p:nvPicPr>
          <p:cNvPr id="1030" name="Picture 6">
            <a:extLst>
              <a:ext uri="{FF2B5EF4-FFF2-40B4-BE49-F238E27FC236}">
                <a16:creationId xmlns:a16="http://schemas.microsoft.com/office/drawing/2014/main" id="{8F443417-48AC-C9D1-27FC-6AC27B6DAD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39863" y="1010924"/>
            <a:ext cx="3908835" cy="94789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illkommen zurück! | Herzlich Willkommen zurück🤗 Unsere neue Spielzeit  2021/2022 hat offiziell begonnen und wir freuen uns auf Euch!😍🎉 Alle  Informationen zum aktuellen... | By Bayerische Staatsoper | Facebook">
            <a:extLst>
              <a:ext uri="{FF2B5EF4-FFF2-40B4-BE49-F238E27FC236}">
                <a16:creationId xmlns:a16="http://schemas.microsoft.com/office/drawing/2014/main" id="{8E97038E-7113-29CB-347B-B0CD2F25CA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24968" y="2961503"/>
            <a:ext cx="3138616" cy="313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697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352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50" y="1681544"/>
            <a:ext cx="8915400" cy="18288"/>
          </a:xfrm>
          <a:custGeom>
            <a:avLst/>
            <a:gdLst>
              <a:gd name="connsiteX0" fmla="*/ 0 w 8915400"/>
              <a:gd name="connsiteY0" fmla="*/ 0 h 18288"/>
              <a:gd name="connsiteX1" fmla="*/ 774954 w 8915400"/>
              <a:gd name="connsiteY1" fmla="*/ 0 h 18288"/>
              <a:gd name="connsiteX2" fmla="*/ 1639062 w 8915400"/>
              <a:gd name="connsiteY2" fmla="*/ 0 h 18288"/>
              <a:gd name="connsiteX3" fmla="*/ 2057400 w 8915400"/>
              <a:gd name="connsiteY3" fmla="*/ 0 h 18288"/>
              <a:gd name="connsiteX4" fmla="*/ 2654046 w 8915400"/>
              <a:gd name="connsiteY4" fmla="*/ 0 h 18288"/>
              <a:gd name="connsiteX5" fmla="*/ 3072384 w 8915400"/>
              <a:gd name="connsiteY5" fmla="*/ 0 h 18288"/>
              <a:gd name="connsiteX6" fmla="*/ 3758184 w 8915400"/>
              <a:gd name="connsiteY6" fmla="*/ 0 h 18288"/>
              <a:gd name="connsiteX7" fmla="*/ 4354830 w 8915400"/>
              <a:gd name="connsiteY7" fmla="*/ 0 h 18288"/>
              <a:gd name="connsiteX8" fmla="*/ 5129784 w 8915400"/>
              <a:gd name="connsiteY8" fmla="*/ 0 h 18288"/>
              <a:gd name="connsiteX9" fmla="*/ 5993892 w 8915400"/>
              <a:gd name="connsiteY9" fmla="*/ 0 h 18288"/>
              <a:gd name="connsiteX10" fmla="*/ 6679692 w 8915400"/>
              <a:gd name="connsiteY10" fmla="*/ 0 h 18288"/>
              <a:gd name="connsiteX11" fmla="*/ 7543800 w 8915400"/>
              <a:gd name="connsiteY11" fmla="*/ 0 h 18288"/>
              <a:gd name="connsiteX12" fmla="*/ 8229600 w 8915400"/>
              <a:gd name="connsiteY12" fmla="*/ 0 h 18288"/>
              <a:gd name="connsiteX13" fmla="*/ 8915400 w 8915400"/>
              <a:gd name="connsiteY13" fmla="*/ 0 h 18288"/>
              <a:gd name="connsiteX14" fmla="*/ 8915400 w 8915400"/>
              <a:gd name="connsiteY14" fmla="*/ 18288 h 18288"/>
              <a:gd name="connsiteX15" fmla="*/ 8229600 w 8915400"/>
              <a:gd name="connsiteY15" fmla="*/ 18288 h 18288"/>
              <a:gd name="connsiteX16" fmla="*/ 7722108 w 8915400"/>
              <a:gd name="connsiteY16" fmla="*/ 18288 h 18288"/>
              <a:gd name="connsiteX17" fmla="*/ 7303770 w 8915400"/>
              <a:gd name="connsiteY17" fmla="*/ 18288 h 18288"/>
              <a:gd name="connsiteX18" fmla="*/ 6707124 w 8915400"/>
              <a:gd name="connsiteY18" fmla="*/ 18288 h 18288"/>
              <a:gd name="connsiteX19" fmla="*/ 6021324 w 8915400"/>
              <a:gd name="connsiteY19" fmla="*/ 18288 h 18288"/>
              <a:gd name="connsiteX20" fmla="*/ 5424678 w 8915400"/>
              <a:gd name="connsiteY20" fmla="*/ 18288 h 18288"/>
              <a:gd name="connsiteX21" fmla="*/ 4917186 w 8915400"/>
              <a:gd name="connsiteY21" fmla="*/ 18288 h 18288"/>
              <a:gd name="connsiteX22" fmla="*/ 4053078 w 8915400"/>
              <a:gd name="connsiteY22" fmla="*/ 18288 h 18288"/>
              <a:gd name="connsiteX23" fmla="*/ 3367278 w 8915400"/>
              <a:gd name="connsiteY23" fmla="*/ 18288 h 18288"/>
              <a:gd name="connsiteX24" fmla="*/ 2592324 w 8915400"/>
              <a:gd name="connsiteY24" fmla="*/ 18288 h 18288"/>
              <a:gd name="connsiteX25" fmla="*/ 2173986 w 8915400"/>
              <a:gd name="connsiteY25" fmla="*/ 18288 h 18288"/>
              <a:gd name="connsiteX26" fmla="*/ 1666494 w 8915400"/>
              <a:gd name="connsiteY26" fmla="*/ 18288 h 18288"/>
              <a:gd name="connsiteX27" fmla="*/ 980694 w 8915400"/>
              <a:gd name="connsiteY27" fmla="*/ 18288 h 18288"/>
              <a:gd name="connsiteX28" fmla="*/ 0 w 8915400"/>
              <a:gd name="connsiteY28" fmla="*/ 18288 h 18288"/>
              <a:gd name="connsiteX29" fmla="*/ 0 w 8915400"/>
              <a:gd name="connsiteY29" fmla="*/ 0 h 18288"/>
              <a:gd name="connsiteX0" fmla="*/ 0 w 8915400"/>
              <a:gd name="connsiteY0" fmla="*/ 0 h 18288"/>
              <a:gd name="connsiteX1" fmla="*/ 507492 w 8915400"/>
              <a:gd name="connsiteY1" fmla="*/ 0 h 18288"/>
              <a:gd name="connsiteX2" fmla="*/ 925830 w 8915400"/>
              <a:gd name="connsiteY2" fmla="*/ 0 h 18288"/>
              <a:gd name="connsiteX3" fmla="*/ 1433322 w 8915400"/>
              <a:gd name="connsiteY3" fmla="*/ 0 h 18288"/>
              <a:gd name="connsiteX4" fmla="*/ 2119122 w 8915400"/>
              <a:gd name="connsiteY4" fmla="*/ 0 h 18288"/>
              <a:gd name="connsiteX5" fmla="*/ 2894076 w 8915400"/>
              <a:gd name="connsiteY5" fmla="*/ 0 h 18288"/>
              <a:gd name="connsiteX6" fmla="*/ 3758184 w 8915400"/>
              <a:gd name="connsiteY6" fmla="*/ 0 h 18288"/>
              <a:gd name="connsiteX7" fmla="*/ 4622292 w 8915400"/>
              <a:gd name="connsiteY7" fmla="*/ 0 h 18288"/>
              <a:gd name="connsiteX8" fmla="*/ 5218938 w 8915400"/>
              <a:gd name="connsiteY8" fmla="*/ 0 h 18288"/>
              <a:gd name="connsiteX9" fmla="*/ 5993892 w 8915400"/>
              <a:gd name="connsiteY9" fmla="*/ 0 h 18288"/>
              <a:gd name="connsiteX10" fmla="*/ 6679692 w 8915400"/>
              <a:gd name="connsiteY10" fmla="*/ 0 h 18288"/>
              <a:gd name="connsiteX11" fmla="*/ 7276338 w 8915400"/>
              <a:gd name="connsiteY11" fmla="*/ 0 h 18288"/>
              <a:gd name="connsiteX12" fmla="*/ 8051292 w 8915400"/>
              <a:gd name="connsiteY12" fmla="*/ 0 h 18288"/>
              <a:gd name="connsiteX13" fmla="*/ 8915400 w 8915400"/>
              <a:gd name="connsiteY13" fmla="*/ 0 h 18288"/>
              <a:gd name="connsiteX14" fmla="*/ 8915400 w 8915400"/>
              <a:gd name="connsiteY14" fmla="*/ 18288 h 18288"/>
              <a:gd name="connsiteX15" fmla="*/ 8407908 w 8915400"/>
              <a:gd name="connsiteY15" fmla="*/ 18288 h 18288"/>
              <a:gd name="connsiteX16" fmla="*/ 7543800 w 8915400"/>
              <a:gd name="connsiteY16" fmla="*/ 18288 h 18288"/>
              <a:gd name="connsiteX17" fmla="*/ 7036308 w 8915400"/>
              <a:gd name="connsiteY17" fmla="*/ 18288 h 18288"/>
              <a:gd name="connsiteX18" fmla="*/ 6261354 w 8915400"/>
              <a:gd name="connsiteY18" fmla="*/ 18288 h 18288"/>
              <a:gd name="connsiteX19" fmla="*/ 5843016 w 8915400"/>
              <a:gd name="connsiteY19" fmla="*/ 18288 h 18288"/>
              <a:gd name="connsiteX20" fmla="*/ 5157216 w 8915400"/>
              <a:gd name="connsiteY20" fmla="*/ 18288 h 18288"/>
              <a:gd name="connsiteX21" fmla="*/ 4649724 w 8915400"/>
              <a:gd name="connsiteY21" fmla="*/ 18288 h 18288"/>
              <a:gd name="connsiteX22" fmla="*/ 3785616 w 8915400"/>
              <a:gd name="connsiteY22" fmla="*/ 18288 h 18288"/>
              <a:gd name="connsiteX23" fmla="*/ 3367278 w 8915400"/>
              <a:gd name="connsiteY23" fmla="*/ 18288 h 18288"/>
              <a:gd name="connsiteX24" fmla="*/ 2681478 w 8915400"/>
              <a:gd name="connsiteY24" fmla="*/ 18288 h 18288"/>
              <a:gd name="connsiteX25" fmla="*/ 2263140 w 8915400"/>
              <a:gd name="connsiteY25" fmla="*/ 18288 h 18288"/>
              <a:gd name="connsiteX26" fmla="*/ 1755648 w 8915400"/>
              <a:gd name="connsiteY26" fmla="*/ 18288 h 18288"/>
              <a:gd name="connsiteX27" fmla="*/ 980694 w 8915400"/>
              <a:gd name="connsiteY27" fmla="*/ 18288 h 18288"/>
              <a:gd name="connsiteX28" fmla="*/ 0 w 8915400"/>
              <a:gd name="connsiteY28" fmla="*/ 18288 h 18288"/>
              <a:gd name="connsiteX29" fmla="*/ 0 w 8915400"/>
              <a:gd name="connsiteY29"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915400" h="18288" fill="none" extrusionOk="0">
                <a:moveTo>
                  <a:pt x="0" y="0"/>
                </a:moveTo>
                <a:cubicBezTo>
                  <a:pt x="318021" y="1775"/>
                  <a:pt x="427423" y="-25091"/>
                  <a:pt x="774954" y="0"/>
                </a:cubicBezTo>
                <a:cubicBezTo>
                  <a:pt x="1103090" y="6350"/>
                  <a:pt x="1308990" y="13643"/>
                  <a:pt x="1639062" y="0"/>
                </a:cubicBezTo>
                <a:cubicBezTo>
                  <a:pt x="1945602" y="28272"/>
                  <a:pt x="1843584" y="22833"/>
                  <a:pt x="2057400" y="0"/>
                </a:cubicBezTo>
                <a:cubicBezTo>
                  <a:pt x="2279109" y="-34968"/>
                  <a:pt x="2463111" y="-26777"/>
                  <a:pt x="2654046" y="0"/>
                </a:cubicBezTo>
                <a:cubicBezTo>
                  <a:pt x="2880075" y="11713"/>
                  <a:pt x="2956969" y="16325"/>
                  <a:pt x="3072384" y="0"/>
                </a:cubicBezTo>
                <a:cubicBezTo>
                  <a:pt x="3184887" y="1548"/>
                  <a:pt x="3566102" y="19664"/>
                  <a:pt x="3758184" y="0"/>
                </a:cubicBezTo>
                <a:cubicBezTo>
                  <a:pt x="3944144" y="-51598"/>
                  <a:pt x="4143023" y="-8638"/>
                  <a:pt x="4354830" y="0"/>
                </a:cubicBezTo>
                <a:cubicBezTo>
                  <a:pt x="4598132" y="33349"/>
                  <a:pt x="4876589" y="6117"/>
                  <a:pt x="5129784" y="0"/>
                </a:cubicBezTo>
                <a:cubicBezTo>
                  <a:pt x="5333850" y="69301"/>
                  <a:pt x="5726408" y="-72241"/>
                  <a:pt x="5993892" y="0"/>
                </a:cubicBezTo>
                <a:cubicBezTo>
                  <a:pt x="6311803" y="36439"/>
                  <a:pt x="6370268" y="15721"/>
                  <a:pt x="6679692" y="0"/>
                </a:cubicBezTo>
                <a:cubicBezTo>
                  <a:pt x="6957060" y="3146"/>
                  <a:pt x="7221891" y="-15374"/>
                  <a:pt x="7543800" y="0"/>
                </a:cubicBezTo>
                <a:cubicBezTo>
                  <a:pt x="7900567" y="9790"/>
                  <a:pt x="7890479" y="-18895"/>
                  <a:pt x="8229600" y="0"/>
                </a:cubicBezTo>
                <a:cubicBezTo>
                  <a:pt x="8548440" y="32272"/>
                  <a:pt x="8727876" y="19050"/>
                  <a:pt x="8915400" y="0"/>
                </a:cubicBezTo>
                <a:cubicBezTo>
                  <a:pt x="8915166" y="3914"/>
                  <a:pt x="8916037" y="11675"/>
                  <a:pt x="8915400" y="18288"/>
                </a:cubicBezTo>
                <a:cubicBezTo>
                  <a:pt x="8713532" y="8576"/>
                  <a:pt x="8563121" y="63420"/>
                  <a:pt x="8229600" y="18288"/>
                </a:cubicBezTo>
                <a:cubicBezTo>
                  <a:pt x="7896234" y="-4376"/>
                  <a:pt x="7930644" y="23087"/>
                  <a:pt x="7722108" y="18288"/>
                </a:cubicBezTo>
                <a:cubicBezTo>
                  <a:pt x="7523605" y="15584"/>
                  <a:pt x="7489933" y="38961"/>
                  <a:pt x="7303770" y="18288"/>
                </a:cubicBezTo>
                <a:cubicBezTo>
                  <a:pt x="7099810" y="8938"/>
                  <a:pt x="6884280" y="34564"/>
                  <a:pt x="6707124" y="18288"/>
                </a:cubicBezTo>
                <a:cubicBezTo>
                  <a:pt x="6504903" y="-8481"/>
                  <a:pt x="6380294" y="36556"/>
                  <a:pt x="6021324" y="18288"/>
                </a:cubicBezTo>
                <a:cubicBezTo>
                  <a:pt x="5689478" y="21418"/>
                  <a:pt x="5634769" y="1182"/>
                  <a:pt x="5424678" y="18288"/>
                </a:cubicBezTo>
                <a:cubicBezTo>
                  <a:pt x="5191022" y="50217"/>
                  <a:pt x="5058440" y="-7135"/>
                  <a:pt x="4917186" y="18288"/>
                </a:cubicBezTo>
                <a:cubicBezTo>
                  <a:pt x="4764238" y="23263"/>
                  <a:pt x="4289805" y="-14805"/>
                  <a:pt x="4053078" y="18288"/>
                </a:cubicBezTo>
                <a:cubicBezTo>
                  <a:pt x="3782719" y="70701"/>
                  <a:pt x="3608750" y="-18130"/>
                  <a:pt x="3367278" y="18288"/>
                </a:cubicBezTo>
                <a:cubicBezTo>
                  <a:pt x="3121144" y="23976"/>
                  <a:pt x="2755771" y="22660"/>
                  <a:pt x="2592324" y="18288"/>
                </a:cubicBezTo>
                <a:cubicBezTo>
                  <a:pt x="2419784" y="36338"/>
                  <a:pt x="2337455" y="-18338"/>
                  <a:pt x="2173986" y="18288"/>
                </a:cubicBezTo>
                <a:cubicBezTo>
                  <a:pt x="2032174" y="15870"/>
                  <a:pt x="1894643" y="63300"/>
                  <a:pt x="1666494" y="18288"/>
                </a:cubicBezTo>
                <a:cubicBezTo>
                  <a:pt x="1404071" y="-13319"/>
                  <a:pt x="1254436" y="17505"/>
                  <a:pt x="980694" y="18288"/>
                </a:cubicBezTo>
                <a:cubicBezTo>
                  <a:pt x="696685" y="58934"/>
                  <a:pt x="422119" y="30009"/>
                  <a:pt x="0" y="18288"/>
                </a:cubicBezTo>
                <a:cubicBezTo>
                  <a:pt x="581" y="8946"/>
                  <a:pt x="674" y="6864"/>
                  <a:pt x="0" y="0"/>
                </a:cubicBezTo>
                <a:close/>
              </a:path>
              <a:path w="8915400" h="18288" stroke="0" extrusionOk="0">
                <a:moveTo>
                  <a:pt x="0" y="0"/>
                </a:moveTo>
                <a:cubicBezTo>
                  <a:pt x="157786" y="44083"/>
                  <a:pt x="253838" y="-2616"/>
                  <a:pt x="507492" y="0"/>
                </a:cubicBezTo>
                <a:cubicBezTo>
                  <a:pt x="758881" y="-8742"/>
                  <a:pt x="731946" y="11268"/>
                  <a:pt x="925830" y="0"/>
                </a:cubicBezTo>
                <a:cubicBezTo>
                  <a:pt x="1132584" y="4838"/>
                  <a:pt x="1279329" y="22995"/>
                  <a:pt x="1433322" y="0"/>
                </a:cubicBezTo>
                <a:cubicBezTo>
                  <a:pt x="1594399" y="24935"/>
                  <a:pt x="1839387" y="14201"/>
                  <a:pt x="2119122" y="0"/>
                </a:cubicBezTo>
                <a:cubicBezTo>
                  <a:pt x="2396399" y="-21219"/>
                  <a:pt x="2725043" y="-39488"/>
                  <a:pt x="2894076" y="0"/>
                </a:cubicBezTo>
                <a:cubicBezTo>
                  <a:pt x="3071623" y="23806"/>
                  <a:pt x="3298370" y="-5752"/>
                  <a:pt x="3758184" y="0"/>
                </a:cubicBezTo>
                <a:cubicBezTo>
                  <a:pt x="4200732" y="-31375"/>
                  <a:pt x="4352093" y="11224"/>
                  <a:pt x="4622292" y="0"/>
                </a:cubicBezTo>
                <a:cubicBezTo>
                  <a:pt x="4869287" y="6004"/>
                  <a:pt x="5083238" y="3882"/>
                  <a:pt x="5218938" y="0"/>
                </a:cubicBezTo>
                <a:cubicBezTo>
                  <a:pt x="5348549" y="63567"/>
                  <a:pt x="5679438" y="24508"/>
                  <a:pt x="5993892" y="0"/>
                </a:cubicBezTo>
                <a:cubicBezTo>
                  <a:pt x="6336108" y="2863"/>
                  <a:pt x="6397173" y="-10362"/>
                  <a:pt x="6679692" y="0"/>
                </a:cubicBezTo>
                <a:cubicBezTo>
                  <a:pt x="6986119" y="-6370"/>
                  <a:pt x="7152437" y="7563"/>
                  <a:pt x="7276338" y="0"/>
                </a:cubicBezTo>
                <a:cubicBezTo>
                  <a:pt x="7383802" y="-2580"/>
                  <a:pt x="7769812" y="21758"/>
                  <a:pt x="8051292" y="0"/>
                </a:cubicBezTo>
                <a:cubicBezTo>
                  <a:pt x="8355724" y="12759"/>
                  <a:pt x="8539332" y="-24397"/>
                  <a:pt x="8915400" y="0"/>
                </a:cubicBezTo>
                <a:cubicBezTo>
                  <a:pt x="8915037" y="4815"/>
                  <a:pt x="8914786" y="11724"/>
                  <a:pt x="8915400" y="18288"/>
                </a:cubicBezTo>
                <a:cubicBezTo>
                  <a:pt x="8836541" y="1791"/>
                  <a:pt x="8611799" y="24949"/>
                  <a:pt x="8407908" y="18288"/>
                </a:cubicBezTo>
                <a:cubicBezTo>
                  <a:pt x="8168448" y="42138"/>
                  <a:pt x="7942394" y="-9729"/>
                  <a:pt x="7543800" y="18288"/>
                </a:cubicBezTo>
                <a:cubicBezTo>
                  <a:pt x="7124944" y="23280"/>
                  <a:pt x="7261300" y="1343"/>
                  <a:pt x="7036308" y="18288"/>
                </a:cubicBezTo>
                <a:cubicBezTo>
                  <a:pt x="6795507" y="68271"/>
                  <a:pt x="6479622" y="-53141"/>
                  <a:pt x="6261354" y="18288"/>
                </a:cubicBezTo>
                <a:cubicBezTo>
                  <a:pt x="6049181" y="43687"/>
                  <a:pt x="6039031" y="16189"/>
                  <a:pt x="5843016" y="18288"/>
                </a:cubicBezTo>
                <a:cubicBezTo>
                  <a:pt x="5657526" y="-489"/>
                  <a:pt x="5455920" y="65963"/>
                  <a:pt x="5157216" y="18288"/>
                </a:cubicBezTo>
                <a:cubicBezTo>
                  <a:pt x="4854073" y="6607"/>
                  <a:pt x="4842363" y="19377"/>
                  <a:pt x="4649724" y="18288"/>
                </a:cubicBezTo>
                <a:cubicBezTo>
                  <a:pt x="4473741" y="16932"/>
                  <a:pt x="4226747" y="82645"/>
                  <a:pt x="3785616" y="18288"/>
                </a:cubicBezTo>
                <a:cubicBezTo>
                  <a:pt x="3389790" y="-31291"/>
                  <a:pt x="3523792" y="12522"/>
                  <a:pt x="3367278" y="18288"/>
                </a:cubicBezTo>
                <a:cubicBezTo>
                  <a:pt x="3215190" y="68706"/>
                  <a:pt x="2904561" y="-25714"/>
                  <a:pt x="2681478" y="18288"/>
                </a:cubicBezTo>
                <a:cubicBezTo>
                  <a:pt x="2419788" y="37398"/>
                  <a:pt x="2458095" y="25052"/>
                  <a:pt x="2263140" y="18288"/>
                </a:cubicBezTo>
                <a:cubicBezTo>
                  <a:pt x="2054588" y="-9806"/>
                  <a:pt x="1965376" y="3164"/>
                  <a:pt x="1755648" y="18288"/>
                </a:cubicBezTo>
                <a:cubicBezTo>
                  <a:pt x="1496494" y="18521"/>
                  <a:pt x="1323897" y="-43217"/>
                  <a:pt x="980694" y="18288"/>
                </a:cubicBezTo>
                <a:cubicBezTo>
                  <a:pt x="716942" y="46626"/>
                  <a:pt x="377823" y="27571"/>
                  <a:pt x="0" y="18288"/>
                </a:cubicBezTo>
                <a:cubicBezTo>
                  <a:pt x="1533" y="11322"/>
                  <a:pt x="-1053" y="5133"/>
                  <a:pt x="0" y="0"/>
                </a:cubicBezTo>
                <a:close/>
              </a:path>
              <a:path w="8915400" h="18288" fill="none" stroke="0" extrusionOk="0">
                <a:moveTo>
                  <a:pt x="0" y="0"/>
                </a:moveTo>
                <a:cubicBezTo>
                  <a:pt x="333858" y="-4067"/>
                  <a:pt x="427874" y="-39557"/>
                  <a:pt x="774954" y="0"/>
                </a:cubicBezTo>
                <a:cubicBezTo>
                  <a:pt x="1097529" y="31644"/>
                  <a:pt x="1330797" y="-22483"/>
                  <a:pt x="1639062" y="0"/>
                </a:cubicBezTo>
                <a:cubicBezTo>
                  <a:pt x="1953416" y="19638"/>
                  <a:pt x="1834862" y="22644"/>
                  <a:pt x="2057400" y="0"/>
                </a:cubicBezTo>
                <a:cubicBezTo>
                  <a:pt x="2273814" y="-8685"/>
                  <a:pt x="2485317" y="4662"/>
                  <a:pt x="2654046" y="0"/>
                </a:cubicBezTo>
                <a:cubicBezTo>
                  <a:pt x="2865540" y="17472"/>
                  <a:pt x="2969344" y="-9543"/>
                  <a:pt x="3072384" y="0"/>
                </a:cubicBezTo>
                <a:cubicBezTo>
                  <a:pt x="3166548" y="-18216"/>
                  <a:pt x="3567989" y="58613"/>
                  <a:pt x="3758184" y="0"/>
                </a:cubicBezTo>
                <a:cubicBezTo>
                  <a:pt x="3974151" y="-18768"/>
                  <a:pt x="4110083" y="-19736"/>
                  <a:pt x="4354830" y="0"/>
                </a:cubicBezTo>
                <a:cubicBezTo>
                  <a:pt x="4565590" y="-23939"/>
                  <a:pt x="4907380" y="-4612"/>
                  <a:pt x="5129784" y="0"/>
                </a:cubicBezTo>
                <a:cubicBezTo>
                  <a:pt x="5395005" y="-67014"/>
                  <a:pt x="5621668" y="-67737"/>
                  <a:pt x="5993892" y="0"/>
                </a:cubicBezTo>
                <a:cubicBezTo>
                  <a:pt x="6311511" y="21347"/>
                  <a:pt x="6376896" y="7583"/>
                  <a:pt x="6679692" y="0"/>
                </a:cubicBezTo>
                <a:cubicBezTo>
                  <a:pt x="7003621" y="1061"/>
                  <a:pt x="7179585" y="-9933"/>
                  <a:pt x="7543800" y="0"/>
                </a:cubicBezTo>
                <a:cubicBezTo>
                  <a:pt x="7901271" y="7774"/>
                  <a:pt x="7885862" y="-14932"/>
                  <a:pt x="8229600" y="0"/>
                </a:cubicBezTo>
                <a:cubicBezTo>
                  <a:pt x="8554635" y="23905"/>
                  <a:pt x="8713434" y="39941"/>
                  <a:pt x="8915400" y="0"/>
                </a:cubicBezTo>
                <a:cubicBezTo>
                  <a:pt x="8915112" y="3793"/>
                  <a:pt x="8915227" y="11070"/>
                  <a:pt x="8915400" y="18288"/>
                </a:cubicBezTo>
                <a:cubicBezTo>
                  <a:pt x="8715528" y="-37168"/>
                  <a:pt x="8566476" y="26665"/>
                  <a:pt x="8229600" y="18288"/>
                </a:cubicBezTo>
                <a:cubicBezTo>
                  <a:pt x="7894731" y="-10108"/>
                  <a:pt x="7915995" y="26020"/>
                  <a:pt x="7722108" y="18288"/>
                </a:cubicBezTo>
                <a:cubicBezTo>
                  <a:pt x="7520321" y="14417"/>
                  <a:pt x="7491018" y="29385"/>
                  <a:pt x="7303770" y="18288"/>
                </a:cubicBezTo>
                <a:cubicBezTo>
                  <a:pt x="7092177" y="19774"/>
                  <a:pt x="6886801" y="-22305"/>
                  <a:pt x="6707124" y="18288"/>
                </a:cubicBezTo>
                <a:cubicBezTo>
                  <a:pt x="6536396" y="12367"/>
                  <a:pt x="6346942" y="7073"/>
                  <a:pt x="6021324" y="18288"/>
                </a:cubicBezTo>
                <a:cubicBezTo>
                  <a:pt x="5689370" y="17572"/>
                  <a:pt x="5634351" y="-2485"/>
                  <a:pt x="5424678" y="18288"/>
                </a:cubicBezTo>
                <a:cubicBezTo>
                  <a:pt x="5228110" y="20290"/>
                  <a:pt x="5067787" y="-3148"/>
                  <a:pt x="4917186" y="18288"/>
                </a:cubicBezTo>
                <a:cubicBezTo>
                  <a:pt x="4797206" y="-4847"/>
                  <a:pt x="4327375" y="32748"/>
                  <a:pt x="4053078" y="18288"/>
                </a:cubicBezTo>
                <a:cubicBezTo>
                  <a:pt x="3805385" y="30864"/>
                  <a:pt x="3591539" y="26464"/>
                  <a:pt x="3367278" y="18288"/>
                </a:cubicBezTo>
                <a:cubicBezTo>
                  <a:pt x="3098740" y="26024"/>
                  <a:pt x="2777792" y="41826"/>
                  <a:pt x="2592324" y="18288"/>
                </a:cubicBezTo>
                <a:cubicBezTo>
                  <a:pt x="2409853" y="28802"/>
                  <a:pt x="2342788" y="-6650"/>
                  <a:pt x="2173986" y="18288"/>
                </a:cubicBezTo>
                <a:cubicBezTo>
                  <a:pt x="2005721" y="64374"/>
                  <a:pt x="1925753" y="56009"/>
                  <a:pt x="1666494" y="18288"/>
                </a:cubicBezTo>
                <a:cubicBezTo>
                  <a:pt x="1443426" y="-3521"/>
                  <a:pt x="1273240" y="20671"/>
                  <a:pt x="980694" y="18288"/>
                </a:cubicBezTo>
                <a:cubicBezTo>
                  <a:pt x="670973" y="66432"/>
                  <a:pt x="428311" y="54652"/>
                  <a:pt x="0" y="18288"/>
                </a:cubicBezTo>
                <a:cubicBezTo>
                  <a:pt x="719" y="10056"/>
                  <a:pt x="656" y="5611"/>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915400"/>
                      <a:gd name="connsiteY0" fmla="*/ 0 h 18288"/>
                      <a:gd name="connsiteX1" fmla="*/ 774954 w 8915400"/>
                      <a:gd name="connsiteY1" fmla="*/ 0 h 18288"/>
                      <a:gd name="connsiteX2" fmla="*/ 1639062 w 8915400"/>
                      <a:gd name="connsiteY2" fmla="*/ 0 h 18288"/>
                      <a:gd name="connsiteX3" fmla="*/ 2057400 w 8915400"/>
                      <a:gd name="connsiteY3" fmla="*/ 0 h 18288"/>
                      <a:gd name="connsiteX4" fmla="*/ 2654046 w 8915400"/>
                      <a:gd name="connsiteY4" fmla="*/ 0 h 18288"/>
                      <a:gd name="connsiteX5" fmla="*/ 3072384 w 8915400"/>
                      <a:gd name="connsiteY5" fmla="*/ 0 h 18288"/>
                      <a:gd name="connsiteX6" fmla="*/ 3758184 w 8915400"/>
                      <a:gd name="connsiteY6" fmla="*/ 0 h 18288"/>
                      <a:gd name="connsiteX7" fmla="*/ 4354830 w 8915400"/>
                      <a:gd name="connsiteY7" fmla="*/ 0 h 18288"/>
                      <a:gd name="connsiteX8" fmla="*/ 5129784 w 8915400"/>
                      <a:gd name="connsiteY8" fmla="*/ 0 h 18288"/>
                      <a:gd name="connsiteX9" fmla="*/ 5993892 w 8915400"/>
                      <a:gd name="connsiteY9" fmla="*/ 0 h 18288"/>
                      <a:gd name="connsiteX10" fmla="*/ 6679692 w 8915400"/>
                      <a:gd name="connsiteY10" fmla="*/ 0 h 18288"/>
                      <a:gd name="connsiteX11" fmla="*/ 7543800 w 8915400"/>
                      <a:gd name="connsiteY11" fmla="*/ 0 h 18288"/>
                      <a:gd name="connsiteX12" fmla="*/ 8229600 w 8915400"/>
                      <a:gd name="connsiteY12" fmla="*/ 0 h 18288"/>
                      <a:gd name="connsiteX13" fmla="*/ 8915400 w 8915400"/>
                      <a:gd name="connsiteY13" fmla="*/ 0 h 18288"/>
                      <a:gd name="connsiteX14" fmla="*/ 8915400 w 8915400"/>
                      <a:gd name="connsiteY14" fmla="*/ 18288 h 18288"/>
                      <a:gd name="connsiteX15" fmla="*/ 8229600 w 8915400"/>
                      <a:gd name="connsiteY15" fmla="*/ 18288 h 18288"/>
                      <a:gd name="connsiteX16" fmla="*/ 7722108 w 8915400"/>
                      <a:gd name="connsiteY16" fmla="*/ 18288 h 18288"/>
                      <a:gd name="connsiteX17" fmla="*/ 7303770 w 8915400"/>
                      <a:gd name="connsiteY17" fmla="*/ 18288 h 18288"/>
                      <a:gd name="connsiteX18" fmla="*/ 6707124 w 8915400"/>
                      <a:gd name="connsiteY18" fmla="*/ 18288 h 18288"/>
                      <a:gd name="connsiteX19" fmla="*/ 6021324 w 8915400"/>
                      <a:gd name="connsiteY19" fmla="*/ 18288 h 18288"/>
                      <a:gd name="connsiteX20" fmla="*/ 5424678 w 8915400"/>
                      <a:gd name="connsiteY20" fmla="*/ 18288 h 18288"/>
                      <a:gd name="connsiteX21" fmla="*/ 4917186 w 8915400"/>
                      <a:gd name="connsiteY21" fmla="*/ 18288 h 18288"/>
                      <a:gd name="connsiteX22" fmla="*/ 4053078 w 8915400"/>
                      <a:gd name="connsiteY22" fmla="*/ 18288 h 18288"/>
                      <a:gd name="connsiteX23" fmla="*/ 3367278 w 8915400"/>
                      <a:gd name="connsiteY23" fmla="*/ 18288 h 18288"/>
                      <a:gd name="connsiteX24" fmla="*/ 2592324 w 8915400"/>
                      <a:gd name="connsiteY24" fmla="*/ 18288 h 18288"/>
                      <a:gd name="connsiteX25" fmla="*/ 2173986 w 8915400"/>
                      <a:gd name="connsiteY25" fmla="*/ 18288 h 18288"/>
                      <a:gd name="connsiteX26" fmla="*/ 1666494 w 8915400"/>
                      <a:gd name="connsiteY26" fmla="*/ 18288 h 18288"/>
                      <a:gd name="connsiteX27" fmla="*/ 980694 w 8915400"/>
                      <a:gd name="connsiteY27" fmla="*/ 18288 h 18288"/>
                      <a:gd name="connsiteX28" fmla="*/ 0 w 8915400"/>
                      <a:gd name="connsiteY28" fmla="*/ 18288 h 18288"/>
                      <a:gd name="connsiteX29" fmla="*/ 0 w 8915400"/>
                      <a:gd name="connsiteY29"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915400" h="18288" fill="none" extrusionOk="0">
                        <a:moveTo>
                          <a:pt x="0" y="0"/>
                        </a:moveTo>
                        <a:cubicBezTo>
                          <a:pt x="337528" y="-5755"/>
                          <a:pt x="433375" y="-33203"/>
                          <a:pt x="774954" y="0"/>
                        </a:cubicBezTo>
                        <a:cubicBezTo>
                          <a:pt x="1116533" y="33203"/>
                          <a:pt x="1340881" y="-28061"/>
                          <a:pt x="1639062" y="0"/>
                        </a:cubicBezTo>
                        <a:cubicBezTo>
                          <a:pt x="1937243" y="28061"/>
                          <a:pt x="1849260" y="15250"/>
                          <a:pt x="2057400" y="0"/>
                        </a:cubicBezTo>
                        <a:cubicBezTo>
                          <a:pt x="2265540" y="-15250"/>
                          <a:pt x="2448929" y="-14307"/>
                          <a:pt x="2654046" y="0"/>
                        </a:cubicBezTo>
                        <a:cubicBezTo>
                          <a:pt x="2859163" y="14307"/>
                          <a:pt x="2969561" y="-6006"/>
                          <a:pt x="3072384" y="0"/>
                        </a:cubicBezTo>
                        <a:cubicBezTo>
                          <a:pt x="3175207" y="6006"/>
                          <a:pt x="3584301" y="29368"/>
                          <a:pt x="3758184" y="0"/>
                        </a:cubicBezTo>
                        <a:cubicBezTo>
                          <a:pt x="3932067" y="-29368"/>
                          <a:pt x="4120358" y="-16622"/>
                          <a:pt x="4354830" y="0"/>
                        </a:cubicBezTo>
                        <a:cubicBezTo>
                          <a:pt x="4589302" y="16622"/>
                          <a:pt x="4905637" y="373"/>
                          <a:pt x="5129784" y="0"/>
                        </a:cubicBezTo>
                        <a:cubicBezTo>
                          <a:pt x="5353931" y="-373"/>
                          <a:pt x="5675741" y="-25334"/>
                          <a:pt x="5993892" y="0"/>
                        </a:cubicBezTo>
                        <a:cubicBezTo>
                          <a:pt x="6312043" y="25334"/>
                          <a:pt x="6372057" y="8922"/>
                          <a:pt x="6679692" y="0"/>
                        </a:cubicBezTo>
                        <a:cubicBezTo>
                          <a:pt x="6987327" y="-8922"/>
                          <a:pt x="7187378" y="-7798"/>
                          <a:pt x="7543800" y="0"/>
                        </a:cubicBezTo>
                        <a:cubicBezTo>
                          <a:pt x="7900222" y="7798"/>
                          <a:pt x="7888819" y="-19526"/>
                          <a:pt x="8229600" y="0"/>
                        </a:cubicBezTo>
                        <a:cubicBezTo>
                          <a:pt x="8570381" y="19526"/>
                          <a:pt x="8707511" y="24489"/>
                          <a:pt x="8915400" y="0"/>
                        </a:cubicBezTo>
                        <a:cubicBezTo>
                          <a:pt x="8915064" y="4069"/>
                          <a:pt x="8915086" y="11919"/>
                          <a:pt x="8915400" y="18288"/>
                        </a:cubicBezTo>
                        <a:cubicBezTo>
                          <a:pt x="8730184" y="-3322"/>
                          <a:pt x="8563733" y="39277"/>
                          <a:pt x="8229600" y="18288"/>
                        </a:cubicBezTo>
                        <a:cubicBezTo>
                          <a:pt x="7895467" y="-2701"/>
                          <a:pt x="7922826" y="24283"/>
                          <a:pt x="7722108" y="18288"/>
                        </a:cubicBezTo>
                        <a:cubicBezTo>
                          <a:pt x="7521390" y="12293"/>
                          <a:pt x="7492072" y="32845"/>
                          <a:pt x="7303770" y="18288"/>
                        </a:cubicBezTo>
                        <a:cubicBezTo>
                          <a:pt x="7115468" y="3731"/>
                          <a:pt x="6874144" y="15825"/>
                          <a:pt x="6707124" y="18288"/>
                        </a:cubicBezTo>
                        <a:cubicBezTo>
                          <a:pt x="6540104" y="20751"/>
                          <a:pt x="6350044" y="13374"/>
                          <a:pt x="6021324" y="18288"/>
                        </a:cubicBezTo>
                        <a:cubicBezTo>
                          <a:pt x="5692604" y="23202"/>
                          <a:pt x="5641977" y="6022"/>
                          <a:pt x="5424678" y="18288"/>
                        </a:cubicBezTo>
                        <a:cubicBezTo>
                          <a:pt x="5207379" y="30554"/>
                          <a:pt x="5066678" y="7049"/>
                          <a:pt x="4917186" y="18288"/>
                        </a:cubicBezTo>
                        <a:cubicBezTo>
                          <a:pt x="4767694" y="29527"/>
                          <a:pt x="4306267" y="-15733"/>
                          <a:pt x="4053078" y="18288"/>
                        </a:cubicBezTo>
                        <a:cubicBezTo>
                          <a:pt x="3799889" y="52309"/>
                          <a:pt x="3619539" y="21016"/>
                          <a:pt x="3367278" y="18288"/>
                        </a:cubicBezTo>
                        <a:cubicBezTo>
                          <a:pt x="3115017" y="15560"/>
                          <a:pt x="2771569" y="4856"/>
                          <a:pt x="2592324" y="18288"/>
                        </a:cubicBezTo>
                        <a:cubicBezTo>
                          <a:pt x="2413079" y="31720"/>
                          <a:pt x="2330466" y="-2063"/>
                          <a:pt x="2173986" y="18288"/>
                        </a:cubicBezTo>
                        <a:cubicBezTo>
                          <a:pt x="2017506" y="38639"/>
                          <a:pt x="1902443" y="43572"/>
                          <a:pt x="1666494" y="18288"/>
                        </a:cubicBezTo>
                        <a:cubicBezTo>
                          <a:pt x="1430545" y="-6996"/>
                          <a:pt x="1253016" y="4263"/>
                          <a:pt x="980694" y="18288"/>
                        </a:cubicBezTo>
                        <a:cubicBezTo>
                          <a:pt x="708372" y="32313"/>
                          <a:pt x="393171" y="26735"/>
                          <a:pt x="0" y="18288"/>
                        </a:cubicBezTo>
                        <a:cubicBezTo>
                          <a:pt x="398" y="9641"/>
                          <a:pt x="888" y="6241"/>
                          <a:pt x="0" y="0"/>
                        </a:cubicBezTo>
                        <a:close/>
                      </a:path>
                      <a:path w="8915400" h="18288" stroke="0" extrusionOk="0">
                        <a:moveTo>
                          <a:pt x="0" y="0"/>
                        </a:moveTo>
                        <a:cubicBezTo>
                          <a:pt x="144966" y="21416"/>
                          <a:pt x="257501" y="16085"/>
                          <a:pt x="507492" y="0"/>
                        </a:cubicBezTo>
                        <a:cubicBezTo>
                          <a:pt x="757483" y="-16085"/>
                          <a:pt x="732551" y="6393"/>
                          <a:pt x="925830" y="0"/>
                        </a:cubicBezTo>
                        <a:cubicBezTo>
                          <a:pt x="1119109" y="-6393"/>
                          <a:pt x="1251171" y="13008"/>
                          <a:pt x="1433322" y="0"/>
                        </a:cubicBezTo>
                        <a:cubicBezTo>
                          <a:pt x="1615473" y="-13008"/>
                          <a:pt x="1837241" y="26161"/>
                          <a:pt x="2119122" y="0"/>
                        </a:cubicBezTo>
                        <a:cubicBezTo>
                          <a:pt x="2401003" y="-26161"/>
                          <a:pt x="2727674" y="-17058"/>
                          <a:pt x="2894076" y="0"/>
                        </a:cubicBezTo>
                        <a:cubicBezTo>
                          <a:pt x="3060478" y="17058"/>
                          <a:pt x="3337772" y="11539"/>
                          <a:pt x="3758184" y="0"/>
                        </a:cubicBezTo>
                        <a:cubicBezTo>
                          <a:pt x="4178596" y="-11539"/>
                          <a:pt x="4354879" y="-30959"/>
                          <a:pt x="4622292" y="0"/>
                        </a:cubicBezTo>
                        <a:cubicBezTo>
                          <a:pt x="4889705" y="30959"/>
                          <a:pt x="5073924" y="-2631"/>
                          <a:pt x="5218938" y="0"/>
                        </a:cubicBezTo>
                        <a:cubicBezTo>
                          <a:pt x="5363952" y="2631"/>
                          <a:pt x="5654635" y="-9126"/>
                          <a:pt x="5993892" y="0"/>
                        </a:cubicBezTo>
                        <a:cubicBezTo>
                          <a:pt x="6333149" y="9126"/>
                          <a:pt x="6394241" y="-11909"/>
                          <a:pt x="6679692" y="0"/>
                        </a:cubicBezTo>
                        <a:cubicBezTo>
                          <a:pt x="6965143" y="11909"/>
                          <a:pt x="7154549" y="4142"/>
                          <a:pt x="7276338" y="0"/>
                        </a:cubicBezTo>
                        <a:cubicBezTo>
                          <a:pt x="7398127" y="-4142"/>
                          <a:pt x="7765510" y="-20460"/>
                          <a:pt x="8051292" y="0"/>
                        </a:cubicBezTo>
                        <a:cubicBezTo>
                          <a:pt x="8337074" y="20460"/>
                          <a:pt x="8568985" y="-21710"/>
                          <a:pt x="8915400" y="0"/>
                        </a:cubicBezTo>
                        <a:cubicBezTo>
                          <a:pt x="8916090" y="4871"/>
                          <a:pt x="8915706" y="10616"/>
                          <a:pt x="8915400" y="18288"/>
                        </a:cubicBezTo>
                        <a:cubicBezTo>
                          <a:pt x="8813209" y="7875"/>
                          <a:pt x="8640038" y="-4868"/>
                          <a:pt x="8407908" y="18288"/>
                        </a:cubicBezTo>
                        <a:cubicBezTo>
                          <a:pt x="8175778" y="41444"/>
                          <a:pt x="7957505" y="8607"/>
                          <a:pt x="7543800" y="18288"/>
                        </a:cubicBezTo>
                        <a:cubicBezTo>
                          <a:pt x="7130095" y="27969"/>
                          <a:pt x="7278166" y="8488"/>
                          <a:pt x="7036308" y="18288"/>
                        </a:cubicBezTo>
                        <a:cubicBezTo>
                          <a:pt x="6794450" y="28088"/>
                          <a:pt x="6469158" y="-15113"/>
                          <a:pt x="6261354" y="18288"/>
                        </a:cubicBezTo>
                        <a:cubicBezTo>
                          <a:pt x="6053550" y="51689"/>
                          <a:pt x="6040478" y="17021"/>
                          <a:pt x="5843016" y="18288"/>
                        </a:cubicBezTo>
                        <a:cubicBezTo>
                          <a:pt x="5645554" y="19555"/>
                          <a:pt x="5460706" y="28891"/>
                          <a:pt x="5157216" y="18288"/>
                        </a:cubicBezTo>
                        <a:cubicBezTo>
                          <a:pt x="4853726" y="7685"/>
                          <a:pt x="4839810" y="17061"/>
                          <a:pt x="4649724" y="18288"/>
                        </a:cubicBezTo>
                        <a:cubicBezTo>
                          <a:pt x="4459638" y="19515"/>
                          <a:pt x="4198332" y="49265"/>
                          <a:pt x="3785616" y="18288"/>
                        </a:cubicBezTo>
                        <a:cubicBezTo>
                          <a:pt x="3372900" y="-12689"/>
                          <a:pt x="3535848" y="17461"/>
                          <a:pt x="3367278" y="18288"/>
                        </a:cubicBezTo>
                        <a:cubicBezTo>
                          <a:pt x="3198708" y="19115"/>
                          <a:pt x="2955073" y="461"/>
                          <a:pt x="2681478" y="18288"/>
                        </a:cubicBezTo>
                        <a:cubicBezTo>
                          <a:pt x="2407883" y="36115"/>
                          <a:pt x="2459930" y="34035"/>
                          <a:pt x="2263140" y="18288"/>
                        </a:cubicBezTo>
                        <a:cubicBezTo>
                          <a:pt x="2066350" y="2541"/>
                          <a:pt x="1959535" y="597"/>
                          <a:pt x="1755648" y="18288"/>
                        </a:cubicBezTo>
                        <a:cubicBezTo>
                          <a:pt x="1551761" y="35979"/>
                          <a:pt x="1293515" y="5548"/>
                          <a:pt x="980694" y="18288"/>
                        </a:cubicBezTo>
                        <a:cubicBezTo>
                          <a:pt x="667873" y="31028"/>
                          <a:pt x="376269" y="39385"/>
                          <a:pt x="0" y="18288"/>
                        </a:cubicBezTo>
                        <a:cubicBezTo>
                          <a:pt x="615" y="11247"/>
                          <a:pt x="-687" y="450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feld 2">
            <a:extLst>
              <a:ext uri="{FF2B5EF4-FFF2-40B4-BE49-F238E27FC236}">
                <a16:creationId xmlns:a16="http://schemas.microsoft.com/office/drawing/2014/main" id="{E8CB3884-38BA-064B-8B97-483D44A3FCD0}"/>
              </a:ext>
            </a:extLst>
          </p:cNvPr>
          <p:cNvSpPr txBox="1"/>
          <p:nvPr/>
        </p:nvSpPr>
        <p:spPr>
          <a:xfrm>
            <a:off x="156806" y="1816135"/>
            <a:ext cx="6626766" cy="4119172"/>
          </a:xfrm>
          <a:prstGeom prst="rect">
            <a:avLst/>
          </a:prstGeom>
        </p:spPr>
        <p:txBody>
          <a:bodyPr vert="horz" lIns="91440" tIns="45720" rIns="91440" bIns="45720" rtlCol="0" anchor="t">
            <a:noAutofit/>
          </a:bodyPr>
          <a:lstStyle/>
          <a:p>
            <a:pPr indent="-228600" defTabSz="914400">
              <a:lnSpc>
                <a:spcPct val="90000"/>
              </a:lnSpc>
              <a:spcAft>
                <a:spcPts val="600"/>
              </a:spcAft>
              <a:buFont typeface="Arial" panose="020B0604020202020204" pitchFamily="34" charset="0"/>
              <a:buChar char="•"/>
            </a:pPr>
            <a:r>
              <a:rPr lang="en-US" altLang="zh-CN" sz="1000" dirty="0">
                <a:effectLst/>
              </a:rPr>
              <a:t>《</a:t>
            </a:r>
            <a:r>
              <a:rPr lang="zh-CN" altLang="en-US" sz="1000" dirty="0">
                <a:effectLst/>
              </a:rPr>
              <a:t>罗恩格林</a:t>
            </a:r>
            <a:r>
              <a:rPr lang="en-US" altLang="zh-CN" sz="1000" dirty="0">
                <a:effectLst/>
              </a:rPr>
              <a:t>》</a:t>
            </a:r>
            <a:r>
              <a:rPr lang="zh-CN" altLang="en-US" sz="1000" dirty="0">
                <a:effectLst/>
              </a:rPr>
              <a:t>是瓦格纳在</a:t>
            </a:r>
            <a:r>
              <a:rPr lang="en-US" altLang="zh-CN" sz="1000" dirty="0">
                <a:effectLst/>
              </a:rPr>
              <a:t>《</a:t>
            </a:r>
            <a:r>
              <a:rPr lang="zh-CN" altLang="en-US" sz="1000" dirty="0">
                <a:effectLst/>
              </a:rPr>
              <a:t>漂泊的荷兰人</a:t>
            </a:r>
            <a:r>
              <a:rPr lang="en-US" altLang="zh-CN" sz="1000" dirty="0">
                <a:effectLst/>
              </a:rPr>
              <a:t>》</a:t>
            </a:r>
            <a:r>
              <a:rPr lang="zh-CN" altLang="en-US" sz="1000" dirty="0">
                <a:effectLst/>
              </a:rPr>
              <a:t>和</a:t>
            </a:r>
            <a:r>
              <a:rPr lang="en-US" altLang="zh-CN" sz="1000" dirty="0">
                <a:effectLst/>
              </a:rPr>
              <a:t>《</a:t>
            </a:r>
            <a:r>
              <a:rPr lang="zh-CN" altLang="en-US" sz="1000" dirty="0">
                <a:effectLst/>
              </a:rPr>
              <a:t>汤豪瑟</a:t>
            </a:r>
            <a:r>
              <a:rPr lang="en-US" altLang="zh-CN" sz="1000" dirty="0">
                <a:effectLst/>
              </a:rPr>
              <a:t>》</a:t>
            </a:r>
            <a:r>
              <a:rPr lang="zh-CN" altLang="en-US" sz="1000" dirty="0">
                <a:effectLst/>
              </a:rPr>
              <a:t>两部歌剧之后，创作的更加接近乐剧的一部作品。虽然一般还是把她称作歌剧，但其乐剧的特点已经初具规模，表现在已经不用全剧的序曲，而是每一幕各自有前奏曲；主导动机的运用也更加明显，例如圣杯的主导动机；剧中的独唱也难于区分是咏叹调还是宣叙调。 </a:t>
            </a:r>
            <a:endParaRPr lang="en-US" altLang="zh-CN" sz="1000" dirty="0">
              <a:effectLst/>
            </a:endParaRPr>
          </a:p>
          <a:p>
            <a:pPr indent="-228600" defTabSz="914400">
              <a:lnSpc>
                <a:spcPct val="90000"/>
              </a:lnSpc>
              <a:spcAft>
                <a:spcPts val="600"/>
              </a:spcAft>
              <a:buFont typeface="Arial" panose="020B0604020202020204" pitchFamily="34" charset="0"/>
              <a:buChar char="•"/>
            </a:pPr>
            <a:endParaRPr lang="en-US" altLang="zh-CN" sz="1000" dirty="0"/>
          </a:p>
          <a:p>
            <a:pPr indent="-228600" defTabSz="914400">
              <a:lnSpc>
                <a:spcPct val="90000"/>
              </a:lnSpc>
              <a:spcAft>
                <a:spcPts val="600"/>
              </a:spcAft>
              <a:buFont typeface="Arial" panose="020B0604020202020204" pitchFamily="34" charset="0"/>
              <a:buChar char="•"/>
            </a:pPr>
            <a:r>
              <a:rPr lang="zh-CN" altLang="en-US" sz="1000" dirty="0">
                <a:effectLst/>
              </a:rPr>
              <a:t>更为深刻的印象是，罗恩格林正是尘世中瓦格纳的真实写照。他是唐豪瑟和荷兰人的另一个侧面，他同样孤独，但却是这个富于悲剧性时代的一个奇迹。这个世界尽管渴求奇迹，可奇迹一旦出现，却又千方百计试图将其纳入日常生活的范畴中，从而又消灭了奇迹。天才所要求的是绝对的忠贞，完全的信任，要求保留一切奇特的事物，而平庸的生活却要求知道名称和方式，要求将奇迹归于平凡世界。这就是瓦格纳和罗恩格林所共同面临的悲剧。 </a:t>
            </a:r>
            <a:endParaRPr lang="en-US" altLang="zh-CN" sz="1000" dirty="0"/>
          </a:p>
          <a:p>
            <a:pPr indent="-228600" defTabSz="914400">
              <a:lnSpc>
                <a:spcPct val="90000"/>
              </a:lnSpc>
              <a:spcAft>
                <a:spcPts val="600"/>
              </a:spcAft>
              <a:buFont typeface="Arial" panose="020B0604020202020204" pitchFamily="34" charset="0"/>
              <a:buChar char="•"/>
            </a:pPr>
            <a:r>
              <a:rPr lang="zh-CN" altLang="en-US" sz="1000" dirty="0">
                <a:effectLst/>
              </a:rPr>
              <a:t>也许是在创作过程中，作者与角色的互相作用，导致了瓦格纳与四周的世界越来越格格不入，他的艺术越是向前精进，所遭受的误解与责难似乎就越多，一个献身于伟大艺术的戏剧家和音乐家是不会对公众的口味让步的，他渴望戏剧具有像古希腊悲剧那样宏伟崇高的场面，他以天生的改革家的狂热致力于这一理想的实现，他疏远了那些把歌剧看作是一种消遣的轻浮贵族，疏远了那些阻挠他改革尝试的保守的剧院经理，甚至也疏远了自己的妻子明娜，因为她对目前所获得的地位非常满意并开始反对他的空想计划。他还得忍受着批评的不公正，同行的敌视，来自梅耶贝尔的无比妒忌。在这缺乏理智与善良社会里，他深感孤独与无助，他希望能免遭非议，他盼望为人所爱，而又不必问他来自何方，有何需求，姓甚名谁。信任与热爱，瓦格纳认为这就是全部幸福的奥秘，可这根本不存在。所以，一切的冲突必然以悲剧告终。 </a:t>
            </a:r>
            <a:endParaRPr lang="en-US" altLang="zh-CN" sz="1000" dirty="0"/>
          </a:p>
          <a:p>
            <a:pPr indent="-228600" defTabSz="914400">
              <a:lnSpc>
                <a:spcPct val="90000"/>
              </a:lnSpc>
              <a:spcAft>
                <a:spcPts val="600"/>
              </a:spcAft>
              <a:buFont typeface="Arial" panose="020B0604020202020204" pitchFamily="34" charset="0"/>
              <a:buChar char="•"/>
            </a:pPr>
            <a:r>
              <a:rPr lang="zh-CN" altLang="en-US" sz="1000" dirty="0">
                <a:effectLst/>
              </a:rPr>
              <a:t>浪漫主义的最后命运是弃绝尘世走向神界，</a:t>
            </a:r>
            <a:r>
              <a:rPr lang="en-US" altLang="zh-CN" sz="1000" dirty="0">
                <a:effectLst/>
              </a:rPr>
              <a:t>《</a:t>
            </a:r>
            <a:r>
              <a:rPr lang="zh-CN" altLang="en-US" sz="1000" dirty="0">
                <a:effectLst/>
              </a:rPr>
              <a:t>罗恩格林</a:t>
            </a:r>
            <a:r>
              <a:rPr lang="en-US" altLang="zh-CN" sz="1000" dirty="0">
                <a:effectLst/>
              </a:rPr>
              <a:t>》</a:t>
            </a:r>
            <a:r>
              <a:rPr lang="zh-CN" altLang="en-US" sz="1000" dirty="0">
                <a:effectLst/>
              </a:rPr>
              <a:t>应验了这种命运。浪漫主义的最终目的是综合艺术品，瓦格纳在</a:t>
            </a:r>
            <a:r>
              <a:rPr lang="en-US" altLang="zh-CN" sz="1000" dirty="0">
                <a:effectLst/>
              </a:rPr>
              <a:t>《</a:t>
            </a:r>
            <a:r>
              <a:rPr lang="zh-CN" altLang="en-US" sz="1000" dirty="0">
                <a:effectLst/>
              </a:rPr>
              <a:t>罗恩格林</a:t>
            </a:r>
            <a:r>
              <a:rPr lang="en-US" altLang="zh-CN" sz="1000" dirty="0">
                <a:effectLst/>
              </a:rPr>
              <a:t>》</a:t>
            </a:r>
            <a:r>
              <a:rPr lang="zh-CN" altLang="en-US" sz="1000" dirty="0">
                <a:effectLst/>
              </a:rPr>
              <a:t>中实现了这一目的。当李斯特梦想着将剧院中的戏剧因素与教堂中的虔诚因素相结合，试图创造出一种新型的“人道主义音乐”时，当柏辽兹正努力将一切</a:t>
            </a:r>
            <a:r>
              <a:rPr lang="en-US" altLang="zh-CN" sz="1000" dirty="0">
                <a:effectLst/>
              </a:rPr>
              <a:t>(</a:t>
            </a:r>
            <a:r>
              <a:rPr lang="zh-CN" altLang="en-US" sz="1000" dirty="0">
                <a:effectLst/>
              </a:rPr>
              <a:t>包括歌剧</a:t>
            </a:r>
            <a:r>
              <a:rPr lang="en-US" altLang="zh-CN" sz="1000" dirty="0">
                <a:effectLst/>
              </a:rPr>
              <a:t>)</a:t>
            </a:r>
            <a:r>
              <a:rPr lang="zh-CN" altLang="en-US" sz="1000" dirty="0">
                <a:effectLst/>
              </a:rPr>
              <a:t>都包容到交响乐中时，瓦格纳已经成功的将哲学、历史、神话、文学、诗、音乐、人声、手势表演、造型艺术等等全部纳入了他的音乐戏剧。对于旧歌剧所有的改造在</a:t>
            </a:r>
            <a:r>
              <a:rPr lang="en-US" altLang="zh-CN" sz="1000" dirty="0">
                <a:effectLst/>
              </a:rPr>
              <a:t>《</a:t>
            </a:r>
            <a:r>
              <a:rPr lang="zh-CN" altLang="en-US" sz="1000" dirty="0">
                <a:effectLst/>
              </a:rPr>
              <a:t>罗恩格林</a:t>
            </a:r>
            <a:r>
              <a:rPr lang="en-US" altLang="zh-CN" sz="1000" dirty="0">
                <a:effectLst/>
              </a:rPr>
              <a:t>》</a:t>
            </a:r>
            <a:r>
              <a:rPr lang="zh-CN" altLang="en-US" sz="1000" dirty="0">
                <a:effectLst/>
              </a:rPr>
              <a:t>中完成了。 </a:t>
            </a:r>
            <a:endParaRPr lang="en-US" altLang="zh-CN" sz="1000" dirty="0"/>
          </a:p>
          <a:p>
            <a:pPr indent="-228600" defTabSz="914400">
              <a:lnSpc>
                <a:spcPct val="90000"/>
              </a:lnSpc>
              <a:spcAft>
                <a:spcPts val="600"/>
              </a:spcAft>
              <a:buFont typeface="Arial" panose="020B0604020202020204" pitchFamily="34" charset="0"/>
              <a:buChar char="•"/>
            </a:pPr>
            <a:r>
              <a:rPr lang="zh-CN" altLang="en-US" sz="1000" dirty="0">
                <a:effectLst/>
              </a:rPr>
              <a:t>还是在创作</a:t>
            </a:r>
            <a:r>
              <a:rPr lang="en-US" altLang="zh-CN" sz="1000" dirty="0">
                <a:effectLst/>
              </a:rPr>
              <a:t>《</a:t>
            </a:r>
            <a:r>
              <a:rPr lang="zh-CN" altLang="en-US" sz="1000" dirty="0">
                <a:effectLst/>
              </a:rPr>
              <a:t>罗恩格林</a:t>
            </a:r>
            <a:r>
              <a:rPr lang="en-US" altLang="zh-CN" sz="1000" dirty="0">
                <a:effectLst/>
              </a:rPr>
              <a:t>》</a:t>
            </a:r>
            <a:r>
              <a:rPr lang="zh-CN" altLang="en-US" sz="1000" dirty="0">
                <a:effectLst/>
              </a:rPr>
              <a:t>期间，瓦格纳同时注意到了德国神话和希腊悲剧、社会主义之间的一些联系。在对希腊文化的研究的帮助下，他将德国神话里的人物也赋予了人性。在</a:t>
            </a:r>
            <a:r>
              <a:rPr lang="en-US" altLang="zh-CN" sz="1000" dirty="0">
                <a:effectLst/>
              </a:rPr>
              <a:t>《</a:t>
            </a:r>
            <a:r>
              <a:rPr lang="zh-CN" altLang="en-US" sz="1000" dirty="0">
                <a:effectLst/>
              </a:rPr>
              <a:t>罗恩格林</a:t>
            </a:r>
            <a:r>
              <a:rPr lang="en-US" altLang="zh-CN" sz="1000" dirty="0">
                <a:effectLst/>
              </a:rPr>
              <a:t>》</a:t>
            </a:r>
            <a:r>
              <a:rPr lang="zh-CN" altLang="en-US" sz="1000" dirty="0">
                <a:effectLst/>
              </a:rPr>
              <a:t>中他精确而生动的描绘出德国中世纪的传奇景象，但他认为这还不够，因为那仍然不是一个理想的时代，他还要往回追溯，更深入到德国古昔的神话中去，在那个世界里，没有足以造成现代社会变形的事物，那个世纪公正无私，艺术家的创作能立刻获得人们的赞赏。他开始阅读</a:t>
            </a:r>
            <a:r>
              <a:rPr lang="en-US" altLang="zh-CN" sz="1000" dirty="0">
                <a:effectLst/>
              </a:rPr>
              <a:t>《</a:t>
            </a:r>
            <a:r>
              <a:rPr lang="zh-CN" altLang="en-US" sz="1000" dirty="0">
                <a:effectLst/>
              </a:rPr>
              <a:t>德国神话</a:t>
            </a:r>
            <a:r>
              <a:rPr lang="en-US" altLang="zh-CN" sz="1000" dirty="0">
                <a:effectLst/>
              </a:rPr>
              <a:t>》</a:t>
            </a:r>
            <a:r>
              <a:rPr lang="zh-CN" altLang="en-US" sz="1000" dirty="0">
                <a:effectLst/>
              </a:rPr>
              <a:t>一书，结果终于找到了日耳曼文明的源头</a:t>
            </a:r>
            <a:r>
              <a:rPr lang="en-US" altLang="zh-CN" sz="1000" dirty="0">
                <a:effectLst/>
              </a:rPr>
              <a:t>——</a:t>
            </a:r>
            <a:r>
              <a:rPr lang="zh-CN" altLang="en-US" sz="1000" dirty="0">
                <a:effectLst/>
              </a:rPr>
              <a:t>北欧的神话传说。首先使他感兴趣的是尼伯龙人的被奴役与解放的问题。尼伯龙人是从黑夜与死亡的怀抱中诞生出来的一代人，他们以毫不间断、永不停息的活力挖掘着地球的心脏，他们烧红、精炼、锻打着坚硬的金属，“他们这些劳动者的肩上重负着游手好闲的巨人们的封建制度。”瓦格纳幻想着尼伯龙人所收的奴役被粉碎，由众神之王沃坦</a:t>
            </a:r>
            <a:r>
              <a:rPr lang="en-US" altLang="zh-CN" sz="1000" dirty="0">
                <a:effectLst/>
              </a:rPr>
              <a:t>(</a:t>
            </a:r>
            <a:r>
              <a:rPr lang="zh-CN" altLang="en-US" sz="1000" dirty="0">
                <a:effectLst/>
              </a:rPr>
              <a:t>应该就是奥丁，黑紫注</a:t>
            </a:r>
            <a:r>
              <a:rPr lang="en-US" altLang="zh-CN" sz="1000" dirty="0">
                <a:effectLst/>
              </a:rPr>
              <a:t>)</a:t>
            </a:r>
            <a:r>
              <a:rPr lang="zh-CN" altLang="en-US" sz="1000" dirty="0">
                <a:effectLst/>
              </a:rPr>
              <a:t>来实行人道的统治。这一念头与当时流行的空想社会主义思想极为相似。看来瓦格纳是想写一出政治理想国的歌剧，在这个国度，人类终于打破了各种束缚而表现出一种纯粹的人性，他们做一个完全的自己，可以去爱，而且是自由地去爱。</a:t>
            </a:r>
            <a:endParaRPr lang="en-US" altLang="zh-CN" sz="1000" dirty="0"/>
          </a:p>
          <a:p>
            <a:pPr indent="-228600" defTabSz="914400">
              <a:lnSpc>
                <a:spcPct val="90000"/>
              </a:lnSpc>
              <a:spcAft>
                <a:spcPts val="600"/>
              </a:spcAft>
              <a:buFont typeface="Arial" panose="020B0604020202020204" pitchFamily="34" charset="0"/>
              <a:buChar char="•"/>
            </a:pPr>
            <a:endParaRPr lang="en-US" altLang="zh-CN" sz="1000" dirty="0"/>
          </a:p>
        </p:txBody>
      </p:sp>
      <p:pic>
        <p:nvPicPr>
          <p:cNvPr id="4" name="Picture 2" descr="Willkommen zurück! | Herzlich Willkommen zurück🤗 Unsere neue Spielzeit  2021/2022 hat offiziell begonnen und wir freuen uns auf Euch!😍🎉 Alle  Informationen zum aktuellen... | By Bayerische Staatsoper | Facebook">
            <a:extLst>
              <a:ext uri="{FF2B5EF4-FFF2-40B4-BE49-F238E27FC236}">
                <a16:creationId xmlns:a16="http://schemas.microsoft.com/office/drawing/2014/main" id="{2783E105-BB3E-069E-B3E8-B615699988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22" r="15012" b="2"/>
          <a:stretch/>
        </p:blipFill>
        <p:spPr bwMode="auto">
          <a:xfrm>
            <a:off x="6777194" y="2785730"/>
            <a:ext cx="2661392" cy="34047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7B3B1A3A-85F2-2CDF-B359-288A3BB298B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51465" y="303887"/>
            <a:ext cx="4342769" cy="1053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337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8EF410D-9ED5-1C37-578C-B91DCC6C2FEF}"/>
              </a:ext>
            </a:extLst>
          </p:cNvPr>
          <p:cNvSpPr txBox="1"/>
          <p:nvPr/>
        </p:nvSpPr>
        <p:spPr>
          <a:xfrm>
            <a:off x="0" y="151179"/>
            <a:ext cx="9726706" cy="6555641"/>
          </a:xfrm>
          <a:prstGeom prst="rect">
            <a:avLst/>
          </a:prstGeom>
          <a:noFill/>
        </p:spPr>
        <p:txBody>
          <a:bodyPr wrap="square">
            <a:spAutoFit/>
          </a:bodyPr>
          <a:lstStyle/>
          <a:p>
            <a:r>
              <a:rPr lang="zh-CN" altLang="en-US" sz="1000" dirty="0">
                <a:effectLst/>
              </a:rPr>
              <a:t>故事发生在第</a:t>
            </a:r>
            <a:r>
              <a:rPr lang="en-US" altLang="zh-CN" sz="1000" dirty="0">
                <a:effectLst/>
              </a:rPr>
              <a:t>10</a:t>
            </a:r>
            <a:r>
              <a:rPr lang="zh-CN" altLang="en-US" sz="1000" dirty="0">
                <a:effectLst/>
              </a:rPr>
              <a:t>世纪的安特卫普，埃尔萨被控谋害她的弟弟戈特弗里德 也就是布拉邦特公爵的继承人。神秘的骑士在天鹅带领下出现，他愿意为维护埃尔萨的贞洁而战。他要求埃尔萨保证绝不问起他的姓名、出身与过去，他打败指控埃尔萨的泰拉蒙伯爵，并赢得她以身相许。泰拉蒙的妻子奥特鲁德具有邪恶的法力，她在埃尔萨心中埋下怀疑骑士的种子。埃尔萨在新婚当晚忍不住违反承诺，问了禁忌的问题，也破坏了自己的幸福。如今，骑士必须离去。临去之前，他当众宣布自己是圣杯骑士罗安格林。他将被奥特鲁德化成天鹅的戈特弗里德魔法的束缚中释放出来，使埃尔萨姐弟重相逢，自己却不得不回归孟沙瓦特的圣杯之城，继续守护格拉尔圣杯。 </a:t>
            </a:r>
            <a:endParaRPr lang="zh-CN" altLang="en-US" sz="1000" dirty="0"/>
          </a:p>
          <a:p>
            <a:r>
              <a:rPr lang="zh-CN" altLang="en-US" sz="1000" dirty="0">
                <a:effectLst/>
                <a:highlight>
                  <a:srgbClr val="FFFF00"/>
                </a:highlight>
              </a:rPr>
              <a:t>第一幕 </a:t>
            </a:r>
            <a:endParaRPr lang="zh-CN" altLang="en-US" sz="1000" dirty="0">
              <a:highlight>
                <a:srgbClr val="FFFF00"/>
              </a:highlight>
            </a:endParaRPr>
          </a:p>
          <a:p>
            <a:r>
              <a:rPr lang="zh-CN" altLang="en-US" sz="1000" dirty="0">
                <a:effectLst/>
              </a:rPr>
              <a:t>进入歌剧的故事之前，听众就能跟从前奏曲进入另一个世界。前奏曲描绘一幅圣杯王国的景象，音乐以</a:t>
            </a:r>
            <a:r>
              <a:rPr lang="en-US" sz="1000" dirty="0">
                <a:effectLst/>
              </a:rPr>
              <a:t>A</a:t>
            </a:r>
            <a:r>
              <a:rPr lang="zh-CN" altLang="en-US" sz="1000" dirty="0">
                <a:effectLst/>
              </a:rPr>
              <a:t>大调进行。 </a:t>
            </a:r>
            <a:endParaRPr lang="zh-CN" altLang="en-US" sz="1000" dirty="0"/>
          </a:p>
          <a:p>
            <a:r>
              <a:rPr lang="zh-CN" altLang="en-US" sz="1000" dirty="0">
                <a:effectLst/>
              </a:rPr>
              <a:t>音乐然后过渡到精神有力，但又不乏柔情的</a:t>
            </a:r>
            <a:r>
              <a:rPr lang="en-US" sz="1000" dirty="0">
                <a:effectLst/>
              </a:rPr>
              <a:t>C</a:t>
            </a:r>
            <a:r>
              <a:rPr lang="zh-CN" altLang="en-US" sz="1000" dirty="0">
                <a:effectLst/>
              </a:rPr>
              <a:t>大调至第一幕。 </a:t>
            </a:r>
            <a:endParaRPr lang="zh-CN" altLang="en-US" sz="1000" dirty="0"/>
          </a:p>
          <a:p>
            <a:r>
              <a:rPr lang="zh-CN" altLang="en-US" sz="1000" dirty="0">
                <a:effectLst/>
              </a:rPr>
              <a:t>使者宣告国王亨利一世的到来</a:t>
            </a:r>
            <a:r>
              <a:rPr lang="en-US" altLang="zh-CN" sz="1000" dirty="0">
                <a:effectLst/>
              </a:rPr>
              <a:t>(</a:t>
            </a:r>
            <a:r>
              <a:rPr lang="en-US" sz="1000" dirty="0" err="1">
                <a:effectLst/>
              </a:rPr>
              <a:t>H&amp;ouml;rt</a:t>
            </a:r>
            <a:r>
              <a:rPr lang="en-US" sz="1000" dirty="0">
                <a:effectLst/>
              </a:rPr>
              <a:t> </a:t>
            </a:r>
            <a:r>
              <a:rPr lang="en-US" sz="1000" dirty="0" err="1">
                <a:effectLst/>
              </a:rPr>
              <a:t>Grafen</a:t>
            </a:r>
            <a:r>
              <a:rPr lang="en-US" sz="1000" dirty="0">
                <a:effectLst/>
              </a:rPr>
              <a:t>, </a:t>
            </a:r>
            <a:r>
              <a:rPr lang="en-US" sz="1000" dirty="0" err="1">
                <a:effectLst/>
              </a:rPr>
              <a:t>Edle</a:t>
            </a:r>
            <a:r>
              <a:rPr lang="en-US" sz="1000" dirty="0">
                <a:effectLst/>
              </a:rPr>
              <a:t>, </a:t>
            </a:r>
            <a:r>
              <a:rPr lang="en-US" sz="1000" dirty="0" err="1">
                <a:effectLst/>
              </a:rPr>
              <a:t>Freie</a:t>
            </a:r>
            <a:r>
              <a:rPr lang="en-US" sz="1000" dirty="0">
                <a:effectLst/>
              </a:rPr>
              <a:t> von Brabant: Heinrich der </a:t>
            </a:r>
            <a:r>
              <a:rPr lang="en-US" sz="1000" dirty="0" err="1">
                <a:effectLst/>
              </a:rPr>
              <a:t>Deutschen</a:t>
            </a:r>
            <a:r>
              <a:rPr lang="en-US" sz="1000" dirty="0">
                <a:effectLst/>
              </a:rPr>
              <a:t> </a:t>
            </a:r>
            <a:r>
              <a:rPr lang="en-US" sz="1000" dirty="0" err="1">
                <a:effectLst/>
              </a:rPr>
              <a:t>K&amp;ouml;nig</a:t>
            </a:r>
            <a:r>
              <a:rPr lang="en-US" sz="1000" dirty="0">
                <a:effectLst/>
              </a:rPr>
              <a:t> </a:t>
            </a:r>
            <a:r>
              <a:rPr lang="en-US" sz="1000" dirty="0" err="1">
                <a:effectLst/>
              </a:rPr>
              <a:t>kam</a:t>
            </a:r>
            <a:r>
              <a:rPr lang="en-US" sz="1000" dirty="0">
                <a:effectLst/>
              </a:rPr>
              <a:t> zur </a:t>
            </a:r>
            <a:r>
              <a:rPr lang="en-US" sz="1000" dirty="0" err="1">
                <a:effectLst/>
              </a:rPr>
              <a:t>Statt</a:t>
            </a:r>
            <a:r>
              <a:rPr lang="en-US" sz="1000" dirty="0">
                <a:effectLst/>
              </a:rPr>
              <a:t>, </a:t>
            </a:r>
            <a:r>
              <a:rPr lang="en-US" sz="1000" dirty="0" err="1">
                <a:effectLst/>
              </a:rPr>
              <a:t>mit</a:t>
            </a:r>
            <a:r>
              <a:rPr lang="en-US" sz="1000" dirty="0">
                <a:effectLst/>
              </a:rPr>
              <a:t> </a:t>
            </a:r>
            <a:r>
              <a:rPr lang="en-US" sz="1000" dirty="0" err="1">
                <a:effectLst/>
              </a:rPr>
              <a:t>Euch</a:t>
            </a:r>
            <a:r>
              <a:rPr lang="en-US" sz="1000" dirty="0">
                <a:effectLst/>
              </a:rPr>
              <a:t> </a:t>
            </a:r>
            <a:r>
              <a:rPr lang="en-US" sz="1000" dirty="0" err="1">
                <a:effectLst/>
              </a:rPr>
              <a:t>zu</a:t>
            </a:r>
            <a:r>
              <a:rPr lang="en-US" sz="1000" dirty="0">
                <a:effectLst/>
              </a:rPr>
              <a:t> </a:t>
            </a:r>
            <a:r>
              <a:rPr lang="en-US" sz="1000" dirty="0" err="1">
                <a:effectLst/>
              </a:rPr>
              <a:t>dingen</a:t>
            </a:r>
            <a:r>
              <a:rPr lang="en-US" sz="1000" dirty="0">
                <a:effectLst/>
              </a:rPr>
              <a:t> </a:t>
            </a:r>
            <a:r>
              <a:rPr lang="en-US" sz="1000" dirty="0" err="1">
                <a:effectLst/>
              </a:rPr>
              <a:t>nach</a:t>
            </a:r>
            <a:r>
              <a:rPr lang="en-US" sz="1000" dirty="0">
                <a:effectLst/>
              </a:rPr>
              <a:t> des </a:t>
            </a:r>
            <a:r>
              <a:rPr lang="en-US" sz="1000" dirty="0" err="1">
                <a:effectLst/>
              </a:rPr>
              <a:t>Reiches</a:t>
            </a:r>
            <a:r>
              <a:rPr lang="en-US" sz="1000" dirty="0">
                <a:effectLst/>
              </a:rPr>
              <a:t> </a:t>
            </a:r>
            <a:r>
              <a:rPr lang="en-US" sz="1000" dirty="0" err="1">
                <a:effectLst/>
              </a:rPr>
              <a:t>Recht</a:t>
            </a:r>
            <a:r>
              <a:rPr lang="en-US" sz="1000" dirty="0">
                <a:effectLst/>
              </a:rPr>
              <a:t> - </a:t>
            </a:r>
            <a:r>
              <a:rPr lang="en-US" sz="1000" dirty="0" err="1">
                <a:effectLst/>
              </a:rPr>
              <a:t>gebt</a:t>
            </a:r>
            <a:r>
              <a:rPr lang="en-US" sz="1000" dirty="0">
                <a:effectLst/>
              </a:rPr>
              <a:t> </a:t>
            </a:r>
            <a:r>
              <a:rPr lang="en-US" sz="1000" dirty="0" err="1">
                <a:effectLst/>
              </a:rPr>
              <a:t>Ihr</a:t>
            </a:r>
            <a:r>
              <a:rPr lang="en-US" sz="1000" dirty="0">
                <a:effectLst/>
              </a:rPr>
              <a:t> nun Fried' und </a:t>
            </a:r>
            <a:r>
              <a:rPr lang="en-US" sz="1000" dirty="0" err="1">
                <a:effectLst/>
              </a:rPr>
              <a:t>Folge</a:t>
            </a:r>
            <a:r>
              <a:rPr lang="en-US" sz="1000" dirty="0">
                <a:effectLst/>
              </a:rPr>
              <a:t> dem </a:t>
            </a:r>
            <a:r>
              <a:rPr lang="en-US" sz="1000" dirty="0" err="1">
                <a:effectLst/>
              </a:rPr>
              <a:t>Gebot</a:t>
            </a:r>
            <a:r>
              <a:rPr lang="en-US" sz="1000" dirty="0">
                <a:effectLst/>
              </a:rPr>
              <a:t>?)</a:t>
            </a:r>
            <a:r>
              <a:rPr lang="zh-CN" altLang="en-US" sz="1000" dirty="0">
                <a:effectLst/>
              </a:rPr>
              <a:t>正如所提到的，亨利想在此组建一支军队，但他从泰拉蒙的公爵腓特烈那里获悉，波拉班特的公爵已逝世，他将自己的遗孤</a:t>
            </a:r>
            <a:r>
              <a:rPr lang="en-US" altLang="zh-CN" sz="1000" dirty="0">
                <a:effectLst/>
              </a:rPr>
              <a:t>(</a:t>
            </a:r>
            <a:r>
              <a:rPr lang="zh-CN" altLang="en-US" sz="1000" dirty="0">
                <a:effectLst/>
              </a:rPr>
              <a:t>埃尔莎和弟弟高特菲</a:t>
            </a:r>
            <a:r>
              <a:rPr lang="en-US" altLang="zh-CN" sz="1000" dirty="0">
                <a:effectLst/>
              </a:rPr>
              <a:t>)</a:t>
            </a:r>
            <a:r>
              <a:rPr lang="zh-CN" altLang="en-US" sz="1000" dirty="0">
                <a:effectLst/>
              </a:rPr>
              <a:t>托给了腓特烈，腓特烈成了摄政王。但高特菲突然离奇失踪，在泰拉蒙人们认为埃尔莎有可疑，认为是她谋杀了弟弟。 </a:t>
            </a:r>
            <a:endParaRPr lang="zh-CN" altLang="en-US" sz="1000" dirty="0"/>
          </a:p>
          <a:p>
            <a:r>
              <a:rPr lang="zh-CN" altLang="en-US" sz="1000" dirty="0">
                <a:effectLst/>
              </a:rPr>
              <a:t>泰拉蒙解除了先前的婚约</a:t>
            </a:r>
            <a:r>
              <a:rPr lang="en-US" altLang="zh-CN" sz="1000" dirty="0">
                <a:effectLst/>
              </a:rPr>
              <a:t>(</a:t>
            </a:r>
            <a:r>
              <a:rPr lang="en-US" sz="1000" dirty="0">
                <a:effectLst/>
              </a:rPr>
              <a:t>Dem </a:t>
            </a:r>
            <a:r>
              <a:rPr lang="en-US" sz="1000" dirty="0" err="1">
                <a:effectLst/>
              </a:rPr>
              <a:t>Recht</a:t>
            </a:r>
            <a:r>
              <a:rPr lang="en-US" sz="1000" dirty="0">
                <a:effectLst/>
              </a:rPr>
              <a:t> auf </a:t>
            </a:r>
            <a:r>
              <a:rPr lang="en-US" sz="1000" dirty="0" err="1">
                <a:effectLst/>
              </a:rPr>
              <a:t>ihre</a:t>
            </a:r>
            <a:r>
              <a:rPr lang="en-US" sz="1000" dirty="0">
                <a:effectLst/>
              </a:rPr>
              <a:t> Hand, </a:t>
            </a:r>
            <a:r>
              <a:rPr lang="en-US" sz="1000" dirty="0" err="1">
                <a:effectLst/>
              </a:rPr>
              <a:t>vom</a:t>
            </a:r>
            <a:r>
              <a:rPr lang="en-US" sz="1000" dirty="0">
                <a:effectLst/>
              </a:rPr>
              <a:t> </a:t>
            </a:r>
            <a:r>
              <a:rPr lang="en-US" sz="1000" dirty="0" err="1">
                <a:effectLst/>
              </a:rPr>
              <a:t>Vater</a:t>
            </a:r>
            <a:r>
              <a:rPr lang="en-US" sz="1000" dirty="0">
                <a:effectLst/>
              </a:rPr>
              <a:t> mir </a:t>
            </a:r>
            <a:r>
              <a:rPr lang="en-US" sz="1000" dirty="0" err="1">
                <a:effectLst/>
              </a:rPr>
              <a:t>verliehen</a:t>
            </a:r>
            <a:r>
              <a:rPr lang="en-US" sz="1000" dirty="0">
                <a:effectLst/>
              </a:rPr>
              <a:t>, </a:t>
            </a:r>
            <a:r>
              <a:rPr lang="en-US" sz="1000" dirty="0" err="1">
                <a:effectLst/>
              </a:rPr>
              <a:t>entsagt</a:t>
            </a:r>
            <a:r>
              <a:rPr lang="en-US" sz="1000" dirty="0">
                <a:effectLst/>
              </a:rPr>
              <a:t>' ich </a:t>
            </a:r>
            <a:r>
              <a:rPr lang="en-US" sz="1000" dirty="0" err="1">
                <a:effectLst/>
              </a:rPr>
              <a:t>willig</a:t>
            </a:r>
            <a:r>
              <a:rPr lang="en-US" sz="1000" dirty="0">
                <a:effectLst/>
              </a:rPr>
              <a:t> da und </a:t>
            </a:r>
            <a:r>
              <a:rPr lang="en-US" sz="1000" dirty="0" err="1">
                <a:effectLst/>
              </a:rPr>
              <a:t>gern</a:t>
            </a:r>
            <a:r>
              <a:rPr lang="en-US" sz="1000" dirty="0">
                <a:effectLst/>
              </a:rPr>
              <a:t>)</a:t>
            </a:r>
            <a:r>
              <a:rPr lang="zh-CN" altLang="en-US" sz="1000" dirty="0">
                <a:effectLst/>
              </a:rPr>
              <a:t>并与佛里斯兰人的最后一位继承人奥尔图德结婚。而奥尔图德却挑唆其丈夫，说自己亲眼看到埃尔莎将弟弟溺死于池塘中。 </a:t>
            </a:r>
            <a:endParaRPr lang="zh-CN" altLang="en-US" sz="1000" dirty="0"/>
          </a:p>
          <a:p>
            <a:r>
              <a:rPr lang="zh-CN" altLang="en-US" sz="1000" dirty="0">
                <a:effectLst/>
              </a:rPr>
              <a:t>泰拉蒙于是控告埃尔莎，并要求夺取埃尔莎父亲爵位（</a:t>
            </a:r>
            <a:r>
              <a:rPr lang="en-US" sz="1000" dirty="0">
                <a:effectLst/>
              </a:rPr>
              <a:t>Dies Land </a:t>
            </a:r>
            <a:r>
              <a:rPr lang="en-US" sz="1000" dirty="0" err="1">
                <a:effectLst/>
              </a:rPr>
              <a:t>doch</a:t>
            </a:r>
            <a:r>
              <a:rPr lang="en-US" sz="1000" dirty="0">
                <a:effectLst/>
              </a:rPr>
              <a:t> </a:t>
            </a:r>
            <a:r>
              <a:rPr lang="en-US" sz="1000" dirty="0" err="1">
                <a:effectLst/>
              </a:rPr>
              <a:t>sprech</a:t>
            </a:r>
            <a:r>
              <a:rPr lang="en-US" sz="1000" dirty="0">
                <a:effectLst/>
              </a:rPr>
              <a:t>' ich für </a:t>
            </a:r>
            <a:r>
              <a:rPr lang="en-US" sz="1000" dirty="0" err="1">
                <a:effectLst/>
              </a:rPr>
              <a:t>mich</a:t>
            </a:r>
            <a:r>
              <a:rPr lang="en-US" sz="1000" dirty="0">
                <a:effectLst/>
              </a:rPr>
              <a:t> an </a:t>
            </a:r>
            <a:r>
              <a:rPr lang="en-US" sz="1000" dirty="0" err="1">
                <a:effectLst/>
              </a:rPr>
              <a:t>mit</a:t>
            </a:r>
            <a:r>
              <a:rPr lang="en-US" sz="1000" dirty="0">
                <a:effectLst/>
              </a:rPr>
              <a:t> </a:t>
            </a:r>
            <a:r>
              <a:rPr lang="en-US" sz="1000" dirty="0" err="1">
                <a:effectLst/>
              </a:rPr>
              <a:t>Recht</a:t>
            </a:r>
            <a:r>
              <a:rPr lang="en-US" sz="1000" dirty="0">
                <a:effectLst/>
              </a:rPr>
              <a:t>, da ich der </a:t>
            </a:r>
            <a:r>
              <a:rPr lang="en-US" sz="1000" dirty="0" err="1">
                <a:effectLst/>
              </a:rPr>
              <a:t>N&amp;auml;chste</a:t>
            </a:r>
            <a:r>
              <a:rPr lang="en-US" sz="1000" dirty="0">
                <a:effectLst/>
              </a:rPr>
              <a:t> von des </a:t>
            </a:r>
            <a:r>
              <a:rPr lang="en-US" sz="1000" dirty="0" err="1">
                <a:effectLst/>
              </a:rPr>
              <a:t>Herzogs</a:t>
            </a:r>
            <a:r>
              <a:rPr lang="en-US" sz="1000" dirty="0">
                <a:effectLst/>
              </a:rPr>
              <a:t> </a:t>
            </a:r>
            <a:r>
              <a:rPr lang="en-US" sz="1000" dirty="0" err="1">
                <a:effectLst/>
              </a:rPr>
              <a:t>Blut</a:t>
            </a:r>
            <a:r>
              <a:rPr lang="en-US" sz="1000" dirty="0">
                <a:effectLst/>
              </a:rPr>
              <a:t>. Mein </a:t>
            </a:r>
            <a:r>
              <a:rPr lang="en-US" sz="1000" dirty="0" err="1">
                <a:effectLst/>
              </a:rPr>
              <a:t>Weib</a:t>
            </a:r>
            <a:r>
              <a:rPr lang="en-US" sz="1000" dirty="0">
                <a:effectLst/>
              </a:rPr>
              <a:t> </a:t>
            </a:r>
            <a:r>
              <a:rPr lang="en-US" sz="1000" dirty="0" err="1">
                <a:effectLst/>
              </a:rPr>
              <a:t>dazu</a:t>
            </a:r>
            <a:r>
              <a:rPr lang="en-US" sz="1000" dirty="0">
                <a:effectLst/>
              </a:rPr>
              <a:t> </a:t>
            </a:r>
            <a:r>
              <a:rPr lang="en-US" sz="1000" dirty="0" err="1">
                <a:effectLst/>
              </a:rPr>
              <a:t>aus</a:t>
            </a:r>
            <a:r>
              <a:rPr lang="en-US" sz="1000" dirty="0">
                <a:effectLst/>
              </a:rPr>
              <a:t> dem </a:t>
            </a:r>
            <a:r>
              <a:rPr lang="en-US" sz="1000" dirty="0" err="1">
                <a:effectLst/>
              </a:rPr>
              <a:t>Geschlecht</a:t>
            </a:r>
            <a:r>
              <a:rPr lang="en-US" sz="1000" dirty="0">
                <a:effectLst/>
              </a:rPr>
              <a:t>, das </a:t>
            </a:r>
            <a:r>
              <a:rPr lang="en-US" sz="1000" dirty="0" err="1">
                <a:effectLst/>
              </a:rPr>
              <a:t>einst</a:t>
            </a:r>
            <a:r>
              <a:rPr lang="en-US" sz="1000" dirty="0">
                <a:effectLst/>
              </a:rPr>
              <a:t> </a:t>
            </a:r>
            <a:r>
              <a:rPr lang="en-US" sz="1000" dirty="0" err="1">
                <a:effectLst/>
              </a:rPr>
              <a:t>auch</a:t>
            </a:r>
            <a:r>
              <a:rPr lang="en-US" sz="1000" dirty="0">
                <a:effectLst/>
              </a:rPr>
              <a:t> </a:t>
            </a:r>
            <a:r>
              <a:rPr lang="en-US" sz="1000" dirty="0" err="1">
                <a:effectLst/>
              </a:rPr>
              <a:t>diesen</a:t>
            </a:r>
            <a:r>
              <a:rPr lang="en-US" sz="1000" dirty="0">
                <a:effectLst/>
              </a:rPr>
              <a:t> Landen seine </a:t>
            </a:r>
            <a:r>
              <a:rPr lang="en-US" sz="1000" dirty="0" err="1">
                <a:effectLst/>
              </a:rPr>
              <a:t>Fürsten</a:t>
            </a:r>
            <a:r>
              <a:rPr lang="en-US" sz="1000" dirty="0">
                <a:effectLst/>
              </a:rPr>
              <a:t> gab）。 </a:t>
            </a:r>
            <a:endParaRPr lang="en-US" sz="1000" dirty="0"/>
          </a:p>
          <a:p>
            <a:r>
              <a:rPr lang="zh-CN" altLang="en-US" sz="1000" dirty="0">
                <a:effectLst/>
              </a:rPr>
              <a:t>埃尔莎否认控罪，认为这只有天庭可定夺。埃尔莎先前曾经梦到，上帝会派遣使者来保护她。当她向国王亨利诉说了这个梦之后，使者呼唤天庭，此时果然出现了一位骑士。他站在一艘由天鹅拉着的小船上。他在决斗中战胜了泰拉蒙，并与埃尔莎订婚，但有一个条件，就是永远不要问（</a:t>
            </a:r>
            <a:r>
              <a:rPr lang="en-US" altLang="zh-CN" sz="1000" dirty="0">
                <a:effectLst/>
              </a:rPr>
              <a:t>"</a:t>
            </a:r>
            <a:r>
              <a:rPr lang="en-US" sz="1000" dirty="0" err="1">
                <a:effectLst/>
              </a:rPr>
              <a:t>woher</a:t>
            </a:r>
            <a:r>
              <a:rPr lang="en-US" sz="1000" dirty="0">
                <a:effectLst/>
              </a:rPr>
              <a:t> ich </a:t>
            </a:r>
            <a:r>
              <a:rPr lang="en-US" sz="1000" dirty="0" err="1">
                <a:effectLst/>
              </a:rPr>
              <a:t>kam</a:t>
            </a:r>
            <a:r>
              <a:rPr lang="en-US" sz="1000" dirty="0">
                <a:effectLst/>
              </a:rPr>
              <a:t> der </a:t>
            </a:r>
            <a:r>
              <a:rPr lang="en-US" sz="1000" dirty="0" err="1">
                <a:effectLst/>
              </a:rPr>
              <a:t>Fahrt</a:t>
            </a:r>
            <a:r>
              <a:rPr lang="en-US" sz="1000" dirty="0">
                <a:effectLst/>
              </a:rPr>
              <a:t>, </a:t>
            </a:r>
            <a:r>
              <a:rPr lang="en-US" sz="1000" dirty="0" err="1">
                <a:effectLst/>
              </a:rPr>
              <a:t>noch</a:t>
            </a:r>
            <a:r>
              <a:rPr lang="en-US" sz="1000" dirty="0">
                <a:effectLst/>
              </a:rPr>
              <a:t> </a:t>
            </a:r>
            <a:r>
              <a:rPr lang="en-US" sz="1000" dirty="0" err="1">
                <a:effectLst/>
              </a:rPr>
              <a:t>wie</a:t>
            </a:r>
            <a:r>
              <a:rPr lang="en-US" sz="1000" dirty="0">
                <a:effectLst/>
              </a:rPr>
              <a:t> </a:t>
            </a:r>
            <a:r>
              <a:rPr lang="en-US" sz="1000" dirty="0" err="1">
                <a:effectLst/>
              </a:rPr>
              <a:t>mein</a:t>
            </a:r>
            <a:r>
              <a:rPr lang="en-US" sz="1000" dirty="0">
                <a:effectLst/>
              </a:rPr>
              <a:t> Nam' und Art"，</a:t>
            </a:r>
            <a:r>
              <a:rPr lang="zh-CN" altLang="en-US" sz="1000" dirty="0">
                <a:effectLst/>
              </a:rPr>
              <a:t>意为：我来自何方，我的名字和身份）。从后面罗恩格林的叙述可得知，这个要求并不是出于罗恩格林爱务虚荣，而是由于圣杯骑士的规定。 </a:t>
            </a:r>
            <a:endParaRPr lang="zh-CN" altLang="en-US" sz="1000" dirty="0"/>
          </a:p>
          <a:p>
            <a:r>
              <a:rPr lang="zh-CN" altLang="en-US" sz="1000" dirty="0">
                <a:effectLst/>
              </a:rPr>
              <a:t>泰拉蒙在决战中失利，罗恩格林有权处死他，但后者没有这样做，唱到</a:t>
            </a:r>
            <a:r>
              <a:rPr lang="en-US" altLang="zh-CN" sz="1000" dirty="0">
                <a:effectLst/>
              </a:rPr>
              <a:t>: </a:t>
            </a:r>
            <a:r>
              <a:rPr lang="en-US" sz="1000" dirty="0" err="1">
                <a:effectLst/>
              </a:rPr>
              <a:t>Durch</a:t>
            </a:r>
            <a:r>
              <a:rPr lang="en-US" sz="1000" dirty="0">
                <a:effectLst/>
              </a:rPr>
              <a:t> </a:t>
            </a:r>
            <a:r>
              <a:rPr lang="en-US" sz="1000" dirty="0" err="1">
                <a:effectLst/>
              </a:rPr>
              <a:t>Gottes</a:t>
            </a:r>
            <a:r>
              <a:rPr lang="en-US" sz="1000" dirty="0">
                <a:effectLst/>
              </a:rPr>
              <a:t> </a:t>
            </a:r>
            <a:r>
              <a:rPr lang="en-US" sz="1000" dirty="0" err="1">
                <a:effectLst/>
              </a:rPr>
              <a:t>Sieg</a:t>
            </a:r>
            <a:r>
              <a:rPr lang="en-US" sz="1000" dirty="0">
                <a:effectLst/>
              </a:rPr>
              <a:t> </a:t>
            </a:r>
            <a:r>
              <a:rPr lang="en-US" sz="1000" dirty="0" err="1">
                <a:effectLst/>
              </a:rPr>
              <a:t>ist</a:t>
            </a:r>
            <a:r>
              <a:rPr lang="en-US" sz="1000" dirty="0">
                <a:effectLst/>
              </a:rPr>
              <a:t> </a:t>
            </a:r>
            <a:r>
              <a:rPr lang="en-US" sz="1000" dirty="0" err="1">
                <a:effectLst/>
              </a:rPr>
              <a:t>jetzt</a:t>
            </a:r>
            <a:r>
              <a:rPr lang="en-US" sz="1000" dirty="0">
                <a:effectLst/>
              </a:rPr>
              <a:t> </a:t>
            </a:r>
            <a:r>
              <a:rPr lang="en-US" sz="1000" dirty="0" err="1">
                <a:effectLst/>
              </a:rPr>
              <a:t>dein</a:t>
            </a:r>
            <a:r>
              <a:rPr lang="en-US" sz="1000" dirty="0">
                <a:effectLst/>
              </a:rPr>
              <a:t> Leben </a:t>
            </a:r>
            <a:r>
              <a:rPr lang="en-US" sz="1000" dirty="0" err="1">
                <a:effectLst/>
              </a:rPr>
              <a:t>mein</a:t>
            </a:r>
            <a:r>
              <a:rPr lang="en-US" sz="1000" dirty="0">
                <a:effectLst/>
              </a:rPr>
              <a:t> - ich </a:t>
            </a:r>
            <a:r>
              <a:rPr lang="en-US" sz="1000" dirty="0" err="1">
                <a:effectLst/>
              </a:rPr>
              <a:t>schenk</a:t>
            </a:r>
            <a:r>
              <a:rPr lang="en-US" sz="1000" dirty="0">
                <a:effectLst/>
              </a:rPr>
              <a:t>' es </a:t>
            </a:r>
            <a:r>
              <a:rPr lang="en-US" sz="1000" dirty="0" err="1">
                <a:effectLst/>
              </a:rPr>
              <a:t>dir</a:t>
            </a:r>
            <a:r>
              <a:rPr lang="en-US" sz="1000" dirty="0">
                <a:effectLst/>
              </a:rPr>
              <a:t>, </a:t>
            </a:r>
            <a:r>
              <a:rPr lang="en-US" sz="1000" dirty="0" err="1">
                <a:effectLst/>
              </a:rPr>
              <a:t>m&amp;ouml;gst</a:t>
            </a:r>
            <a:r>
              <a:rPr lang="en-US" sz="1000" dirty="0">
                <a:effectLst/>
              </a:rPr>
              <a:t> du der Reu' es </a:t>
            </a:r>
            <a:r>
              <a:rPr lang="en-US" sz="1000" dirty="0" err="1">
                <a:effectLst/>
              </a:rPr>
              <a:t>weih'n</a:t>
            </a:r>
            <a:r>
              <a:rPr lang="en-US" sz="1000" dirty="0">
                <a:effectLst/>
              </a:rPr>
              <a:t>（</a:t>
            </a:r>
            <a:r>
              <a:rPr lang="zh-CN" altLang="en-US" sz="1000" dirty="0">
                <a:effectLst/>
              </a:rPr>
              <a:t>我主的胜利，使得你的生命落在我手，我将它还给你，请你不要有负于它）。 </a:t>
            </a:r>
            <a:endParaRPr lang="zh-CN" altLang="en-US" sz="1000" dirty="0"/>
          </a:p>
          <a:p>
            <a:r>
              <a:rPr lang="zh-CN" altLang="en-US" sz="1000" dirty="0">
                <a:effectLst/>
                <a:highlight>
                  <a:srgbClr val="FFFF00"/>
                </a:highlight>
              </a:rPr>
              <a:t>第二幕 </a:t>
            </a:r>
            <a:endParaRPr lang="zh-CN" altLang="en-US" sz="1000" dirty="0">
              <a:highlight>
                <a:srgbClr val="FFFF00"/>
              </a:highlight>
            </a:endParaRPr>
          </a:p>
          <a:p>
            <a:r>
              <a:rPr lang="zh-CN" altLang="en-US" sz="1000" dirty="0">
                <a:effectLst/>
              </a:rPr>
              <a:t>第二幕开始，奥尔图德说服了丈夫，决斗并不公平，罗恩格林只是靠幻术取胜。同时她还断言，只要罗恩格林身体的任何一部分，就是指尖被打掉，幻术就会消失。但同时奥尔图德在婚礼上遇到埃尔莎时显得很内疚。埃尔莎并不记仇，一心要和奥图尔德重归于好。在一次私底下的谈话中，奥图尔德别有用心的暗示到，罗恩格林不说自己的名字，肯定有鬼。埃尔莎努力驱除头脑中的疑虑，但是显然未能完全释怀。 </a:t>
            </a:r>
            <a:endParaRPr lang="zh-CN" altLang="en-US" sz="1000" dirty="0"/>
          </a:p>
          <a:p>
            <a:r>
              <a:rPr lang="zh-CN" altLang="en-US" sz="1000" dirty="0">
                <a:effectLst/>
              </a:rPr>
              <a:t>场景转换，使者号聚布拉班特人并宣告，泰拉蒙竟敢对上天不敬，被依法剥夺其财产和权利。而那位陌生的上苍使者却应得布拉班特公国的爵位（</a:t>
            </a:r>
            <a:r>
              <a:rPr lang="en-US" sz="1000" dirty="0" err="1">
                <a:effectLst/>
              </a:rPr>
              <a:t>Doch</a:t>
            </a:r>
            <a:r>
              <a:rPr lang="en-US" sz="1000" dirty="0">
                <a:effectLst/>
              </a:rPr>
              <a:t> will der Held </a:t>
            </a:r>
            <a:r>
              <a:rPr lang="en-US" sz="1000" dirty="0" err="1">
                <a:effectLst/>
              </a:rPr>
              <a:t>nicht</a:t>
            </a:r>
            <a:r>
              <a:rPr lang="en-US" sz="1000" dirty="0">
                <a:effectLst/>
              </a:rPr>
              <a:t> Herzog sein </a:t>
            </a:r>
            <a:r>
              <a:rPr lang="en-US" sz="1000" dirty="0" err="1">
                <a:effectLst/>
              </a:rPr>
              <a:t>genannt</a:t>
            </a:r>
            <a:r>
              <a:rPr lang="en-US" sz="1000" dirty="0">
                <a:effectLst/>
              </a:rPr>
              <a:t>; </a:t>
            </a:r>
            <a:r>
              <a:rPr lang="en-US" sz="1000" dirty="0" err="1">
                <a:effectLst/>
              </a:rPr>
              <a:t>ihr</a:t>
            </a:r>
            <a:r>
              <a:rPr lang="en-US" sz="1000" dirty="0">
                <a:effectLst/>
              </a:rPr>
              <a:t> </a:t>
            </a:r>
            <a:r>
              <a:rPr lang="en-US" sz="1000" dirty="0" err="1">
                <a:effectLst/>
              </a:rPr>
              <a:t>sollt</a:t>
            </a:r>
            <a:r>
              <a:rPr lang="en-US" sz="1000" dirty="0">
                <a:effectLst/>
              </a:rPr>
              <a:t> </a:t>
            </a:r>
            <a:r>
              <a:rPr lang="en-US" sz="1000" dirty="0" err="1">
                <a:effectLst/>
              </a:rPr>
              <a:t>ihn</a:t>
            </a:r>
            <a:r>
              <a:rPr lang="en-US" sz="1000" dirty="0">
                <a:effectLst/>
              </a:rPr>
              <a:t> </a:t>
            </a:r>
            <a:r>
              <a:rPr lang="en-US" sz="1000" dirty="0" err="1">
                <a:effectLst/>
              </a:rPr>
              <a:t>hei&amp;szlig;en</a:t>
            </a:r>
            <a:r>
              <a:rPr lang="en-US" sz="1000" dirty="0">
                <a:effectLst/>
              </a:rPr>
              <a:t> "</a:t>
            </a:r>
            <a:r>
              <a:rPr lang="en-US" sz="1000" dirty="0" err="1">
                <a:effectLst/>
              </a:rPr>
              <a:t>Schützer</a:t>
            </a:r>
            <a:r>
              <a:rPr lang="en-US" sz="1000" dirty="0">
                <a:effectLst/>
              </a:rPr>
              <a:t> von Brabant</a:t>
            </a:r>
            <a:r>
              <a:rPr lang="zh-CN" altLang="en-US" sz="1000" dirty="0">
                <a:effectLst/>
              </a:rPr>
              <a:t>但这位英雄不愿意接受这个封号，你们应该称他为布拉班特的卫者）。使者还宣布，罗恩格林会在当天与埃尔莎成婚，并会于次日与布拉班特人跟随国王出征。 </a:t>
            </a:r>
            <a:endParaRPr lang="zh-CN" altLang="en-US" sz="1000" dirty="0"/>
          </a:p>
          <a:p>
            <a:r>
              <a:rPr lang="zh-CN" altLang="en-US" sz="1000" dirty="0">
                <a:effectLst/>
              </a:rPr>
              <a:t>在边上有一小撮人，围在泰拉蒙周围抱怨，不愿意为隔山之火而烧身。 </a:t>
            </a:r>
            <a:endParaRPr lang="zh-CN" altLang="en-US" sz="1000" dirty="0"/>
          </a:p>
          <a:p>
            <a:r>
              <a:rPr lang="zh-CN" altLang="en-US" sz="1000" dirty="0">
                <a:effectLst/>
                <a:highlight>
                  <a:srgbClr val="FFFF00"/>
                </a:highlight>
              </a:rPr>
              <a:t>第三幕</a:t>
            </a:r>
            <a:endParaRPr lang="zh-CN" altLang="en-US" sz="1000" dirty="0">
              <a:highlight>
                <a:srgbClr val="FFFF00"/>
              </a:highlight>
            </a:endParaRPr>
          </a:p>
          <a:p>
            <a:r>
              <a:rPr lang="zh-CN" altLang="en-US" sz="1000" dirty="0">
                <a:effectLst/>
              </a:rPr>
              <a:t>埃尔莎和罗恩格林成婚。新婚之夜，响起了著名的混声四部合唱的结婚进行曲</a:t>
            </a:r>
            <a:r>
              <a:rPr lang="en-US" altLang="zh-CN" sz="1000" dirty="0">
                <a:effectLst/>
              </a:rPr>
              <a:t>〈</a:t>
            </a:r>
            <a:r>
              <a:rPr lang="zh-CN" altLang="en-US" sz="1000" dirty="0">
                <a:effectLst/>
              </a:rPr>
              <a:t>婚礼合唱</a:t>
            </a:r>
            <a:r>
              <a:rPr lang="en-US" altLang="zh-CN" sz="1000" dirty="0">
                <a:effectLst/>
              </a:rPr>
              <a:t>〉</a:t>
            </a:r>
            <a:r>
              <a:rPr lang="zh-CN" altLang="en-US" sz="1000" dirty="0">
                <a:effectLst/>
              </a:rPr>
              <a:t>。两人终于可以单独四目相对。对话不会像以前那样在床上，而是在房间的大沙发上进行。埃尔莎向罗恩格林保证，就算奥图尔特的话为真，她也会忠于罗恩格林的。而罗恩格林则向埃尔莎保证，自己是纯洁的。</a:t>
            </a:r>
            <a:r>
              <a:rPr lang="en-US" altLang="zh-CN" sz="1000" dirty="0">
                <a:effectLst/>
              </a:rPr>
              <a:t>(</a:t>
            </a:r>
            <a:r>
              <a:rPr lang="en-US" sz="1000" dirty="0" err="1">
                <a:effectLst/>
              </a:rPr>
              <a:t>Kein</a:t>
            </a:r>
            <a:r>
              <a:rPr lang="en-US" sz="1000" dirty="0">
                <a:effectLst/>
              </a:rPr>
              <a:t> Los in </a:t>
            </a:r>
            <a:r>
              <a:rPr lang="en-US" sz="1000" dirty="0" err="1">
                <a:effectLst/>
              </a:rPr>
              <a:t>Gottes</a:t>
            </a:r>
            <a:r>
              <a:rPr lang="en-US" sz="1000" dirty="0">
                <a:effectLst/>
              </a:rPr>
              <a:t> </a:t>
            </a:r>
            <a:r>
              <a:rPr lang="en-US" sz="1000" dirty="0" err="1">
                <a:effectLst/>
              </a:rPr>
              <a:t>weiten</a:t>
            </a:r>
            <a:r>
              <a:rPr lang="en-US" sz="1000" dirty="0">
                <a:effectLst/>
              </a:rPr>
              <a:t> </a:t>
            </a:r>
            <a:r>
              <a:rPr lang="en-US" sz="1000" dirty="0" err="1">
                <a:effectLst/>
              </a:rPr>
              <a:t>Welten</a:t>
            </a:r>
            <a:r>
              <a:rPr lang="en-US" sz="1000" dirty="0">
                <a:effectLst/>
              </a:rPr>
              <a:t> </a:t>
            </a:r>
            <a:r>
              <a:rPr lang="en-US" sz="1000" dirty="0" err="1">
                <a:effectLst/>
              </a:rPr>
              <a:t>wohl</a:t>
            </a:r>
            <a:r>
              <a:rPr lang="en-US" sz="1000" dirty="0">
                <a:effectLst/>
              </a:rPr>
              <a:t> </a:t>
            </a:r>
            <a:r>
              <a:rPr lang="en-US" sz="1000" dirty="0" err="1">
                <a:effectLst/>
              </a:rPr>
              <a:t>edler</a:t>
            </a:r>
            <a:r>
              <a:rPr lang="en-US" sz="1000" dirty="0">
                <a:effectLst/>
              </a:rPr>
              <a:t> </a:t>
            </a:r>
            <a:r>
              <a:rPr lang="en-US" sz="1000" dirty="0" err="1">
                <a:effectLst/>
              </a:rPr>
              <a:t>als</a:t>
            </a:r>
            <a:r>
              <a:rPr lang="en-US" sz="1000" dirty="0">
                <a:effectLst/>
              </a:rPr>
              <a:t> das </a:t>
            </a:r>
            <a:r>
              <a:rPr lang="en-US" sz="1000" dirty="0" err="1">
                <a:effectLst/>
              </a:rPr>
              <a:t>meine</a:t>
            </a:r>
            <a:r>
              <a:rPr lang="en-US" sz="1000" dirty="0">
                <a:effectLst/>
              </a:rPr>
              <a:t> </a:t>
            </a:r>
            <a:r>
              <a:rPr lang="en-US" sz="1000" dirty="0" err="1">
                <a:effectLst/>
              </a:rPr>
              <a:t>hie&amp;szlig</a:t>
            </a:r>
            <a:r>
              <a:rPr lang="en-US" sz="1000" dirty="0">
                <a:effectLst/>
              </a:rPr>
              <a:t>;: </a:t>
            </a:r>
            <a:r>
              <a:rPr lang="en-US" sz="1000" dirty="0" err="1">
                <a:effectLst/>
              </a:rPr>
              <a:t>B&amp;ouml;t</a:t>
            </a:r>
            <a:r>
              <a:rPr lang="en-US" sz="1000" dirty="0">
                <a:effectLst/>
              </a:rPr>
              <a:t> mir der </a:t>
            </a:r>
            <a:r>
              <a:rPr lang="en-US" sz="1000" dirty="0" err="1">
                <a:effectLst/>
              </a:rPr>
              <a:t>K&amp;ouml;nig</a:t>
            </a:r>
            <a:r>
              <a:rPr lang="en-US" sz="1000" dirty="0">
                <a:effectLst/>
              </a:rPr>
              <a:t> seine Krone, ich </a:t>
            </a:r>
            <a:r>
              <a:rPr lang="en-US" sz="1000" dirty="0" err="1">
                <a:effectLst/>
              </a:rPr>
              <a:t>dürfte</a:t>
            </a:r>
            <a:r>
              <a:rPr lang="en-US" sz="1000" dirty="0">
                <a:effectLst/>
              </a:rPr>
              <a:t> </a:t>
            </a:r>
            <a:r>
              <a:rPr lang="en-US" sz="1000" dirty="0" err="1">
                <a:effectLst/>
              </a:rPr>
              <a:t>sie</a:t>
            </a:r>
            <a:r>
              <a:rPr lang="en-US" sz="1000" dirty="0">
                <a:effectLst/>
              </a:rPr>
              <a:t> </a:t>
            </a:r>
            <a:r>
              <a:rPr lang="en-US" sz="1000" dirty="0" err="1">
                <a:effectLst/>
              </a:rPr>
              <a:t>mit</a:t>
            </a:r>
            <a:r>
              <a:rPr lang="en-US" sz="1000" dirty="0">
                <a:effectLst/>
              </a:rPr>
              <a:t> </a:t>
            </a:r>
            <a:r>
              <a:rPr lang="en-US" sz="1000" dirty="0" err="1">
                <a:effectLst/>
              </a:rPr>
              <a:t>Recht</a:t>
            </a:r>
            <a:r>
              <a:rPr lang="en-US" sz="1000" dirty="0">
                <a:effectLst/>
              </a:rPr>
              <a:t> </a:t>
            </a:r>
            <a:r>
              <a:rPr lang="en-US" sz="1000" dirty="0" err="1">
                <a:effectLst/>
              </a:rPr>
              <a:t>verschm&amp;auml;hn</a:t>
            </a:r>
            <a:r>
              <a:rPr lang="en-US" sz="1000" dirty="0">
                <a:effectLst/>
              </a:rPr>
              <a:t>. Das </a:t>
            </a:r>
            <a:r>
              <a:rPr lang="en-US" sz="1000" dirty="0" err="1">
                <a:effectLst/>
              </a:rPr>
              <a:t>einz'ge</a:t>
            </a:r>
            <a:r>
              <a:rPr lang="en-US" sz="1000" dirty="0">
                <a:effectLst/>
              </a:rPr>
              <a:t>, was </a:t>
            </a:r>
            <a:r>
              <a:rPr lang="en-US" sz="1000" dirty="0" err="1">
                <a:effectLst/>
              </a:rPr>
              <a:t>mein</a:t>
            </a:r>
            <a:r>
              <a:rPr lang="en-US" sz="1000" dirty="0">
                <a:effectLst/>
              </a:rPr>
              <a:t> </a:t>
            </a:r>
            <a:r>
              <a:rPr lang="en-US" sz="1000" dirty="0" err="1">
                <a:effectLst/>
              </a:rPr>
              <a:t>Opfer</a:t>
            </a:r>
            <a:r>
              <a:rPr lang="en-US" sz="1000" dirty="0">
                <a:effectLst/>
              </a:rPr>
              <a:t> </a:t>
            </a:r>
            <a:r>
              <a:rPr lang="en-US" sz="1000" dirty="0" err="1">
                <a:effectLst/>
              </a:rPr>
              <a:t>lohne</a:t>
            </a:r>
            <a:r>
              <a:rPr lang="en-US" sz="1000" dirty="0">
                <a:effectLst/>
              </a:rPr>
              <a:t>, muss ich in </a:t>
            </a:r>
            <a:r>
              <a:rPr lang="en-US" sz="1000" dirty="0" err="1">
                <a:effectLst/>
              </a:rPr>
              <a:t>Deiner</a:t>
            </a:r>
            <a:r>
              <a:rPr lang="en-US" sz="1000" dirty="0">
                <a:effectLst/>
              </a:rPr>
              <a:t> </a:t>
            </a:r>
            <a:r>
              <a:rPr lang="en-US" sz="1000" dirty="0" err="1">
                <a:effectLst/>
              </a:rPr>
              <a:t>Lieb</a:t>
            </a:r>
            <a:r>
              <a:rPr lang="en-US" sz="1000" dirty="0">
                <a:effectLst/>
              </a:rPr>
              <a:t> </a:t>
            </a:r>
            <a:r>
              <a:rPr lang="en-US" sz="1000" dirty="0" err="1">
                <a:effectLst/>
              </a:rPr>
              <a:t>ersehn</a:t>
            </a:r>
            <a:r>
              <a:rPr lang="en-US" sz="1000" dirty="0">
                <a:effectLst/>
              </a:rPr>
              <a:t>). </a:t>
            </a:r>
            <a:endParaRPr lang="en-US" sz="1000" dirty="0"/>
          </a:p>
          <a:p>
            <a:r>
              <a:rPr lang="zh-CN" altLang="en-US" sz="1000" dirty="0">
                <a:effectLst/>
              </a:rPr>
              <a:t>埃尔莎却没有释怀，她还是战战兢兢的开口问道了武士的姓名。罗恩格林非常遗憾，想到为她的缘故已付出了许多。这时，泰拉蒙冲进了房间，罗恩格林和他展开了第二次对决，并把他刺死了。 </a:t>
            </a:r>
            <a:endParaRPr lang="zh-CN" altLang="en-US" sz="1000" dirty="0"/>
          </a:p>
          <a:p>
            <a:r>
              <a:rPr lang="zh-CN" altLang="en-US" sz="1000" dirty="0">
                <a:effectLst/>
              </a:rPr>
              <a:t>罗恩格林唤来了布拉班特的贵族到国王前。他对国王说到（圣杯故事）自己的名字，他的来历，以及因为埃尔莎已提出了那破约的问题，他已不能跟国王前去打仗了，也不会留在波拉班特。他还保证国王战争的胜利（</a:t>
            </a:r>
            <a:r>
              <a:rPr lang="en-US" sz="1000" dirty="0" err="1">
                <a:effectLst/>
              </a:rPr>
              <a:t>Doch</a:t>
            </a:r>
            <a:r>
              <a:rPr lang="en-US" sz="1000" dirty="0">
                <a:effectLst/>
              </a:rPr>
              <a:t>, </a:t>
            </a:r>
            <a:r>
              <a:rPr lang="en-US" sz="1000" dirty="0" err="1">
                <a:effectLst/>
              </a:rPr>
              <a:t>gro&amp;szlig;er</a:t>
            </a:r>
            <a:r>
              <a:rPr lang="en-US" sz="1000" dirty="0">
                <a:effectLst/>
              </a:rPr>
              <a:t> </a:t>
            </a:r>
            <a:r>
              <a:rPr lang="en-US" sz="1000" dirty="0" err="1">
                <a:effectLst/>
              </a:rPr>
              <a:t>K&amp;ouml;nig</a:t>
            </a:r>
            <a:r>
              <a:rPr lang="en-US" sz="1000" dirty="0">
                <a:effectLst/>
              </a:rPr>
              <a:t>, lass </a:t>
            </a:r>
            <a:r>
              <a:rPr lang="en-US" sz="1000" dirty="0" err="1">
                <a:effectLst/>
              </a:rPr>
              <a:t>mich</a:t>
            </a:r>
            <a:r>
              <a:rPr lang="en-US" sz="1000" dirty="0">
                <a:effectLst/>
              </a:rPr>
              <a:t> Dir </a:t>
            </a:r>
            <a:r>
              <a:rPr lang="en-US" sz="1000" dirty="0" err="1">
                <a:effectLst/>
              </a:rPr>
              <a:t>weissagen</a:t>
            </a:r>
            <a:r>
              <a:rPr lang="en-US" sz="1000" dirty="0">
                <a:effectLst/>
              </a:rPr>
              <a:t>: Dir </a:t>
            </a:r>
            <a:r>
              <a:rPr lang="en-US" sz="1000" dirty="0" err="1">
                <a:effectLst/>
              </a:rPr>
              <a:t>Reinem</a:t>
            </a:r>
            <a:r>
              <a:rPr lang="en-US" sz="1000" dirty="0">
                <a:effectLst/>
              </a:rPr>
              <a:t> </a:t>
            </a:r>
            <a:r>
              <a:rPr lang="en-US" sz="1000" dirty="0" err="1">
                <a:effectLst/>
              </a:rPr>
              <a:t>ist</a:t>
            </a:r>
            <a:r>
              <a:rPr lang="en-US" sz="1000" dirty="0">
                <a:effectLst/>
              </a:rPr>
              <a:t> </a:t>
            </a:r>
            <a:r>
              <a:rPr lang="en-US" sz="1000" dirty="0" err="1">
                <a:effectLst/>
              </a:rPr>
              <a:t>ein</a:t>
            </a:r>
            <a:r>
              <a:rPr lang="en-US" sz="1000" dirty="0">
                <a:effectLst/>
              </a:rPr>
              <a:t> </a:t>
            </a:r>
            <a:r>
              <a:rPr lang="en-US" sz="1000" dirty="0" err="1">
                <a:effectLst/>
              </a:rPr>
              <a:t>gro&amp;szlig;er</a:t>
            </a:r>
            <a:r>
              <a:rPr lang="en-US" sz="1000" dirty="0">
                <a:effectLst/>
              </a:rPr>
              <a:t> </a:t>
            </a:r>
            <a:r>
              <a:rPr lang="en-US" sz="1000" dirty="0" err="1">
                <a:effectLst/>
              </a:rPr>
              <a:t>Sieg</a:t>
            </a:r>
            <a:r>
              <a:rPr lang="en-US" sz="1000" dirty="0">
                <a:effectLst/>
              </a:rPr>
              <a:t> </a:t>
            </a:r>
            <a:r>
              <a:rPr lang="en-US" sz="1000" dirty="0" err="1">
                <a:effectLst/>
              </a:rPr>
              <a:t>verliehn</a:t>
            </a:r>
            <a:r>
              <a:rPr lang="en-US" sz="1000" dirty="0">
                <a:effectLst/>
              </a:rPr>
              <a:t>. </a:t>
            </a:r>
            <a:r>
              <a:rPr lang="en-US" sz="1000" dirty="0" err="1">
                <a:effectLst/>
              </a:rPr>
              <a:t>Nach</a:t>
            </a:r>
            <a:r>
              <a:rPr lang="en-US" sz="1000" dirty="0">
                <a:effectLst/>
              </a:rPr>
              <a:t> Deutschland </a:t>
            </a:r>
            <a:r>
              <a:rPr lang="en-US" sz="1000" dirty="0" err="1">
                <a:effectLst/>
              </a:rPr>
              <a:t>sollen</a:t>
            </a:r>
            <a:r>
              <a:rPr lang="en-US" sz="1000" dirty="0">
                <a:effectLst/>
              </a:rPr>
              <a:t> </a:t>
            </a:r>
            <a:r>
              <a:rPr lang="en-US" sz="1000" dirty="0" err="1">
                <a:effectLst/>
              </a:rPr>
              <a:t>noch</a:t>
            </a:r>
            <a:r>
              <a:rPr lang="en-US" sz="1000" dirty="0">
                <a:effectLst/>
              </a:rPr>
              <a:t> in </a:t>
            </a:r>
            <a:r>
              <a:rPr lang="en-US" sz="1000" dirty="0" err="1">
                <a:effectLst/>
              </a:rPr>
              <a:t>fernsten</a:t>
            </a:r>
            <a:r>
              <a:rPr lang="en-US" sz="1000" dirty="0">
                <a:effectLst/>
              </a:rPr>
              <a:t> </a:t>
            </a:r>
            <a:r>
              <a:rPr lang="en-US" sz="1000" dirty="0" err="1">
                <a:effectLst/>
              </a:rPr>
              <a:t>Tagen</a:t>
            </a:r>
            <a:r>
              <a:rPr lang="en-US" sz="1000" dirty="0">
                <a:effectLst/>
              </a:rPr>
              <a:t> des </a:t>
            </a:r>
            <a:r>
              <a:rPr lang="en-US" sz="1000" dirty="0" err="1">
                <a:effectLst/>
              </a:rPr>
              <a:t>Ostens</a:t>
            </a:r>
            <a:r>
              <a:rPr lang="en-US" sz="1000" dirty="0">
                <a:effectLst/>
              </a:rPr>
              <a:t> </a:t>
            </a:r>
            <a:r>
              <a:rPr lang="en-US" sz="1000" dirty="0" err="1">
                <a:effectLst/>
              </a:rPr>
              <a:t>Horden</a:t>
            </a:r>
            <a:r>
              <a:rPr lang="en-US" sz="1000" dirty="0">
                <a:effectLst/>
              </a:rPr>
              <a:t> </a:t>
            </a:r>
            <a:r>
              <a:rPr lang="en-US" sz="1000" dirty="0" err="1">
                <a:effectLst/>
              </a:rPr>
              <a:t>siegreich</a:t>
            </a:r>
            <a:r>
              <a:rPr lang="en-US" sz="1000" dirty="0">
                <a:effectLst/>
              </a:rPr>
              <a:t> </a:t>
            </a:r>
            <a:r>
              <a:rPr lang="en-US" sz="1000" dirty="0" err="1">
                <a:effectLst/>
              </a:rPr>
              <a:t>nimmer</a:t>
            </a:r>
            <a:r>
              <a:rPr lang="en-US" sz="1000" dirty="0">
                <a:effectLst/>
              </a:rPr>
              <a:t> </a:t>
            </a:r>
            <a:r>
              <a:rPr lang="en-US" sz="1000" dirty="0" err="1">
                <a:effectLst/>
              </a:rPr>
              <a:t>ziehn</a:t>
            </a:r>
            <a:r>
              <a:rPr lang="en-US" sz="1000" dirty="0">
                <a:effectLst/>
              </a:rPr>
              <a:t>.）</a:t>
            </a:r>
            <a:r>
              <a:rPr lang="zh-CN" altLang="en-US" sz="1000" dirty="0">
                <a:effectLst/>
              </a:rPr>
              <a:t>罗恩格林对埃尔莎则说，其实她只要一年之内不提出破约之问，他们两人是可以永远在一起的，而弟弟高特菲也会回来。 </a:t>
            </a:r>
            <a:endParaRPr lang="zh-CN" altLang="en-US" sz="1000" dirty="0"/>
          </a:p>
          <a:p>
            <a:r>
              <a:rPr lang="zh-CN" altLang="en-US" sz="1000" dirty="0">
                <a:effectLst/>
              </a:rPr>
              <a:t>埃尔莎的央求，国王的诚邀，都没能使罗恩格林留下。天鹅又出现了，后面还是那条船。突然奥图尔德大声欢呼起来，她认出那天鹅就是高特菲</a:t>
            </a:r>
            <a:r>
              <a:rPr lang="en-US" altLang="zh-CN" sz="1000" dirty="0">
                <a:effectLst/>
              </a:rPr>
              <a:t>("</a:t>
            </a:r>
            <a:r>
              <a:rPr lang="en-US" sz="1000" dirty="0">
                <a:effectLst/>
              </a:rPr>
              <a:t>Am </a:t>
            </a:r>
            <a:r>
              <a:rPr lang="en-US" sz="1000" dirty="0" err="1">
                <a:effectLst/>
              </a:rPr>
              <a:t>Kettlein</a:t>
            </a:r>
            <a:r>
              <a:rPr lang="en-US" sz="1000" dirty="0">
                <a:effectLst/>
              </a:rPr>
              <a:t>, das ich um </a:t>
            </a:r>
            <a:r>
              <a:rPr lang="en-US" sz="1000" dirty="0" err="1">
                <a:effectLst/>
              </a:rPr>
              <a:t>ihn</a:t>
            </a:r>
            <a:r>
              <a:rPr lang="en-US" sz="1000" dirty="0">
                <a:effectLst/>
              </a:rPr>
              <a:t> wand, </a:t>
            </a:r>
            <a:r>
              <a:rPr lang="en-US" sz="1000" dirty="0" err="1">
                <a:effectLst/>
              </a:rPr>
              <a:t>ersah</a:t>
            </a:r>
            <a:r>
              <a:rPr lang="en-US" sz="1000" dirty="0">
                <a:effectLst/>
              </a:rPr>
              <a:t> ich </a:t>
            </a:r>
            <a:r>
              <a:rPr lang="en-US" sz="1000" dirty="0" err="1">
                <a:effectLst/>
              </a:rPr>
              <a:t>wohl</a:t>
            </a:r>
            <a:r>
              <a:rPr lang="en-US" sz="1000" dirty="0">
                <a:effectLst/>
              </a:rPr>
              <a:t> </a:t>
            </a:r>
            <a:r>
              <a:rPr lang="en-US" sz="1000" dirty="0" err="1">
                <a:effectLst/>
              </a:rPr>
              <a:t>wer</a:t>
            </a:r>
            <a:r>
              <a:rPr lang="en-US" sz="1000" dirty="0">
                <a:effectLst/>
              </a:rPr>
              <a:t> </a:t>
            </a:r>
            <a:r>
              <a:rPr lang="en-US" sz="1000" dirty="0" err="1">
                <a:effectLst/>
              </a:rPr>
              <a:t>jener</a:t>
            </a:r>
            <a:r>
              <a:rPr lang="en-US" sz="1000" dirty="0">
                <a:effectLst/>
              </a:rPr>
              <a:t> Schwan: es </a:t>
            </a:r>
            <a:r>
              <a:rPr lang="en-US" sz="1000" dirty="0" err="1">
                <a:effectLst/>
              </a:rPr>
              <a:t>ist</a:t>
            </a:r>
            <a:r>
              <a:rPr lang="en-US" sz="1000" dirty="0">
                <a:effectLst/>
              </a:rPr>
              <a:t> der </a:t>
            </a:r>
            <a:r>
              <a:rPr lang="en-US" sz="1000" dirty="0" err="1">
                <a:effectLst/>
              </a:rPr>
              <a:t>Erbe</a:t>
            </a:r>
            <a:r>
              <a:rPr lang="en-US" sz="1000" dirty="0">
                <a:effectLst/>
              </a:rPr>
              <a:t> von Brabant!")。 </a:t>
            </a:r>
            <a:endParaRPr lang="en-US" sz="1000" dirty="0"/>
          </a:p>
          <a:p>
            <a:r>
              <a:rPr lang="zh-CN" altLang="en-US" sz="1000" dirty="0">
                <a:effectLst/>
              </a:rPr>
              <a:t>罗恩格林通过祷求，将高特菲的魔法到达限期之前就解除了，而罗恩格林的小舟，则会由一只鸽子牵引。奥图尔德大叫一声就倒地身亡，而埃尔莎则因为伤心过度而魂归天国。 </a:t>
            </a:r>
            <a:endParaRPr lang="zh-CN" altLang="en-US" sz="1000" dirty="0"/>
          </a:p>
          <a:p>
            <a:r>
              <a:rPr lang="zh-CN" altLang="en-US" sz="1000" dirty="0">
                <a:effectLst/>
              </a:rPr>
              <a:t>但音乐却是大调式的，这暗示到罗恩格林和埃尔莎在天国亦将重逢。</a:t>
            </a:r>
            <a:endParaRPr lang="zh-CN" altLang="en-US" sz="1000" dirty="0"/>
          </a:p>
        </p:txBody>
      </p:sp>
    </p:spTree>
    <p:extLst>
      <p:ext uri="{BB962C8B-B14F-4D97-AF65-F5344CB8AC3E}">
        <p14:creationId xmlns:p14="http://schemas.microsoft.com/office/powerpoint/2010/main" val="399886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67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DF345D95-D5B5-75DF-8F4C-8F0F5BAD4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22" y="5378861"/>
            <a:ext cx="5730950" cy="13877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Willkommen zurück! | Herzlich Willkommen zurück🤗 Unsere neue Spielzeit  2021/2022 hat offiziell begonnen und wir freuen uns auf Euch!😍🎉 Alle  Informationen zum aktuellen... | By Bayerische Staatsoper | Facebook">
            <a:extLst>
              <a:ext uri="{FF2B5EF4-FFF2-40B4-BE49-F238E27FC236}">
                <a16:creationId xmlns:a16="http://schemas.microsoft.com/office/drawing/2014/main" id="{1AC0829D-9A3B-58CE-D870-7D29A2382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6959" y="4827181"/>
            <a:ext cx="2030819" cy="2030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13700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4266</Words>
  <Application>Microsoft Office PowerPoint</Application>
  <PresentationFormat>A4-Papier (210 x 297 mm)</PresentationFormat>
  <Paragraphs>32</Paragraphs>
  <Slides>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Neue Haas Grotesk W05</vt: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Bai, Zehui</cp:lastModifiedBy>
  <cp:revision>130</cp:revision>
  <cp:lastPrinted>2022-12-20T15:13:03Z</cp:lastPrinted>
  <dcterms:created xsi:type="dcterms:W3CDTF">2022-11-07T20:45:57Z</dcterms:created>
  <dcterms:modified xsi:type="dcterms:W3CDTF">2022-12-20T15:13:05Z</dcterms:modified>
</cp:coreProperties>
</file>