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266" r:id="rId3"/>
    <p:sldId id="267" r:id="rId4"/>
    <p:sldId id="268" r:id="rId5"/>
    <p:sldId id="269" r:id="rId6"/>
    <p:sldId id="270" r:id="rId7"/>
    <p:sldId id="261" r:id="rId8"/>
    <p:sldId id="263" r:id="rId9"/>
    <p:sldId id="260" r:id="rId10"/>
    <p:sldId id="262" r:id="rId11"/>
    <p:sldId id="264" r:id="rId12"/>
    <p:sldId id="258" r:id="rId13"/>
    <p:sldId id="257" r:id="rId1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69782" y="-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61A604C1-0C4D-AF38-DE20-41D2349E7401}"/>
              </a:ext>
            </a:extLst>
          </p:cNvPr>
          <p:cNvSpPr txBox="1"/>
          <p:nvPr/>
        </p:nvSpPr>
        <p:spPr>
          <a:xfrm>
            <a:off x="484571" y="34454"/>
            <a:ext cx="44507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  <a:effectLst/>
              </a:rPr>
              <a:t>Word Statistical</a:t>
            </a:r>
          </a:p>
          <a:p>
            <a:endParaRPr lang="en-US" sz="800" b="1" dirty="0">
              <a:solidFill>
                <a:schemeClr val="accent1"/>
              </a:solidFill>
            </a:endParaRPr>
          </a:p>
          <a:p>
            <a:r>
              <a:rPr lang="zh-CN" altLang="en-US" sz="800" dirty="0">
                <a:solidFill>
                  <a:schemeClr val="accent1"/>
                </a:solidFill>
                <a:effectLst/>
              </a:rPr>
              <a:t>表达数据骤</a:t>
            </a:r>
            <a:r>
              <a:rPr lang="zh-CN" altLang="en-US" sz="800" dirty="0">
                <a:solidFill>
                  <a:schemeClr val="accent1"/>
                </a:solidFill>
              </a:rPr>
              <a:t>降</a:t>
            </a:r>
            <a:r>
              <a:rPr lang="zh-CN" altLang="en-US" sz="800" dirty="0">
                <a:solidFill>
                  <a:schemeClr val="accent1"/>
                </a:solidFill>
                <a:effectLst/>
              </a:rPr>
              <a:t> </a:t>
            </a:r>
            <a:endParaRPr lang="zh-CN" altLang="en-US" sz="8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Plummet</a:t>
            </a:r>
            <a:r>
              <a:rPr lang="en-US" sz="800" dirty="0">
                <a:effectLst/>
              </a:rPr>
              <a:t> </a:t>
            </a:r>
            <a:endParaRPr lang="en-US" sz="800" dirty="0"/>
          </a:p>
          <a:p>
            <a:r>
              <a:rPr lang="en-US" sz="800" dirty="0">
                <a:effectLst/>
              </a:rPr>
              <a:t>The proportion of part time students in the higher education systems plummeted from 40% to 20%. </a:t>
            </a:r>
            <a:r>
              <a:rPr lang="en-US" sz="800" dirty="0"/>
              <a:t>  </a:t>
            </a:r>
            <a:r>
              <a:rPr lang="zh-CN" altLang="en-US" sz="800" dirty="0">
                <a:effectLst/>
              </a:rPr>
              <a:t>高等教育系统中非全日制学生的比例从</a:t>
            </a:r>
            <a:r>
              <a:rPr lang="en-US" altLang="zh-CN" sz="800" dirty="0">
                <a:effectLst/>
              </a:rPr>
              <a:t>40%</a:t>
            </a:r>
            <a:r>
              <a:rPr lang="zh-CN" altLang="en-US" sz="800" dirty="0">
                <a:effectLst/>
              </a:rPr>
              <a:t>骤降到</a:t>
            </a:r>
            <a:r>
              <a:rPr lang="en-US" altLang="zh-CN" sz="800" dirty="0">
                <a:effectLst/>
              </a:rPr>
              <a:t>20%</a:t>
            </a:r>
            <a:r>
              <a:rPr lang="zh-CN" altLang="en-US" sz="800" dirty="0">
                <a:effectLst/>
              </a:rPr>
              <a:t>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Plunge</a:t>
            </a:r>
            <a:r>
              <a:rPr lang="zh-CN" altLang="en-US" sz="800" dirty="0">
                <a:effectLst/>
              </a:rPr>
              <a:t>大幅下跌</a:t>
            </a:r>
            <a:r>
              <a:rPr lang="en-GB" altLang="zh-CN" sz="800" dirty="0">
                <a:effectLst/>
              </a:rPr>
              <a:t>v,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Slump</a:t>
            </a:r>
            <a:r>
              <a:rPr lang="en-US" sz="800" dirty="0">
                <a:effectLst/>
              </a:rPr>
              <a:t> </a:t>
            </a:r>
            <a:endParaRPr lang="en-US" sz="800" dirty="0"/>
          </a:p>
          <a:p>
            <a:r>
              <a:rPr lang="en-US" sz="800" dirty="0">
                <a:effectLst/>
              </a:rPr>
              <a:t>The paper's circulation has slumped to 90,000. </a:t>
            </a:r>
            <a:r>
              <a:rPr lang="en-US" sz="800" dirty="0"/>
              <a:t> </a:t>
            </a:r>
            <a:r>
              <a:rPr lang="zh-CN" altLang="en-US" sz="800" dirty="0">
                <a:effectLst/>
              </a:rPr>
              <a:t>此报纸的发行量骤降至</a:t>
            </a:r>
            <a:r>
              <a:rPr lang="en-US" altLang="zh-CN" sz="800" dirty="0">
                <a:effectLst/>
              </a:rPr>
              <a:t>9</a:t>
            </a:r>
            <a:r>
              <a:rPr lang="zh-CN" altLang="en-US" sz="800" dirty="0">
                <a:effectLst/>
              </a:rPr>
              <a:t>万份。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Take a dive </a:t>
            </a:r>
            <a:endParaRPr lang="en-US" sz="800" dirty="0">
              <a:highlight>
                <a:srgbClr val="FFFF00"/>
              </a:highlight>
            </a:endParaRPr>
          </a:p>
          <a:p>
            <a:r>
              <a:rPr lang="en-US" sz="800" dirty="0">
                <a:effectLst/>
              </a:rPr>
              <a:t>They feared that the stock prices could take a dive after its first day of trading. </a:t>
            </a:r>
            <a:r>
              <a:rPr lang="en-US" sz="800" dirty="0"/>
              <a:t> </a:t>
            </a:r>
            <a:r>
              <a:rPr lang="zh-CN" altLang="en-US" sz="800" dirty="0">
                <a:effectLst/>
              </a:rPr>
              <a:t>他们担心这只股票在第一个交易日后会暴跌。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Decline/decrease/drop/fall+ sharply/abruptly/dramatically/drastically </a:t>
            </a:r>
            <a:endParaRPr lang="en-US" sz="800" dirty="0">
              <a:highlight>
                <a:srgbClr val="FFFF00"/>
              </a:highlight>
            </a:endParaRPr>
          </a:p>
          <a:p>
            <a:r>
              <a:rPr lang="en-US" sz="800" dirty="0">
                <a:effectLst/>
              </a:rPr>
              <a:t>Insects numbers have fallen abruptly by half in some parts of the world due to climate change. </a:t>
            </a:r>
            <a:r>
              <a:rPr lang="en-US" sz="800" dirty="0"/>
              <a:t> </a:t>
            </a:r>
            <a:r>
              <a:rPr lang="zh-CN" altLang="en-US" sz="800" dirty="0">
                <a:effectLst/>
              </a:rPr>
              <a:t>由于气候变暖，世界部分地区的昆虫数量骤降了一半。</a:t>
            </a:r>
            <a:endParaRPr lang="zh-CN" altLang="en-US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3C02F0-2850-BAC1-1FB5-DA6024BC13F1}"/>
              </a:ext>
            </a:extLst>
          </p:cNvPr>
          <p:cNvSpPr txBox="1"/>
          <p:nvPr/>
        </p:nvSpPr>
        <p:spPr>
          <a:xfrm>
            <a:off x="476423" y="3692962"/>
            <a:ext cx="44507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accent1"/>
                </a:solidFill>
                <a:effectLst/>
              </a:rPr>
              <a:t>表达</a:t>
            </a:r>
            <a:r>
              <a:rPr lang="zh-CN" altLang="en-US" sz="800" dirty="0">
                <a:solidFill>
                  <a:schemeClr val="accent1"/>
                </a:solidFill>
              </a:rPr>
              <a:t>数</a:t>
            </a:r>
            <a:r>
              <a:rPr lang="zh-CN" altLang="en-US" sz="800" dirty="0">
                <a:solidFill>
                  <a:schemeClr val="accent1"/>
                </a:solidFill>
                <a:effectLst/>
              </a:rPr>
              <a:t>据超过 </a:t>
            </a:r>
            <a:endParaRPr lang="zh-CN" altLang="en-US" sz="8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Outnumber</a:t>
            </a:r>
            <a:r>
              <a:rPr lang="en-US" sz="800" dirty="0">
                <a:effectLst/>
              </a:rPr>
              <a:t> </a:t>
            </a:r>
            <a:endParaRPr lang="en-US" sz="800" dirty="0"/>
          </a:p>
          <a:p>
            <a:r>
              <a:rPr lang="en-US" sz="800" dirty="0">
                <a:effectLst/>
              </a:rPr>
              <a:t>Men still outnumber women in the paid workforce. </a:t>
            </a:r>
            <a:r>
              <a:rPr lang="zh-CN" altLang="en-US" sz="800" dirty="0">
                <a:effectLst/>
              </a:rPr>
              <a:t>在上班挣钱的人口中，男性的数量仍多于女性。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Surpass</a:t>
            </a:r>
            <a:r>
              <a:rPr lang="en-US" sz="800" dirty="0">
                <a:effectLst/>
              </a:rPr>
              <a:t> </a:t>
            </a:r>
            <a:endParaRPr lang="en-US" sz="800" dirty="0"/>
          </a:p>
          <a:p>
            <a:r>
              <a:rPr lang="en-US" sz="800" dirty="0">
                <a:effectLst/>
              </a:rPr>
              <a:t>Daily COVID-19 deaths during omicron have surpassed its peak in delta wave. </a:t>
            </a:r>
            <a:endParaRPr lang="en-US" sz="800" dirty="0"/>
          </a:p>
          <a:p>
            <a:r>
              <a:rPr lang="zh-CN" altLang="en-US" sz="800" dirty="0">
                <a:effectLst/>
              </a:rPr>
              <a:t>新冠在奥密克戎期间每日的死亡人数超过了德尔塔时期的峰 值。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Exceed</a:t>
            </a:r>
            <a:r>
              <a:rPr lang="en-US" sz="800" dirty="0">
                <a:effectLst/>
              </a:rPr>
              <a:t> </a:t>
            </a:r>
            <a:endParaRPr lang="en-US" sz="800" dirty="0"/>
          </a:p>
          <a:p>
            <a:r>
              <a:rPr lang="en-US" sz="800" dirty="0">
                <a:effectLst/>
              </a:rPr>
              <a:t>By 2023, international arrivals are expected to exceed 1.5 billion people. </a:t>
            </a:r>
            <a:endParaRPr lang="en-US" sz="800" dirty="0"/>
          </a:p>
          <a:p>
            <a:r>
              <a:rPr lang="zh-CN" altLang="en-US" sz="800" dirty="0">
                <a:effectLst/>
              </a:rPr>
              <a:t>到 </a:t>
            </a:r>
            <a:r>
              <a:rPr lang="en-US" altLang="zh-CN" sz="800" dirty="0">
                <a:effectLst/>
              </a:rPr>
              <a:t>2023</a:t>
            </a:r>
            <a:r>
              <a:rPr lang="zh-CN" altLang="en-US" sz="800" dirty="0">
                <a:effectLst/>
              </a:rPr>
              <a:t>年，预计国际人境人数将超过</a:t>
            </a:r>
            <a:r>
              <a:rPr lang="en-US" altLang="zh-CN" sz="800" dirty="0">
                <a:effectLst/>
              </a:rPr>
              <a:t>15</a:t>
            </a:r>
            <a:r>
              <a:rPr lang="zh-CN" altLang="en-US" sz="800" dirty="0">
                <a:effectLst/>
              </a:rPr>
              <a:t>亿人。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Outstrip</a:t>
            </a:r>
            <a:r>
              <a:rPr lang="en-US" sz="800" dirty="0">
                <a:effectLst/>
              </a:rPr>
              <a:t> </a:t>
            </a:r>
            <a:endParaRPr lang="en-US" sz="800" dirty="0"/>
          </a:p>
          <a:p>
            <a:r>
              <a:rPr lang="en-US" sz="800" dirty="0">
                <a:effectLst/>
              </a:rPr>
              <a:t>Not once since 1984 has annual economic growth outstripped population increase. </a:t>
            </a:r>
            <a:endParaRPr lang="en-US" sz="800" dirty="0"/>
          </a:p>
          <a:p>
            <a:r>
              <a:rPr lang="zh-CN" altLang="en-US" sz="800" dirty="0">
                <a:effectLst/>
              </a:rPr>
              <a:t>自</a:t>
            </a:r>
            <a:r>
              <a:rPr lang="en-US" altLang="zh-CN" sz="800" dirty="0">
                <a:effectLst/>
              </a:rPr>
              <a:t>1984 </a:t>
            </a:r>
            <a:r>
              <a:rPr lang="zh-CN" altLang="en-US" sz="800" dirty="0">
                <a:effectLst/>
              </a:rPr>
              <a:t>年以来，每年的经济增长都没有超过人口增长。</a:t>
            </a:r>
            <a:endParaRPr lang="zh-CN" altLang="en-US" sz="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B4EAA79-AB4D-9B13-23BE-E5C6C4E1E6F7}"/>
              </a:ext>
            </a:extLst>
          </p:cNvPr>
          <p:cNvSpPr txBox="1"/>
          <p:nvPr/>
        </p:nvSpPr>
        <p:spPr>
          <a:xfrm>
            <a:off x="497399" y="1958701"/>
            <a:ext cx="44881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accent1"/>
                </a:solidFill>
                <a:effectLst/>
              </a:rPr>
              <a:t>表达数据激增 </a:t>
            </a:r>
            <a:endParaRPr lang="zh-CN" altLang="en-US" sz="8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Proliferation/Explosion </a:t>
            </a:r>
            <a:endParaRPr lang="en-US" sz="800" dirty="0">
              <a:highlight>
                <a:srgbClr val="FFFF00"/>
              </a:highlight>
            </a:endParaRPr>
          </a:p>
          <a:p>
            <a:r>
              <a:rPr lang="en-US" sz="800" dirty="0">
                <a:effectLst/>
              </a:rPr>
              <a:t>With the proliferation/explosion of data volume, the network on which the data is stored and all associated programs tend to slow down. </a:t>
            </a:r>
            <a:r>
              <a:rPr lang="zh-CN" altLang="en-US" sz="800" dirty="0">
                <a:effectLst/>
              </a:rPr>
              <a:t>随着数据量的激增，存储数据的网络和所有相关的程序都会趋于変慢。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Grow at an exponential rate/exponentially </a:t>
            </a:r>
            <a:endParaRPr lang="en-US" sz="800" dirty="0">
              <a:highlight>
                <a:srgbClr val="FFFF00"/>
              </a:highlight>
            </a:endParaRPr>
          </a:p>
          <a:p>
            <a:r>
              <a:rPr lang="en-US" sz="800" dirty="0">
                <a:effectLst/>
              </a:rPr>
              <a:t>Data is growing at an exponential rate with 90% of the world's data being generated in the last two years alone. </a:t>
            </a:r>
            <a:r>
              <a:rPr lang="zh-CN" altLang="en-US" sz="800" dirty="0">
                <a:effectLst/>
              </a:rPr>
              <a:t>数据正以指数速度增长，仅在过去两年中就产生了全球 </a:t>
            </a:r>
            <a:r>
              <a:rPr lang="en-US" altLang="zh-CN" sz="800" dirty="0">
                <a:effectLst/>
              </a:rPr>
              <a:t>90%</a:t>
            </a:r>
            <a:r>
              <a:rPr lang="zh-CN" altLang="en-US" sz="800" dirty="0">
                <a:effectLst/>
              </a:rPr>
              <a:t>的数据。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Surge/Soar </a:t>
            </a:r>
            <a:endParaRPr lang="en-US" sz="800" dirty="0">
              <a:highlight>
                <a:srgbClr val="FFFF00"/>
              </a:highlight>
            </a:endParaRPr>
          </a:p>
          <a:p>
            <a:r>
              <a:rPr lang="en-US" sz="800" dirty="0">
                <a:effectLst/>
              </a:rPr>
              <a:t>The global data volume has surged/soared and will reach 163ZB in 2025. </a:t>
            </a:r>
            <a:r>
              <a:rPr lang="zh-CN" altLang="en-US" sz="800" dirty="0">
                <a:effectLst/>
              </a:rPr>
              <a:t>全球数据量飙升，</a:t>
            </a:r>
            <a:r>
              <a:rPr lang="en-US" altLang="zh-CN" sz="800" dirty="0">
                <a:effectLst/>
              </a:rPr>
              <a:t>2025</a:t>
            </a:r>
            <a:r>
              <a:rPr lang="zh-CN" altLang="en-US" sz="800" dirty="0">
                <a:effectLst/>
              </a:rPr>
              <a:t>年将达到</a:t>
            </a:r>
            <a:r>
              <a:rPr lang="en-US" altLang="zh-CN" sz="800" dirty="0">
                <a:effectLst/>
              </a:rPr>
              <a:t>163</a:t>
            </a:r>
            <a:r>
              <a:rPr lang="en-US" sz="800" dirty="0">
                <a:effectLst/>
              </a:rPr>
              <a:t>ZB. 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Increase sharply/dramatically/significantly </a:t>
            </a:r>
            <a:endParaRPr lang="en-US" sz="800" dirty="0">
              <a:highlight>
                <a:srgbClr val="FFFF00"/>
              </a:highlight>
            </a:endParaRPr>
          </a:p>
          <a:p>
            <a:r>
              <a:rPr lang="en-US" sz="800" dirty="0">
                <a:effectLst/>
              </a:rPr>
              <a:t>Many companies said that the volume of data is already increasing dramatically than their ability to keep up wit</a:t>
            </a:r>
            <a:r>
              <a:rPr lang="en-US" sz="800" dirty="0"/>
              <a:t>h.</a:t>
            </a:r>
            <a:r>
              <a:rPr lang="zh-CN" altLang="en-US" sz="800" dirty="0"/>
              <a:t> </a:t>
            </a:r>
            <a:r>
              <a:rPr lang="zh-CN" altLang="en-US" sz="800" dirty="0">
                <a:effectLst/>
              </a:rPr>
              <a:t>许多公司表示，数据量的增长已经超过了他们跟上数拓的能力。</a:t>
            </a:r>
            <a:endParaRPr lang="zh-CN" altLang="en-US" sz="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38FDDEA-B6DA-95AC-AE76-4016A67EC2DA}"/>
              </a:ext>
            </a:extLst>
          </p:cNvPr>
          <p:cNvSpPr txBox="1"/>
          <p:nvPr/>
        </p:nvSpPr>
        <p:spPr>
          <a:xfrm>
            <a:off x="5008075" y="65108"/>
            <a:ext cx="43288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accent1"/>
                </a:solidFill>
                <a:effectLst/>
              </a:rPr>
              <a:t>表达數据最低点</a:t>
            </a:r>
            <a:endParaRPr lang="zh-CN" altLang="en-US" sz="8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Trough</a:t>
            </a:r>
            <a:r>
              <a:rPr lang="en-US" sz="800" dirty="0">
                <a:effectLst/>
              </a:rPr>
              <a:t> </a:t>
            </a:r>
            <a:r>
              <a:rPr lang="zh-CN" altLang="en-US" sz="800" dirty="0">
                <a:effectLst/>
              </a:rPr>
              <a:t>谷底</a:t>
            </a:r>
            <a:r>
              <a:rPr lang="en-US" altLang="zh-CN" sz="800" dirty="0">
                <a:effectLst/>
              </a:rPr>
              <a:t>;</a:t>
            </a:r>
            <a:r>
              <a:rPr lang="zh-CN" altLang="en-US" sz="800" dirty="0">
                <a:effectLst/>
              </a:rPr>
              <a:t>最低点 </a:t>
            </a:r>
            <a:endParaRPr lang="zh-CN" altLang="en-US" sz="800" dirty="0"/>
          </a:p>
          <a:p>
            <a:r>
              <a:rPr lang="en-US" sz="800" dirty="0">
                <a:effectLst/>
              </a:rPr>
              <a:t>The index shows an approximate 20% decrease from peak to trough from 2007 until 2012. </a:t>
            </a:r>
            <a:endParaRPr lang="en-US" sz="800" dirty="0"/>
          </a:p>
          <a:p>
            <a:r>
              <a:rPr lang="zh-CN" altLang="en-US" sz="800" dirty="0">
                <a:effectLst/>
              </a:rPr>
              <a:t>该指数显示，从 </a:t>
            </a:r>
            <a:r>
              <a:rPr lang="en-US" altLang="zh-CN" sz="800" dirty="0">
                <a:effectLst/>
              </a:rPr>
              <a:t>2007 </a:t>
            </a:r>
            <a:r>
              <a:rPr lang="zh-CN" altLang="en-US" sz="800" dirty="0">
                <a:effectLst/>
              </a:rPr>
              <a:t>年到</a:t>
            </a:r>
            <a:r>
              <a:rPr lang="en-US" altLang="zh-CN" sz="800" dirty="0">
                <a:effectLst/>
              </a:rPr>
              <a:t>2012 </a:t>
            </a:r>
            <a:r>
              <a:rPr lang="zh-CN" altLang="en-US" sz="800" dirty="0">
                <a:effectLst/>
              </a:rPr>
              <a:t>年，从高峰到低谷大约下降了</a:t>
            </a:r>
            <a:r>
              <a:rPr lang="en-US" altLang="zh-CN" sz="800" dirty="0">
                <a:effectLst/>
              </a:rPr>
              <a:t>20%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Bottom out at </a:t>
            </a:r>
            <a:r>
              <a:rPr lang="zh-CN" altLang="en-US" sz="800" dirty="0">
                <a:effectLst/>
              </a:rPr>
              <a:t>触底 </a:t>
            </a:r>
            <a:endParaRPr lang="zh-CN" altLang="en-US" sz="800" dirty="0"/>
          </a:p>
          <a:p>
            <a:r>
              <a:rPr lang="en-US" sz="800" dirty="0">
                <a:effectLst/>
              </a:rPr>
              <a:t>The White House projected the deficit to bottom out at $496 billion in 2018, then start ticking back up to $593 billion in 2022. </a:t>
            </a:r>
            <a:r>
              <a:rPr lang="zh-CN" altLang="en-US" sz="800" dirty="0">
                <a:effectLst/>
              </a:rPr>
              <a:t>白宫预计赤字将在 </a:t>
            </a:r>
            <a:r>
              <a:rPr lang="en-US" altLang="zh-CN" sz="800" dirty="0">
                <a:effectLst/>
              </a:rPr>
              <a:t>2018 </a:t>
            </a:r>
            <a:r>
              <a:rPr lang="zh-CN" altLang="en-US" sz="800" dirty="0">
                <a:effectLst/>
              </a:rPr>
              <a:t>年触底至 </a:t>
            </a:r>
            <a:r>
              <a:rPr lang="en-US" altLang="zh-CN" sz="800" dirty="0">
                <a:effectLst/>
              </a:rPr>
              <a:t>4960 </a:t>
            </a:r>
            <a:r>
              <a:rPr lang="zh-CN" altLang="en-US" sz="800" dirty="0">
                <a:effectLst/>
              </a:rPr>
              <a:t>亿美元，然后在 </a:t>
            </a:r>
            <a:r>
              <a:rPr lang="en-US" altLang="zh-CN" sz="800" dirty="0">
                <a:effectLst/>
              </a:rPr>
              <a:t>2022</a:t>
            </a:r>
            <a:r>
              <a:rPr lang="zh-CN" altLang="en-US" sz="800" dirty="0">
                <a:effectLst/>
              </a:rPr>
              <a:t>年开始回升至 </a:t>
            </a:r>
            <a:r>
              <a:rPr lang="en-US" altLang="zh-CN" sz="800" dirty="0">
                <a:effectLst/>
              </a:rPr>
              <a:t>5930 </a:t>
            </a:r>
            <a:r>
              <a:rPr lang="zh-CN" altLang="en-US" sz="800" dirty="0">
                <a:effectLst/>
              </a:rPr>
              <a:t>亿美元。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Reach the lowest point (at ）</a:t>
            </a:r>
            <a:r>
              <a:rPr lang="zh-CN" altLang="en-US" sz="800" dirty="0">
                <a:effectLst/>
              </a:rPr>
              <a:t>到达最低点 </a:t>
            </a:r>
            <a:endParaRPr lang="zh-CN" altLang="en-US" sz="800" dirty="0"/>
          </a:p>
          <a:p>
            <a:r>
              <a:rPr lang="en-US" sz="800" dirty="0">
                <a:effectLst/>
              </a:rPr>
              <a:t>Potential home buyers are still hesitant, waiting for the house prices to reach the lowest point. </a:t>
            </a:r>
            <a:r>
              <a:rPr lang="zh-CN" altLang="en-US" sz="800" dirty="0">
                <a:effectLst/>
              </a:rPr>
              <a:t>潜在购房者仍然犹豫不决，等待房价触底。</a:t>
            </a:r>
            <a:endParaRPr lang="zh-CN" altLang="en-US" sz="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A2F31C9-D110-22EE-F8FE-55C5987719C6}"/>
              </a:ext>
            </a:extLst>
          </p:cNvPr>
          <p:cNvSpPr txBox="1"/>
          <p:nvPr/>
        </p:nvSpPr>
        <p:spPr>
          <a:xfrm>
            <a:off x="5029092" y="1474847"/>
            <a:ext cx="40467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accent1"/>
                </a:solidFill>
                <a:effectLst/>
              </a:rPr>
              <a:t>表达數据峰值</a:t>
            </a:r>
            <a:endParaRPr lang="zh-CN" altLang="en-US" sz="8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Hump / Peak </a:t>
            </a:r>
            <a:r>
              <a:rPr lang="zh-CN" altLang="en-US" sz="800" dirty="0">
                <a:effectLst/>
              </a:rPr>
              <a:t>峰值；最高点 </a:t>
            </a:r>
            <a:endParaRPr lang="en-US" altLang="zh-CN" sz="8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Reach a peak / the highest point at </a:t>
            </a:r>
            <a:r>
              <a:rPr lang="zh-CN" altLang="en-US" sz="800" dirty="0">
                <a:effectLst/>
              </a:rPr>
              <a:t>达到峰值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Unimodal / Bimodal / Multimodal </a:t>
            </a:r>
            <a:r>
              <a:rPr lang="zh-CN" altLang="en-US" sz="800" dirty="0">
                <a:effectLst/>
              </a:rPr>
              <a:t>单峰的；双峰的；多峰的 </a:t>
            </a:r>
            <a:endParaRPr lang="zh-CN" altLang="en-US" sz="800" dirty="0"/>
          </a:p>
          <a:p>
            <a:r>
              <a:rPr lang="en-US" sz="800" dirty="0">
                <a:effectLst/>
              </a:rPr>
              <a:t>A histogram is unimodal if there is one peak, bimodal if there are two</a:t>
            </a:r>
            <a:endParaRPr lang="zh-CN" altLang="en-US" sz="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519A5B4-C521-AAEA-E4B3-B2D2A097A3BE}"/>
              </a:ext>
            </a:extLst>
          </p:cNvPr>
          <p:cNvSpPr txBox="1"/>
          <p:nvPr/>
        </p:nvSpPr>
        <p:spPr>
          <a:xfrm>
            <a:off x="5038330" y="2145921"/>
            <a:ext cx="43978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accent1"/>
                </a:solidFill>
                <a:effectLst/>
              </a:rPr>
              <a:t>表达</a:t>
            </a:r>
            <a:r>
              <a:rPr lang="zh-CN" altLang="en-US" sz="800" dirty="0">
                <a:solidFill>
                  <a:schemeClr val="accent1"/>
                </a:solidFill>
              </a:rPr>
              <a:t>数</a:t>
            </a:r>
            <a:r>
              <a:rPr lang="zh-CN" altLang="en-US" sz="800" dirty="0">
                <a:solidFill>
                  <a:schemeClr val="accent1"/>
                </a:solidFill>
                <a:effectLst/>
              </a:rPr>
              <a:t>据平稳 </a:t>
            </a:r>
            <a:endParaRPr lang="zh-CN" altLang="en-US" sz="8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Level out/off </a:t>
            </a:r>
            <a:r>
              <a:rPr lang="zh-CN" altLang="en-US" sz="800" dirty="0">
                <a:effectLst/>
              </a:rPr>
              <a:t>趋于平稳；保持平稳 </a:t>
            </a:r>
            <a:endParaRPr lang="zh-CN" altLang="en-US" sz="800" dirty="0"/>
          </a:p>
          <a:p>
            <a:r>
              <a:rPr lang="en-US" sz="800" dirty="0">
                <a:effectLst/>
              </a:rPr>
              <a:t>As COVD-19 cases level off, </a:t>
            </a:r>
            <a:r>
              <a:rPr lang="zh-CN" altLang="en-US" sz="800" dirty="0">
                <a:effectLst/>
              </a:rPr>
              <a:t>随着 </a:t>
            </a:r>
            <a:r>
              <a:rPr lang="en-US" sz="800" dirty="0">
                <a:effectLst/>
              </a:rPr>
              <a:t>COV1D-19 </a:t>
            </a:r>
            <a:r>
              <a:rPr lang="zh-CN" altLang="en-US" sz="800" dirty="0">
                <a:effectLst/>
              </a:rPr>
              <a:t>病例数量趋于平稳</a:t>
            </a:r>
            <a:endParaRPr lang="en-US" altLang="zh-C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Moderate/stabilize </a:t>
            </a:r>
            <a:r>
              <a:rPr lang="zh-CN" altLang="en-US" sz="800" dirty="0">
                <a:effectLst/>
              </a:rPr>
              <a:t>趋于平稳；保持平稳 </a:t>
            </a:r>
            <a:endParaRPr lang="zh-CN" altLang="en-US" sz="800" dirty="0"/>
          </a:p>
          <a:p>
            <a:r>
              <a:rPr lang="en-US" sz="800" dirty="0">
                <a:effectLst/>
              </a:rPr>
              <a:t>Global food prices start to moderate after hitting all time high. </a:t>
            </a:r>
            <a:r>
              <a:rPr lang="en-US" sz="800" dirty="0"/>
              <a:t> </a:t>
            </a:r>
          </a:p>
          <a:p>
            <a:r>
              <a:rPr lang="zh-CN" altLang="en-US" sz="800" dirty="0">
                <a:effectLst/>
              </a:rPr>
              <a:t>全球食品价格在创下历史新高后开始趋于平稳。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Remain/keep/maintain + steady/constant/stable </a:t>
            </a:r>
            <a:r>
              <a:rPr lang="zh-CN" altLang="en-US" sz="800" dirty="0">
                <a:effectLst/>
              </a:rPr>
              <a:t>保持平稳 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Reach a plateau </a:t>
            </a:r>
            <a:r>
              <a:rPr lang="zh-CN" altLang="en-US" sz="800" dirty="0">
                <a:effectLst/>
              </a:rPr>
              <a:t>达到平台期（达到顶峰后保持平稳） </a:t>
            </a:r>
            <a:endParaRPr lang="zh-CN" altLang="en-US" sz="800" dirty="0"/>
          </a:p>
          <a:p>
            <a:r>
              <a:rPr lang="en-US" sz="800" dirty="0">
                <a:effectLst/>
              </a:rPr>
              <a:t>Many people reach a weight loss plateau after several months of diet and exercise. </a:t>
            </a:r>
            <a:endParaRPr lang="en-US" sz="800" dirty="0"/>
          </a:p>
          <a:p>
            <a:r>
              <a:rPr lang="zh-CN" altLang="en-US" sz="800" dirty="0">
                <a:effectLst/>
              </a:rPr>
              <a:t>许多人在节食和锻炼几个月后达到减肥的平台期。</a:t>
            </a:r>
            <a:endParaRPr lang="zh-CN" altLang="en-US" sz="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31786F-C063-EFBA-3B25-A6D751A8418A}"/>
              </a:ext>
            </a:extLst>
          </p:cNvPr>
          <p:cNvSpPr txBox="1"/>
          <p:nvPr/>
        </p:nvSpPr>
        <p:spPr>
          <a:xfrm>
            <a:off x="5038330" y="3480299"/>
            <a:ext cx="41424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accent1"/>
                </a:solidFill>
                <a:effectLst/>
              </a:rPr>
              <a:t>表达</a:t>
            </a:r>
            <a:r>
              <a:rPr lang="zh-CN" altLang="en-US" sz="800" dirty="0">
                <a:solidFill>
                  <a:schemeClr val="accent1"/>
                </a:solidFill>
              </a:rPr>
              <a:t>数</a:t>
            </a:r>
            <a:r>
              <a:rPr lang="zh-CN" altLang="en-US" sz="800" dirty="0">
                <a:solidFill>
                  <a:schemeClr val="accent1"/>
                </a:solidFill>
                <a:effectLst/>
              </a:rPr>
              <a:t>据波动 </a:t>
            </a:r>
            <a:endParaRPr lang="zh-CN" altLang="en-US" sz="8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Fluctuate</a:t>
            </a:r>
            <a:r>
              <a:rPr lang="en-US" sz="800" dirty="0">
                <a:effectLst/>
              </a:rPr>
              <a:t> (v.)/Fluctuation (n.) </a:t>
            </a:r>
            <a:endParaRPr lang="en-US" sz="800" dirty="0"/>
          </a:p>
          <a:p>
            <a:r>
              <a:rPr lang="en-US" sz="800" dirty="0">
                <a:effectLst/>
              </a:rPr>
              <a:t>The GDP data has fluctuated throughout the years but overall, it shows an upward trend. </a:t>
            </a:r>
            <a:endParaRPr lang="en-US" sz="800" dirty="0"/>
          </a:p>
          <a:p>
            <a:r>
              <a:rPr lang="en-US" sz="800" dirty="0">
                <a:effectLst/>
              </a:rPr>
              <a:t>GDP</a:t>
            </a:r>
            <a:r>
              <a:rPr lang="zh-CN" altLang="en-US" sz="800" dirty="0">
                <a:effectLst/>
              </a:rPr>
              <a:t>数据多年来一直在波动，但总体上呈上升趋势。 </a:t>
            </a:r>
            <a:endParaRPr lang="zh-CN" altLang="en-US" sz="800" dirty="0"/>
          </a:p>
          <a:p>
            <a:r>
              <a:rPr lang="zh-CN" altLang="en-US" sz="800" dirty="0">
                <a:effectLst/>
              </a:rPr>
              <a:t>相关短语： </a:t>
            </a:r>
            <a:endParaRPr lang="zh-CN" altLang="en-US" sz="800" dirty="0"/>
          </a:p>
          <a:p>
            <a:pPr lvl="1"/>
            <a:r>
              <a:rPr lang="en-US" sz="800" i="1" dirty="0">
                <a:effectLst/>
              </a:rPr>
              <a:t>Abnormal fluctuations </a:t>
            </a:r>
            <a:r>
              <a:rPr lang="zh-CN" altLang="en-US" sz="800" i="1" dirty="0">
                <a:effectLst/>
              </a:rPr>
              <a:t>异常波动 </a:t>
            </a:r>
            <a:endParaRPr lang="zh-CN" altLang="en-US" sz="800" i="1" dirty="0"/>
          </a:p>
          <a:p>
            <a:pPr lvl="1"/>
            <a:r>
              <a:rPr lang="en-US" sz="800" i="1" dirty="0">
                <a:effectLst/>
              </a:rPr>
              <a:t>Fluctuate between .. and…</a:t>
            </a:r>
            <a:r>
              <a:rPr lang="zh-CN" altLang="en-US" sz="800" i="1" dirty="0">
                <a:effectLst/>
              </a:rPr>
              <a:t>在</a:t>
            </a:r>
            <a:r>
              <a:rPr lang="en-US" altLang="zh-CN" sz="800" i="1" dirty="0">
                <a:effectLst/>
              </a:rPr>
              <a:t>..</a:t>
            </a:r>
            <a:r>
              <a:rPr lang="zh-CN" altLang="en-US" sz="800" i="1" dirty="0">
                <a:effectLst/>
              </a:rPr>
              <a:t>与</a:t>
            </a:r>
            <a:r>
              <a:rPr lang="en-US" altLang="zh-CN" sz="800" i="1" dirty="0">
                <a:effectLst/>
              </a:rPr>
              <a:t>…</a:t>
            </a:r>
            <a:r>
              <a:rPr lang="zh-CN" altLang="en-US" sz="800" i="1" dirty="0">
                <a:effectLst/>
              </a:rPr>
              <a:t>之间波动 </a:t>
            </a:r>
            <a:endParaRPr lang="zh-CN" altLang="en-US" sz="800" i="1" dirty="0"/>
          </a:p>
          <a:p>
            <a:pPr lvl="1"/>
            <a:r>
              <a:rPr lang="en-US" sz="800" i="1" dirty="0">
                <a:effectLst/>
              </a:rPr>
              <a:t>Upward/downward fluctuation </a:t>
            </a:r>
            <a:r>
              <a:rPr lang="zh-CN" altLang="en-US" sz="800" i="1" dirty="0">
                <a:effectLst/>
              </a:rPr>
              <a:t>波动上升</a:t>
            </a:r>
            <a:r>
              <a:rPr lang="en-US" altLang="zh-CN" sz="800" i="1" dirty="0">
                <a:effectLst/>
              </a:rPr>
              <a:t>/</a:t>
            </a:r>
            <a:r>
              <a:rPr lang="zh-CN" altLang="en-US" sz="800" i="1" dirty="0">
                <a:effectLst/>
              </a:rPr>
              <a:t>下降 </a:t>
            </a:r>
            <a:endParaRPr lang="zh-CN" altLang="en-US" sz="8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Go up and down </a:t>
            </a:r>
            <a:r>
              <a:rPr lang="en-US" sz="800" dirty="0"/>
              <a:t>(</a:t>
            </a:r>
            <a:r>
              <a:rPr lang="zh-CN" altLang="en-US" sz="800" dirty="0">
                <a:effectLst/>
              </a:rPr>
              <a:t>不规律</a:t>
            </a:r>
            <a:r>
              <a:rPr lang="en-US" sz="800" dirty="0">
                <a:effectLst/>
              </a:rPr>
              <a:t>irregularly</a:t>
            </a:r>
            <a:r>
              <a:rPr lang="en-US" sz="800" dirty="0"/>
              <a:t>)</a:t>
            </a:r>
            <a:endParaRPr lang="zh-CN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highlight>
                  <a:srgbClr val="FFFF00"/>
                </a:highlight>
              </a:rPr>
              <a:t>Volatile (adj.)/Volatility </a:t>
            </a:r>
            <a:r>
              <a:rPr lang="en-US" sz="800" dirty="0">
                <a:effectLst/>
              </a:rPr>
              <a:t>(n.) </a:t>
            </a:r>
            <a:endParaRPr lang="en-US" sz="800" dirty="0"/>
          </a:p>
          <a:p>
            <a:r>
              <a:rPr lang="en-US" sz="800" dirty="0">
                <a:effectLst/>
              </a:rPr>
              <a:t>Oil prices are highly volatile based on a number of socioeconomic factors, so it is hard to predict. </a:t>
            </a:r>
            <a:r>
              <a:rPr lang="zh-CN" altLang="en-US" sz="800" dirty="0">
                <a:effectLst/>
              </a:rPr>
              <a:t>基于许多社会经济因素，油价波动很大，因此很难预测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12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0" y="-1"/>
            <a:ext cx="9906000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85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383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4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B604EE2-C3BF-D9DE-481E-7331624495FF}"/>
              </a:ext>
            </a:extLst>
          </p:cNvPr>
          <p:cNvGrpSpPr/>
          <p:nvPr/>
        </p:nvGrpSpPr>
        <p:grpSpPr>
          <a:xfrm>
            <a:off x="0" y="1"/>
            <a:ext cx="9906000" cy="6857999"/>
            <a:chOff x="0" y="1"/>
            <a:chExt cx="9906000" cy="6857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44AF0B9-F17F-2124-277B-BC859DED70AB}"/>
                </a:ext>
              </a:extLst>
            </p:cNvPr>
            <p:cNvGrpSpPr/>
            <p:nvPr/>
          </p:nvGrpSpPr>
          <p:grpSpPr>
            <a:xfrm rot="5400000">
              <a:off x="-952500" y="952501"/>
              <a:ext cx="6857999" cy="4953000"/>
              <a:chOff x="0" y="0"/>
              <a:chExt cx="9906000" cy="6858000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55A57AF7-401C-52D1-2F54-D95F69259CF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DC128D7F-358D-F983-AAB4-60C778A0F7E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A909339B-40D8-2D48-86CC-56D78BB9479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633EEDE7-C98B-7B7D-0E66-09384443D384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478CF84B-35A0-15FB-8173-3D816C8CCC1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CBC17002-67C5-13CC-9C99-DB44CBD9860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D014AA50-468F-5450-63C1-A3EE5E7A64AD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388894EC-A87D-713D-1D26-E4C445DC19A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DB596338-AB6A-6DF3-A98A-8EE76DA6460F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707831BB-CA55-2D92-5515-E054911A512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ACA6305-3BDF-6658-CA0C-A1070446B571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68829330-6A45-36E5-5807-0E8E04527E13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D38D5B30-F1BF-1903-9711-832F388F00FF}"/>
                </a:ext>
              </a:extLst>
            </p:cNvPr>
            <p:cNvGrpSpPr/>
            <p:nvPr/>
          </p:nvGrpSpPr>
          <p:grpSpPr>
            <a:xfrm rot="5400000">
              <a:off x="4000500" y="952501"/>
              <a:ext cx="6857999" cy="4953000"/>
              <a:chOff x="0" y="0"/>
              <a:chExt cx="9906000" cy="6858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C930D1AE-64C9-B454-11C5-15807C5458D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885D277B-D747-4023-6A99-C6E1A40ECFA4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146CC88E-90B1-EE75-A8FD-3BDBF8B78BE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9A6FE440-331D-8FDA-4513-65CA094B53FE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017484BA-C194-7B0C-5A6F-DB733CA2248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E62E60A5-DB9F-6758-2F86-D22370C5606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9C721ED9-4C11-4B0B-E216-8FDFDA258147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7FE49CAD-83E3-5106-D0AD-3EAD845AD518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AE0DE926-EE83-D810-02C3-56993F376EF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98157DF9-564C-4A92-1DC3-79B40148BB3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B919BEE7-593C-B0C7-F60C-AD9A14F898F2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C8B38458-93F3-3856-15DF-215659BFD81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783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97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70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1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08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2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0" y="-1"/>
            <a:ext cx="9906000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71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E969E70-58FD-E90A-0DD8-BB00090C0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E4DD88-BFD0-250C-F42B-11D32A79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14" y="3704439"/>
            <a:ext cx="2058118" cy="293200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797A1DD-7634-A3AD-3392-0062F5F8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25" y="3677499"/>
            <a:ext cx="2058118" cy="2932002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9098C0-179F-EFE3-6C48-F67BAD127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4D35AF-2D10-EC99-6EEC-426A84F7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" y="3730776"/>
            <a:ext cx="2127964" cy="28816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F1260FC-BFC1-9327-1BB7-BAA7CC89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49" y="3730776"/>
            <a:ext cx="2134783" cy="302049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2" name="Grafik 21" descr="Ein Bild, das Whiteboard enthält.&#10;&#10;Automatisch generierte Beschreibung">
            <a:extLst>
              <a:ext uri="{FF2B5EF4-FFF2-40B4-BE49-F238E27FC236}">
                <a16:creationId xmlns:a16="http://schemas.microsoft.com/office/drawing/2014/main" id="{01E9A52A-D4FD-E3C4-54F7-5A0E7D08E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8689" y="4156183"/>
            <a:ext cx="2878122" cy="19746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08FB955-3EDC-6336-21C6-429B41BFF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1753" y="615290"/>
            <a:ext cx="3197409" cy="221441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1072</Words>
  <Application>Microsoft Office PowerPoint</Application>
  <PresentationFormat>A4-Papier (210 x 297 mm)</PresentationFormat>
  <Paragraphs>67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166</cp:revision>
  <cp:lastPrinted>2023-01-05T12:25:41Z</cp:lastPrinted>
  <dcterms:created xsi:type="dcterms:W3CDTF">2022-11-07T20:45:57Z</dcterms:created>
  <dcterms:modified xsi:type="dcterms:W3CDTF">2023-01-05T12:38:10Z</dcterms:modified>
</cp:coreProperties>
</file>