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64" r:id="rId2"/>
    <p:sldId id="369"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2/11/24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2/11/24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3"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7" y="0"/>
            <a:ext cx="4721983" cy="6601807"/>
          </a:xfrm>
          <a:prstGeom prst="rect">
            <a:avLst/>
          </a:prstGeom>
          <a:noFill/>
        </p:spPr>
        <p:txBody>
          <a:bodyPr wrap="square">
            <a:spAutoFit/>
          </a:bodyPr>
          <a:lstStyle/>
          <a:p>
            <a:r>
              <a:rPr lang="zh-CN" altLang="en-US" sz="900" dirty="0">
                <a:effectLst/>
                <a:latin typeface="Helvetica Neue" panose="02000503000000020004" pitchFamily="2" charset="0"/>
              </a:rPr>
              <a:t>戏剧艺术的本质，尤其是悲剧与喜剧之间的区别，以及它们如何通过模仿人性来传达深层的人类经验。以下是对原文的结构性改写，以便更清晰地传达其主旨：</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戏剧艺术，代表了人类经验的直接展现，根植于我们对自身本质的探索。在自然界和生物面前，我们能够进行观察和研究，然而，当面对人类的直接性时，我们却感到无助。正是这种直接性，推动了剧院的诞生，它作为一个技术手段，将人的内在体验转化为舞台上的外在表现。</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剧院通过模仿人类行为，创造了一个虚构却真实的空间。在这个空间中，虚构的人类事件与我们的现实生活相分离，却又以一种极其真实的方式呈现在我们面前，使得舞台上的行动者变成了我们的对手，代表了正在发生的事件。这种独特的艺术形式，不仅报告过去的事件，而且能够与观众的现实时刻相融合，触发了人与人之间直接相遇的碰撞，定义了剧院的本质。</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悲剧源于对伟人的探讨，它们的英雄大多以悲剧收场，剧作往往以这些主要人物的名字命名，如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奥赛罗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麦克白</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李尔王</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。与之相对的喜剧，不关注伟大的个体，而是源自社会生活，关注人与人之间的关系，其标题如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仲夏夜之梦</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暴风雨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等，反映了剧情的情境和氛围。</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喜剧与音乐之间存在着密切的联系，它们共享结构相似性，强调了社区和和谐的主题。莎士比亚和莫扎特的作品展示了如何通过喜剧和音乐来庆祝社区的胜利和和谐的重建。悲剧虽然以个体的消亡为特征，但在某些作品中，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唐璜</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威尼斯商人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，我们也可以看到带有悲剧色彩的喜剧元素，展示了个体与社区之间的复杂关系。</a:t>
            </a:r>
            <a:br>
              <a:rPr lang="zh-CN" altLang="en-US" sz="900" dirty="0">
                <a:effectLst/>
                <a:latin typeface="Helvetica Neue" panose="02000503000000020004" pitchFamily="2" charset="0"/>
              </a:rPr>
            </a:b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最后，文本探讨了戏剧和音乐的起源，指出悲剧和喜剧都是真正的口语戏剧，它们源自于语言的力量。莫扎特的歌剧，以及莎士比亚的喜剧，展现了个人与社区之间的关系，通过合奏团的形式，在舞台上创造了一个由真实动作和多样文本组成的音乐剧场，彰显了音乐与喜剧的紧密联系。</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接着，文字探讨了剧院的起源，认为其由模仿的驱动力诞生。剧院是将人类内部经验转化为外部可见的舞台呈现的技术，这是一种创造虚构但又极其真实的人类事件的艺术。虚构的舞台事件虽然与我们的现实生活分离，但它们在展现真实的人性冲突和情感时却显得非常真实。</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随后，讨论转向悲剧和喜剧的根本差别。悲剧通常围绕伟大人物的兴衰，如莎士比亚的</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哈姆雷特</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等，其主角大多遭受悲惨命运，而剧名往往以这些伟大人物的名字命名。相反，喜剧则源于社会生活，关注的是人与人之间的关系，其标题通常反映了剧情的情境、氛围，如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仲夏夜之梦</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等。</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作者进一步阐述了喜剧与音乐的密切关系，指出喜剧结构与音乐结构相关，这在莎士比亚的喜剧和莫扎特的喜歌剧中尤为明显。在这些作品中，社区和和谐是胜利的主题，而与此形成对比的是悲剧中的孤立和灭亡。</a:t>
            </a:r>
          </a:p>
          <a:p>
            <a:endParaRPr lang="zh-CN" altLang="en-US" sz="900" dirty="0">
              <a:effectLst/>
              <a:latin typeface="Helvetica Neue" panose="02000503000000020004" pitchFamily="2" charset="0"/>
            </a:endParaRPr>
          </a:p>
          <a:p>
            <a:r>
              <a:rPr lang="zh-CN" altLang="en-US" sz="900" dirty="0">
                <a:effectLst/>
                <a:latin typeface="PingFang SC" panose="020B0400000000000000" pitchFamily="34" charset="-122"/>
                <a:ea typeface="PingFang SC" panose="020B0400000000000000" pitchFamily="34" charset="-122"/>
              </a:rPr>
              <a:t>最后，讨论指出，音乐和喜剧共享了对社区和和谐的庆祝，这在莎士比亚和莫扎特的作品中表现得尤为突出。通过将个体置于社会关系网中，这些作品展现了通过排除中心异物（通常是剧中的</a:t>
            </a:r>
            <a:r>
              <a:rPr lang="zh-CN" altLang="en-US" sz="900" dirty="0">
                <a:effectLst/>
                <a:latin typeface="Helvetica Neue" panose="02000503000000020004" pitchFamily="2" charset="0"/>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邪恶</a:t>
            </a:r>
            <a:r>
              <a:rPr lang="zh-CN" altLang="en-US" sz="900" dirty="0">
                <a:effectLst/>
                <a:latin typeface="Helvetica Neue" panose="02000503000000020004" pitchFamily="2" charset="0"/>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角色）以达到社区和谐的过程。</a:t>
            </a:r>
          </a:p>
        </p:txBody>
      </p:sp>
      <p:sp>
        <p:nvSpPr>
          <p:cNvPr id="2" name="Textfeld 2">
            <a:extLst>
              <a:ext uri="{FF2B5EF4-FFF2-40B4-BE49-F238E27FC236}">
                <a16:creationId xmlns:a16="http://schemas.microsoft.com/office/drawing/2014/main" id="{A4611F1F-C6FE-6FE7-D8D0-312097EB2D1C}"/>
              </a:ext>
            </a:extLst>
          </p:cNvPr>
          <p:cNvSpPr txBox="1"/>
          <p:nvPr/>
        </p:nvSpPr>
        <p:spPr>
          <a:xfrm>
            <a:off x="4976190" y="0"/>
            <a:ext cx="4803914" cy="4662815"/>
          </a:xfrm>
          <a:prstGeom prst="rect">
            <a:avLst/>
          </a:prstGeom>
          <a:noFill/>
        </p:spPr>
        <p:txBody>
          <a:bodyPr wrap="square">
            <a:spAutoFit/>
          </a:bodyPr>
          <a:lstStyle/>
          <a:p>
            <a:r>
              <a:rPr lang="zh-CN" altLang="en-US" sz="900" dirty="0">
                <a:effectLst/>
                <a:latin typeface="Helvetica Neue" panose="02000503000000020004" pitchFamily="2" charset="0"/>
              </a:rPr>
              <a:t>与事实相反，理查德</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瓦格纳曾声称莫扎特在创作音乐剧时，会毫无选择地、粗心大意地接受第一个提供给他的剧本。然而，实际情况与此截然不同，这一说法对莫扎特的才华是一种侮辱。不幸的是，许多人却盲目地重复了瓦格纳的这一错误观点。鲍姆加特纳非常正确地强调，这种观点毫无根据。实际上，在创作</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之前，莫扎特审查过至少一百个剧本，但都未能找到令他满意的内容。在此期间，莫扎特还尝试创作了两部歌剧</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开罗的鹅</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被背叛的新郎</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，虽然为这两部作品创作了一些音乐，但最终因对剧本不满意而放弃。</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伊多梅涅奥</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后宫诱逃</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中，尽管还能看到法国和意大利的影响，但到了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时，莫扎特终于完全摆脱了这些影响，以其独特的个性全面展现在世人面前。一些评论家认为，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唐</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乔瓦尼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因为前者更贴近现实生活，而后者则充满了超凡脱俗的情感。莫扎特的作品中无处不在的心理现实主义，总能让人发现与莎士比亚作品中人物形象的多样性和复杂性相匹配的描绘，展现了对真实人物深刻的理解和描绘。</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利奥波德</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施密特在他关于莫扎特的小册子中写道，歌剧的一个时期应当主要是戏剧性的艺术作品。他还指出，无论是在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之前还是之后，都没有哪部作品能像它那样将角色个性化到极致，同时保持风格的统一。莫扎特通过戏剧化的深化、生动的艺术现实主义，以及对合唱的精确控制，将喜剧提升到了一个新的高度。</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这是莎士比亚式的心理现实主义，远远超越了日常戏剧的范畴。正如阿伯特所强调的，莫扎特的艺术意图与当代道德审视的目标完全不同，作曲家更关注于深化人物性格和心理的真实性。这也是莫扎特在选择和处理剧本时的一个重要考量。</a:t>
            </a:r>
            <a:r>
              <a:rPr lang="en-GB" sz="900" dirty="0">
                <a:effectLst/>
                <a:latin typeface="Helvetica Neue" panose="02000503000000020004" pitchFamily="2" charset="0"/>
              </a:rPr>
              <a:t>E.T.A.</a:t>
            </a:r>
            <a:r>
              <a:rPr lang="zh-CN" altLang="en-US" sz="900" dirty="0">
                <a:effectLst/>
                <a:latin typeface="Helvetica Neue" panose="02000503000000020004" pitchFamily="2" charset="0"/>
              </a:rPr>
              <a:t>霍夫曼将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看作是一种歌唱剧，强调了剧本的重要性，而对勒特来说，这部歌剧更接近于心理喜剧，为莫扎特提供了深化个性和情境的机会。</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莫扎特的选择不仅基于艺术考量，也涉及到政治风险，因为他使用了世界文学的重要作品而非通常的剧本作为文本，这在当时被认为是一种全新的尝试。因此，莫扎特的作品实际上成为了现代文学中最重要的“革命性”作品之一。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中，政治和社会的爆炸性直接展现，而这种革命性的意义也在其他作品中间接表达。</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PingFang SC" panose="020B0400000000000000" pitchFamily="34" charset="-122"/>
                <a:ea typeface="PingFang SC" panose="020B0400000000000000" pitchFamily="34" charset="-122"/>
              </a:rPr>
              <a:t>最终，莫扎特证明了自己是一位伟大的音乐人物描绘大师，他的作品超越了意大利喜剧的界限，展现了对人物心理的深刻理解和描绘。通过这些作品，莫扎特不仅作为音乐家，更作为一位杰出的艺术家，将歌剧提升到了一个新的艺术层次，深刻扩展了我们对人类的认识。</a:t>
            </a:r>
          </a:p>
        </p:txBody>
      </p:sp>
    </p:spTree>
    <p:extLst>
      <p:ext uri="{BB962C8B-B14F-4D97-AF65-F5344CB8AC3E}">
        <p14:creationId xmlns:p14="http://schemas.microsoft.com/office/powerpoint/2010/main" val="38052918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1439</Words>
  <Application>Microsoft Macintosh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PingFang SC</vt:lpstr>
      <vt:lpstr>Arial</vt:lpstr>
      <vt:lpstr>Calibri</vt:lpstr>
      <vt:lpstr>Calibri Light</vt:lpstr>
      <vt:lpstr>Helvetica Neue</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128</cp:revision>
  <cp:lastPrinted>2024-02-11T10:36:22Z</cp:lastPrinted>
  <dcterms:created xsi:type="dcterms:W3CDTF">2022-11-07T20:45:57Z</dcterms:created>
  <dcterms:modified xsi:type="dcterms:W3CDTF">2024-02-11T10:45:33Z</dcterms:modified>
</cp:coreProperties>
</file>