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524" r:id="rId2"/>
    <p:sldId id="578" r:id="rId3"/>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0" autoAdjust="0"/>
    <p:restoredTop sz="94660"/>
  </p:normalViewPr>
  <p:slideViewPr>
    <p:cSldViewPr snapToGrid="0">
      <p:cViewPr varScale="1">
        <p:scale>
          <a:sx n="160" d="100"/>
          <a:sy n="160" d="100"/>
        </p:scale>
        <p:origin x="17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2/11/24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2/11/24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2/11/24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2/11/24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2/11/24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2/11/24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2/11/24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spTree>
    <p:extLst>
      <p:ext uri="{BB962C8B-B14F-4D97-AF65-F5344CB8AC3E}">
        <p14:creationId xmlns:p14="http://schemas.microsoft.com/office/powerpoint/2010/main" val="348211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86A08-1983-A8CA-E010-0B7C598D515C}"/>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F6F85C55-70DA-0FE3-F7BA-5CAF5CB0ED43}"/>
              </a:ext>
            </a:extLst>
          </p:cNvPr>
          <p:cNvSpPr txBox="1"/>
          <p:nvPr/>
        </p:nvSpPr>
        <p:spPr>
          <a:xfrm>
            <a:off x="-698" y="0"/>
            <a:ext cx="4866896" cy="5632311"/>
          </a:xfrm>
          <a:prstGeom prst="rect">
            <a:avLst/>
          </a:prstGeom>
          <a:noFill/>
        </p:spPr>
        <p:txBody>
          <a:bodyPr wrap="square">
            <a:spAutoFit/>
          </a:bodyPr>
          <a:lstStyle/>
          <a:p>
            <a:pPr algn="l"/>
            <a:r>
              <a:rPr lang="zh-CN" altLang="en-US" sz="800" b="0" i="0" dirty="0">
                <a:solidFill>
                  <a:srgbClr val="222222"/>
                </a:solidFill>
                <a:effectLst/>
                <a:latin typeface="Helvetica Neue" panose="02000503000000020004" pitchFamily="2" charset="0"/>
              </a:rPr>
              <a:t>第一幕 深处的湖畔</a:t>
            </a:r>
          </a:p>
          <a:p>
            <a:pPr algn="l"/>
            <a:r>
              <a:rPr lang="zh-CN" altLang="en-US" sz="800" b="0" i="0" dirty="0">
                <a:solidFill>
                  <a:srgbClr val="222222"/>
                </a:solidFill>
                <a:effectLst/>
                <a:latin typeface="Helvetica Neue" panose="02000503000000020004" pitchFamily="2" charset="0"/>
              </a:rPr>
              <a:t>月光下湖畔，一群森林仙子正在嬉戏，活泼的歌声吸引了湖底的老水仙。老水仙浮上水面，发现小女儿卢莎卡坐在湖中大石头上愁容满面</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上前问清之后，才知卢莎卡爱上了一位人间男子，甚至也想成为“人类”，去经历一次真实的人间爱情。听见卢莎卡的告白后，老水仙苦劝他仔细多想想，因为这样作，势必要付出极大的代价。 待老水仙离去后，卢莎卡仰望天上皎洁月光，倾吐心中的愿望：“天上的银色月光啊</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请为我做停留。你是否可以告诉我，我心爱的人现在何方</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请把我深切的爱意传送给他，至少让他知道，有这么一个思念的人儿正等着他</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之后，卢莎卡转身前往湖畔一座小屋，拜访一位名叫洁西巴巴的森林女巫，据闻这位女巫有神通广大的能力，能将精灵或人类变成各类形状。卢莎卡表明“想成为人类”的来意后，洁西巴巴本来只觉得好笑，但看卢莎卡又是如此地诚恳和坚持，于是她把丑话说在前头：卢莎卡会失去原来动听的歌声，从此成为无法说话的哑巴，除非她用所爱的人类男子的生命来交换，否则卢莎卡在人无法恢复水中精灵的身份。听到洁西巴巴的警告后，卢莎卡依然下定决心，要冒险一试。随后，便进入洁西巴巴的魔法小屋里，准备便容改装。 没多久后，天色渐渐明亮，森林里的狩猎活动开始，一位身着猎装的王子登场，他正是卢莎卡所仰慕的人类男子。王子在狩猎途中，见到一个美丽的身影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其实就是变成人类之后的卢莎卡</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在林中穿梭，为了追随这个身影，他来到湖畔，见到低头害羞的卢莎卡。王子深深为眼前这位陌生女子的容貌所倾心，虽然卢莎卡始终低头不语，但王子决定将她带回城堡，共同生活。此时湖底传来老水仙的悲叹声，卢莎卡心中虽不舍，但事到如今，也只有硬着头皮走下去。</a:t>
            </a:r>
            <a:endParaRPr lang="en-US" altLang="zh-CN" sz="800" b="0" i="0" dirty="0">
              <a:solidFill>
                <a:srgbClr val="222222"/>
              </a:solidFill>
              <a:effectLst/>
              <a:latin typeface="Helvetica Neue" panose="02000503000000020004" pitchFamily="2" charset="0"/>
            </a:endParaRPr>
          </a:p>
          <a:p>
            <a:pPr algn="l"/>
            <a:endParaRPr lang="zh-CN" altLang="en-US"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第二幕 王子的城堡</a:t>
            </a:r>
          </a:p>
          <a:p>
            <a:pPr algn="l"/>
            <a:r>
              <a:rPr lang="zh-CN" altLang="en-US" sz="800" b="0" i="0" dirty="0">
                <a:solidFill>
                  <a:srgbClr val="222222"/>
                </a:solidFill>
                <a:effectLst/>
                <a:latin typeface="Helvetica Neue" panose="02000503000000020004" pitchFamily="2" charset="0"/>
              </a:rPr>
              <a:t>成为人类之后的卢莎卡，和王子共同生活了一个礼拜，虽未曾开口言语，但王子依然迷恋着她，甚至决定娶她为妻。婚礼这天，城堡里上上下下忙着婚礼事宜，但大家对这位“准王妃”的来历却议论纷纷。 此时王子牵着身着礼服的卢莎卡来到大厅。王子虽然爱着卢莎卡，却对她的不言不语感到苦恼。恰巧，一位受邀前来参加婚礼的外国公主经过</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这位外国公主对王子早就有所野心，她当然不愿意见到王子被别的女子占有，而今天眼见一位“来路不明的哑巴姑娘”即将成为王妃，她决定横刀夺爱，把王子从卢莎卡身边抢过来。于是外国公主走上前来，故意讽刺卢莎卡的沉默寡言，光有漂亮脸蛋，却不懂得讨王子欢心。王子闻言，一时之间却也被外国公主的美丽热情给吸引，他居然开始厌倦起卢莎卡，挽着外国公主的手，亲密地离去，只留下孤独落寞、却有口难言的卢莎卡，独自退缩在大厅一于黯然落泪。</a:t>
            </a:r>
          </a:p>
          <a:p>
            <a:pPr algn="l"/>
            <a:r>
              <a:rPr lang="zh-CN" altLang="en-US" sz="800" b="0" i="0" dirty="0">
                <a:solidFill>
                  <a:srgbClr val="222222"/>
                </a:solidFill>
                <a:effectLst/>
                <a:latin typeface="Helvetica Neue" panose="02000503000000020004" pitchFamily="2" charset="0"/>
              </a:rPr>
              <a:t>这时，城堡大厅涌进参加婚礼的宾客。在舞会进行同时，老水仙浮现在城堡外的湖面上，观察着舞会中的情景：老水仙心疼女儿饱受委屈，正巧卢莎卡来到湖边，见到父亲的出现，便哭诉自己被王子遗弃的遭遇。随后王子与外国公主也来到湖边散步，卢莎卡见状，先行退到一旁，但王子与外国公主的甜言蜜语、甚至王子对外国公主许下爱的诺言，让卢莎卡再也无法承受。她冲到王子面前，却被王子硬生生地推开，此时老水仙巨大的身影再次浮现湖面上，他警告王子：就算王子现在对别人投怀送抱，却永远无法脱离卢莎卡的爱情</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随后，老水仙拉着卢莎卡没入湖中，消失在漩涡里</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王子被眼前景象吓得腿软，跪倒在外国公主面前求助，却换来公主的冷漠嘲笑。</a:t>
            </a:r>
            <a:endParaRPr lang="en-US" altLang="zh-CN" sz="800" b="0" i="0" dirty="0">
              <a:solidFill>
                <a:srgbClr val="222222"/>
              </a:solidFill>
              <a:effectLst/>
              <a:latin typeface="Helvetica Neue" panose="02000503000000020004" pitchFamily="2" charset="0"/>
            </a:endParaRPr>
          </a:p>
          <a:p>
            <a:pPr algn="l"/>
            <a:endParaRPr lang="zh-CN" altLang="en-US"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第三幕 森林湖畔</a:t>
            </a:r>
          </a:p>
          <a:p>
            <a:r>
              <a:rPr lang="zh-CN" altLang="en-US" sz="800" b="0" i="0" dirty="0">
                <a:solidFill>
                  <a:srgbClr val="222222"/>
                </a:solidFill>
                <a:effectLst/>
                <a:latin typeface="Helvetica Neue" panose="02000503000000020004" pitchFamily="2" charset="0"/>
              </a:rPr>
              <a:t>回到森林之后的卢莎卡，对王子的变心感到伤痛。她想起先前女巫洁西巴巴的警告：变成“人类”之后的水精灵，如果被人类男子抛弃后，就再也无法回复水精灵的身份，从此就只能过着“半人、半水仙”的痛苦生活，而且求生不得、求死不能。想到这里，卢莎卡忍不住伤心痛哭。听见卢莎卡的悲泣声，洁西巴巴走出魔法小屋，提供了一个解决之道，那就是：取下王子的性命，换回卢莎卡的灵魂与生命</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卢莎卡虽对王子的背叛有恨，但却不忍取其性命。此时王子前来湖畔，一方面是惧于老水仙的警告，二方面则是觉悟到自己犯下的错误</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他恳请卢莎卡的原谅，即使要以自己的生命为代价，他都愿意。卢莎卡伸出冰冷的手臂，拥抱王子，献上最后的一吻，王子便静静地躺在卢莎卡的怀中，咽下最后一口气</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恢复水精灵身份的卢莎卡，不舍地离开王子的躯体，默默地沈入水中，结束一段“精灵与人类”或许原本就不该有的爱情经历。</a:t>
            </a:r>
            <a:br>
              <a:rPr lang="en-US" altLang="zh-CN" sz="800" b="0" i="0" dirty="0">
                <a:solidFill>
                  <a:srgbClr val="222222"/>
                </a:solidFill>
                <a:effectLst/>
                <a:latin typeface="Helvetica Neue" panose="02000503000000020004" pitchFamily="2" charset="0"/>
              </a:rPr>
            </a:br>
            <a:br>
              <a:rPr lang="en-US" altLang="zh-CN" sz="800" b="0" i="0" dirty="0">
                <a:solidFill>
                  <a:srgbClr val="222222"/>
                </a:solidFill>
                <a:effectLst/>
                <a:latin typeface="Helvetica Neue" panose="02000503000000020004" pitchFamily="2" charset="0"/>
              </a:rPr>
            </a:br>
            <a:endParaRPr lang="zh-CN" altLang="en-US" sz="800" b="0" i="0" dirty="0">
              <a:solidFill>
                <a:srgbClr val="222222"/>
              </a:solidFill>
              <a:effectLst/>
              <a:latin typeface="Helvetica Neue" panose="02000503000000020004" pitchFamily="2" charset="0"/>
            </a:endParaRPr>
          </a:p>
        </p:txBody>
      </p:sp>
      <p:sp>
        <p:nvSpPr>
          <p:cNvPr id="5" name="Textfeld 4">
            <a:extLst>
              <a:ext uri="{FF2B5EF4-FFF2-40B4-BE49-F238E27FC236}">
                <a16:creationId xmlns:a16="http://schemas.microsoft.com/office/drawing/2014/main" id="{BCE4026C-740B-D825-28B7-8087568F65F0}"/>
              </a:ext>
            </a:extLst>
          </p:cNvPr>
          <p:cNvSpPr txBox="1"/>
          <p:nvPr/>
        </p:nvSpPr>
        <p:spPr>
          <a:xfrm>
            <a:off x="4950442" y="0"/>
            <a:ext cx="4953698" cy="6740307"/>
          </a:xfrm>
          <a:prstGeom prst="rect">
            <a:avLst/>
          </a:prstGeom>
          <a:noFill/>
        </p:spPr>
        <p:txBody>
          <a:bodyPr wrap="square">
            <a:spAutoFit/>
          </a:bodyPr>
          <a:lstStyle/>
          <a:p>
            <a:r>
              <a:rPr lang="zh-CN" altLang="en-US" sz="800" dirty="0">
                <a:effectLst/>
                <a:latin typeface="Helvetica Neue" panose="02000503000000020004" pitchFamily="2" charset="0"/>
              </a:rPr>
              <a:t>克里斯托夫</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朗：安东宁</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德沃夏克将他的歌剧</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露莎卡</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称为“抒情童话”。你认为这部作品的核心是什么？</a:t>
            </a:r>
          </a:p>
          <a:p>
            <a:r>
              <a:rPr lang="zh-CN" altLang="en-US" sz="800" dirty="0">
                <a:effectLst/>
                <a:latin typeface="Helvetica Neue" panose="02000503000000020004" pitchFamily="2" charset="0"/>
              </a:rPr>
              <a:t>科尔内尔</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蒙杜齐：对我来说，这部作品是一出身份剧。当然，它是从包括安徒生的</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小美人鱼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在内的多个童话故事和其各种改编中衍生出来的。但故事的核心是关于我们在童话中以及其他文学史上自古希腊神话以来一直遇到的基本身份问题：我是谁？我与他人不同吗？我的社会位置在哪里？我对这个主题感兴趣，是因为这些问题在我们这个时代依然非常现实。</a:t>
            </a:r>
          </a:p>
          <a:p>
            <a:r>
              <a:rPr lang="zh-CN" altLang="en-US" sz="800" dirty="0">
                <a:effectLst/>
                <a:latin typeface="Helvetica Neue" panose="02000503000000020004" pitchFamily="2" charset="0"/>
              </a:rPr>
              <a:t>克里斯托夫</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朗：在你对这部歌剧的解读中，露莎卡是谁？</a:t>
            </a:r>
          </a:p>
          <a:p>
            <a:r>
              <a:rPr lang="zh-CN" altLang="en-US" sz="800" dirty="0">
                <a:effectLst/>
                <a:latin typeface="Helvetica Neue" panose="02000503000000020004" pitchFamily="2" charset="0"/>
              </a:rPr>
              <a:t>科尔内尔</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蒙杜齐：我认为她是一个困惑的、迷失的，无论如何都是一个不幸的人，她不能像其他人那样生活，因为她与众不同。她是人类还是水生生物？奇怪的是，在研究</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露莎卡</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时，我总是不由自主地想到卡夫卡，他是德沃夏克之后一代人，也在布拉格生活。我感受到露莎卡与卡夫卡</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变形记</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中的格里高尔</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萨姆沙之间的联系。这种外在的变化最终是次要的。主要是关于在社会背景下的异质性，这部分变成了个人身份的一部分。德沃夏克在音乐中非常清晰地描述了这样的身份，音乐非常多样化。时而听起来非常浪漫或甚至民俗风格，其他时候则达到了对于那个时代而言相当现代的戏剧性。露莎卡的主题在不同的背景下不断变化。在舞台上的当代解读帮助我挖掘这一点。</a:t>
            </a:r>
          </a:p>
          <a:p>
            <a:r>
              <a:rPr lang="zh-CN" altLang="en-US" sz="800" dirty="0">
                <a:effectLst/>
                <a:latin typeface="Helvetica Neue" panose="02000503000000020004" pitchFamily="2" charset="0"/>
              </a:rPr>
              <a:t>克里斯托夫</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朗：露莎卡在剧中经历了哪些发展？</a:t>
            </a:r>
          </a:p>
          <a:p>
            <a:r>
              <a:rPr lang="zh-CN" altLang="en-US" sz="800" dirty="0">
                <a:effectLst/>
                <a:latin typeface="Helvetica Neue" panose="02000503000000020004" pitchFamily="2" charset="0"/>
              </a:rPr>
              <a:t>科尔内尔</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蒙杜齐：露莎卡的发展初看像是一个成长的故事。她反抗外部压力，坚定地追求自己的目标。第一幕中</a:t>
            </a:r>
            <a:r>
              <a:rPr lang="en-GB" sz="800" dirty="0" err="1">
                <a:effectLst/>
                <a:latin typeface="Helvetica Neue" panose="02000503000000020004" pitchFamily="2" charset="0"/>
              </a:rPr>
              <a:t>Ježibaba</a:t>
            </a:r>
            <a:r>
              <a:rPr lang="zh-CN" altLang="en-US" sz="800" dirty="0">
                <a:effectLst/>
                <a:latin typeface="Helvetica Neue" panose="02000503000000020004" pitchFamily="2" charset="0"/>
              </a:rPr>
              <a:t>场景的民俗表面下隐藏着巨大的残酷性。露莎卡勇敢地忍受了所有这些。对于歌剧的创作时期而言，她无疑是一个非常现代的女性，因为她如此公开地坚持自己想要成为的人。她冒险并失败了</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就像在经典悲剧中一样。在剧作开始时，她被社会排斥。当她变化以获得爱时，王子对她失去了兴趣，因为他不理解她。就像世界文学中许多伟大的情侣一样，他们都积累了未满足的渴望，现实似乎没有为这些渴望留下任何空间。我们短暂地经历了露莎卡和王子在第一幕结尾时的幸福时刻。然后歌剧的结局就非常挑衅性：因为露莎卡的不同未能及时被认识和理解，故事对任何人都没有好的结局，无论是露莎卡、王子还是水人。</a:t>
            </a:r>
          </a:p>
          <a:p>
            <a:r>
              <a:rPr lang="zh-CN" altLang="en-US" sz="800" dirty="0">
                <a:effectLst/>
                <a:latin typeface="Helvetica Neue" panose="02000503000000020004" pitchFamily="2" charset="0"/>
              </a:rPr>
              <a:t>克里斯托夫</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朗：第三幕中露莎卡到底发生了什么？你对结局有什么感受？</a:t>
            </a:r>
          </a:p>
          <a:p>
            <a:r>
              <a:rPr lang="zh-CN" altLang="en-US" sz="800" dirty="0">
                <a:effectLst/>
                <a:latin typeface="Helvetica Neue" panose="02000503000000020004" pitchFamily="2" charset="0"/>
              </a:rPr>
              <a:t>科尔内尔</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蒙杜齐：我觉得它非常感人。在第三幕中，露莎卡变成了一个鬼火，在我们这里更像是一种生物。然而，在这种状态下，王子比第二幕中，当她是一个哑巴女人时，更爱她。表面上，露莎卡和王子在结尾处与任何其他时刻相比都不同，但他们彼此非常接近。在我的记忆中，大多数</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露莎卡</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的解读都集中在主角的第一次转变</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从水生生物到人类。但如果她在与王子的关系失败后和</a:t>
            </a:r>
            <a:r>
              <a:rPr lang="en-GB" sz="800" dirty="0" err="1">
                <a:effectLst/>
                <a:latin typeface="Helvetica Neue" panose="02000503000000020004" pitchFamily="2" charset="0"/>
              </a:rPr>
              <a:t>Ježibaba</a:t>
            </a:r>
            <a:r>
              <a:rPr lang="zh-CN" altLang="en-US" sz="800" dirty="0">
                <a:effectLst/>
                <a:latin typeface="Helvetica Neue" panose="02000503000000020004" pitchFamily="2" charset="0"/>
              </a:rPr>
              <a:t>的诅咒使她变成鬼火，她没有身体上的变化，我会觉得很奇怪。</a:t>
            </a:r>
          </a:p>
          <a:p>
            <a:r>
              <a:rPr lang="zh-CN" altLang="en-US" sz="800" dirty="0">
                <a:effectLst/>
                <a:latin typeface="Helvetica Neue" panose="02000503000000020004" pitchFamily="2" charset="0"/>
              </a:rPr>
              <a:t>克里斯托夫</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朗：不仅是露莎卡，王子也在与他在社会中被赋予的位置做斗争。</a:t>
            </a:r>
          </a:p>
          <a:p>
            <a:r>
              <a:rPr lang="zh-CN" altLang="en-US" sz="800" dirty="0">
                <a:effectLst/>
                <a:latin typeface="Helvetica Neue" panose="02000503000000020004" pitchFamily="2" charset="0"/>
              </a:rPr>
              <a:t>科尔内尔</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蒙杜齐：非常。我相信他真的爱露莎卡。但同时，他无法接受她的不同。当他和她生活在一起时，她沉默不语，没有共同的语言。不幸的是，他不耐烦，因此犯了错误。我认为他是一个不再年轻的男人，独自生活，因此承受着巨大的压力。在我们这里，厨房男孩、管家和王子的宫廷是他的家人，他们期待他终于找到一个终身伴侣。他们代表了社会，不给王子的自由意志留下空间，期待他过上一个（在他们眼中）正常的生活。在这种生活中，没有露莎卡的位置。这也让我想起了东欧文学作品，这次是</a:t>
            </a:r>
            <a:r>
              <a:rPr lang="en-GB" sz="800" dirty="0">
                <a:effectLst/>
                <a:latin typeface="Helvetica Neue" panose="02000503000000020004" pitchFamily="2" charset="0"/>
              </a:rPr>
              <a:t>Witold </a:t>
            </a:r>
            <a:r>
              <a:rPr lang="en-GB" sz="800" dirty="0" err="1">
                <a:effectLst/>
                <a:latin typeface="Helvetica Neue" panose="02000503000000020004" pitchFamily="2" charset="0"/>
              </a:rPr>
              <a:t>Gombrowicz</a:t>
            </a:r>
            <a:r>
              <a:rPr lang="zh-CN" altLang="en-US" sz="800" dirty="0">
                <a:effectLst/>
                <a:latin typeface="Helvetica Neue" panose="02000503000000020004" pitchFamily="2" charset="0"/>
              </a:rPr>
              <a:t>的</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伊冯娜，勃艮第公主</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。这里也存在着一个王子与他周围社会之间的巨大紧张，因为他的爱人不符合预期的传统。</a:t>
            </a:r>
          </a:p>
          <a:p>
            <a:r>
              <a:rPr lang="zh-CN" altLang="en-US" sz="800" dirty="0">
                <a:effectLst/>
                <a:latin typeface="Helvetica Neue" panose="02000503000000020004" pitchFamily="2" charset="0"/>
              </a:rPr>
              <a:t>克里斯托夫</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朗：在我们的制作中，故事发生在一个多户人家居住的租赁大楼中，这座大楼明显位于柏林。</a:t>
            </a:r>
          </a:p>
          <a:p>
            <a:r>
              <a:rPr lang="zh-CN" altLang="en-US" sz="800" dirty="0">
                <a:effectLst/>
                <a:latin typeface="Helvetica Neue" panose="02000503000000020004" pitchFamily="2" charset="0"/>
              </a:rPr>
              <a:t>科尔内尔</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蒙杜齐：首先，如果我们把故事带到我们的现代，也在表演地点上演，这是合理的。但我也有个人与柏林的强烈联系，我在这里感到非常自在。二十多年来，我定期来这里，并在这里拥有许多朋友。自从我</a:t>
            </a:r>
            <a:r>
              <a:rPr lang="en-US" altLang="zh-CN" sz="800" dirty="0">
                <a:effectLst/>
                <a:latin typeface="Helvetica Neue" panose="02000503000000020004" pitchFamily="2" charset="0"/>
              </a:rPr>
              <a:t>1990</a:t>
            </a:r>
            <a:r>
              <a:rPr lang="zh-CN" altLang="en-US" sz="800" dirty="0">
                <a:effectLst/>
                <a:latin typeface="Helvetica Neue" panose="02000503000000020004" pitchFamily="2" charset="0"/>
              </a:rPr>
              <a:t>年代末首次访问柏林以来</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那时还有许多被占领的房屋，举办传奇派对</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我就对这里生活的人们的多样性印象深刻。因此，三个精灵非常适合这里，不合群的人们拥有对生活的替代视角，他们一起度过了青春。当我们为准备工作在我的助理</a:t>
            </a:r>
            <a:r>
              <a:rPr lang="en-GB" sz="800" dirty="0">
                <a:effectLst/>
                <a:latin typeface="Helvetica Neue" panose="02000503000000020004" pitchFamily="2" charset="0"/>
              </a:rPr>
              <a:t>Soma </a:t>
            </a:r>
            <a:r>
              <a:rPr lang="en-GB" sz="800" dirty="0" err="1">
                <a:effectLst/>
                <a:latin typeface="Helvetica Neue" panose="02000503000000020004" pitchFamily="2" charset="0"/>
              </a:rPr>
              <a:t>Boronkay</a:t>
            </a:r>
            <a:r>
              <a:rPr lang="zh-CN" altLang="en-US" sz="800" dirty="0">
                <a:effectLst/>
                <a:latin typeface="Helvetica Neue" panose="02000503000000020004" pitchFamily="2" charset="0"/>
              </a:rPr>
              <a:t>的合租公寓开会时，我们认为这是传达湖边精灵世界轻松氛围的理想地点。在我们这里，水人是一个对世界最近发展持悲观看法的老</a:t>
            </a:r>
            <a:r>
              <a:rPr lang="en-US" altLang="zh-CN" sz="800" dirty="0">
                <a:effectLst/>
                <a:latin typeface="Helvetica Neue" panose="02000503000000020004" pitchFamily="2" charset="0"/>
              </a:rPr>
              <a:t>68</a:t>
            </a:r>
            <a:r>
              <a:rPr lang="zh-CN" altLang="en-US" sz="800" dirty="0">
                <a:effectLst/>
                <a:latin typeface="Helvetica Neue" panose="02000503000000020004" pitchFamily="2" charset="0"/>
              </a:rPr>
              <a:t>派。而王子则属于完全不同的社会阶层；他住在顶楼公寓。顺便说一下，一个房子内的社会混合也是柏林的典型特点，这在每个城市都不一定能找到。</a:t>
            </a:r>
          </a:p>
          <a:p>
            <a:r>
              <a:rPr lang="zh-CN" altLang="en-US" sz="800" dirty="0">
                <a:effectLst/>
                <a:latin typeface="Helvetica Neue" panose="02000503000000020004" pitchFamily="2" charset="0"/>
              </a:rPr>
              <a:t>克里斯托夫</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朗：舞台上的事件最初是非常现实的，但在剧情发展中变成了完全不同的东西。你如何描述这一过程，以及你作为电影导演的背景在其中扮演了什么角色？</a:t>
            </a:r>
          </a:p>
          <a:p>
            <a:r>
              <a:rPr lang="zh-CN" altLang="en-US" sz="800" dirty="0">
                <a:effectLst/>
                <a:latin typeface="PingFang SC" panose="020B0400000000000000" pitchFamily="34" charset="-122"/>
                <a:ea typeface="PingFang SC" panose="020B0400000000000000" pitchFamily="34" charset="-122"/>
              </a:rPr>
              <a:t>科尔内尔</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蒙杜齐：毫无疑问，电影是我最关注的媒介，它对我有很大影响。在前两幕整体上保持现实主义之后，第三幕中恐怖类型越来越强烈地闯入。非理性和神秘的事件主导了剧情。我们来到了房子的地下室：一个神秘的地方，也象征着无意识。在许多电影中，我们看到一些看似现实的东西破裂，隐藏在表象后面的东西浮现出来。我希望观众感到惊讶，并在经历这个故事的过程中获得特别的体验。同时，我也希望这个晚上是有趣的</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尽管许多剧场人士对这个词有所回避。歌剧是最伟大的艺术形式之一，我觉得很遗憾它经常被视为精英和过时的。通过我的制作，我希望让歌剧也能吸引年轻观众。是否成功，将由表演来证明。</a:t>
            </a:r>
          </a:p>
        </p:txBody>
      </p:sp>
    </p:spTree>
    <p:extLst>
      <p:ext uri="{BB962C8B-B14F-4D97-AF65-F5344CB8AC3E}">
        <p14:creationId xmlns:p14="http://schemas.microsoft.com/office/powerpoint/2010/main" val="388025738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TotalTime>
  <Words>2690</Words>
  <Application>Microsoft Macintosh PowerPoint</Application>
  <PresentationFormat>A4 Paper (210x297 mm)</PresentationFormat>
  <Paragraphs>23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PingFang SC</vt:lpstr>
      <vt:lpstr>Arial</vt:lpstr>
      <vt:lpstr>Calibri</vt:lpstr>
      <vt:lpstr>Calibri Light</vt:lpstr>
      <vt:lpstr>Helvetica Neue</vt:lpstr>
      <vt:lpstr>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328</cp:revision>
  <cp:lastPrinted>2024-02-11T12:23:44Z</cp:lastPrinted>
  <dcterms:created xsi:type="dcterms:W3CDTF">2022-11-07T20:45:57Z</dcterms:created>
  <dcterms:modified xsi:type="dcterms:W3CDTF">2024-02-11T12:54:49Z</dcterms:modified>
</cp:coreProperties>
</file>