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351" r:id="rId2"/>
    <p:sldId id="391" r:id="rId3"/>
    <p:sldId id="350" r:id="rId4"/>
    <p:sldId id="389" r:id="rId5"/>
    <p:sldId id="390" r:id="rId6"/>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ancesca da Rimini" id="{D16175FF-EE2D-4513-8CC2-BB0139AB2B0C}">
          <p14:sldIdLst>
            <p14:sldId id="351"/>
            <p14:sldId id="391"/>
            <p14:sldId id="350"/>
            <p14:sldId id="389"/>
            <p14:sldId id="390"/>
          </p14:sldIdLst>
        </p14:section>
        <p14:section name="Default Section" id="{8B98122E-AF1A-6347-A4C3-B2F911AD956D}">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38" autoAdjust="0"/>
    <p:restoredTop sz="94660"/>
  </p:normalViewPr>
  <p:slideViewPr>
    <p:cSldViewPr snapToGrid="0">
      <p:cViewPr varScale="1">
        <p:scale>
          <a:sx n="110" d="100"/>
          <a:sy n="110" d="100"/>
        </p:scale>
        <p:origin x="1648" y="16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10/6/23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10/6/23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2D8522B3-9B1D-A5EA-BE65-D17827CCBCAD}"/>
              </a:ext>
            </a:extLst>
          </p:cNvPr>
          <p:cNvPicPr>
            <a:picLocks noChangeAspect="1"/>
          </p:cNvPicPr>
          <p:nvPr/>
        </p:nvPicPr>
        <p:blipFill>
          <a:blip r:embed="rId2"/>
          <a:stretch>
            <a:fillRect/>
          </a:stretch>
        </p:blipFill>
        <p:spPr>
          <a:xfrm>
            <a:off x="127624" y="149630"/>
            <a:ext cx="6699896" cy="1923733"/>
          </a:xfrm>
          <a:prstGeom prst="rect">
            <a:avLst/>
          </a:prstGeom>
        </p:spPr>
      </p:pic>
      <p:pic>
        <p:nvPicPr>
          <p:cNvPr id="4" name="Grafik 3">
            <a:extLst>
              <a:ext uri="{FF2B5EF4-FFF2-40B4-BE49-F238E27FC236}">
                <a16:creationId xmlns:a16="http://schemas.microsoft.com/office/drawing/2014/main" id="{9AEEC5C1-E7DE-3336-A9BA-A6F24CDA5923}"/>
              </a:ext>
            </a:extLst>
          </p:cNvPr>
          <p:cNvPicPr>
            <a:picLocks noChangeAspect="1"/>
          </p:cNvPicPr>
          <p:nvPr/>
        </p:nvPicPr>
        <p:blipFill>
          <a:blip r:embed="rId3"/>
          <a:stretch>
            <a:fillRect/>
          </a:stretch>
        </p:blipFill>
        <p:spPr>
          <a:xfrm>
            <a:off x="6925224" y="149630"/>
            <a:ext cx="2980776" cy="1374370"/>
          </a:xfrm>
          <a:prstGeom prst="rect">
            <a:avLst/>
          </a:prstGeom>
        </p:spPr>
      </p:pic>
      <p:pic>
        <p:nvPicPr>
          <p:cNvPr id="7" name="Grafik 6">
            <a:extLst>
              <a:ext uri="{FF2B5EF4-FFF2-40B4-BE49-F238E27FC236}">
                <a16:creationId xmlns:a16="http://schemas.microsoft.com/office/drawing/2014/main" id="{279417D1-482D-FE63-5AF6-6A2CF96D7F77}"/>
              </a:ext>
            </a:extLst>
          </p:cNvPr>
          <p:cNvPicPr>
            <a:picLocks noChangeAspect="1"/>
          </p:cNvPicPr>
          <p:nvPr/>
        </p:nvPicPr>
        <p:blipFill>
          <a:blip r:embed="rId4"/>
          <a:stretch>
            <a:fillRect/>
          </a:stretch>
        </p:blipFill>
        <p:spPr>
          <a:xfrm>
            <a:off x="6925224" y="2073363"/>
            <a:ext cx="2486025" cy="4457700"/>
          </a:xfrm>
          <a:prstGeom prst="rect">
            <a:avLst/>
          </a:prstGeom>
        </p:spPr>
      </p:pic>
      <p:pic>
        <p:nvPicPr>
          <p:cNvPr id="8" name="Grafik 7">
            <a:extLst>
              <a:ext uri="{FF2B5EF4-FFF2-40B4-BE49-F238E27FC236}">
                <a16:creationId xmlns:a16="http://schemas.microsoft.com/office/drawing/2014/main" id="{D15D7E5B-72DB-2D05-A474-579563E7F2B7}"/>
              </a:ext>
            </a:extLst>
          </p:cNvPr>
          <p:cNvPicPr>
            <a:picLocks noChangeAspect="1"/>
          </p:cNvPicPr>
          <p:nvPr/>
        </p:nvPicPr>
        <p:blipFill rotWithShape="1">
          <a:blip r:embed="rId5"/>
          <a:srcRect t="19556" r="4834" b="31703"/>
          <a:stretch/>
        </p:blipFill>
        <p:spPr>
          <a:xfrm>
            <a:off x="359259" y="2174240"/>
            <a:ext cx="6455777" cy="4356823"/>
          </a:xfrm>
          <a:prstGeom prst="rect">
            <a:avLst/>
          </a:prstGeom>
        </p:spPr>
      </p:pic>
    </p:spTree>
    <p:extLst>
      <p:ext uri="{BB962C8B-B14F-4D97-AF65-F5344CB8AC3E}">
        <p14:creationId xmlns:p14="http://schemas.microsoft.com/office/powerpoint/2010/main" val="274162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FB109FE-D7FC-ED74-D990-FEF03ED0A271}"/>
              </a:ext>
            </a:extLst>
          </p:cNvPr>
          <p:cNvSpPr txBox="1"/>
          <p:nvPr/>
        </p:nvSpPr>
        <p:spPr>
          <a:xfrm>
            <a:off x="0" y="0"/>
            <a:ext cx="4955822" cy="6740307"/>
          </a:xfrm>
          <a:prstGeom prst="rect">
            <a:avLst/>
          </a:prstGeom>
          <a:noFill/>
        </p:spPr>
        <p:txBody>
          <a:bodyPr wrap="square">
            <a:spAutoFit/>
          </a:bodyPr>
          <a:lstStyle/>
          <a:p>
            <a:pPr algn="l"/>
            <a:r>
              <a:rPr lang="en-US" altLang="zh-CN" sz="1200" b="0" i="0" dirty="0">
                <a:solidFill>
                  <a:srgbClr val="24292F"/>
                </a:solidFill>
                <a:effectLst/>
                <a:latin typeface="-apple-system"/>
              </a:rPr>
              <a:t>《</a:t>
            </a:r>
            <a:r>
              <a:rPr lang="zh-CN" altLang="en-US" sz="1200" b="0" i="0" dirty="0">
                <a:solidFill>
                  <a:srgbClr val="24292F"/>
                </a:solidFill>
                <a:effectLst/>
                <a:latin typeface="-apple-system"/>
              </a:rPr>
              <a:t>弗朗西斯卡</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达</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里米尼</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a:t>
            </a:r>
            <a:r>
              <a:rPr lang="en-US" altLang="zh-CN" sz="1200" b="0" i="0" dirty="0">
                <a:solidFill>
                  <a:srgbClr val="24292F"/>
                </a:solidFill>
                <a:effectLst/>
                <a:latin typeface="-apple-system"/>
              </a:rPr>
              <a:t>Francesca da Rimini</a:t>
            </a:r>
            <a:r>
              <a:rPr lang="zh-CN" altLang="en-US" sz="1200" b="0" i="0" dirty="0">
                <a:solidFill>
                  <a:srgbClr val="24292F"/>
                </a:solidFill>
                <a:effectLst/>
                <a:latin typeface="-apple-system"/>
              </a:rPr>
              <a:t>）是意大利作曲家里卡多</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托马索</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库尼奇的一部歌剧。该歌剧的剧本由</a:t>
            </a:r>
            <a:r>
              <a:rPr lang="en-US" altLang="zh-CN" sz="1200" b="0" i="0" dirty="0">
                <a:solidFill>
                  <a:srgbClr val="24292F"/>
                </a:solidFill>
                <a:effectLst/>
                <a:latin typeface="-apple-system"/>
              </a:rPr>
              <a:t>Tito </a:t>
            </a:r>
            <a:r>
              <a:rPr lang="en-US" altLang="zh-CN" sz="1200" b="0" i="0" dirty="0" err="1">
                <a:solidFill>
                  <a:srgbClr val="24292F"/>
                </a:solidFill>
                <a:effectLst/>
                <a:latin typeface="-apple-system"/>
              </a:rPr>
              <a:t>Ricordi</a:t>
            </a:r>
            <a:r>
              <a:rPr lang="zh-CN" altLang="en-US" sz="1200" b="0" i="0" dirty="0">
                <a:solidFill>
                  <a:srgbClr val="24292F"/>
                </a:solidFill>
                <a:effectLst/>
                <a:latin typeface="-apple-system"/>
              </a:rPr>
              <a:t>和</a:t>
            </a:r>
            <a:r>
              <a:rPr lang="en-US" altLang="zh-CN" sz="1200" b="0" i="0" dirty="0">
                <a:solidFill>
                  <a:srgbClr val="24292F"/>
                </a:solidFill>
                <a:effectLst/>
                <a:latin typeface="-apple-system"/>
              </a:rPr>
              <a:t>Gabriele </a:t>
            </a:r>
            <a:r>
              <a:rPr lang="en-US" altLang="zh-CN" sz="1200" b="0" i="0" dirty="0" err="1">
                <a:solidFill>
                  <a:srgbClr val="24292F"/>
                </a:solidFill>
                <a:effectLst/>
                <a:latin typeface="-apple-system"/>
              </a:rPr>
              <a:t>d'Annunzio</a:t>
            </a:r>
            <a:r>
              <a:rPr lang="zh-CN" altLang="en-US" sz="1200" b="0" i="0" dirty="0">
                <a:solidFill>
                  <a:srgbClr val="24292F"/>
                </a:solidFill>
                <a:effectLst/>
                <a:latin typeface="-apple-system"/>
              </a:rPr>
              <a:t>合作完成，基于但丁的</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神曲</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中的一个故事。</a:t>
            </a:r>
          </a:p>
          <a:p>
            <a:pPr algn="l"/>
            <a:r>
              <a:rPr lang="zh-CN" altLang="en-US" sz="1200" b="0" i="0" dirty="0">
                <a:solidFill>
                  <a:srgbClr val="24292F"/>
                </a:solidFill>
                <a:effectLst/>
                <a:latin typeface="-apple-system"/>
              </a:rPr>
              <a:t>这部歌剧讲述了贝里奇奥</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马拉泰斯塔的妻子弗朗西斯卡与她的情人保罗的爱情故事。这对情侣因为弗朗西斯卡已经与贝里奇奥结婚，因此被贝里奇奥发现并杀死。歌剧以弗朗西斯卡和保罗在地狱中的情景为结尾，表达了爱情的悲剧和悲惨命运。</a:t>
            </a:r>
          </a:p>
          <a:p>
            <a:pPr algn="l"/>
            <a:r>
              <a:rPr lang="en-US" altLang="zh-CN" sz="1200" b="0" i="0" dirty="0">
                <a:solidFill>
                  <a:srgbClr val="24292F"/>
                </a:solidFill>
                <a:effectLst/>
                <a:latin typeface="-apple-system"/>
              </a:rPr>
              <a:t>《</a:t>
            </a:r>
            <a:r>
              <a:rPr lang="zh-CN" altLang="en-US" sz="1200" b="0" i="0" dirty="0">
                <a:solidFill>
                  <a:srgbClr val="24292F"/>
                </a:solidFill>
                <a:effectLst/>
                <a:latin typeface="-apple-system"/>
              </a:rPr>
              <a:t>弗朗西斯卡</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达</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里米尼</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被认为是</a:t>
            </a:r>
            <a:r>
              <a:rPr lang="en-US" altLang="zh-CN" sz="1200" b="0" i="0" dirty="0">
                <a:solidFill>
                  <a:srgbClr val="24292F"/>
                </a:solidFill>
                <a:effectLst/>
                <a:latin typeface="-apple-system"/>
              </a:rPr>
              <a:t>19</a:t>
            </a:r>
            <a:r>
              <a:rPr lang="zh-CN" altLang="en-US" sz="1200" b="0" i="0" dirty="0">
                <a:solidFill>
                  <a:srgbClr val="24292F"/>
                </a:solidFill>
                <a:effectLst/>
                <a:latin typeface="-apple-system"/>
              </a:rPr>
              <a:t>世纪末期意大利歌剧的代表作之一，具有深刻的音乐和情感表达，尤其是在表现悲剧情节方面。</a:t>
            </a:r>
            <a:endParaRPr lang="en-US" altLang="zh-CN" sz="1200" b="0" i="0" dirty="0">
              <a:solidFill>
                <a:srgbClr val="24292F"/>
              </a:solidFill>
              <a:effectLst/>
              <a:latin typeface="-apple-system"/>
            </a:endParaRPr>
          </a:p>
          <a:p>
            <a:pPr algn="l"/>
            <a:endParaRPr lang="en-US" altLang="zh-CN" sz="1200" dirty="0">
              <a:solidFill>
                <a:srgbClr val="24292F"/>
              </a:solidFill>
              <a:latin typeface="-apple-system"/>
            </a:endParaRPr>
          </a:p>
          <a:p>
            <a:pPr algn="l"/>
            <a:endParaRPr lang="en-US" altLang="zh-CN" sz="1200" b="0" i="0" dirty="0">
              <a:solidFill>
                <a:srgbClr val="24292F"/>
              </a:solidFill>
              <a:effectLst/>
              <a:latin typeface="-apple-system"/>
            </a:endParaRPr>
          </a:p>
          <a:p>
            <a:pPr algn="l"/>
            <a:r>
              <a:rPr lang="en-US" altLang="zh-CN" sz="1200" b="0" i="0" dirty="0">
                <a:solidFill>
                  <a:srgbClr val="24292F"/>
                </a:solidFill>
                <a:effectLst/>
                <a:latin typeface="-apple-system"/>
              </a:rPr>
              <a:t>《</a:t>
            </a:r>
            <a:r>
              <a:rPr lang="zh-CN" altLang="en-US" sz="1200" b="0" i="0" dirty="0">
                <a:solidFill>
                  <a:srgbClr val="24292F"/>
                </a:solidFill>
                <a:effectLst/>
                <a:latin typeface="-apple-system"/>
              </a:rPr>
              <a:t>弗朗切斯卡</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达</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里米尼</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a:t>
            </a:r>
            <a:r>
              <a:rPr lang="en-US" altLang="zh-CN" sz="1200" b="0" i="0" dirty="0">
                <a:solidFill>
                  <a:srgbClr val="24292F"/>
                </a:solidFill>
                <a:effectLst/>
                <a:latin typeface="-apple-system"/>
              </a:rPr>
              <a:t>Francesca da Rimini</a:t>
            </a:r>
            <a:r>
              <a:rPr lang="zh-CN" altLang="en-US" sz="1200" b="0" i="0" dirty="0">
                <a:solidFill>
                  <a:srgbClr val="24292F"/>
                </a:solidFill>
                <a:effectLst/>
                <a:latin typeface="-apple-system"/>
              </a:rPr>
              <a:t>）是意大利作曲家里卡多</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托马西尼的一部歌剧，于</a:t>
            </a:r>
            <a:r>
              <a:rPr lang="en-US" altLang="zh-CN" sz="1200" b="0" i="0" dirty="0">
                <a:solidFill>
                  <a:srgbClr val="24292F"/>
                </a:solidFill>
                <a:effectLst/>
                <a:latin typeface="-apple-system"/>
              </a:rPr>
              <a:t>1901</a:t>
            </a:r>
            <a:r>
              <a:rPr lang="zh-CN" altLang="en-US" sz="1200" b="0" i="0" dirty="0">
                <a:solidFill>
                  <a:srgbClr val="24292F"/>
                </a:solidFill>
                <a:effectLst/>
                <a:latin typeface="-apple-system"/>
              </a:rPr>
              <a:t>年首次在博洛尼亚的科莫剧院上演。该歌剧基于但丁的</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神曲</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中描述的弗朗切斯卡的故事，讲述了弗朗切斯卡与她的情人保罗</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马拉泰斯塔在</a:t>
            </a:r>
            <a:r>
              <a:rPr lang="en-US" altLang="zh-CN" sz="1200" b="0" i="0" dirty="0">
                <a:solidFill>
                  <a:srgbClr val="24292F"/>
                </a:solidFill>
                <a:effectLst/>
                <a:latin typeface="-apple-system"/>
              </a:rPr>
              <a:t>13</a:t>
            </a:r>
            <a:r>
              <a:rPr lang="zh-CN" altLang="en-US" sz="1200" b="0" i="0" dirty="0">
                <a:solidFill>
                  <a:srgbClr val="24292F"/>
                </a:solidFill>
                <a:effectLst/>
                <a:latin typeface="-apple-system"/>
              </a:rPr>
              <a:t>世纪意大利发生的悲剧故事。</a:t>
            </a:r>
          </a:p>
          <a:p>
            <a:pPr algn="l"/>
            <a:r>
              <a:rPr lang="zh-CN" altLang="en-US" sz="1200" b="0" i="0" dirty="0">
                <a:solidFill>
                  <a:srgbClr val="24292F"/>
                </a:solidFill>
                <a:effectLst/>
                <a:latin typeface="-apple-system"/>
              </a:rPr>
              <a:t>以下是</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弗朗切斯卡</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达</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里米尼</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的详细剧情：</a:t>
            </a:r>
            <a:endParaRPr lang="en-US" altLang="zh-CN" sz="1200" b="0" i="0" dirty="0">
              <a:solidFill>
                <a:srgbClr val="24292F"/>
              </a:solidFill>
              <a:effectLst/>
              <a:latin typeface="-apple-system"/>
            </a:endParaRPr>
          </a:p>
          <a:p>
            <a:pPr algn="l"/>
            <a:endParaRPr lang="zh-CN" altLang="en-US" sz="1200" b="0" i="0" dirty="0">
              <a:solidFill>
                <a:srgbClr val="24292F"/>
              </a:solidFill>
              <a:effectLst/>
              <a:latin typeface="-apple-system"/>
            </a:endParaRPr>
          </a:p>
          <a:p>
            <a:pPr algn="l"/>
            <a:r>
              <a:rPr lang="zh-CN" altLang="en-US" sz="1200" b="0" i="0" dirty="0">
                <a:solidFill>
                  <a:srgbClr val="24292F"/>
                </a:solidFill>
                <a:effectLst/>
                <a:latin typeface="-apple-system"/>
              </a:rPr>
              <a:t>第一幕： 故事的背景是</a:t>
            </a:r>
            <a:r>
              <a:rPr lang="en-US" altLang="zh-CN" sz="1200" b="0" i="0" dirty="0">
                <a:solidFill>
                  <a:srgbClr val="24292F"/>
                </a:solidFill>
                <a:effectLst/>
                <a:latin typeface="-apple-system"/>
              </a:rPr>
              <a:t>13</a:t>
            </a:r>
            <a:r>
              <a:rPr lang="zh-CN" altLang="en-US" sz="1200" b="0" i="0" dirty="0">
                <a:solidFill>
                  <a:srgbClr val="24292F"/>
                </a:solidFill>
                <a:effectLst/>
                <a:latin typeface="-apple-system"/>
              </a:rPr>
              <a:t>世纪意大利的里米尼市。城堡主人吉安尼</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马拉泰斯塔向瓦斯科</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达</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吉尔斯夫罗瓦（</a:t>
            </a:r>
            <a:r>
              <a:rPr lang="en-US" altLang="zh-CN" sz="1200" b="0" i="0" dirty="0">
                <a:solidFill>
                  <a:srgbClr val="24292F"/>
                </a:solidFill>
                <a:effectLst/>
                <a:latin typeface="-apple-system"/>
              </a:rPr>
              <a:t>Vasco da Gama</a:t>
            </a:r>
            <a:r>
              <a:rPr lang="zh-CN" altLang="en-US" sz="1200" b="0" i="0" dirty="0">
                <a:solidFill>
                  <a:srgbClr val="24292F"/>
                </a:solidFill>
                <a:effectLst/>
                <a:latin typeface="-apple-system"/>
              </a:rPr>
              <a:t>）描述了他对于政治和战争的热爱。吉安尼的妻子弗朗切斯卡则在一旁欣赏着保罗的诗歌，他们之间的互动引起了弗朗切斯卡的注意。当吉安尼宣布他将会把弗朗切斯卡嫁给马拉泰斯塔家族的成员保罗时，弗朗切斯卡露出了不安的表情。</a:t>
            </a:r>
            <a:endParaRPr lang="en-US" altLang="zh-CN" sz="1200" b="0" i="0" dirty="0">
              <a:solidFill>
                <a:srgbClr val="24292F"/>
              </a:solidFill>
              <a:effectLst/>
              <a:latin typeface="-apple-system"/>
            </a:endParaRPr>
          </a:p>
          <a:p>
            <a:pPr algn="l"/>
            <a:endParaRPr lang="zh-CN" altLang="en-US" sz="1200" b="0" i="0" dirty="0">
              <a:solidFill>
                <a:srgbClr val="24292F"/>
              </a:solidFill>
              <a:effectLst/>
              <a:latin typeface="-apple-system"/>
            </a:endParaRPr>
          </a:p>
          <a:p>
            <a:pPr algn="l"/>
            <a:r>
              <a:rPr lang="zh-CN" altLang="en-US" sz="1200" b="0" i="0" dirty="0">
                <a:solidFill>
                  <a:srgbClr val="24292F"/>
                </a:solidFill>
                <a:effectLst/>
                <a:latin typeface="-apple-system"/>
              </a:rPr>
              <a:t>第二幕： 保罗和弗朗切斯卡在城堡花园里私会，并陈述了他们之间的爱情。保罗表达了他想要离开马拉泰斯塔家族的愿望，而弗朗切斯卡告诉他她也曾经有同样的愿望，但是她现在必须履行她的婚姻承诺。</a:t>
            </a:r>
            <a:endParaRPr lang="en-US" altLang="zh-CN" sz="1200" b="0" i="0" dirty="0">
              <a:solidFill>
                <a:srgbClr val="24292F"/>
              </a:solidFill>
              <a:effectLst/>
              <a:latin typeface="-apple-system"/>
            </a:endParaRPr>
          </a:p>
          <a:p>
            <a:pPr algn="l"/>
            <a:endParaRPr lang="zh-CN" altLang="en-US" sz="1200" b="0" i="0" dirty="0">
              <a:solidFill>
                <a:srgbClr val="24292F"/>
              </a:solidFill>
              <a:effectLst/>
              <a:latin typeface="-apple-system"/>
            </a:endParaRPr>
          </a:p>
          <a:p>
            <a:pPr algn="l"/>
            <a:r>
              <a:rPr lang="zh-CN" altLang="en-US" sz="1200" b="0" i="0" dirty="0">
                <a:solidFill>
                  <a:srgbClr val="24292F"/>
                </a:solidFill>
                <a:effectLst/>
                <a:latin typeface="-apple-system"/>
              </a:rPr>
              <a:t>第三幕： 弗朗切斯卡和保罗继续秘密会面，但他们的关系被吉安尼的手下托索</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迪</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里米尼（</a:t>
            </a:r>
            <a:r>
              <a:rPr lang="en-US" altLang="zh-CN" sz="1200" b="0" i="0" dirty="0" err="1">
                <a:solidFill>
                  <a:srgbClr val="24292F"/>
                </a:solidFill>
                <a:effectLst/>
                <a:latin typeface="-apple-system"/>
              </a:rPr>
              <a:t>Toso</a:t>
            </a:r>
            <a:r>
              <a:rPr lang="en-US" altLang="zh-CN" sz="1200" b="0" i="0" dirty="0">
                <a:solidFill>
                  <a:srgbClr val="24292F"/>
                </a:solidFill>
                <a:effectLst/>
                <a:latin typeface="-apple-system"/>
              </a:rPr>
              <a:t> di Rimini</a:t>
            </a:r>
            <a:r>
              <a:rPr lang="zh-CN" altLang="en-US" sz="1200" b="0" i="0" dirty="0">
                <a:solidFill>
                  <a:srgbClr val="24292F"/>
                </a:solidFill>
                <a:effectLst/>
                <a:latin typeface="-apple-system"/>
              </a:rPr>
              <a:t>）发现。托索向吉安尼汇报了这个情况，吉安尼得知之后，决定亲自惩罚他们。他发现了他们的秘密地点，然后在那里杀死了他的妻子和她的情人。</a:t>
            </a:r>
            <a:endParaRPr lang="en-US" altLang="zh-CN" sz="1200" b="0" i="0" dirty="0">
              <a:solidFill>
                <a:srgbClr val="24292F"/>
              </a:solidFill>
              <a:effectLst/>
              <a:latin typeface="-apple-system"/>
            </a:endParaRPr>
          </a:p>
          <a:p>
            <a:pPr algn="l"/>
            <a:endParaRPr lang="zh-CN" altLang="en-US" sz="1200" b="0" i="0" dirty="0">
              <a:solidFill>
                <a:srgbClr val="24292F"/>
              </a:solidFill>
              <a:effectLst/>
              <a:latin typeface="-apple-system"/>
            </a:endParaRPr>
          </a:p>
          <a:p>
            <a:pPr algn="l"/>
            <a:r>
              <a:rPr lang="zh-CN" altLang="en-US" sz="1200" b="0" i="0" dirty="0">
                <a:solidFill>
                  <a:srgbClr val="24292F"/>
                </a:solidFill>
                <a:effectLst/>
                <a:latin typeface="-apple-system"/>
              </a:rPr>
              <a:t>第四幕： 在另一个场景中，弗朗切斯卡和保罗的灵魂被带到地狱，那里有查理曼</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马格努斯、亚历山大</a:t>
            </a:r>
          </a:p>
          <a:p>
            <a:pPr algn="l"/>
            <a:endParaRPr lang="zh-CN" altLang="en-US" sz="1200" b="0" i="0" dirty="0">
              <a:solidFill>
                <a:srgbClr val="24292F"/>
              </a:solidFill>
              <a:effectLst/>
              <a:latin typeface="-apple-system"/>
            </a:endParaRPr>
          </a:p>
        </p:txBody>
      </p:sp>
      <p:pic>
        <p:nvPicPr>
          <p:cNvPr id="5" name="Grafik 4" descr="Ein Bild, das Text enthält.&#10;&#10;Automatisch generierte Beschreibung">
            <a:extLst>
              <a:ext uri="{FF2B5EF4-FFF2-40B4-BE49-F238E27FC236}">
                <a16:creationId xmlns:a16="http://schemas.microsoft.com/office/drawing/2014/main" id="{70BC52B7-025C-F175-1627-A87BC118FA15}"/>
              </a:ext>
            </a:extLst>
          </p:cNvPr>
          <p:cNvPicPr>
            <a:picLocks noChangeAspect="1"/>
          </p:cNvPicPr>
          <p:nvPr/>
        </p:nvPicPr>
        <p:blipFill rotWithShape="1">
          <a:blip r:embed="rId2">
            <a:extLst>
              <a:ext uri="{28A0092B-C50C-407E-A947-70E740481C1C}">
                <a14:useLocalDpi xmlns:a14="http://schemas.microsoft.com/office/drawing/2010/main" val="0"/>
              </a:ext>
            </a:extLst>
          </a:blip>
          <a:srcRect r="3590"/>
          <a:stretch/>
        </p:blipFill>
        <p:spPr>
          <a:xfrm>
            <a:off x="4953000" y="44276"/>
            <a:ext cx="4953000" cy="6769448"/>
          </a:xfrm>
          <a:prstGeom prst="rect">
            <a:avLst/>
          </a:prstGeom>
        </p:spPr>
      </p:pic>
    </p:spTree>
    <p:extLst>
      <p:ext uri="{BB962C8B-B14F-4D97-AF65-F5344CB8AC3E}">
        <p14:creationId xmlns:p14="http://schemas.microsoft.com/office/powerpoint/2010/main" val="202185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Wand, drinnen, Person enthält.&#10;&#10;Automatisch generierte Beschreibung">
            <a:extLst>
              <a:ext uri="{FF2B5EF4-FFF2-40B4-BE49-F238E27FC236}">
                <a16:creationId xmlns:a16="http://schemas.microsoft.com/office/drawing/2014/main" id="{556C0556-3F4A-B0F5-FF34-30EAB73DA43A}"/>
              </a:ext>
            </a:extLst>
          </p:cNvPr>
          <p:cNvPicPr>
            <a:picLocks noChangeAspect="1"/>
          </p:cNvPicPr>
          <p:nvPr/>
        </p:nvPicPr>
        <p:blipFill rotWithShape="1">
          <a:blip r:embed="rId2">
            <a:extLst>
              <a:ext uri="{28A0092B-C50C-407E-A947-70E740481C1C}">
                <a14:useLocalDpi xmlns:a14="http://schemas.microsoft.com/office/drawing/2010/main" val="0"/>
              </a:ext>
            </a:extLst>
          </a:blip>
          <a:srcRect r="28663" b="-2"/>
          <a:stretch/>
        </p:blipFill>
        <p:spPr>
          <a:xfrm>
            <a:off x="159843" y="166533"/>
            <a:ext cx="3095310" cy="6524936"/>
          </a:xfrm>
          <a:prstGeom prst="rect">
            <a:avLst/>
          </a:prstGeom>
        </p:spPr>
      </p:pic>
      <p:pic>
        <p:nvPicPr>
          <p:cNvPr id="9" name="Grafik 8" descr="Ein Bild, das Fenster, drinnen, Gebäude, Bogen enthält.&#10;&#10;Automatisch generierte Beschreibung">
            <a:extLst>
              <a:ext uri="{FF2B5EF4-FFF2-40B4-BE49-F238E27FC236}">
                <a16:creationId xmlns:a16="http://schemas.microsoft.com/office/drawing/2014/main" id="{A7494091-1C72-DC48-2DF9-5A7E322E5C8D}"/>
              </a:ext>
            </a:extLst>
          </p:cNvPr>
          <p:cNvPicPr>
            <a:picLocks noChangeAspect="1"/>
          </p:cNvPicPr>
          <p:nvPr/>
        </p:nvPicPr>
        <p:blipFill rotWithShape="1">
          <a:blip r:embed="rId3">
            <a:extLst>
              <a:ext uri="{28A0092B-C50C-407E-A947-70E740481C1C}">
                <a14:useLocalDpi xmlns:a14="http://schemas.microsoft.com/office/drawing/2010/main" val="0"/>
              </a:ext>
            </a:extLst>
          </a:blip>
          <a:srcRect l="16513" r="12374" b="-2"/>
          <a:stretch/>
        </p:blipFill>
        <p:spPr>
          <a:xfrm>
            <a:off x="3409653" y="166533"/>
            <a:ext cx="3085565" cy="6524936"/>
          </a:xfrm>
          <a:prstGeom prst="rect">
            <a:avLst/>
          </a:prstGeom>
        </p:spPr>
      </p:pic>
      <p:pic>
        <p:nvPicPr>
          <p:cNvPr id="7" name="Grafik 6">
            <a:extLst>
              <a:ext uri="{FF2B5EF4-FFF2-40B4-BE49-F238E27FC236}">
                <a16:creationId xmlns:a16="http://schemas.microsoft.com/office/drawing/2014/main" id="{560E0847-B5F2-8F3F-D427-3C7B8377F571}"/>
              </a:ext>
            </a:extLst>
          </p:cNvPr>
          <p:cNvPicPr>
            <a:picLocks noChangeAspect="1"/>
          </p:cNvPicPr>
          <p:nvPr/>
        </p:nvPicPr>
        <p:blipFill rotWithShape="1">
          <a:blip r:embed="rId4">
            <a:extLst>
              <a:ext uri="{28A0092B-C50C-407E-A947-70E740481C1C}">
                <a14:useLocalDpi xmlns:a14="http://schemas.microsoft.com/office/drawing/2010/main" val="0"/>
              </a:ext>
            </a:extLst>
          </a:blip>
          <a:srcRect t="32330" r="2" b="2"/>
          <a:stretch/>
        </p:blipFill>
        <p:spPr>
          <a:xfrm>
            <a:off x="6648968" y="166533"/>
            <a:ext cx="3106032" cy="3160653"/>
          </a:xfrm>
          <a:prstGeom prst="rect">
            <a:avLst/>
          </a:prstGeom>
        </p:spPr>
      </p:pic>
      <p:pic>
        <p:nvPicPr>
          <p:cNvPr id="5" name="Grafik 4" descr="Ein Bild, das Wand, Person enthält.&#10;&#10;Automatisch generierte Beschreibung">
            <a:extLst>
              <a:ext uri="{FF2B5EF4-FFF2-40B4-BE49-F238E27FC236}">
                <a16:creationId xmlns:a16="http://schemas.microsoft.com/office/drawing/2014/main" id="{6E415CB8-2A70-BD6C-9019-7716B8B3DFFA}"/>
              </a:ext>
            </a:extLst>
          </p:cNvPr>
          <p:cNvPicPr>
            <a:picLocks noChangeAspect="1"/>
          </p:cNvPicPr>
          <p:nvPr/>
        </p:nvPicPr>
        <p:blipFill rotWithShape="1">
          <a:blip r:embed="rId5">
            <a:extLst>
              <a:ext uri="{28A0092B-C50C-407E-A947-70E740481C1C}">
                <a14:useLocalDpi xmlns:a14="http://schemas.microsoft.com/office/drawing/2010/main" val="0"/>
              </a:ext>
            </a:extLst>
          </a:blip>
          <a:srcRect t="31815" r="2" b="2"/>
          <a:stretch/>
        </p:blipFill>
        <p:spPr>
          <a:xfrm>
            <a:off x="6648968" y="3506741"/>
            <a:ext cx="3106032" cy="3184727"/>
          </a:xfrm>
          <a:prstGeom prst="rect">
            <a:avLst/>
          </a:prstGeom>
        </p:spPr>
      </p:pic>
    </p:spTree>
    <p:extLst>
      <p:ext uri="{BB962C8B-B14F-4D97-AF65-F5344CB8AC3E}">
        <p14:creationId xmlns:p14="http://schemas.microsoft.com/office/powerpoint/2010/main" val="133325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Person, sitzend enthält.&#10;&#10;Automatisch generierte Beschreibung">
            <a:extLst>
              <a:ext uri="{FF2B5EF4-FFF2-40B4-BE49-F238E27FC236}">
                <a16:creationId xmlns:a16="http://schemas.microsoft.com/office/drawing/2014/main" id="{19E547AD-6865-7FE7-B736-4D574EA15E38}"/>
              </a:ext>
            </a:extLst>
          </p:cNvPr>
          <p:cNvPicPr>
            <a:picLocks noChangeAspect="1"/>
          </p:cNvPicPr>
          <p:nvPr/>
        </p:nvPicPr>
        <p:blipFill rotWithShape="1">
          <a:blip r:embed="rId2">
            <a:extLst>
              <a:ext uri="{28A0092B-C50C-407E-A947-70E740481C1C}">
                <a14:useLocalDpi xmlns:a14="http://schemas.microsoft.com/office/drawing/2010/main" val="0"/>
              </a:ext>
            </a:extLst>
          </a:blip>
          <a:srcRect l="8223" r="11724" b="1"/>
          <a:stretch/>
        </p:blipFill>
        <p:spPr>
          <a:xfrm>
            <a:off x="4568064" y="10"/>
            <a:ext cx="5337937"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5" name="Grafik 4" descr="Ein Bild, das Person, Sport, Tänzer enthält.&#10;&#10;Automatisch generierte Beschreibung">
            <a:extLst>
              <a:ext uri="{FF2B5EF4-FFF2-40B4-BE49-F238E27FC236}">
                <a16:creationId xmlns:a16="http://schemas.microsoft.com/office/drawing/2014/main" id="{8030FA56-4354-C8FC-CB60-2D7CF943E9B2}"/>
              </a:ext>
            </a:extLst>
          </p:cNvPr>
          <p:cNvPicPr>
            <a:picLocks noChangeAspect="1"/>
          </p:cNvPicPr>
          <p:nvPr/>
        </p:nvPicPr>
        <p:blipFill rotWithShape="1">
          <a:blip r:embed="rId3">
            <a:extLst>
              <a:ext uri="{28A0092B-C50C-407E-A947-70E740481C1C}">
                <a14:useLocalDpi xmlns:a14="http://schemas.microsoft.com/office/drawing/2010/main" val="0"/>
              </a:ext>
            </a:extLst>
          </a:blip>
          <a:srcRect t="18531" r="-2" b="336"/>
          <a:stretch/>
        </p:blipFill>
        <p:spPr>
          <a:xfrm>
            <a:off x="3397883" y="3887894"/>
            <a:ext cx="6508118"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3" name="Grafik 2" descr="Ein Bild, das drinnen, dunkel, zugemüllt enthält.&#10;&#10;Automatisch generierte Beschreibung">
            <a:extLst>
              <a:ext uri="{FF2B5EF4-FFF2-40B4-BE49-F238E27FC236}">
                <a16:creationId xmlns:a16="http://schemas.microsoft.com/office/drawing/2014/main" id="{21126E81-D03D-A86A-9626-56C58D2DEC4A}"/>
              </a:ext>
            </a:extLst>
          </p:cNvPr>
          <p:cNvPicPr>
            <a:picLocks noChangeAspect="1"/>
          </p:cNvPicPr>
          <p:nvPr/>
        </p:nvPicPr>
        <p:blipFill rotWithShape="1">
          <a:blip r:embed="rId4">
            <a:extLst>
              <a:ext uri="{28A0092B-C50C-407E-A947-70E740481C1C}">
                <a14:useLocalDpi xmlns:a14="http://schemas.microsoft.com/office/drawing/2010/main" val="0"/>
              </a:ext>
            </a:extLst>
          </a:blip>
          <a:srcRect l="21773" r="28448"/>
          <a:stretch/>
        </p:blipFill>
        <p:spPr>
          <a:xfrm>
            <a:off x="20" y="10"/>
            <a:ext cx="6096257" cy="6857990"/>
          </a:xfrm>
          <a:custGeom>
            <a:avLst/>
            <a:gdLst/>
            <a:ahLst/>
            <a:cxnLst/>
            <a:rect l="l" t="t" r="r" b="b"/>
            <a:pathLst>
              <a:path w="7503111" h="6858000">
                <a:moveTo>
                  <a:pt x="0" y="0"/>
                </a:moveTo>
                <a:lnTo>
                  <a:pt x="677334" y="0"/>
                </a:lnTo>
                <a:lnTo>
                  <a:pt x="1168036" y="0"/>
                </a:lnTo>
                <a:lnTo>
                  <a:pt x="1205499" y="0"/>
                </a:lnTo>
                <a:lnTo>
                  <a:pt x="1647632" y="0"/>
                </a:lnTo>
                <a:lnTo>
                  <a:pt x="7215401" y="0"/>
                </a:lnTo>
                <a:lnTo>
                  <a:pt x="4041567" y="6852993"/>
                </a:lnTo>
                <a:lnTo>
                  <a:pt x="7503111" y="6852993"/>
                </a:lnTo>
                <a:lnTo>
                  <a:pt x="7503111" y="6852994"/>
                </a:lnTo>
                <a:lnTo>
                  <a:pt x="1647632" y="6852994"/>
                </a:lnTo>
                <a:lnTo>
                  <a:pt x="1647632" y="6858000"/>
                </a:lnTo>
                <a:lnTo>
                  <a:pt x="0" y="6858000"/>
                </a:lnTo>
                <a:close/>
              </a:path>
            </a:pathLst>
          </a:custGeom>
        </p:spPr>
      </p:pic>
    </p:spTree>
    <p:extLst>
      <p:ext uri="{BB962C8B-B14F-4D97-AF65-F5344CB8AC3E}">
        <p14:creationId xmlns:p14="http://schemas.microsoft.com/office/powerpoint/2010/main" val="1648299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Wand, drinnen, Möbel enthält.&#10;&#10;Automatisch generierte Beschreibung">
            <a:extLst>
              <a:ext uri="{FF2B5EF4-FFF2-40B4-BE49-F238E27FC236}">
                <a16:creationId xmlns:a16="http://schemas.microsoft.com/office/drawing/2014/main" id="{84FFDB72-E3C5-F448-DFA6-CD227855F8A3}"/>
              </a:ext>
            </a:extLst>
          </p:cNvPr>
          <p:cNvPicPr>
            <a:picLocks noChangeAspect="1"/>
          </p:cNvPicPr>
          <p:nvPr/>
        </p:nvPicPr>
        <p:blipFill rotWithShape="1">
          <a:blip r:embed="rId2">
            <a:extLst>
              <a:ext uri="{28A0092B-C50C-407E-A947-70E740481C1C}">
                <a14:useLocalDpi xmlns:a14="http://schemas.microsoft.com/office/drawing/2010/main" val="0"/>
              </a:ext>
            </a:extLst>
          </a:blip>
          <a:srcRect t="19844" r="2" b="2"/>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7" name="Grafik 6" descr="Ein Bild, das Person, Tänzer enthält.&#10;&#10;Automatisch generierte Beschreibung">
            <a:extLst>
              <a:ext uri="{FF2B5EF4-FFF2-40B4-BE49-F238E27FC236}">
                <a16:creationId xmlns:a16="http://schemas.microsoft.com/office/drawing/2014/main" id="{2A7331A5-DC4A-62F3-6F25-8B9434F7E1C0}"/>
              </a:ext>
            </a:extLst>
          </p:cNvPr>
          <p:cNvPicPr>
            <a:picLocks noChangeAspect="1"/>
          </p:cNvPicPr>
          <p:nvPr/>
        </p:nvPicPr>
        <p:blipFill rotWithShape="1">
          <a:blip r:embed="rId3">
            <a:extLst>
              <a:ext uri="{28A0092B-C50C-407E-A947-70E740481C1C}">
                <a14:useLocalDpi xmlns:a14="http://schemas.microsoft.com/office/drawing/2010/main" val="0"/>
              </a:ext>
            </a:extLst>
          </a:blip>
          <a:srcRect l="14165" r="5811" b="-1"/>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9" name="Grafik 8" descr="Ein Bild, das Person enthält.&#10;&#10;Automatisch generierte Beschreibung">
            <a:extLst>
              <a:ext uri="{FF2B5EF4-FFF2-40B4-BE49-F238E27FC236}">
                <a16:creationId xmlns:a16="http://schemas.microsoft.com/office/drawing/2014/main" id="{ABB2E08A-78BB-2046-3D6D-FA8E88728FB9}"/>
              </a:ext>
            </a:extLst>
          </p:cNvPr>
          <p:cNvPicPr>
            <a:picLocks noChangeAspect="1"/>
          </p:cNvPicPr>
          <p:nvPr/>
        </p:nvPicPr>
        <p:blipFill rotWithShape="1">
          <a:blip r:embed="rId4">
            <a:extLst>
              <a:ext uri="{28A0092B-C50C-407E-A947-70E740481C1C}">
                <a14:useLocalDpi xmlns:a14="http://schemas.microsoft.com/office/drawing/2010/main" val="0"/>
              </a:ext>
            </a:extLst>
          </a:blip>
          <a:srcRect r="20221" b="-2"/>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5" name="Grafik 4" descr="Ein Bild, das drinnen enthält.&#10;&#10;Automatisch generierte Beschreibung">
            <a:extLst>
              <a:ext uri="{FF2B5EF4-FFF2-40B4-BE49-F238E27FC236}">
                <a16:creationId xmlns:a16="http://schemas.microsoft.com/office/drawing/2014/main" id="{60586345-C795-F100-18C6-CF046DE7C493}"/>
              </a:ext>
            </a:extLst>
          </p:cNvPr>
          <p:cNvPicPr>
            <a:picLocks noChangeAspect="1"/>
          </p:cNvPicPr>
          <p:nvPr/>
        </p:nvPicPr>
        <p:blipFill rotWithShape="1">
          <a:blip r:embed="rId5">
            <a:extLst>
              <a:ext uri="{28A0092B-C50C-407E-A947-70E740481C1C}">
                <a14:useLocalDpi xmlns:a14="http://schemas.microsoft.com/office/drawing/2010/main" val="0"/>
              </a:ext>
            </a:extLst>
          </a:blip>
          <a:srcRect t="4882" r="2" b="2"/>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118252358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1734</TotalTime>
  <Words>564</Words>
  <Application>Microsoft Macintosh PowerPoint</Application>
  <PresentationFormat>A4 Paper (210x297 mm)</PresentationFormat>
  <Paragraphs>15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125</cp:revision>
  <cp:lastPrinted>2023-05-18T08:47:50Z</cp:lastPrinted>
  <dcterms:created xsi:type="dcterms:W3CDTF">2022-11-07T20:45:57Z</dcterms:created>
  <dcterms:modified xsi:type="dcterms:W3CDTF">2023-10-06T09:04:38Z</dcterms:modified>
</cp:coreProperties>
</file>