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65" r:id="rId2"/>
    <p:sldId id="366" r:id="rId3"/>
    <p:sldId id="374" r:id="rId4"/>
    <p:sldId id="375" r:id="rId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DAMA BUTTERFLY (2023.05.19)" id="{6786DE59-7690-48A9-B78E-993CF1278B89}">
          <p14:sldIdLst>
            <p14:sldId id="365"/>
            <p14:sldId id="366"/>
            <p14:sldId id="374"/>
            <p14:sldId id="375"/>
          </p14:sldIdLst>
        </p14:section>
        <p14:section name="Default Section" id="{8B98122E-AF1A-6347-A4C3-B2F911AD956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D8522B3-9B1D-A5EA-BE65-D17827CC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4" y="149630"/>
            <a:ext cx="6740536" cy="1935401"/>
          </a:xfrm>
          <a:prstGeom prst="rect">
            <a:avLst/>
          </a:prstGeom>
        </p:spPr>
      </p:pic>
      <p:pic>
        <p:nvPicPr>
          <p:cNvPr id="3" name="Grafik 2" descr="Ein Bild, das Text, Person enthält.&#10;&#10;Automatisch generierte Beschreibung">
            <a:extLst>
              <a:ext uri="{FF2B5EF4-FFF2-40B4-BE49-F238E27FC236}">
                <a16:creationId xmlns:a16="http://schemas.microsoft.com/office/drawing/2014/main" id="{7935D47D-5C5D-3DBB-7D2C-75D5C42F7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5" y="2733040"/>
            <a:ext cx="7137335" cy="401475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0CB0B71-4405-F64A-FD1C-5F5357D88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780" y="190908"/>
            <a:ext cx="2565400" cy="159365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285357C-5E2D-33BC-6C2C-E4011C904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1876425"/>
            <a:ext cx="25908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1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Mann, Person enthält.&#10;&#10;Automatisch generierte Beschreibung">
            <a:extLst>
              <a:ext uri="{FF2B5EF4-FFF2-40B4-BE49-F238E27FC236}">
                <a16:creationId xmlns:a16="http://schemas.microsoft.com/office/drawing/2014/main" id="{7B842204-5586-E530-5348-1613E69323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4" r="-1" b="16579"/>
          <a:stretch/>
        </p:blipFill>
        <p:spPr>
          <a:xfrm>
            <a:off x="4214075" y="163646"/>
            <a:ext cx="5530446" cy="262309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1B3C095-16C3-E0DD-CC6F-E921E0D8BC0A}"/>
              </a:ext>
            </a:extLst>
          </p:cNvPr>
          <p:cNvSpPr txBox="1"/>
          <p:nvPr/>
        </p:nvSpPr>
        <p:spPr>
          <a:xfrm>
            <a:off x="0" y="0"/>
            <a:ext cx="4287520" cy="2588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effectLst/>
              </a:rPr>
              <a:t>第一幕 </a:t>
            </a:r>
            <a:endParaRPr lang="en-US" altLang="zh-CN" sz="1000" dirty="0"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000" dirty="0"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effectLst/>
              </a:rPr>
              <a:t>故事讲述一位美国军官与日本艺妓的爱情故事。 </a:t>
            </a:r>
            <a:endParaRPr lang="en-US" altLang="zh-CN" sz="1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effectLst/>
              </a:rPr>
              <a:t>在居酒屋中，一位驻日美军军官平克顿遇上了一位漂亮的艺妓蝴蝶。平克顿当场向蝴蝶求爱，蝴蝶接受了，于是他们举办了婚礼。媒公五郎撮合此次婚事，及安排他们于山间一所小屋暂宿。新娘子遂邀请众艺伎朋友们，参与这次充满喜悦及欢欣的大婚，而美国领事官夏普莱斯（</a:t>
            </a:r>
            <a:r>
              <a:rPr lang="en-US" altLang="zh-CN" sz="1000" dirty="0">
                <a:effectLst/>
              </a:rPr>
              <a:t>Sharpless</a:t>
            </a:r>
            <a:r>
              <a:rPr lang="zh-CN" altLang="en-US" sz="1000" dirty="0">
                <a:effectLst/>
              </a:rPr>
              <a:t>）亦有出席，但其后当听闻平克顿于日后可能会娶一个美国妻子时，顿感晴天霹雳。 </a:t>
            </a:r>
            <a:endParaRPr lang="en-US" altLang="zh-CN" sz="1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effectLst/>
              </a:rPr>
              <a:t>婚礼进行期间，蝴蝶夫人的和尚叔父来了，他怒责蝴蝶夫人竟敢背弃自己家族所信仰的佛教。平克顿深深感动：蝴蝶竟然为了他，做出如此的牺牲，他下定决心要好好照顾妻子。可惜他后来必须移防，于是和他妻子说：“我会带着玫瑰，在世界充满欢乐、知更鸟筑巢的时候回来。” </a:t>
            </a:r>
            <a:endParaRPr lang="en-US" altLang="zh-CN" sz="1000" dirty="0"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effectLst/>
              </a:rPr>
              <a:t>第二幕 </a:t>
            </a:r>
            <a:endParaRPr lang="en-US" altLang="zh-CN" sz="1000" dirty="0"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effectLst/>
              </a:rPr>
              <a:t>三年后，平克顿已结束任务并返回美国，但蝴蝶深信他会重回她的身边。忠心的仆人铃木，衷心希望女主人不再饮泣。夏普莱斯受平克顿所托带给蝴蝶一封信，蝴蝶准备阅读此信时，山鸟却出现，五郎更有意撮合他们。但蝴蝶对这求婚却不为所动，并再三强调她一直是平克顿的妻子。 </a:t>
            </a:r>
            <a:endParaRPr lang="en-US" altLang="zh-CN" sz="1000" dirty="0"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effectLst/>
              </a:rPr>
              <a:t>五郎及山鸟离去后，夏普莱斯替蝴蝶读出平克顿的信。可惜，当蝴蝶得知平克顿从此一去不返，心感伤心欲绝。蝴蝶本来与平克顿育有一子，但平克顿全不知情，夏普莱斯遂答应将此事告知予平克顿。此时，远处传来枪声，迎接平克顿正在乘搭的「林肯」号的回航。蝴蝶与铃木欣喜若狂，细意用花为家居修饰，连同儿子三人穿上华美衣服，等待平克顿的回来。 </a:t>
            </a:r>
            <a:endParaRPr lang="en-US" altLang="zh-CN" sz="1000" dirty="0"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effectLst/>
              </a:rPr>
              <a:t>第三幕 </a:t>
            </a:r>
            <a:endParaRPr lang="en-US" altLang="zh-CN" sz="1000" dirty="0"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effectLst/>
              </a:rPr>
              <a:t>旭日初升，蝴蝶仍旧耐心等待。因担心蝴蝶的身体，铃木劝蝴蝶与她儿子进房休息，由她为蝴蝶等待，而当蝴蝶在房间熟睡时，平克顿跟他在美国的合法妻子─凯特，与夏普莱斯终于来到，并向铃木要求带走蝴蝶的儿子。怯懦的平克顿无地自容，速速离开，留下这烂摊子与不幸的凯特。夏普莱斯恳求铃木协助调停。 </a:t>
            </a:r>
            <a:endParaRPr lang="en-US" altLang="zh-CN" sz="1000" dirty="0"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effectLst/>
              </a:rPr>
              <a:t>蝴蝶出现，准备见平克顿但却找不到他。蝴蝶此时已猜测到该事情的真相，并愿意交出其儿子。夏普莱斯及凯特离去后，蝴蝶吩咐铃木把蝴蝶的儿子带入房间。其后，蝴蝶便在玩捉迷藏时，用黑布蒙着儿子的双眼，并独自走到屏风后，以死作为对平克顿的控诉</a:t>
            </a:r>
            <a:r>
              <a:rPr lang="en-US" altLang="zh-CN" sz="1000" dirty="0">
                <a:effectLst/>
              </a:rPr>
              <a:t>——</a:t>
            </a:r>
            <a:r>
              <a:rPr lang="zh-CN" altLang="en-US" sz="1000" dirty="0">
                <a:effectLst/>
              </a:rPr>
              <a:t>往自己的咽喉刺去自尽身亡</a:t>
            </a:r>
            <a:r>
              <a:rPr lang="en-US" altLang="zh-CN" sz="1000" dirty="0">
                <a:effectLst/>
              </a:rPr>
              <a:t>……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effectLst/>
              </a:rPr>
              <a:t>当平克顿回到三年前的故居时，他只有看到已经断气的日本妻子以及他在日本生的儿子了</a:t>
            </a:r>
            <a:r>
              <a:rPr lang="en-US" altLang="zh-CN" sz="1000" dirty="0">
                <a:effectLst/>
              </a:rPr>
              <a:t>……</a:t>
            </a:r>
            <a:endParaRPr lang="en-US" altLang="zh-CN" sz="1000" dirty="0"/>
          </a:p>
        </p:txBody>
      </p:sp>
      <p:pic>
        <p:nvPicPr>
          <p:cNvPr id="7" name="Grafik 6" descr="Ein Bild, das Text, Wand, drinnen, Fernsehen enthält.&#10;&#10;Automatisch generierte Beschreibung">
            <a:extLst>
              <a:ext uri="{FF2B5EF4-FFF2-40B4-BE49-F238E27FC236}">
                <a16:creationId xmlns:a16="http://schemas.microsoft.com/office/drawing/2014/main" id="{DF63D51B-BAB1-DC0B-C2D1-AF722A5E76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9" r="2" b="2"/>
          <a:stretch/>
        </p:blipFill>
        <p:spPr>
          <a:xfrm>
            <a:off x="4214075" y="2956875"/>
            <a:ext cx="5530446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drinnen, Kleidung enthält.&#10;&#10;Automatisch generierte Beschreibung">
            <a:extLst>
              <a:ext uri="{FF2B5EF4-FFF2-40B4-BE49-F238E27FC236}">
                <a16:creationId xmlns:a16="http://schemas.microsoft.com/office/drawing/2014/main" id="{F6908CD8-B517-2A9A-AB17-4B158BBF19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" r="11983" b="1"/>
          <a:stretch/>
        </p:blipFill>
        <p:spPr>
          <a:xfrm>
            <a:off x="4568064" y="10"/>
            <a:ext cx="5337937" cy="3750724"/>
          </a:xfrm>
          <a:custGeom>
            <a:avLst/>
            <a:gdLst/>
            <a:ahLst/>
            <a:cxnLst/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5" name="Grafik 4" descr="Ein Bild, das drinnen, Person, legend, Bett enthält.&#10;&#10;Automatisch generierte Beschreibung">
            <a:extLst>
              <a:ext uri="{FF2B5EF4-FFF2-40B4-BE49-F238E27FC236}">
                <a16:creationId xmlns:a16="http://schemas.microsoft.com/office/drawing/2014/main" id="{EBE7B43E-7EEA-AFDD-030E-2FBFC20809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4" r="8077" b="1"/>
          <a:stretch/>
        </p:blipFill>
        <p:spPr>
          <a:xfrm>
            <a:off x="3397883" y="3887894"/>
            <a:ext cx="6508118" cy="2970106"/>
          </a:xfrm>
          <a:custGeom>
            <a:avLst/>
            <a:gdLst/>
            <a:ahLst/>
            <a:cxnLst/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9" name="Grafik 8" descr="Ein Bild, das springen, Arm enthält.&#10;&#10;Automatisch generierte Beschreibung">
            <a:extLst>
              <a:ext uri="{FF2B5EF4-FFF2-40B4-BE49-F238E27FC236}">
                <a16:creationId xmlns:a16="http://schemas.microsoft.com/office/drawing/2014/main" id="{E6CCE4CE-0E82-C291-0A4A-9AD28A5658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1" r="-1" b="-1"/>
          <a:stretch/>
        </p:blipFill>
        <p:spPr>
          <a:xfrm>
            <a:off x="20" y="10"/>
            <a:ext cx="6096257" cy="6857990"/>
          </a:xfrm>
          <a:custGeom>
            <a:avLst/>
            <a:gdLst/>
            <a:ahLst/>
            <a:cxnLst/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643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Person, stehend enthält.&#10;&#10;Automatisch generierte Beschreibung">
            <a:extLst>
              <a:ext uri="{FF2B5EF4-FFF2-40B4-BE49-F238E27FC236}">
                <a16:creationId xmlns:a16="http://schemas.microsoft.com/office/drawing/2014/main" id="{B3C8F780-A40A-5A7F-D979-A1E9FD7F9A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" r="3" b="3"/>
          <a:stretch/>
        </p:blipFill>
        <p:spPr>
          <a:xfrm>
            <a:off x="20" y="10"/>
            <a:ext cx="4955457" cy="342899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ECB4337-BAB1-1428-C185-2B12329FD5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709"/>
          <a:stretch/>
        </p:blipFill>
        <p:spPr>
          <a:xfrm>
            <a:off x="4950523" y="10"/>
            <a:ext cx="4955477" cy="3428990"/>
          </a:xfrm>
          <a:prstGeom prst="rect">
            <a:avLst/>
          </a:prstGeom>
        </p:spPr>
      </p:pic>
      <p:pic>
        <p:nvPicPr>
          <p:cNvPr id="7" name="Grafik 6" descr="Ein Bild, das Wand enthält.&#10;&#10;Automatisch generierte Beschreibung">
            <a:extLst>
              <a:ext uri="{FF2B5EF4-FFF2-40B4-BE49-F238E27FC236}">
                <a16:creationId xmlns:a16="http://schemas.microsoft.com/office/drawing/2014/main" id="{8EFA8695-DF6B-DE0E-7058-CA73A305F21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8" b="2"/>
          <a:stretch/>
        </p:blipFill>
        <p:spPr>
          <a:xfrm>
            <a:off x="20" y="3429000"/>
            <a:ext cx="4955457" cy="3429000"/>
          </a:xfrm>
          <a:prstGeom prst="rect">
            <a:avLst/>
          </a:prstGeom>
        </p:spPr>
      </p:pic>
      <p:pic>
        <p:nvPicPr>
          <p:cNvPr id="11" name="Grafik 10" descr="Ein Bild, das Text, Wand, drinnen, Fernsehen enthält.&#10;&#10;Automatisch generierte Beschreibung">
            <a:extLst>
              <a:ext uri="{FF2B5EF4-FFF2-40B4-BE49-F238E27FC236}">
                <a16:creationId xmlns:a16="http://schemas.microsoft.com/office/drawing/2014/main" id="{E0522FF1-8668-2B71-704E-C6EEF6A3D8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5" r="2" b="2"/>
          <a:stretch/>
        </p:blipFill>
        <p:spPr>
          <a:xfrm>
            <a:off x="4950523" y="3429000"/>
            <a:ext cx="495547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95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1734</TotalTime>
  <Words>631</Words>
  <Application>Microsoft Macintosh PowerPoint</Application>
  <PresentationFormat>A4 Paper (210x297 mm)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125</cp:revision>
  <cp:lastPrinted>2023-05-18T08:47:50Z</cp:lastPrinted>
  <dcterms:created xsi:type="dcterms:W3CDTF">2022-11-07T20:45:57Z</dcterms:created>
  <dcterms:modified xsi:type="dcterms:W3CDTF">2023-10-06T09:02:29Z</dcterms:modified>
</cp:coreProperties>
</file>