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490" r:id="rId2"/>
    <p:sldId id="487" r:id="rId3"/>
    <p:sldId id="496" r:id="rId4"/>
    <p:sldId id="497" r:id="rId5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3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92" y="54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9/22/23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9/22/23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9/22/23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9/22/23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9/22/23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9/22/23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F529C3-C941-49FD-8C67-82F134F64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906000" cy="6858000"/>
          </a:xfrm>
          <a:prstGeom prst="rect">
            <a:avLst/>
          </a:prstGeom>
          <a:solidFill>
            <a:schemeClr val="tx1">
              <a:lumMod val="50000"/>
              <a:lumOff val="5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586029-32A0-47E5-9AEC-AE3ABA6B9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572" y="480060"/>
            <a:ext cx="9130855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Grafik 4">
            <a:extLst>
              <a:ext uri="{FF2B5EF4-FFF2-40B4-BE49-F238E27FC236}">
                <a16:creationId xmlns:a16="http://schemas.microsoft.com/office/drawing/2014/main" id="{6934E51A-78AF-F2B0-08BF-79447B1AF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35889" y="643466"/>
            <a:ext cx="4275811" cy="557106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C730EAB-A532-4295-A302-FB4B90DB9F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39965" y="1143000"/>
            <a:ext cx="0" cy="4572000"/>
          </a:xfrm>
          <a:prstGeom prst="line">
            <a:avLst/>
          </a:prstGeom>
          <a:ln>
            <a:solidFill>
              <a:srgbClr val="4E4E4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afik 3" descr="Ein Bild, das Text enthält.&#10;&#10;Automatisch generierte Beschreibung">
            <a:extLst>
              <a:ext uri="{FF2B5EF4-FFF2-40B4-BE49-F238E27FC236}">
                <a16:creationId xmlns:a16="http://schemas.microsoft.com/office/drawing/2014/main" id="{3986D8AC-874A-F923-C14D-DF66AED07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018" y="643467"/>
            <a:ext cx="416437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23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>
            <a:extLst>
              <a:ext uri="{FF2B5EF4-FFF2-40B4-BE49-F238E27FC236}">
                <a16:creationId xmlns:a16="http://schemas.microsoft.com/office/drawing/2014/main" id="{908798A0-32BE-E7E8-4A6E-0FAC64E5AB3F}"/>
              </a:ext>
            </a:extLst>
          </p:cNvPr>
          <p:cNvSpPr txBox="1"/>
          <p:nvPr/>
        </p:nvSpPr>
        <p:spPr>
          <a:xfrm>
            <a:off x="0" y="20097"/>
            <a:ext cx="4059534" cy="6878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2023/24 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演出季以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《</a:t>
            </a:r>
            <a:r>
              <a:rPr lang="en-GB" sz="900" b="0" i="0" dirty="0" err="1">
                <a:solidFill>
                  <a:srgbClr val="000000"/>
                </a:solidFill>
                <a:effectLst/>
                <a:latin typeface="Nexa W04"/>
              </a:rPr>
              <a:t>Endstation</a:t>
            </a:r>
            <a:r>
              <a:rPr lang="en-GB" sz="900" b="0" i="0" dirty="0">
                <a:solidFill>
                  <a:srgbClr val="000000"/>
                </a:solidFill>
                <a:effectLst/>
                <a:latin typeface="Nexa W04"/>
              </a:rPr>
              <a:t> Sehnsucht》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拉开序幕，这是约翰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·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纽迈尔根据田纳西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·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威廉姆斯的经典戏剧编排的版本，最初于 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1983 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年由玛西娅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·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海迪和斯图加特芭蕾舞团首演。失去、爱情和暴力的悲惨故事是威廉姆斯最后的突破，并为他赢得了令人垂涎的普利策奖。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1951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年，由费雯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·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丽和马龙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·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白兰度主演的根据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《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埃利亚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·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卡赞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》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改编的电影使他的戏剧闻名于世。田纳西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·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威廉姆斯的戏剧一直给约翰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·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纽迈尔留下了深刻的印象；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2019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年他创作了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《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玻璃动物园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》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。</a:t>
            </a:r>
            <a:br>
              <a:rPr lang="zh-CN" altLang="en-US" sz="900" dirty="0"/>
            </a:br>
            <a:br>
              <a:rPr lang="zh-CN" altLang="en-US" sz="900" dirty="0"/>
            </a:b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演出前阅读</a:t>
            </a:r>
            <a:br>
              <a:rPr lang="zh-CN" altLang="en-US" sz="900" dirty="0"/>
            </a:br>
            <a:br>
              <a:rPr lang="zh-CN" altLang="en-US" sz="900" dirty="0"/>
            </a:b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“我被告知乘坐一辆名为‘</a:t>
            </a:r>
            <a:r>
              <a:rPr lang="en-GB" sz="900" b="0" i="0" dirty="0">
                <a:solidFill>
                  <a:srgbClr val="000000"/>
                </a:solidFill>
                <a:effectLst/>
                <a:latin typeface="Nexa W04"/>
              </a:rPr>
              <a:t>Sehnsucht’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的电车，然后换乘另一辆名为‘</a:t>
            </a:r>
            <a:r>
              <a:rPr lang="en-GB" sz="900" b="0" i="0" dirty="0" err="1">
                <a:solidFill>
                  <a:srgbClr val="000000"/>
                </a:solidFill>
                <a:effectLst/>
                <a:latin typeface="Nexa W04"/>
              </a:rPr>
              <a:t>Friedhof</a:t>
            </a:r>
            <a:r>
              <a:rPr lang="en-GB" sz="900" b="0" i="0" dirty="0">
                <a:solidFill>
                  <a:srgbClr val="000000"/>
                </a:solidFill>
                <a:effectLst/>
                <a:latin typeface="Nexa W04"/>
              </a:rPr>
              <a:t>’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的电车，并在六个街区后在‘</a:t>
            </a:r>
            <a:r>
              <a:rPr lang="en-GB" sz="900" b="0" i="0" dirty="0">
                <a:solidFill>
                  <a:srgbClr val="000000"/>
                </a:solidFill>
                <a:effectLst/>
                <a:latin typeface="Nexa W04"/>
              </a:rPr>
              <a:t>Elysian Fields’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下车，”布兰奇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·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杜波依斯 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(</a:t>
            </a:r>
            <a:r>
              <a:rPr lang="en-GB" sz="900" b="0" i="0" dirty="0">
                <a:solidFill>
                  <a:srgbClr val="000000"/>
                </a:solidFill>
                <a:effectLst/>
                <a:latin typeface="Nexa W04"/>
              </a:rPr>
              <a:t>Blanche DuBois) 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抵达新奥尔良后向姐姐斯特拉 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(</a:t>
            </a:r>
            <a:r>
              <a:rPr lang="en-GB" sz="900" b="0" i="0" dirty="0">
                <a:solidFill>
                  <a:srgbClr val="000000"/>
                </a:solidFill>
                <a:effectLst/>
                <a:latin typeface="Nexa W04"/>
              </a:rPr>
              <a:t>Stella) 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报告。贝尔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·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雷夫 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(</a:t>
            </a:r>
            <a:r>
              <a:rPr lang="en-GB" sz="900" b="0" i="0" dirty="0">
                <a:solidFill>
                  <a:srgbClr val="000000"/>
                </a:solidFill>
                <a:effectLst/>
                <a:latin typeface="Nexa W04"/>
              </a:rPr>
              <a:t>Belle Reve) 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的家族庄园丢失后，布兰奇不得不离开。在被建议放弃教师工作后，她向妹妹寻求庇护。斯特拉嫁给了工人斯坦利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·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科瓦尔斯基，但他因粗鲁和出身于波兰移民家庭而受到布兰奇的鄙视。“几千年的发展已经过去了，他是石器时代的幸存者，毫无效果，”她后来写道。但她有教养、略显矫揉造作、有时甚至令人厌倦的行为也激起了斯坦利的粗鲁和粗俗行为，甚至导致了残酷的爆发。他对布兰奇的无情冷酷充满了性能量。在拥挤的法国区的狭窄生活条件下，紧张局势很快就会出现，由于布兰奇无法区分现实与幻想，这导致了灾难。流动、重叠的世界模糊了布兰奇对自己实际处境的看法。该画描绘了建筑密集的法国区，紧张局势很快就会出现，由于布兰奇无法区分现实与幻想，这导致了灾难。流动、重叠的世界模糊了布兰奇对自己实际处境的看法。该画描绘了建筑密集的法国区，紧张局势很快就会出现，由于布兰奇无法区分现实与幻想，这导致了灾难。流动、重叠的世界模糊了布兰奇对自己实际处境的看法。</a:t>
            </a:r>
            <a:br>
              <a:rPr lang="zh-CN" altLang="en-US" sz="900" dirty="0"/>
            </a:br>
            <a:br>
              <a:rPr lang="zh-CN" altLang="en-US" sz="900" dirty="0"/>
            </a:b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约翰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·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纽迈尔的芭蕾舞剧从戏剧的终点开始，在精神病院里。它讲述了布兰奇的背景故事，并深入探讨了美丽丽芙脆弱、分崩离析的世界。布兰奇的记忆带她回到了那个夏天，当时她的妹妹斯特拉离开了家乡，布兰奇庆祝了结婚纪念日。传统的中上层阶级婚礼舞蹈和祝贺占据了现场。在这一切的中间，有一位迷人、神情紧张的单身年轻人；当布兰奇的新郎艾伦穿过人群时，他亲吻了她。一声震惊，一声枪响，将布兰奇与艾伦永远分开。这是贝尔里维号上的第一起死亡事件。随着家庭成员的每一次去世，曾经引以为傲的乡村庄园都会变得更加消亡。</a:t>
            </a:r>
            <a:br>
              <a:rPr lang="zh-CN" altLang="en-US" sz="900" dirty="0"/>
            </a:br>
            <a:br>
              <a:rPr lang="zh-CN" altLang="en-US" sz="900" dirty="0"/>
            </a:b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后来，新奥尔良在她眼中显得贪婪、恶臭、忙碌、贪婪、堕落，因为这里充斥着喧嚣、噪音和人群。这表面上与布兰奇和斯坦利之间发生的残酷事件相对应，并导致了强奸现场的丑闻。对斯坦利来说，没有什么比她“时髦”的行为更性感、更令人兴奋的了。对他来说，性意味着统治。任何挑战他的事情都会让他兴奋。他滥用了布兰奇如此迫切地抓住的东西：来自十九世纪传统的保护需求。</a:t>
            </a:r>
            <a:br>
              <a:rPr lang="zh-CN" altLang="en-US" sz="900" dirty="0"/>
            </a:br>
            <a:br>
              <a:rPr lang="zh-CN" altLang="en-US" sz="900" dirty="0"/>
            </a:b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“对我来说，”约翰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·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纽迈尔说，“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《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末日车站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》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是美国文学中最伟大的作品之一。它让我着迷，因为古老的南方各州的特殊氛围和问题。” 田纳西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·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威廉姆斯的舞台作品是美国剧作家最伟大的成功之一，为他赢得了令人垂涎的普利策奖。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1983 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年，约翰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·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纽迈尔 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(</a:t>
            </a:r>
            <a:r>
              <a:rPr lang="en-GB" sz="900" b="0" i="0" dirty="0">
                <a:solidFill>
                  <a:srgbClr val="000000"/>
                </a:solidFill>
                <a:effectLst/>
                <a:latin typeface="Nexa W04"/>
              </a:rPr>
              <a:t>John Neumeier) 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为斯图加特芭蕾舞团创作了他的版本。第一部分由作曲家谢尔盖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·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普罗科菲耶夫 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(</a:t>
            </a:r>
            <a:r>
              <a:rPr lang="en-GB" sz="900" b="0" i="0" dirty="0">
                <a:solidFill>
                  <a:srgbClr val="000000"/>
                </a:solidFill>
                <a:effectLst/>
                <a:latin typeface="Nexa W04"/>
              </a:rPr>
              <a:t>Sergei Prokofiev) 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在 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1915 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年至 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1917 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年间创作的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《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幻象逃亡者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》(</a:t>
            </a:r>
            <a:r>
              <a:rPr lang="en-GB" sz="900" b="0" i="0" dirty="0">
                <a:solidFill>
                  <a:srgbClr val="000000"/>
                </a:solidFill>
                <a:effectLst/>
                <a:latin typeface="Nexa W04"/>
              </a:rPr>
              <a:t>Visions fugitives) 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进行音乐伴奏。第二部分将演奏阿尔弗雷德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·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施尼特克 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(</a:t>
            </a:r>
            <a:r>
              <a:rPr lang="en-GB" sz="900" b="0" i="0" dirty="0">
                <a:solidFill>
                  <a:srgbClr val="000000"/>
                </a:solidFill>
                <a:effectLst/>
                <a:latin typeface="Nexa W04"/>
              </a:rPr>
              <a:t>Alfred </a:t>
            </a:r>
            <a:r>
              <a:rPr lang="en-GB" sz="900" b="0" i="0" dirty="0" err="1">
                <a:solidFill>
                  <a:srgbClr val="000000"/>
                </a:solidFill>
                <a:effectLst/>
                <a:latin typeface="Nexa W04"/>
              </a:rPr>
              <a:t>Schnittke</a:t>
            </a:r>
            <a:r>
              <a:rPr lang="en-GB" sz="900" b="0" i="0" dirty="0">
                <a:solidFill>
                  <a:srgbClr val="000000"/>
                </a:solidFill>
                <a:effectLst/>
                <a:latin typeface="Nexa W04"/>
              </a:rPr>
              <a:t>) 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于 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1974 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年首演的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《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第一交响曲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》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8594C7-3BB3-0E59-DAFC-2EF9D14ED857}"/>
              </a:ext>
            </a:extLst>
          </p:cNvPr>
          <p:cNvSpPr txBox="1"/>
          <p:nvPr/>
        </p:nvSpPr>
        <p:spPr>
          <a:xfrm>
            <a:off x="4022274" y="20097"/>
            <a:ext cx="2569445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900" b="0" i="0" dirty="0">
                <a:solidFill>
                  <a:srgbClr val="000000"/>
                </a:solidFill>
                <a:effectLst/>
                <a:latin typeface="Nexa W04"/>
              </a:rPr>
              <a:t>I - Belle Reve</a:t>
            </a:r>
            <a:endParaRPr lang="en-GB" sz="900" dirty="0">
              <a:solidFill>
                <a:srgbClr val="000000"/>
              </a:solidFill>
              <a:latin typeface="Nexa W04"/>
            </a:endParaRPr>
          </a:p>
          <a:p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精神病院</a:t>
            </a:r>
            <a:br>
              <a:rPr lang="zh-CN" altLang="en-US" sz="900" dirty="0"/>
            </a:br>
            <a:r>
              <a:rPr lang="en-GB" sz="900" b="0" i="0" dirty="0">
                <a:solidFill>
                  <a:srgbClr val="000000"/>
                </a:solidFill>
                <a:effectLst/>
                <a:latin typeface="Nexa W04"/>
              </a:rPr>
              <a:t>Blanche DuBois，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被妄想和回忆所困扰：</a:t>
            </a:r>
            <a:br>
              <a:rPr lang="zh-CN" altLang="en-US" sz="900" dirty="0"/>
            </a:b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男人</a:t>
            </a:r>
            <a:br>
              <a:rPr lang="zh-CN" altLang="en-US" sz="900" dirty="0"/>
            </a:b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她在 </a:t>
            </a:r>
            <a:r>
              <a:rPr lang="en-GB" sz="900" b="0" i="0" dirty="0">
                <a:solidFill>
                  <a:srgbClr val="000000"/>
                </a:solidFill>
                <a:effectLst/>
                <a:latin typeface="Nexa W04"/>
              </a:rPr>
              <a:t>Belle Rêve 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举行的婚礼</a:t>
            </a:r>
            <a:br>
              <a:rPr lang="zh-CN" altLang="en-US" sz="900" dirty="0"/>
            </a:b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她的丈夫 </a:t>
            </a:r>
            <a:r>
              <a:rPr lang="en-GB" sz="900" b="0" i="0" dirty="0">
                <a:solidFill>
                  <a:srgbClr val="000000"/>
                </a:solidFill>
                <a:effectLst/>
                <a:latin typeface="Nexa W04"/>
              </a:rPr>
              <a:t>Allan Gray</a:t>
            </a:r>
            <a:br>
              <a:rPr lang="en-GB" sz="900" dirty="0"/>
            </a:b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婚礼当天的悲惨结局 </a:t>
            </a:r>
            <a:r>
              <a:rPr lang="en-GB" sz="900" b="0" i="0" dirty="0">
                <a:solidFill>
                  <a:srgbClr val="000000"/>
                </a:solidFill>
                <a:effectLst/>
                <a:latin typeface="Nexa W04"/>
              </a:rPr>
              <a:t>Belle Rêve</a:t>
            </a:r>
            <a:br>
              <a:rPr lang="en-GB" sz="900" dirty="0"/>
            </a:br>
            <a:r>
              <a:rPr lang="en-GB" sz="900" b="0" i="0" dirty="0">
                <a:solidFill>
                  <a:srgbClr val="000000"/>
                </a:solidFill>
                <a:effectLst/>
                <a:latin typeface="Nexa W04"/>
              </a:rPr>
              <a:t>Flamingo 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酒店解体</a:t>
            </a:r>
            <a:endParaRPr lang="en-GB" altLang="zh-CN" sz="900" b="0" i="0" dirty="0">
              <a:solidFill>
                <a:srgbClr val="000000"/>
              </a:solidFill>
              <a:effectLst/>
              <a:latin typeface="Nexa W04"/>
            </a:endParaRPr>
          </a:p>
          <a:p>
            <a:endParaRPr lang="en-GB" sz="900" dirty="0">
              <a:solidFill>
                <a:srgbClr val="000000"/>
              </a:solidFill>
              <a:latin typeface="Nexa W04"/>
            </a:endParaRPr>
          </a:p>
          <a:p>
            <a:r>
              <a:rPr lang="en-GB" sz="900" b="0" i="0" dirty="0">
                <a:solidFill>
                  <a:srgbClr val="000000"/>
                </a:solidFill>
                <a:effectLst/>
                <a:latin typeface="Nexa W04"/>
              </a:rPr>
              <a:t>II - New Orleans</a:t>
            </a:r>
            <a:endParaRPr lang="en-GB" sz="900" dirty="0">
              <a:solidFill>
                <a:srgbClr val="000000"/>
              </a:solidFill>
              <a:latin typeface="Nexa W04"/>
            </a:endParaRPr>
          </a:p>
          <a:p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最后一站</a:t>
            </a:r>
            <a:r>
              <a:rPr lang="en-GB" sz="900" b="0" i="0" dirty="0">
                <a:solidFill>
                  <a:srgbClr val="000000"/>
                </a:solidFill>
                <a:effectLst/>
                <a:latin typeface="Nexa W04"/>
              </a:rPr>
              <a:t>Blanche 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回忆 起</a:t>
            </a:r>
            <a:br>
              <a:rPr lang="zh-CN" altLang="en-US" sz="900" dirty="0"/>
            </a:b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那次访问</a:t>
            </a:r>
            <a:br>
              <a:rPr lang="zh-CN" altLang="en-US" sz="900" dirty="0"/>
            </a:b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她的妹妹斯特拉在新奥尔良：</a:t>
            </a:r>
            <a:br>
              <a:rPr lang="zh-CN" altLang="en-US" sz="900" dirty="0"/>
            </a:b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斯特拉改变了</a:t>
            </a:r>
            <a:br>
              <a:rPr lang="zh-CN" altLang="en-US" sz="900" dirty="0"/>
            </a:b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美丽梦想的丧失</a:t>
            </a:r>
            <a:br>
              <a:rPr lang="zh-CN" altLang="en-US" sz="900" dirty="0"/>
            </a:b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与斯特拉的丈夫斯坦利发生冲突</a:t>
            </a:r>
            <a:br>
              <a:rPr lang="zh-CN" altLang="en-US" sz="900" dirty="0"/>
            </a:b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试图与斯坦利的朋友米奇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·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布兰奇一起营救斯坦利的过去被斯坦利逃亡暴露了 </a:t>
            </a:r>
            <a:r>
              <a:rPr lang="en-US" altLang="zh-CN" sz="900" b="0" i="0" dirty="0">
                <a:solidFill>
                  <a:srgbClr val="000000"/>
                </a:solidFill>
                <a:effectLst/>
                <a:latin typeface="Nexa W04"/>
              </a:rPr>
              <a:t>- </a:t>
            </a: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在哪里？</a:t>
            </a:r>
            <a:br>
              <a:rPr lang="zh-CN" altLang="en-US" sz="900" dirty="0"/>
            </a:b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强奸</a:t>
            </a:r>
            <a:br>
              <a:rPr lang="zh-CN" altLang="en-US" sz="900" dirty="0"/>
            </a:b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走出现实</a:t>
            </a:r>
            <a:br>
              <a:rPr lang="zh-CN" altLang="en-US" sz="900" dirty="0"/>
            </a:br>
            <a:r>
              <a:rPr lang="zh-CN" altLang="en-US" sz="900" b="0" i="0" dirty="0">
                <a:solidFill>
                  <a:srgbClr val="000000"/>
                </a:solidFill>
                <a:effectLst/>
                <a:latin typeface="Nexa W04"/>
              </a:rPr>
              <a:t>精神病院</a:t>
            </a:r>
            <a:endParaRPr lang="en-US" altLang="zh-CN" sz="900" b="0" i="0" dirty="0">
              <a:solidFill>
                <a:srgbClr val="000000"/>
              </a:solidFill>
              <a:effectLst/>
              <a:latin typeface="Nexa W04"/>
            </a:endParaRPr>
          </a:p>
          <a:p>
            <a:endParaRPr lang="en-US" sz="900" dirty="0">
              <a:solidFill>
                <a:srgbClr val="000000"/>
              </a:solidFill>
              <a:latin typeface="Nexa W04"/>
            </a:endParaRPr>
          </a:p>
          <a:p>
            <a:r>
              <a:rPr lang="en-US" sz="900" b="1" dirty="0" err="1">
                <a:solidFill>
                  <a:srgbClr val="000000"/>
                </a:solidFill>
                <a:highlight>
                  <a:srgbClr val="FFFF00"/>
                </a:highlight>
                <a:latin typeface="Nexa W04"/>
              </a:rPr>
              <a:t>Kritik</a:t>
            </a:r>
            <a:endParaRPr lang="en-US" sz="900" b="1" dirty="0">
              <a:solidFill>
                <a:srgbClr val="000000"/>
              </a:solidFill>
              <a:highlight>
                <a:srgbClr val="FFFF00"/>
              </a:highlight>
              <a:latin typeface="Nexa W04"/>
            </a:endParaRPr>
          </a:p>
          <a:p>
            <a:endParaRPr lang="en-US" sz="900" dirty="0">
              <a:solidFill>
                <a:srgbClr val="000000"/>
              </a:solidFill>
              <a:latin typeface="Nexa W04"/>
            </a:endParaRPr>
          </a:p>
          <a:p>
            <a:r>
              <a:rPr lang="zh-CN" altLang="en-US" sz="900" b="0" i="0" dirty="0">
                <a:solidFill>
                  <a:srgbClr val="1C1C1C"/>
                </a:solidFill>
                <a:effectLst/>
                <a:latin typeface="SimplonNorm"/>
              </a:rPr>
              <a:t>“这是约翰</a:t>
            </a:r>
            <a:r>
              <a:rPr lang="en-US" altLang="zh-CN" sz="900" b="0" i="0" dirty="0">
                <a:solidFill>
                  <a:srgbClr val="1C1C1C"/>
                </a:solidFill>
                <a:effectLst/>
                <a:latin typeface="SimplonNorm"/>
              </a:rPr>
              <a:t>·</a:t>
            </a:r>
            <a:r>
              <a:rPr lang="zh-CN" altLang="en-US" sz="900" b="0" i="0" dirty="0">
                <a:solidFill>
                  <a:srgbClr val="1C1C1C"/>
                </a:solidFill>
                <a:effectLst/>
                <a:latin typeface="SimplonNorm"/>
              </a:rPr>
              <a:t>诺迈尔最好的芭蕾舞剧之一，也是斯图加特剧目中的瑰宝。“人们对表演进行猛烈攻击，这是理所当然的，”著名舞蹈评论家霍斯特</a:t>
            </a:r>
            <a:r>
              <a:rPr lang="en-US" altLang="zh-CN" sz="900" b="0" i="0" dirty="0">
                <a:solidFill>
                  <a:srgbClr val="1C1C1C"/>
                </a:solidFill>
                <a:effectLst/>
                <a:latin typeface="SimplonNorm"/>
              </a:rPr>
              <a:t>·</a:t>
            </a:r>
            <a:r>
              <a:rPr lang="zh-CN" altLang="en-US" sz="900" b="0" i="0" dirty="0">
                <a:solidFill>
                  <a:srgbClr val="1C1C1C"/>
                </a:solidFill>
                <a:effectLst/>
                <a:latin typeface="SimplonNorm"/>
              </a:rPr>
              <a:t>科格勒</a:t>
            </a:r>
            <a:r>
              <a:rPr lang="en-US" altLang="zh-CN" sz="900" b="0" i="0" dirty="0">
                <a:solidFill>
                  <a:srgbClr val="1C1C1C"/>
                </a:solidFill>
                <a:effectLst/>
                <a:latin typeface="SimplonNorm"/>
              </a:rPr>
              <a:t>(</a:t>
            </a:r>
            <a:r>
              <a:rPr lang="en-GB" sz="900" b="0" i="0" dirty="0">
                <a:solidFill>
                  <a:srgbClr val="1C1C1C"/>
                </a:solidFill>
                <a:effectLst/>
                <a:latin typeface="SimplonNorm"/>
              </a:rPr>
              <a:t>Horst </a:t>
            </a:r>
            <a:r>
              <a:rPr lang="en-GB" sz="900" b="0" i="0" dirty="0" err="1">
                <a:solidFill>
                  <a:srgbClr val="1C1C1C"/>
                </a:solidFill>
                <a:effectLst/>
                <a:latin typeface="SimplonNorm"/>
              </a:rPr>
              <a:t>Koegler</a:t>
            </a:r>
            <a:r>
              <a:rPr lang="en-GB" sz="900" b="0" i="0" dirty="0">
                <a:solidFill>
                  <a:srgbClr val="1C1C1C"/>
                </a:solidFill>
                <a:effectLst/>
                <a:latin typeface="SimplonNorm"/>
              </a:rPr>
              <a:t>)</a:t>
            </a:r>
            <a:r>
              <a:rPr lang="zh-CN" altLang="en-US" sz="900" b="0" i="0" dirty="0">
                <a:solidFill>
                  <a:srgbClr val="1C1C1C"/>
                </a:solidFill>
                <a:effectLst/>
                <a:latin typeface="SimplonNorm"/>
              </a:rPr>
              <a:t>曾这样评价这部作品。</a:t>
            </a:r>
            <a:r>
              <a:rPr lang="en-US" altLang="zh-CN" sz="900" b="0" i="0" dirty="0">
                <a:solidFill>
                  <a:srgbClr val="1C1C1C"/>
                </a:solidFill>
                <a:effectLst/>
                <a:latin typeface="SimplonNorm"/>
              </a:rPr>
              <a:t>1983 </a:t>
            </a:r>
            <a:r>
              <a:rPr lang="zh-CN" altLang="en-US" sz="900" b="0" i="0" dirty="0">
                <a:solidFill>
                  <a:srgbClr val="1C1C1C"/>
                </a:solidFill>
                <a:effectLst/>
                <a:latin typeface="SimplonNorm"/>
              </a:rPr>
              <a:t>年，约翰</a:t>
            </a:r>
            <a:r>
              <a:rPr lang="en-US" altLang="zh-CN" sz="900" b="0" i="0" dirty="0">
                <a:solidFill>
                  <a:srgbClr val="1C1C1C"/>
                </a:solidFill>
                <a:effectLst/>
                <a:latin typeface="SimplonNorm"/>
              </a:rPr>
              <a:t>·</a:t>
            </a:r>
            <a:r>
              <a:rPr lang="zh-CN" altLang="en-US" sz="900" b="0" i="0" dirty="0">
                <a:solidFill>
                  <a:srgbClr val="1C1C1C"/>
                </a:solidFill>
                <a:effectLst/>
                <a:latin typeface="SimplonNorm"/>
              </a:rPr>
              <a:t>纽梅尔 </a:t>
            </a:r>
            <a:r>
              <a:rPr lang="en-US" altLang="zh-CN" sz="900" b="0" i="0" dirty="0">
                <a:solidFill>
                  <a:srgbClr val="1C1C1C"/>
                </a:solidFill>
                <a:effectLst/>
                <a:latin typeface="SimplonNorm"/>
              </a:rPr>
              <a:t>(</a:t>
            </a:r>
            <a:r>
              <a:rPr lang="en-GB" sz="900" b="0" i="0" dirty="0">
                <a:solidFill>
                  <a:srgbClr val="1C1C1C"/>
                </a:solidFill>
                <a:effectLst/>
                <a:latin typeface="SimplonNorm"/>
              </a:rPr>
              <a:t>John Neumeier)</a:t>
            </a:r>
            <a:r>
              <a:rPr lang="zh-CN" altLang="en-US" sz="900" b="0" i="0" dirty="0">
                <a:solidFill>
                  <a:srgbClr val="1C1C1C"/>
                </a:solidFill>
                <a:effectLst/>
                <a:latin typeface="SimplonNorm"/>
              </a:rPr>
              <a:t>凭借</a:t>
            </a:r>
            <a:r>
              <a:rPr lang="en-US" altLang="zh-CN" sz="900" b="0" i="1" dirty="0">
                <a:solidFill>
                  <a:srgbClr val="1C1C1C"/>
                </a:solidFill>
                <a:effectLst/>
                <a:latin typeface="SimplonNorm"/>
              </a:rPr>
              <a:t>《</a:t>
            </a:r>
            <a:r>
              <a:rPr lang="en-GB" sz="900" b="0" i="1" dirty="0" err="1">
                <a:solidFill>
                  <a:srgbClr val="1C1C1C"/>
                </a:solidFill>
                <a:effectLst/>
                <a:latin typeface="SimplonNorm"/>
              </a:rPr>
              <a:t>Endstation</a:t>
            </a:r>
            <a:r>
              <a:rPr lang="en-GB" sz="900" b="0" i="1" dirty="0">
                <a:solidFill>
                  <a:srgbClr val="1C1C1C"/>
                </a:solidFill>
                <a:effectLst/>
                <a:latin typeface="SimplonNorm"/>
              </a:rPr>
              <a:t> Sehnsucht》</a:t>
            </a:r>
            <a:r>
              <a:rPr lang="zh-CN" altLang="en-US" sz="900" b="0" i="0" dirty="0">
                <a:solidFill>
                  <a:srgbClr val="1C1C1C"/>
                </a:solidFill>
                <a:effectLst/>
                <a:latin typeface="SimplonNorm"/>
              </a:rPr>
              <a:t>为芭蕾舞舞台表演了一部重要的美国戏剧。受到田纳西</a:t>
            </a:r>
            <a:r>
              <a:rPr lang="en-US" altLang="zh-CN" sz="900" b="0" i="0" dirty="0">
                <a:solidFill>
                  <a:srgbClr val="1C1C1C"/>
                </a:solidFill>
                <a:effectLst/>
                <a:latin typeface="SimplonNorm"/>
              </a:rPr>
              <a:t>·</a:t>
            </a:r>
            <a:r>
              <a:rPr lang="zh-CN" altLang="en-US" sz="900" b="0" i="0" dirty="0">
                <a:solidFill>
                  <a:srgbClr val="1C1C1C"/>
                </a:solidFill>
                <a:effectLst/>
                <a:latin typeface="SimplonNorm"/>
              </a:rPr>
              <a:t>威廉姆斯同名原著的启发，诺迈尔创作了一系列扣人心弦的图像，在其中回顾了 </a:t>
            </a:r>
            <a:r>
              <a:rPr lang="en-US" altLang="zh-CN" sz="900" b="0" i="0" dirty="0">
                <a:solidFill>
                  <a:srgbClr val="1C1C1C"/>
                </a:solidFill>
                <a:effectLst/>
                <a:latin typeface="SimplonNorm"/>
              </a:rPr>
              <a:t>20 </a:t>
            </a:r>
            <a:r>
              <a:rPr lang="zh-CN" altLang="en-US" sz="900" b="0" i="0" dirty="0">
                <a:solidFill>
                  <a:srgbClr val="1C1C1C"/>
                </a:solidFill>
                <a:effectLst/>
                <a:latin typeface="SimplonNorm"/>
              </a:rPr>
              <a:t>世纪文学中最有趣的女性角色之一的激动人心的命运。</a:t>
            </a:r>
            <a:br>
              <a:rPr lang="zh-CN" altLang="en-US" sz="900" dirty="0"/>
            </a:br>
            <a:br>
              <a:rPr lang="zh-CN" altLang="en-US" sz="900" dirty="0"/>
            </a:br>
            <a:r>
              <a:rPr lang="zh-CN" altLang="en-US" sz="900" b="0" i="0" dirty="0">
                <a:solidFill>
                  <a:srgbClr val="1C1C1C"/>
                </a:solidFill>
                <a:effectLst/>
                <a:latin typeface="SimplonNorm"/>
              </a:rPr>
              <a:t>贫困的南方美女布兰奇</a:t>
            </a:r>
            <a:r>
              <a:rPr lang="en-US" altLang="zh-CN" sz="900" b="0" i="0" dirty="0">
                <a:solidFill>
                  <a:srgbClr val="1C1C1C"/>
                </a:solidFill>
                <a:effectLst/>
                <a:latin typeface="SimplonNorm"/>
              </a:rPr>
              <a:t>·</a:t>
            </a:r>
            <a:r>
              <a:rPr lang="zh-CN" altLang="en-US" sz="900" b="0" i="0" dirty="0">
                <a:solidFill>
                  <a:srgbClr val="1C1C1C"/>
                </a:solidFill>
                <a:effectLst/>
                <a:latin typeface="SimplonNorm"/>
              </a:rPr>
              <a:t>杜波依斯经历了富裕家庭的没落和命运的多次打击，现在在新奥尔良与妹妹寻求庇护。在一个狭窄且充满侵略性的生活环境中，她与现实失去了联系</a:t>
            </a:r>
            <a:r>
              <a:rPr lang="en-US" altLang="zh-CN" sz="900" b="0" i="0" dirty="0">
                <a:solidFill>
                  <a:srgbClr val="1C1C1C"/>
                </a:solidFill>
                <a:effectLst/>
                <a:latin typeface="SimplonNorm"/>
              </a:rPr>
              <a:t>——</a:t>
            </a:r>
            <a:r>
              <a:rPr lang="zh-CN" altLang="en-US" sz="900" b="0" i="0" dirty="0">
                <a:solidFill>
                  <a:srgbClr val="1C1C1C"/>
                </a:solidFill>
                <a:effectLst/>
                <a:latin typeface="SimplonNorm"/>
              </a:rPr>
              <a:t>受到强烈的渴望和认为自己因高贵出身而与众不同的想法的驱使。</a:t>
            </a:r>
            <a:endParaRPr lang="en-US" altLang="zh-CN" sz="900" b="0" i="0" dirty="0">
              <a:solidFill>
                <a:srgbClr val="000000"/>
              </a:solidFill>
              <a:effectLst/>
              <a:latin typeface="Nexa W04"/>
            </a:endParaRPr>
          </a:p>
          <a:p>
            <a:endParaRPr lang="en-US" altLang="zh-CN" sz="900" dirty="0">
              <a:solidFill>
                <a:srgbClr val="000000"/>
              </a:solidFill>
              <a:latin typeface="Nexa W04"/>
            </a:endParaRPr>
          </a:p>
          <a:p>
            <a:r>
              <a:rPr lang="zh-CN" altLang="en-US" sz="900" dirty="0">
                <a:solidFill>
                  <a:srgbClr val="000000"/>
                </a:solidFill>
                <a:latin typeface="Nexa W04"/>
              </a:rPr>
              <a:t>约翰</a:t>
            </a:r>
            <a:r>
              <a:rPr lang="en-US" altLang="zh-CN" sz="900" dirty="0">
                <a:solidFill>
                  <a:srgbClr val="000000"/>
                </a:solidFill>
                <a:latin typeface="Nexa W04"/>
              </a:rPr>
              <a:t>·</a:t>
            </a:r>
            <a:r>
              <a:rPr lang="zh-CN" altLang="en-US" sz="900" dirty="0">
                <a:solidFill>
                  <a:srgbClr val="000000"/>
                </a:solidFill>
                <a:latin typeface="Nexa W04"/>
              </a:rPr>
              <a:t>纽迈尔 </a:t>
            </a:r>
            <a:r>
              <a:rPr lang="en-US" altLang="zh-CN" sz="900" dirty="0">
                <a:solidFill>
                  <a:srgbClr val="000000"/>
                </a:solidFill>
                <a:latin typeface="Nexa W04"/>
              </a:rPr>
              <a:t>(</a:t>
            </a:r>
            <a:r>
              <a:rPr lang="en-US" sz="900" dirty="0">
                <a:solidFill>
                  <a:srgbClr val="000000"/>
                </a:solidFill>
                <a:latin typeface="Nexa W04"/>
              </a:rPr>
              <a:t>John Neumeier) </a:t>
            </a:r>
            <a:r>
              <a:rPr lang="zh-CN" altLang="en-US" sz="900" dirty="0">
                <a:solidFill>
                  <a:srgbClr val="000000"/>
                </a:solidFill>
                <a:latin typeface="Nexa W04"/>
              </a:rPr>
              <a:t>上演的芭蕾舞舞台上的性暴力</a:t>
            </a:r>
            <a:endParaRPr lang="en-US" sz="900" dirty="0">
              <a:solidFill>
                <a:srgbClr val="000000"/>
              </a:solidFill>
              <a:latin typeface="Nexa W04"/>
            </a:endParaRPr>
          </a:p>
          <a:p>
            <a:endParaRPr lang="zh-CN" altLang="en-US" sz="900" dirty="0"/>
          </a:p>
          <a:p>
            <a:r>
              <a:rPr lang="zh-CN" altLang="en-US" sz="900" dirty="0"/>
              <a:t>汉堡。 安娜</a:t>
            </a:r>
            <a:r>
              <a:rPr lang="en-US" altLang="zh-CN" sz="900" dirty="0"/>
              <a:t>·</a:t>
            </a:r>
            <a:r>
              <a:rPr lang="zh-CN" altLang="en-US" sz="900" dirty="0"/>
              <a:t>劳黛尔饰演的布兰奇</a:t>
            </a:r>
            <a:r>
              <a:rPr lang="en-US" altLang="zh-CN" sz="900" dirty="0"/>
              <a:t>·</a:t>
            </a:r>
            <a:r>
              <a:rPr lang="zh-CN" altLang="en-US" sz="900" dirty="0"/>
              <a:t>杜波依斯带着手提箱安静地坐在床上。在姐姐斯特拉的流氓丈夫斯坦利强奸后，她被困在精神病院。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01B7EE-A908-F746-27D1-DC111D8D808B}"/>
              </a:ext>
            </a:extLst>
          </p:cNvPr>
          <p:cNvSpPr txBox="1"/>
          <p:nvPr/>
        </p:nvSpPr>
        <p:spPr>
          <a:xfrm>
            <a:off x="6591719" y="20097"/>
            <a:ext cx="3287063" cy="68788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 dirty="0"/>
              <a:t>田纳西</a:t>
            </a:r>
            <a:r>
              <a:rPr lang="en-US" altLang="zh-CN" sz="900" dirty="0"/>
              <a:t>·</a:t>
            </a:r>
            <a:r>
              <a:rPr lang="zh-CN" altLang="en-US" sz="900" dirty="0"/>
              <a:t>威廉姆斯的</a:t>
            </a:r>
            <a:r>
              <a:rPr lang="en-US" altLang="zh-CN" sz="900" dirty="0"/>
              <a:t>《</a:t>
            </a:r>
            <a:r>
              <a:rPr lang="en-GB" sz="900" dirty="0" err="1"/>
              <a:t>Endstation</a:t>
            </a:r>
            <a:r>
              <a:rPr lang="en-GB" sz="900" dirty="0"/>
              <a:t> Sehnsucht》</a:t>
            </a:r>
            <a:r>
              <a:rPr lang="zh-CN" altLang="en-US" sz="900" dirty="0"/>
              <a:t>丝毫没有失去其令人不安的力量。这次重演是约翰</a:t>
            </a:r>
            <a:r>
              <a:rPr lang="en-US" altLang="zh-CN" sz="900" dirty="0"/>
              <a:t>·</a:t>
            </a:r>
            <a:r>
              <a:rPr lang="zh-CN" altLang="en-US" sz="900" dirty="0"/>
              <a:t>纽迈尔 </a:t>
            </a:r>
            <a:r>
              <a:rPr lang="en-US" altLang="zh-CN" sz="900" dirty="0"/>
              <a:t>(</a:t>
            </a:r>
            <a:r>
              <a:rPr lang="en-GB" sz="900" dirty="0"/>
              <a:t>John Neumeier)</a:t>
            </a:r>
            <a:r>
              <a:rPr lang="zh-CN" altLang="en-US" sz="900" dirty="0"/>
              <a:t>担任汉堡芭蕾舞团总监的第 </a:t>
            </a:r>
            <a:r>
              <a:rPr lang="en-US" altLang="zh-CN" sz="900" dirty="0"/>
              <a:t>51 </a:t>
            </a:r>
            <a:r>
              <a:rPr lang="zh-CN" altLang="en-US" sz="900" dirty="0"/>
              <a:t>个演出季的一个非凡的开始。亲密、非常现代、激进。其作品融合了精美的表现主义、浸透爵士乐的南方风格、大量的黑暗和高强度的合奏，不仅闪耀着出色的舞蹈，而且也闪耀着人物刻画。</a:t>
            </a:r>
            <a:endParaRPr lang="en-US" altLang="zh-CN" sz="900" dirty="0"/>
          </a:p>
          <a:p>
            <a:endParaRPr lang="en-US" sz="900" dirty="0"/>
          </a:p>
          <a:p>
            <a:r>
              <a:rPr lang="zh-CN" altLang="en-US" sz="900" dirty="0"/>
              <a:t>有点歇斯底里的女人寻找爱和保护却总是爱上错误的男人的话​​题今天似乎有点过时了。劳拉在诺迈尔的</a:t>
            </a:r>
            <a:r>
              <a:rPr lang="en-US" altLang="zh-CN" sz="900" dirty="0"/>
              <a:t>《</a:t>
            </a:r>
            <a:r>
              <a:rPr lang="zh-CN" altLang="en-US" sz="900" dirty="0"/>
              <a:t>玻璃动物园</a:t>
            </a:r>
            <a:r>
              <a:rPr lang="en-US" altLang="zh-CN" sz="900" dirty="0"/>
              <a:t>》</a:t>
            </a:r>
            <a:r>
              <a:rPr lang="zh-CN" altLang="en-US" sz="900" dirty="0"/>
              <a:t>中获得的右翼同情心，对于布兰奇</a:t>
            </a:r>
            <a:r>
              <a:rPr lang="en-US" altLang="zh-CN" sz="900" dirty="0"/>
              <a:t>·</a:t>
            </a:r>
            <a:r>
              <a:rPr lang="zh-CN" altLang="en-US" sz="900" dirty="0"/>
              <a:t>杜波依斯来说似乎并没有出现，也许她短暂地感到了一点怜悯。</a:t>
            </a:r>
            <a:endParaRPr lang="en-US" altLang="zh-CN" sz="900" dirty="0"/>
          </a:p>
          <a:p>
            <a:endParaRPr lang="en-US" sz="900" dirty="0"/>
          </a:p>
          <a:p>
            <a:r>
              <a:rPr lang="zh-CN" altLang="en-US" sz="900" dirty="0"/>
              <a:t>第二部分的合奏场景更值得一看，也占用了更多的篇幅。会场里大约有三分之二的人报以持久而友好的掌声。女性有点歇斯底里，寻求性爱和保护，却总是遇到错误的男人，这个话题在今天似乎有点过时了。劳拉在诺迈尔的情节剧</a:t>
            </a:r>
            <a:r>
              <a:rPr lang="en-US" altLang="zh-CN" sz="900" dirty="0"/>
              <a:t>《</a:t>
            </a:r>
            <a:r>
              <a:rPr lang="zh-CN" altLang="en-US" sz="900" dirty="0"/>
              <a:t>玻璃动物园</a:t>
            </a:r>
            <a:r>
              <a:rPr lang="en-US" altLang="zh-CN" sz="900" dirty="0"/>
              <a:t>》</a:t>
            </a:r>
            <a:r>
              <a:rPr lang="zh-CN" altLang="en-US" sz="900" dirty="0"/>
              <a:t>中获得的右翼同情心，也是根据田纳西</a:t>
            </a:r>
            <a:r>
              <a:rPr lang="en-US" altLang="zh-CN" sz="900" dirty="0"/>
              <a:t>·</a:t>
            </a:r>
            <a:r>
              <a:rPr lang="zh-CN" altLang="en-US" sz="900" dirty="0"/>
              <a:t>威廉姆斯改编的</a:t>
            </a:r>
            <a:endParaRPr lang="en-US" altLang="zh-CN" sz="900" dirty="0"/>
          </a:p>
          <a:p>
            <a:endParaRPr lang="en-US" sz="900" dirty="0"/>
          </a:p>
          <a:p>
            <a:r>
              <a:rPr lang="zh-CN" altLang="en-US" sz="900" dirty="0"/>
              <a:t>历史悠久的布拉格庄园剧院的舞台空无一人。只是一张床。一张医院的床位，还是疯人院的一张床位？一个女人在这个可怜的支柱上。一片寂静，令人痛苦的寂静。这个女人，就是布兰奇</a:t>
            </a:r>
            <a:r>
              <a:rPr lang="en-US" altLang="zh-CN" sz="900" dirty="0"/>
              <a:t>·</a:t>
            </a:r>
            <a:r>
              <a:rPr lang="zh-CN" altLang="en-US" sz="900" dirty="0"/>
              <a:t>杜波依斯，失去了一切，并被解雇了作为一名教师。她只剩下一个破烂的手提箱、破烂的物品、让人想起美好时光的衣服和一台小收音机。</a:t>
            </a:r>
          </a:p>
          <a:p>
            <a:endParaRPr lang="zh-CN" altLang="en-US" sz="900" dirty="0"/>
          </a:p>
          <a:p>
            <a:r>
              <a:rPr lang="en-US" altLang="zh-CN" sz="900" dirty="0"/>
              <a:t>40</a:t>
            </a:r>
            <a:r>
              <a:rPr lang="zh-CN" altLang="en-US" sz="900" dirty="0"/>
              <a:t>年前，约翰</a:t>
            </a:r>
            <a:r>
              <a:rPr lang="en-US" altLang="zh-CN" sz="900" dirty="0"/>
              <a:t>·</a:t>
            </a:r>
            <a:r>
              <a:rPr lang="zh-CN" altLang="en-US" sz="900" dirty="0"/>
              <a:t>纽迈尔根据田纳西</a:t>
            </a:r>
            <a:r>
              <a:rPr lang="en-US" altLang="zh-CN" sz="900" dirty="0"/>
              <a:t>·</a:t>
            </a:r>
            <a:r>
              <a:rPr lang="zh-CN" altLang="en-US" sz="900" dirty="0"/>
              <a:t>威廉姆斯的戏剧改编的舞剧杰作</a:t>
            </a:r>
            <a:r>
              <a:rPr lang="en-US" altLang="zh-CN" sz="900" dirty="0"/>
              <a:t>《</a:t>
            </a:r>
            <a:r>
              <a:rPr lang="zh-CN" altLang="en-US" sz="900" dirty="0"/>
              <a:t>欲望号街车</a:t>
            </a:r>
            <a:r>
              <a:rPr lang="en-US" altLang="zh-CN" sz="900" dirty="0"/>
              <a:t>》</a:t>
            </a:r>
            <a:r>
              <a:rPr lang="zh-CN" altLang="en-US" sz="900" dirty="0"/>
              <a:t>于</a:t>
            </a:r>
            <a:r>
              <a:rPr lang="en-US" altLang="zh-CN" sz="900" dirty="0"/>
              <a:t>1947</a:t>
            </a:r>
            <a:r>
              <a:rPr lang="zh-CN" altLang="en-US" sz="900" dirty="0"/>
              <a:t>年在纽约首演，在斯图加特芭蕾舞团庆祝首演。直到今天，尤其是在布拉格国家剧院芭蕾舞团的捷克首演中，令人难以置信的是，诺迈尔如何通过舞蹈开辟了新的视角，而舞蹈却没有通过电影改编或音乐设置而失去丝毫的压迫力。的戏剧有。</a:t>
            </a:r>
          </a:p>
          <a:p>
            <a:endParaRPr lang="zh-CN" altLang="en-US" sz="900" dirty="0"/>
          </a:p>
          <a:p>
            <a:r>
              <a:rPr lang="zh-CN" altLang="en-US" sz="900" dirty="0"/>
              <a:t>在布拉格的演出中，阿丽娜</a:t>
            </a:r>
            <a:r>
              <a:rPr lang="en-US" altLang="zh-CN" sz="900" dirty="0"/>
              <a:t>·</a:t>
            </a:r>
            <a:r>
              <a:rPr lang="zh-CN" altLang="en-US" sz="900" dirty="0"/>
              <a:t>纳努（</a:t>
            </a:r>
            <a:r>
              <a:rPr lang="en-GB" sz="900" dirty="0"/>
              <a:t>Alina </a:t>
            </a:r>
            <a:r>
              <a:rPr lang="en-GB" sz="900" dirty="0" err="1"/>
              <a:t>Nanu</a:t>
            </a:r>
            <a:r>
              <a:rPr lang="en-GB" sz="900" dirty="0"/>
              <a:t>）</a:t>
            </a:r>
            <a:r>
              <a:rPr lang="zh-CN" altLang="en-US" sz="900" dirty="0"/>
              <a:t>扮演布兰奇</a:t>
            </a:r>
            <a:r>
              <a:rPr lang="en-US" altLang="zh-CN" sz="900" dirty="0"/>
              <a:t>·</a:t>
            </a:r>
            <a:r>
              <a:rPr lang="zh-CN" altLang="en-US" sz="900" dirty="0"/>
              <a:t>杜波依斯（</a:t>
            </a:r>
            <a:r>
              <a:rPr lang="en-GB" sz="900" dirty="0"/>
              <a:t>Blanche Du </a:t>
            </a:r>
            <a:r>
              <a:rPr lang="en-GB" sz="900" dirty="0" err="1"/>
              <a:t>Bois</a:t>
            </a:r>
            <a:r>
              <a:rPr lang="en-GB" sz="900" dirty="0"/>
              <a:t>）</a:t>
            </a:r>
            <a:r>
              <a:rPr lang="zh-CN" altLang="en-US" sz="900" dirty="0"/>
              <a:t>这一角色，她无法逃脱这辆渴望的“火车”。她唯一的选择是逃到新奥尔良去看她的妹妹斯特拉（由伊琳娜</a:t>
            </a:r>
            <a:r>
              <a:rPr lang="en-US" altLang="zh-CN" sz="900" dirty="0"/>
              <a:t>·</a:t>
            </a:r>
            <a:r>
              <a:rPr lang="zh-CN" altLang="en-US" sz="900" dirty="0"/>
              <a:t>布尔杜贾饰演）。斯特拉和她的丈夫、波兰移民斯坦利</a:t>
            </a:r>
            <a:r>
              <a:rPr lang="en-US" altLang="zh-CN" sz="900" dirty="0"/>
              <a:t>·</a:t>
            </a:r>
            <a:r>
              <a:rPr lang="zh-CN" altLang="en-US" sz="900" dirty="0"/>
              <a:t>科瓦尔斯基（由保罗</a:t>
            </a:r>
            <a:r>
              <a:rPr lang="en-US" altLang="zh-CN" sz="900" dirty="0"/>
              <a:t>·</a:t>
            </a:r>
            <a:r>
              <a:rPr lang="zh-CN" altLang="en-US" sz="900" dirty="0"/>
              <a:t>伊尔马托夫饰演）一起住在一条有轨电车线路的终点站，这条电车线路没有号码，只有一个名字：“欲望”</a:t>
            </a:r>
            <a:r>
              <a:rPr lang="en-US" altLang="zh-CN" sz="900" dirty="0"/>
              <a:t>——“</a:t>
            </a:r>
            <a:r>
              <a:rPr lang="en-GB" sz="900" dirty="0"/>
              <a:t>Sehnsucht”</a:t>
            </a:r>
            <a:r>
              <a:rPr lang="zh-CN" altLang="en-US" sz="900" dirty="0"/>
              <a:t>或“欲望” 。</a:t>
            </a:r>
          </a:p>
          <a:p>
            <a:endParaRPr lang="zh-CN" altLang="en-US" sz="900" dirty="0"/>
          </a:p>
          <a:p>
            <a:r>
              <a:rPr lang="zh-CN" altLang="en-US" sz="900" dirty="0"/>
              <a:t>布兰奇之前曾逃离过，主要是出于渴望，但现在已经陷入了压抑现实和理想化逃避的幻觉中。事情出了问题，因为过去不断追赶着她，即使是在她渴望的所谓目标处。没有什么是可以压制的：废墟、财产的损失、人际关系，尤其是与艾伦</a:t>
            </a:r>
            <a:r>
              <a:rPr lang="en-US" altLang="zh-CN" sz="900" dirty="0"/>
              <a:t>·</a:t>
            </a:r>
            <a:r>
              <a:rPr lang="zh-CN" altLang="en-US" sz="900" dirty="0"/>
              <a:t>格雷的婚姻。他也是一个逃避自己的难民，他失败是因为他压抑了自己的同性恋倾向。悲惨地意识到他永远无法实现自己的渴望，他结束了自己的生命。凭借悲剧的敏感性，费德里科</a:t>
            </a:r>
            <a:r>
              <a:rPr lang="en-US" altLang="zh-CN" sz="900" dirty="0"/>
              <a:t>·</a:t>
            </a:r>
            <a:r>
              <a:rPr lang="zh-CN" altLang="en-US" sz="900" dirty="0"/>
              <a:t>伊沃利可以通过舞蹈以一种既强大又微妙的方式创造这种撕裂。</a:t>
            </a:r>
          </a:p>
          <a:p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1138547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4104FC8-9AF1-20D6-B457-9339EA43F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148552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3B8FDC-3727-4133-4F14-4B6CECEA9401}"/>
              </a:ext>
            </a:extLst>
          </p:cNvPr>
          <p:cNvSpPr txBox="1"/>
          <p:nvPr/>
        </p:nvSpPr>
        <p:spPr>
          <a:xfrm>
            <a:off x="6148552" y="416689"/>
            <a:ext cx="3758284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900" dirty="0"/>
              <a:t>在新奥尔良的一个悲伤地区，当人们在错误道路的“最终目的地”相遇 时，即使布兰奇敢于再次表达她对由帕特里克</a:t>
            </a:r>
            <a:r>
              <a:rPr lang="en-US" altLang="zh-CN" sz="900" dirty="0"/>
              <a:t>·</a:t>
            </a:r>
            <a:r>
              <a:rPr lang="zh-CN" altLang="en-US" sz="900" dirty="0"/>
              <a:t>霍莱切克 </a:t>
            </a:r>
            <a:r>
              <a:rPr lang="en-US" altLang="zh-CN" sz="900" dirty="0"/>
              <a:t>(</a:t>
            </a:r>
            <a:r>
              <a:rPr lang="en-GB" sz="900" dirty="0" err="1"/>
              <a:t>Patrik</a:t>
            </a:r>
            <a:r>
              <a:rPr lang="en-GB" sz="900" dirty="0"/>
              <a:t> </a:t>
            </a:r>
            <a:r>
              <a:rPr lang="en-GB" sz="900" dirty="0" err="1"/>
              <a:t>Holeček</a:t>
            </a:r>
            <a:r>
              <a:rPr lang="en-GB" sz="900" dirty="0"/>
              <a:t>) </a:t>
            </a:r>
            <a:r>
              <a:rPr lang="zh-CN" altLang="en-US" sz="900" dirty="0"/>
              <a:t>饰演的米奇 </a:t>
            </a:r>
            <a:r>
              <a:rPr lang="en-US" altLang="zh-CN" sz="900" dirty="0"/>
              <a:t>(</a:t>
            </a:r>
            <a:r>
              <a:rPr lang="en-GB" sz="900" dirty="0"/>
              <a:t>Mitch) </a:t>
            </a:r>
            <a:r>
              <a:rPr lang="zh-CN" altLang="en-US" sz="900" dirty="0"/>
              <a:t>的渴望，也她认为见到艾伦</a:t>
            </a:r>
            <a:r>
              <a:rPr lang="en-US" altLang="zh-CN" sz="900" dirty="0"/>
              <a:t>·</a:t>
            </a:r>
            <a:r>
              <a:rPr lang="zh-CN" altLang="en-US" sz="900" dirty="0"/>
              <a:t>格雷就意味着要转移。</a:t>
            </a:r>
          </a:p>
          <a:p>
            <a:endParaRPr lang="zh-CN" altLang="en-US" sz="900" dirty="0"/>
          </a:p>
          <a:p>
            <a:r>
              <a:rPr lang="zh-CN" altLang="en-US" sz="900" dirty="0"/>
              <a:t>这说明了约翰</a:t>
            </a:r>
            <a:r>
              <a:rPr lang="en-US" altLang="zh-CN" sz="900" dirty="0"/>
              <a:t>·</a:t>
            </a:r>
            <a:r>
              <a:rPr lang="zh-CN" altLang="en-US" sz="900" dirty="0"/>
              <a:t>纽迈尔 </a:t>
            </a:r>
            <a:r>
              <a:rPr lang="en-US" altLang="zh-CN" sz="900" dirty="0"/>
              <a:t>(</a:t>
            </a:r>
            <a:r>
              <a:rPr lang="en-GB" sz="900" dirty="0"/>
              <a:t>John Neumeier) </a:t>
            </a:r>
            <a:r>
              <a:rPr lang="zh-CN" altLang="en-US" sz="900" dirty="0"/>
              <a:t>对舞蹈诠释的深度，在他看来，这位波兰男子汉斯坦利</a:t>
            </a:r>
            <a:r>
              <a:rPr lang="en-US" altLang="zh-CN" sz="900" dirty="0"/>
              <a:t>·</a:t>
            </a:r>
            <a:r>
              <a:rPr lang="zh-CN" altLang="en-US" sz="900" dirty="0"/>
              <a:t>科瓦尔斯基 </a:t>
            </a:r>
            <a:r>
              <a:rPr lang="en-US" altLang="zh-CN" sz="900" dirty="0"/>
              <a:t>(</a:t>
            </a:r>
            <a:r>
              <a:rPr lang="en-GB" sz="900" dirty="0"/>
              <a:t>Stanley Kowalski) </a:t>
            </a:r>
            <a:r>
              <a:rPr lang="zh-CN" altLang="en-US" sz="900" dirty="0"/>
              <a:t>比人们想象的更接近斯特拉 </a:t>
            </a:r>
            <a:r>
              <a:rPr lang="en-US" altLang="zh-CN" sz="900" dirty="0"/>
              <a:t>(</a:t>
            </a:r>
            <a:r>
              <a:rPr lang="en-GB" sz="900" dirty="0"/>
              <a:t>Stella)。</a:t>
            </a:r>
            <a:r>
              <a:rPr lang="zh-CN" altLang="en-US" sz="900" dirty="0"/>
              <a:t>他一路奋战，这正是对波兰肌肉男的期望。他正在逃避这种陈词滥调，但却发现自己深陷其中。他对布兰奇的蔑视与日俱增，尽管他仍然感到某种亲密感，而这种亲密感是他与布兰奇的妹妹、他的妻子的关系中完全缺乏的。</a:t>
            </a:r>
          </a:p>
          <a:p>
            <a:endParaRPr lang="zh-CN" altLang="en-US" sz="900" dirty="0"/>
          </a:p>
          <a:p>
            <a:r>
              <a:rPr lang="zh-CN" altLang="en-US" sz="900" dirty="0"/>
              <a:t>于是，斯坦利残酷强奸布兰奇的场景就出现了，从舞蹈角度来说，这是多么令人震惊，无家可归者的舞蹈就是在这张非常简陋的床上开始的。这里对舞者的要求是巨大的。布兰奇以完全服从的形式绝望地尝试一种被误解的奉献，而像斯坦利</a:t>
            </a:r>
            <a:r>
              <a:rPr lang="en-US" altLang="zh-CN" sz="900" dirty="0"/>
              <a:t>·</a:t>
            </a:r>
            <a:r>
              <a:rPr lang="zh-CN" altLang="en-US" sz="900" dirty="0"/>
              <a:t>科瓦尔斯基这样的人则同样绝望地走向残暴，沦为性取向。既没有尴尬，也没有陈词滥调，阿丽娜</a:t>
            </a:r>
            <a:r>
              <a:rPr lang="en-US" altLang="zh-CN" sz="900" dirty="0"/>
              <a:t>·</a:t>
            </a:r>
            <a:r>
              <a:rPr lang="zh-CN" altLang="en-US" sz="900" dirty="0"/>
              <a:t>纳努和保罗</a:t>
            </a:r>
            <a:r>
              <a:rPr lang="en-US" altLang="zh-CN" sz="900" dirty="0"/>
              <a:t>·</a:t>
            </a:r>
            <a:r>
              <a:rPr lang="zh-CN" altLang="en-US" sz="900" dirty="0"/>
              <a:t>伊尔马托夫</a:t>
            </a:r>
            <a:r>
              <a:rPr lang="en-US" altLang="zh-CN" sz="900" dirty="0"/>
              <a:t>——</a:t>
            </a:r>
            <a:r>
              <a:rPr lang="zh-CN" altLang="en-US" sz="900" dirty="0"/>
              <a:t>各自以自己的方式</a:t>
            </a:r>
            <a:r>
              <a:rPr lang="en-US" altLang="zh-CN" sz="900" dirty="0"/>
              <a:t>——</a:t>
            </a:r>
            <a:r>
              <a:rPr lang="zh-CN" altLang="en-US" sz="900" dirty="0"/>
              <a:t>舞蹈和表演既令人恐惧又感人。</a:t>
            </a:r>
          </a:p>
          <a:p>
            <a:endParaRPr lang="zh-CN" altLang="en-US" sz="900" dirty="0"/>
          </a:p>
          <a:p>
            <a:r>
              <a:rPr lang="zh-CN" altLang="en-US" sz="900" dirty="0"/>
              <a:t>乐团还发展出一种无法抗拒的力量。舞者们的动作就好像他们的身体被撕裂一样。仿佛他们被殴打、鞭打、追逐、驱赶、追赶。没有保护。无处。仿佛他们想要反抗暴力，他们一再陷入平稳、温柔的动作中，这些动作似乎是在引用以前的命令和惯例。一连串的记忆突然被暴力和羞辱打断。这就是刀锋上的舞蹈。</a:t>
            </a:r>
            <a:endParaRPr lang="en-DE" sz="9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4521FA-CDBC-7C7B-9DF4-D56FA4914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9646" y="5056265"/>
            <a:ext cx="5947458" cy="1709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164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erson in a black veil and a person in a white dress&#10;&#10;Description automatically generated">
            <a:extLst>
              <a:ext uri="{FF2B5EF4-FFF2-40B4-BE49-F238E27FC236}">
                <a16:creationId xmlns:a16="http://schemas.microsoft.com/office/drawing/2014/main" id="{6F1D9C73-B97D-9135-8975-57C6D8DDD56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54" r="17694" b="1"/>
          <a:stretch/>
        </p:blipFill>
        <p:spPr>
          <a:xfrm>
            <a:off x="6333046" y="3506112"/>
            <a:ext cx="3572954" cy="3351888"/>
          </a:xfrm>
          <a:custGeom>
            <a:avLst/>
            <a:gdLst/>
            <a:ahLst/>
            <a:cxnLst/>
            <a:rect l="l" t="t" r="r" b="b"/>
            <a:pathLst>
              <a:path w="4397481" h="3351888">
                <a:moveTo>
                  <a:pt x="0" y="0"/>
                </a:moveTo>
                <a:lnTo>
                  <a:pt x="4397481" y="0"/>
                </a:lnTo>
                <a:lnTo>
                  <a:pt x="4397481" y="3351888"/>
                </a:lnTo>
                <a:lnTo>
                  <a:pt x="1552363" y="3351888"/>
                </a:lnTo>
                <a:close/>
              </a:path>
            </a:pathLst>
          </a:custGeom>
        </p:spPr>
      </p:pic>
      <p:pic>
        <p:nvPicPr>
          <p:cNvPr id="3" name="Picture 2" descr="A person and person wearing boxing gloves&#10;&#10;Description automatically generated">
            <a:extLst>
              <a:ext uri="{FF2B5EF4-FFF2-40B4-BE49-F238E27FC236}">
                <a16:creationId xmlns:a16="http://schemas.microsoft.com/office/drawing/2014/main" id="{6C5A4E9E-533B-BFA7-BE36-59403DA5BD8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661"/>
          <a:stretch/>
        </p:blipFill>
        <p:spPr>
          <a:xfrm>
            <a:off x="20" y="10"/>
            <a:ext cx="7438168" cy="6863475"/>
          </a:xfrm>
          <a:custGeom>
            <a:avLst/>
            <a:gdLst/>
            <a:ahLst/>
            <a:cxnLst/>
            <a:rect l="l" t="t" r="r" b="b"/>
            <a:pathLst>
              <a:path w="9154693" h="6863485">
                <a:moveTo>
                  <a:pt x="0" y="0"/>
                </a:moveTo>
                <a:lnTo>
                  <a:pt x="5976000" y="0"/>
                </a:lnTo>
                <a:lnTo>
                  <a:pt x="9154693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" name="Picture 4" descr="A person on a bed with a person on it&#10;&#10;Description automatically generated">
            <a:extLst>
              <a:ext uri="{FF2B5EF4-FFF2-40B4-BE49-F238E27FC236}">
                <a16:creationId xmlns:a16="http://schemas.microsoft.com/office/drawing/2014/main" id="{92854337-7563-52F6-7C3F-902D529ECD0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3" r="-2" b="-2"/>
          <a:stretch/>
        </p:blipFill>
        <p:spPr>
          <a:xfrm>
            <a:off x="5011653" y="10"/>
            <a:ext cx="4894347" cy="3346394"/>
          </a:xfrm>
          <a:custGeom>
            <a:avLst/>
            <a:gdLst/>
            <a:ahLst/>
            <a:cxnLst/>
            <a:rect l="l" t="t" r="r" b="b"/>
            <a:pathLst>
              <a:path w="6023811" h="3346404">
                <a:moveTo>
                  <a:pt x="0" y="0"/>
                </a:moveTo>
                <a:lnTo>
                  <a:pt x="6023811" y="0"/>
                </a:lnTo>
                <a:lnTo>
                  <a:pt x="6023811" y="3346404"/>
                </a:lnTo>
                <a:lnTo>
                  <a:pt x="1549824" y="334640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349705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2399</Words>
  <Application>Microsoft Macintosh PowerPoint</Application>
  <PresentationFormat>A4 Paper (210x297 mm)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Nexa W04</vt:lpstr>
      <vt:lpstr>SimplonNorm</vt:lpstr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169</cp:revision>
  <cp:lastPrinted>2023-09-22T14:45:45Z</cp:lastPrinted>
  <dcterms:created xsi:type="dcterms:W3CDTF">2022-11-07T20:45:57Z</dcterms:created>
  <dcterms:modified xsi:type="dcterms:W3CDTF">2023-09-22T14:46:32Z</dcterms:modified>
</cp:coreProperties>
</file>