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9" r:id="rId2"/>
    <p:sldId id="271" r:id="rId3"/>
    <p:sldId id="270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928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F32D809-87D5-555C-CD8D-E66688B583EF}"/>
              </a:ext>
            </a:extLst>
          </p:cNvPr>
          <p:cNvSpPr txBox="1"/>
          <p:nvPr/>
        </p:nvSpPr>
        <p:spPr>
          <a:xfrm>
            <a:off x="446315" y="0"/>
            <a:ext cx="450668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b="1" dirty="0"/>
              <a:t>来自米兰的沃尔夫冈</a:t>
            </a:r>
            <a:r>
              <a:rPr lang="en-US" altLang="zh-CN" sz="800" b="1" dirty="0"/>
              <a:t>·</a:t>
            </a:r>
            <a:r>
              <a:rPr lang="zh-CN" altLang="en-US" sz="800" b="1" dirty="0"/>
              <a:t>阿玛多伊斯</a:t>
            </a:r>
            <a:r>
              <a:rPr lang="en-US" altLang="zh-CN" sz="800" b="1" dirty="0"/>
              <a:t>·</a:t>
            </a:r>
            <a:r>
              <a:rPr lang="zh-CN" altLang="en-US" sz="800" b="1" dirty="0"/>
              <a:t>莫扎特</a:t>
            </a:r>
            <a:br>
              <a:rPr lang="zh-CN" altLang="en-US" sz="800" b="1" dirty="0"/>
            </a:br>
            <a:r>
              <a:rPr lang="zh-CN" altLang="en-US" sz="800" b="1" dirty="0"/>
              <a:t>写给母亲安娜</a:t>
            </a:r>
            <a:r>
              <a:rPr lang="en-US" altLang="zh-CN" sz="800" b="1" dirty="0"/>
              <a:t>·</a:t>
            </a:r>
            <a:r>
              <a:rPr lang="zh-CN" altLang="en-US" sz="800" b="1" dirty="0"/>
              <a:t>玛丽亚，</a:t>
            </a:r>
            <a:r>
              <a:rPr lang="en-US" altLang="zh-CN" sz="800" b="1" dirty="0"/>
              <a:t>1770</a:t>
            </a:r>
            <a:r>
              <a:rPr lang="zh-CN" altLang="en-US" sz="800" b="1" dirty="0"/>
              <a:t>年</a:t>
            </a:r>
            <a:r>
              <a:rPr lang="en-US" altLang="zh-CN" sz="800" b="1" dirty="0"/>
              <a:t>10</a:t>
            </a:r>
            <a:r>
              <a:rPr lang="zh-CN" altLang="en-US" sz="800" b="1" dirty="0"/>
              <a:t>月</a:t>
            </a:r>
            <a:r>
              <a:rPr lang="en-US" altLang="zh-CN" sz="800" b="1" dirty="0"/>
              <a:t>20</a:t>
            </a:r>
            <a:r>
              <a:rPr lang="zh-CN" altLang="en-US" sz="800" b="1" dirty="0"/>
              <a:t>日</a:t>
            </a:r>
            <a:endParaRPr lang="zh-CN" altLang="en-US" sz="800" dirty="0"/>
          </a:p>
          <a:p>
            <a:r>
              <a:rPr lang="en-US" altLang="zh-CN" sz="800" dirty="0"/>
              <a:t>1770</a:t>
            </a:r>
            <a:r>
              <a:rPr lang="zh-CN" altLang="en-US" sz="800" dirty="0"/>
              <a:t>年</a:t>
            </a:r>
            <a:r>
              <a:rPr lang="en-US" altLang="zh-CN" sz="800" dirty="0"/>
              <a:t>10</a:t>
            </a:r>
            <a:r>
              <a:rPr lang="zh-CN" altLang="en-US" sz="800" dirty="0"/>
              <a:t>月</a:t>
            </a:r>
            <a:r>
              <a:rPr lang="en-US" altLang="zh-CN" sz="800" dirty="0"/>
              <a:t>20</a:t>
            </a:r>
            <a:r>
              <a:rPr lang="zh-CN" altLang="en-US" sz="800" dirty="0"/>
              <a:t>日，米兰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en-US" altLang="zh-CN" sz="800" dirty="0"/>
              <a:t>《</a:t>
            </a:r>
            <a:r>
              <a:rPr lang="zh-CN" altLang="en-US" sz="800" dirty="0"/>
              <a:t>庞图斯的国王米特里达特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这部歌剧的剧本，是维托里奥</a:t>
            </a:r>
            <a:r>
              <a:rPr lang="en-US" altLang="zh-CN" sz="800" dirty="0"/>
              <a:t>·</a:t>
            </a:r>
            <a:r>
              <a:rPr lang="zh-CN" altLang="en-US" sz="800" dirty="0"/>
              <a:t>阿梅代奥</a:t>
            </a:r>
            <a:r>
              <a:rPr lang="en-US" altLang="zh-CN" sz="800" dirty="0"/>
              <a:t>·</a:t>
            </a:r>
            <a:r>
              <a:rPr lang="zh-CN" altLang="en-US" sz="800" dirty="0"/>
              <a:t>奇尼亚</a:t>
            </a:r>
            <a:r>
              <a:rPr lang="en-US" altLang="zh-CN" sz="800" dirty="0"/>
              <a:t>-</a:t>
            </a:r>
            <a:r>
              <a:rPr lang="zh-CN" altLang="en-US" sz="800" dirty="0"/>
              <a:t>桑蒂于</a:t>
            </a:r>
            <a:r>
              <a:rPr lang="en-US" altLang="zh-CN" sz="800" dirty="0"/>
              <a:t>1767</a:t>
            </a:r>
            <a:r>
              <a:rPr lang="zh-CN" altLang="en-US" sz="800" dirty="0"/>
              <a:t>年为作曲家奎里诺</a:t>
            </a:r>
            <a:r>
              <a:rPr lang="en-US" altLang="zh-CN" sz="800" dirty="0"/>
              <a:t>·</a:t>
            </a:r>
            <a:r>
              <a:rPr lang="zh-CN" altLang="en-US" sz="800" dirty="0"/>
              <a:t>加斯帕里尼及都灵剧院创作的。</a:t>
            </a:r>
            <a:r>
              <a:rPr lang="en-US" altLang="zh-CN" sz="800" dirty="0"/>
              <a:t>1770</a:t>
            </a:r>
            <a:r>
              <a:rPr lang="zh-CN" altLang="en-US" sz="800" dirty="0"/>
              <a:t>年</a:t>
            </a:r>
            <a:r>
              <a:rPr lang="en-US" altLang="zh-CN" sz="800" dirty="0"/>
              <a:t>9</a:t>
            </a:r>
            <a:r>
              <a:rPr lang="zh-CN" altLang="en-US" sz="800" dirty="0"/>
              <a:t>月底，沃尔夫冈开始谱写宣叙调，仅仅几周后，他就写信向远在萨尔茨堡的母亲道歉，说他的信写得太短了，“因为写了太多宣叙调，手指实在是太疼了。”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dirty="0"/>
              <a:t>此时，莫扎特一家又回到了米兰。沃尔夫冈亲身经历了从“神童”到职业剧院作曲家的转变，也深切体会到，在大剧院里，阴谋与勾心斗角是家常便饭。正如利奥波德</a:t>
            </a:r>
            <a:r>
              <a:rPr lang="en-US" altLang="zh-CN" sz="800" dirty="0"/>
              <a:t>·</a:t>
            </a:r>
            <a:r>
              <a:rPr lang="zh-CN" altLang="en-US" sz="800" dirty="0"/>
              <a:t>莫扎特在</a:t>
            </a:r>
            <a:r>
              <a:rPr lang="en-US" altLang="zh-CN" sz="800" dirty="0"/>
              <a:t>1770</a:t>
            </a:r>
            <a:r>
              <a:rPr lang="zh-CN" altLang="en-US" sz="800" dirty="0"/>
              <a:t>年</a:t>
            </a:r>
            <a:r>
              <a:rPr lang="en-US" altLang="zh-CN" sz="800" dirty="0"/>
              <a:t>12</a:t>
            </a:r>
            <a:r>
              <a:rPr lang="zh-CN" altLang="en-US" sz="800" dirty="0"/>
              <a:t>月</a:t>
            </a:r>
            <a:r>
              <a:rPr lang="en-US" altLang="zh-CN" sz="800" dirty="0"/>
              <a:t>15</a:t>
            </a:r>
            <a:r>
              <a:rPr lang="zh-CN" altLang="en-US" sz="800" dirty="0"/>
              <a:t>日写给妻子的信中所说，米兰人几乎不敢相信，“一个如此年轻的男孩，还是个德国人，竟然能写出一部意大利歌剧，尽管他们承认他是伟大的演奏家，但他们仍怀疑他是否真的理解剧院所需的‘明与暗’（意大利歌剧的戏剧张力与色彩变化）。”</a:t>
            </a:r>
          </a:p>
          <a:p>
            <a:r>
              <a:rPr lang="zh-CN" altLang="en-US" sz="800" dirty="0"/>
              <a:t>不过，同样在这封信中，利奥波德也提到，歌手们对沃尔夫冈的音乐极为赞赏，首席男高音、阉伶歌手彼得罗</a:t>
            </a:r>
            <a:r>
              <a:rPr lang="en-US" altLang="zh-CN" sz="800" dirty="0"/>
              <a:t>·</a:t>
            </a:r>
            <a:r>
              <a:rPr lang="zh-CN" altLang="en-US" sz="800" dirty="0"/>
              <a:t>贝内代蒂对与女主角的二重唱更是兴奋不已，甚至夸口说：“如果这个二重唱观众不喜欢，我就愿意再被阉割一次。”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dirty="0"/>
              <a:t>事实上，</a:t>
            </a:r>
            <a:r>
              <a:rPr lang="en-US" altLang="zh-CN" sz="800" dirty="0"/>
              <a:t>《</a:t>
            </a:r>
            <a:r>
              <a:rPr lang="zh-CN" altLang="en-US" sz="800" dirty="0"/>
              <a:t>庞图斯的国王米特里达特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最终取得了巨大成功。</a:t>
            </a:r>
            <a:r>
              <a:rPr lang="en-US" altLang="zh-CN" sz="800" dirty="0"/>
              <a:t>1770</a:t>
            </a:r>
            <a:r>
              <a:rPr lang="zh-CN" altLang="en-US" sz="800" dirty="0"/>
              <a:t>年</a:t>
            </a:r>
            <a:r>
              <a:rPr lang="en-US" altLang="zh-CN" sz="800" dirty="0"/>
              <a:t>12</a:t>
            </a:r>
            <a:r>
              <a:rPr lang="zh-CN" altLang="en-US" sz="800" dirty="0"/>
              <a:t>月</a:t>
            </a:r>
            <a:r>
              <a:rPr lang="en-US" altLang="zh-CN" sz="800" dirty="0"/>
              <a:t>26</a:t>
            </a:r>
            <a:r>
              <a:rPr lang="zh-CN" altLang="en-US" sz="800" dirty="0"/>
              <a:t>日的首演后又接连上演了二十多场，首演头几晚，观众的热烈呼声甚至让女主角不得不多次返场重唱她的咏叹调。</a:t>
            </a:r>
          </a:p>
          <a:p>
            <a:r>
              <a:rPr lang="zh-CN" altLang="en-US" sz="800" dirty="0"/>
              <a:t>奇尼亚</a:t>
            </a:r>
            <a:r>
              <a:rPr lang="en-US" altLang="zh-CN" sz="800" dirty="0"/>
              <a:t>-</a:t>
            </a:r>
            <a:r>
              <a:rPr lang="zh-CN" altLang="en-US" sz="800" dirty="0"/>
              <a:t>桑蒂的剧本改编自法国剧作家拉辛的悲剧</a:t>
            </a:r>
            <a:r>
              <a:rPr lang="en-US" altLang="zh-CN" sz="800" dirty="0"/>
              <a:t>《</a:t>
            </a:r>
            <a:r>
              <a:rPr lang="zh-CN" altLang="en-US" sz="800" dirty="0"/>
              <a:t>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（</a:t>
            </a:r>
            <a:r>
              <a:rPr lang="en-US" altLang="zh-CN" sz="800" dirty="0"/>
              <a:t>1673</a:t>
            </a:r>
            <a:r>
              <a:rPr lang="zh-CN" altLang="en-US" sz="800" dirty="0"/>
              <a:t>年），该剧于</a:t>
            </a:r>
            <a:r>
              <a:rPr lang="en-US" altLang="zh-CN" sz="800" dirty="0"/>
              <a:t>1765</a:t>
            </a:r>
            <a:r>
              <a:rPr lang="zh-CN" altLang="en-US" sz="800" dirty="0"/>
              <a:t>年由朱塞佩</a:t>
            </a:r>
            <a:r>
              <a:rPr lang="en-US" altLang="zh-CN" sz="800" dirty="0"/>
              <a:t>·</a:t>
            </a:r>
            <a:r>
              <a:rPr lang="zh-CN" altLang="en-US" sz="800" dirty="0"/>
              <a:t>帕里尼译为意大利文。故事讲述的是黑海之滨庞图斯国王米特里达特六世的结局：公元前</a:t>
            </a:r>
            <a:r>
              <a:rPr lang="en-US" altLang="zh-CN" sz="800" dirty="0"/>
              <a:t>63</a:t>
            </a:r>
            <a:r>
              <a:rPr lang="zh-CN" altLang="en-US" sz="800" dirty="0"/>
              <a:t>年，在与罗马人长达三十年的战争后，米特里达特不得不献出生命。拉辛极具想象力地美化了这位尚武国王的历史形象，将他不光彩的结局加工成了一场家族悲剧，剧中所有人最终都背负上了罪责：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dirty="0"/>
              <a:t>米特里达特为了考验儿子锡法雷斯和法尔纳切，故意放出自己战死的消息。国王已与莫妮梅订婚，然而莫妮梅暗恋锡法雷斯，两人互相倾心。而法尔纳切不仅也纠缠莫妮梅，还勾结罗马人背叛父亲。当米特里达特活着归来，愤怒地要处死叛徒法尔纳切，后者却反咬一口，声称锡法雷斯也背叛了父亲，因为他爱着莫妮梅。米特里达特决定让锡法雷斯和莫妮梅也为“背叛”付出代价。然而此时，罗马军队围攻米特里达特的堡垒，两个儿子与父亲并肩作战，却仍无法阻止敌人的胜利。最终，米特里达特选择原谅所有人，并用自己的剑自尽，以掌握自己生命的结局，而不死于罗马人之手。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dirty="0"/>
              <a:t>自皇室诗人彼得罗</a:t>
            </a:r>
            <a:r>
              <a:rPr lang="en-US" altLang="zh-CN" sz="800" dirty="0"/>
              <a:t>·</a:t>
            </a:r>
            <a:r>
              <a:rPr lang="zh-CN" altLang="en-US" sz="800" dirty="0"/>
              <a:t>梅塔斯塔西奥将“音乐剧中的悲剧”（</a:t>
            </a:r>
            <a:r>
              <a:rPr lang="en-GB" sz="800" dirty="0" err="1"/>
              <a:t>Dramma</a:t>
            </a:r>
            <a:r>
              <a:rPr lang="en-GB" sz="800" dirty="0"/>
              <a:t> per musica）</a:t>
            </a:r>
            <a:r>
              <a:rPr lang="zh-CN" altLang="en-US" sz="800" dirty="0"/>
              <a:t>的剧本模式规范化以来，严肃的意大利歌剧中角色分工已趋成熟：国王居于中心，两个情侣组合推动剧情发展，此外还设有“心腹”角色，担当顾问、倾诉对象或剧情提示者。剧情通常通过冲突、阴谋、误会、伪装推进，情侣们历经分离与重聚，尽管中间充满悲剧色彩，最终仍不乏大团圆结局。</a:t>
            </a:r>
          </a:p>
          <a:p>
            <a:r>
              <a:rPr lang="zh-CN" altLang="en-US" sz="800" dirty="0"/>
              <a:t>奇尼亚</a:t>
            </a:r>
            <a:r>
              <a:rPr lang="en-US" altLang="zh-CN" sz="800" dirty="0"/>
              <a:t>-</a:t>
            </a:r>
            <a:r>
              <a:rPr lang="zh-CN" altLang="en-US" sz="800" dirty="0"/>
              <a:t>桑蒂也遵循了这一模式，但为平衡结构，他还增添了一位女性角色：国王米特里达特居中，暗恋情侣阿斯帕西亚和锡法雷斯作为女一号与男一号，法尔纳切作为男二号，与倾慕他的公主伊斯梅内</a:t>
            </a:r>
            <a:r>
              <a:rPr lang="en-US" altLang="zh-CN" sz="800" dirty="0"/>
              <a:t>——</a:t>
            </a:r>
            <a:r>
              <a:rPr lang="zh-CN" altLang="en-US" sz="800" dirty="0"/>
              <a:t>女二号</a:t>
            </a:r>
            <a:r>
              <a:rPr lang="en-US" altLang="zh-CN" sz="800" dirty="0"/>
              <a:t>——</a:t>
            </a:r>
            <a:r>
              <a:rPr lang="zh-CN" altLang="en-US" sz="800" dirty="0"/>
              <a:t>形成另一对情侣。两位心腹人物完善了整个角色阵容。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dirty="0"/>
              <a:t>然而，对于莫扎特来说，</a:t>
            </a:r>
            <a:r>
              <a:rPr lang="en-US" altLang="zh-CN" sz="800" dirty="0"/>
              <a:t>《</a:t>
            </a:r>
            <a:r>
              <a:rPr lang="zh-CN" altLang="en-US" sz="800" dirty="0"/>
              <a:t>庞图斯的国王米特里达特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是一项几乎无法想象的挑战。年仅十四岁的他，首次面对真正的“音乐剧中的悲剧”</a:t>
            </a:r>
            <a:r>
              <a:rPr lang="en-US" altLang="zh-CN" sz="800" dirty="0"/>
              <a:t>——</a:t>
            </a:r>
            <a:r>
              <a:rPr lang="zh-CN" altLang="en-US" sz="800" dirty="0"/>
              <a:t>一部严肃歌剧，剧中充满了人性的极限、背叛与残酷。而此前，他的创作仅限于拉丁文学校剧</a:t>
            </a:r>
            <a:r>
              <a:rPr lang="en-US" altLang="zh-CN" sz="800" dirty="0"/>
              <a:t>《</a:t>
            </a:r>
            <a:r>
              <a:rPr lang="zh-CN" altLang="en-US" sz="800" dirty="0"/>
              <a:t>阿波罗与许阿辛托斯</a:t>
            </a:r>
            <a:r>
              <a:rPr lang="en-US" altLang="zh-CN" sz="800" dirty="0"/>
              <a:t>》</a:t>
            </a:r>
            <a:r>
              <a:rPr lang="zh-CN" altLang="en-US" sz="800" dirty="0"/>
              <a:t>、小型轻歌剧</a:t>
            </a:r>
            <a:r>
              <a:rPr lang="en-US" altLang="zh-CN" sz="800" dirty="0"/>
              <a:t>《</a:t>
            </a:r>
            <a:r>
              <a:rPr lang="zh-CN" altLang="en-US" sz="800" dirty="0"/>
              <a:t>巴斯蒂安与巴斯蒂安娜</a:t>
            </a:r>
            <a:r>
              <a:rPr lang="en-US" altLang="zh-CN" sz="800" dirty="0"/>
              <a:t>》</a:t>
            </a:r>
            <a:r>
              <a:rPr lang="zh-CN" altLang="en-US" sz="800" dirty="0"/>
              <a:t>及喜歌剧</a:t>
            </a:r>
            <a:r>
              <a:rPr lang="en-US" altLang="zh-CN" sz="800" dirty="0"/>
              <a:t>《</a:t>
            </a:r>
            <a:r>
              <a:rPr lang="zh-CN" altLang="en-US" sz="800" dirty="0"/>
              <a:t>假扮天真</a:t>
            </a:r>
            <a:r>
              <a:rPr lang="en-US" altLang="zh-CN" sz="800" dirty="0"/>
              <a:t>》</a:t>
            </a:r>
            <a:r>
              <a:rPr lang="zh-CN" altLang="en-US" sz="800" dirty="0"/>
              <a:t>。同时，他也第一次与职业歌手合作，后者期待作曲家能最大限度地展现他们的技巧与长处。与此同时，他还必须忠实于剧情，创作出既华丽又忧郁，既炫技又充满悲怆的音乐，尤其是在这部涉及阴谋、恶意、妒忌与暴力，并以国王之死为终结的悲剧中。</a:t>
            </a:r>
          </a:p>
          <a:p>
            <a:r>
              <a:rPr lang="zh-CN" altLang="en-US" sz="800" dirty="0"/>
              <a:t>那么，一个十四岁的少年，如何能体会那些时刻处于崩溃边缘人物的复杂情感？如何用音乐赋予暴虐专制的国王以性格？又如何刻画一位在责任与爱情中挣扎、最终选择自尽的年轻女子？</a:t>
            </a:r>
          </a:p>
          <a:p>
            <a:r>
              <a:rPr lang="zh-CN" altLang="en-US" sz="800" dirty="0"/>
              <a:t>可以理解的是，莫扎特借鉴了当时歌剧创作的惯例。但即便如此，从这部作品中，已可隐约看出他音乐旅程的方向：通过音乐进入角色内心，揭示人物最深层的情感与矛盾，甚至让观众对看似最冷酷的人物产生共鸣与理解，这正是莫扎特音乐中最打动人心的特质之一。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C0A708-20CB-4F65-1CC4-63A930F47B98}"/>
              </a:ext>
            </a:extLst>
          </p:cNvPr>
          <p:cNvSpPr txBox="1"/>
          <p:nvPr/>
        </p:nvSpPr>
        <p:spPr>
          <a:xfrm>
            <a:off x="4952999" y="0"/>
            <a:ext cx="45066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dirty="0"/>
              <a:t>拉辛笔下的米特里达特，虽是战士，却最终在亲情与背叛中走向毁灭。莫扎特为饰演国王的男高音圭列尔莫</a:t>
            </a:r>
            <a:r>
              <a:rPr lang="en-US" altLang="zh-CN" sz="800" dirty="0"/>
              <a:t>·</a:t>
            </a:r>
            <a:r>
              <a:rPr lang="zh-CN" altLang="en-US" sz="800" dirty="0"/>
              <a:t>德埃托雷量身打造的咏叹调</a:t>
            </a:r>
            <a:r>
              <a:rPr lang="en-US" altLang="zh-CN" sz="800" dirty="0"/>
              <a:t>《</a:t>
            </a:r>
            <a:r>
              <a:rPr lang="zh-CN" altLang="en-US" sz="800" dirty="0"/>
              <a:t>若我的头戴上了桂冠</a:t>
            </a:r>
            <a:r>
              <a:rPr lang="en-US" altLang="zh-CN" sz="800" dirty="0"/>
              <a:t>》</a:t>
            </a:r>
            <a:r>
              <a:rPr lang="zh-CN" altLang="en-US" sz="800" dirty="0"/>
              <a:t>，就是这一风格的典范。德埃托雷以超大跨度音程著称，莫扎特不惜在不甚合理的地方加入十二度、十三度跳跃，既迎合了歌手的炫技需求，也赢得观众的敬佩。同时，音乐整体却始终下行，伴以叹息般的停顿，刻画出失败暴君内心的恐惧与不安。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dirty="0"/>
              <a:t>不过，最让年轻莫扎特倾心的，还是女主角阿斯帕西亚。她是莫扎特众多富有情感层次的女性角色中的第一个，甚至超越了男主角的光芒。她的登场咏叹调</a:t>
            </a:r>
            <a:r>
              <a:rPr lang="en-US" altLang="zh-CN" sz="800" dirty="0"/>
              <a:t>《</a:t>
            </a:r>
            <a:r>
              <a:rPr lang="zh-CN" altLang="en-US" sz="800" dirty="0"/>
              <a:t>面对命运的威胁</a:t>
            </a:r>
            <a:r>
              <a:rPr lang="en-US" altLang="zh-CN" sz="800" dirty="0"/>
              <a:t>》</a:t>
            </a:r>
            <a:r>
              <a:rPr lang="zh-CN" altLang="en-US" sz="800" dirty="0"/>
              <a:t>，让首演的女高音安东尼娅</a:t>
            </a:r>
            <a:r>
              <a:rPr lang="en-US" altLang="zh-CN" sz="800" dirty="0"/>
              <a:t>·</a:t>
            </a:r>
            <a:r>
              <a:rPr lang="zh-CN" altLang="en-US" sz="800" dirty="0"/>
              <a:t>贝尔纳斯科尼有机会尽情展现华丽技巧：宏伟的乐队前奏、宽广的旋律线条、直冲高音</a:t>
            </a:r>
            <a:r>
              <a:rPr lang="en-GB" sz="800" dirty="0"/>
              <a:t>C</a:t>
            </a:r>
            <a:r>
              <a:rPr lang="zh-CN" altLang="en-US" sz="800" dirty="0"/>
              <a:t>的炫目花腔</a:t>
            </a:r>
            <a:r>
              <a:rPr lang="en-US" altLang="zh-CN" sz="800" dirty="0"/>
              <a:t>——</a:t>
            </a:r>
            <a:r>
              <a:rPr lang="zh-CN" altLang="en-US" sz="800" dirty="0"/>
              <a:t>这是一首真正的“女王咏叹调”。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dirty="0"/>
              <a:t>而几幕之后，气氛却骤然转变。阿斯帕西亚的第二支咏叹调</a:t>
            </a:r>
            <a:r>
              <a:rPr lang="en-US" altLang="zh-CN" sz="800" dirty="0"/>
              <a:t>《</a:t>
            </a:r>
            <a:r>
              <a:rPr lang="zh-CN" altLang="en-US" sz="800" dirty="0"/>
              <a:t>我的心在颤抖</a:t>
            </a:r>
            <a:r>
              <a:rPr lang="en-US" altLang="zh-CN" sz="800" dirty="0"/>
              <a:t>》</a:t>
            </a:r>
            <a:r>
              <a:rPr lang="zh-CN" altLang="en-US" sz="800" dirty="0"/>
              <a:t>，堪称莫扎特最早的“绝望咏叹调”之一。这里，莫扎特不仅遵循了传统的咏叹调结构，更将失控的情绪以音乐形式真实再现：没有乐队前奏，音乐直接切入戏剧情境，</a:t>
            </a:r>
            <a:r>
              <a:rPr lang="en-GB" sz="800" dirty="0"/>
              <a:t>g</a:t>
            </a:r>
            <a:r>
              <a:rPr lang="zh-CN" altLang="en-US" sz="800" dirty="0"/>
              <a:t>小调的选择（莫扎特后来也用在</a:t>
            </a:r>
            <a:r>
              <a:rPr lang="en-US" altLang="zh-CN" sz="800" dirty="0"/>
              <a:t>《</a:t>
            </a:r>
            <a:r>
              <a:rPr lang="zh-CN" altLang="en-US" sz="800" dirty="0"/>
              <a:t>魔笛</a:t>
            </a:r>
            <a:r>
              <a:rPr lang="en-US" altLang="zh-CN" sz="800" dirty="0"/>
              <a:t>》</a:t>
            </a:r>
            <a:r>
              <a:rPr lang="zh-CN" altLang="en-US" sz="800" dirty="0"/>
              <a:t>中帕米娜的咏叹调</a:t>
            </a:r>
            <a:r>
              <a:rPr lang="en-US" altLang="zh-CN" sz="800" dirty="0"/>
              <a:t>《</a:t>
            </a:r>
            <a:r>
              <a:rPr lang="zh-CN" altLang="en-US" sz="800" dirty="0"/>
              <a:t>啊，我感到它消失了</a:t>
            </a:r>
            <a:r>
              <a:rPr lang="en-US" altLang="zh-CN" sz="800" dirty="0"/>
              <a:t>》</a:t>
            </a:r>
            <a:r>
              <a:rPr lang="zh-CN" altLang="en-US" sz="800" dirty="0"/>
              <a:t>中）烘托绝望的氛围，持续跳动的低音、颤抖的弦乐、断断续续的叹息句、旋转盘旋的动机，生动呈现了阿斯帕西亚混乱不安的内心。第三幕中，走投无路的她准备饮下米特里达特送来的毒酒，莫扎特用阴暗的小调色彩、哀婉的管乐声部、紧张的弦乐颤音与戏剧性的伴奏宣叙调，勾勒出她彻底崩溃、准备赴死的决绝。</a:t>
            </a:r>
          </a:p>
        </p:txBody>
      </p:sp>
      <p:pic>
        <p:nvPicPr>
          <p:cNvPr id="6" name="Picture 5" descr="A collage of people&#10;&#10;AI-generated content may be incorrect.">
            <a:extLst>
              <a:ext uri="{FF2B5EF4-FFF2-40B4-BE49-F238E27FC236}">
                <a16:creationId xmlns:a16="http://schemas.microsoft.com/office/drawing/2014/main" id="{DD6F2E05-ED1F-A183-3242-CE36ECD76C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068" y="2308324"/>
            <a:ext cx="3872546" cy="434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750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2221C-94E7-B33B-FA7C-65DD8ACDACFF}"/>
              </a:ext>
            </a:extLst>
          </p:cNvPr>
          <p:cNvSpPr txBox="1"/>
          <p:nvPr/>
        </p:nvSpPr>
        <p:spPr>
          <a:xfrm>
            <a:off x="389614" y="0"/>
            <a:ext cx="4564047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800" dirty="0"/>
              <a:t>《</a:t>
            </a:r>
            <a:r>
              <a:rPr lang="zh-CN" altLang="en-US" sz="800" dirty="0"/>
              <a:t>庞图斯的国王米特里达特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不仅令歌手们满意，正如利奥波德</a:t>
            </a:r>
            <a:r>
              <a:rPr lang="en-US" altLang="zh-CN" sz="800" dirty="0"/>
              <a:t>·</a:t>
            </a:r>
            <a:r>
              <a:rPr lang="zh-CN" altLang="en-US" sz="800" dirty="0"/>
              <a:t>莫扎特</a:t>
            </a:r>
            <a:r>
              <a:rPr lang="en-US" altLang="zh-CN" sz="800" dirty="0"/>
              <a:t>1770</a:t>
            </a:r>
            <a:r>
              <a:rPr lang="zh-CN" altLang="en-US" sz="800" dirty="0"/>
              <a:t>年</a:t>
            </a:r>
            <a:r>
              <a:rPr lang="en-US" altLang="zh-CN" sz="800" dirty="0"/>
              <a:t>11</a:t>
            </a:r>
            <a:r>
              <a:rPr lang="zh-CN" altLang="en-US" sz="800" dirty="0"/>
              <a:t>月</a:t>
            </a:r>
            <a:r>
              <a:rPr lang="en-US" altLang="zh-CN" sz="800" dirty="0"/>
              <a:t>10</a:t>
            </a:r>
            <a:r>
              <a:rPr lang="zh-CN" altLang="en-US" sz="800" dirty="0"/>
              <a:t>日信中所说，沃尔夫冈根据歌手“愿望与喜好”谱写了他们的咏叹调，也深得观众与剧院方的认可。因此，莫扎特随即接到米兰的两项新委托：一是为哈布斯堡大公费迪南德与摩德纳公主玛丽亚</a:t>
            </a:r>
            <a:r>
              <a:rPr lang="en-US" altLang="zh-CN" sz="800" dirty="0"/>
              <a:t>·</a:t>
            </a:r>
            <a:r>
              <a:rPr lang="zh-CN" altLang="en-US" sz="800" dirty="0"/>
              <a:t>贝阿特丽切的婚礼创作的节庆剧</a:t>
            </a:r>
            <a:r>
              <a:rPr lang="en-US" altLang="zh-CN" sz="800" dirty="0"/>
              <a:t>《</a:t>
            </a:r>
            <a:r>
              <a:rPr lang="zh-CN" altLang="en-US" sz="800" dirty="0"/>
              <a:t>阿斯卡尼奥在阿尔巴</a:t>
            </a:r>
            <a:r>
              <a:rPr lang="en-US" altLang="zh-CN" sz="800" dirty="0"/>
              <a:t>》</a:t>
            </a:r>
            <a:r>
              <a:rPr lang="zh-CN" altLang="en-US" sz="800" dirty="0"/>
              <a:t>，</a:t>
            </a:r>
            <a:r>
              <a:rPr lang="en-US" altLang="zh-CN" sz="800" dirty="0"/>
              <a:t>1771</a:t>
            </a:r>
            <a:r>
              <a:rPr lang="zh-CN" altLang="en-US" sz="800" dirty="0"/>
              <a:t>年</a:t>
            </a:r>
            <a:r>
              <a:rPr lang="en-US" altLang="zh-CN" sz="800" dirty="0"/>
              <a:t>10</a:t>
            </a:r>
            <a:r>
              <a:rPr lang="zh-CN" altLang="en-US" sz="800" dirty="0"/>
              <a:t>月</a:t>
            </a:r>
            <a:r>
              <a:rPr lang="en-US" altLang="zh-CN" sz="800" dirty="0"/>
              <a:t>17</a:t>
            </a:r>
            <a:r>
              <a:rPr lang="zh-CN" altLang="en-US" sz="800" dirty="0"/>
              <a:t>日上演；二是两年后在米兰摄政剧院上演的悲剧歌剧</a:t>
            </a:r>
            <a:r>
              <a:rPr lang="en-US" altLang="zh-CN" sz="800" dirty="0"/>
              <a:t>《</a:t>
            </a:r>
            <a:r>
              <a:rPr lang="zh-CN" altLang="en-US" sz="800" dirty="0"/>
              <a:t>卢修斯</a:t>
            </a:r>
            <a:r>
              <a:rPr lang="en-US" altLang="zh-CN" sz="800" dirty="0"/>
              <a:t>·</a:t>
            </a:r>
            <a:r>
              <a:rPr lang="zh-CN" altLang="en-US" sz="800" dirty="0"/>
              <a:t>西拉</a:t>
            </a:r>
            <a:r>
              <a:rPr lang="en-US" altLang="zh-CN" sz="800" dirty="0"/>
              <a:t>》</a:t>
            </a:r>
            <a:r>
              <a:rPr lang="zh-CN" altLang="en-US" sz="800" dirty="0"/>
              <a:t>。</a:t>
            </a:r>
          </a:p>
          <a:p>
            <a:r>
              <a:rPr lang="zh-CN" altLang="en-US" sz="800" dirty="0"/>
              <a:t>本可成为莫扎特辉煌歌剧生涯的开端，然而，</a:t>
            </a:r>
            <a:r>
              <a:rPr lang="en-US" altLang="zh-CN" sz="800" dirty="0"/>
              <a:t>《</a:t>
            </a:r>
            <a:r>
              <a:rPr lang="zh-CN" altLang="en-US" sz="800" dirty="0"/>
              <a:t>卢修斯</a:t>
            </a:r>
            <a:r>
              <a:rPr lang="en-US" altLang="zh-CN" sz="800" dirty="0"/>
              <a:t>·</a:t>
            </a:r>
            <a:r>
              <a:rPr lang="zh-CN" altLang="en-US" sz="800" dirty="0"/>
              <a:t>西拉</a:t>
            </a:r>
            <a:r>
              <a:rPr lang="en-US" altLang="zh-CN" sz="800" dirty="0"/>
              <a:t>》</a:t>
            </a:r>
            <a:r>
              <a:rPr lang="zh-CN" altLang="en-US" sz="800" dirty="0"/>
              <a:t>却成为他从意大利接到的最后一项歌剧委托。此后，尽管莫扎特最热爱的创作形式是歌剧，他却不得不为争取歌剧订单屡屡奔波。那段以</a:t>
            </a:r>
            <a:r>
              <a:rPr lang="en-US" altLang="zh-CN" sz="800" dirty="0"/>
              <a:t>《</a:t>
            </a:r>
            <a:r>
              <a:rPr lang="zh-CN" altLang="en-US" sz="800" dirty="0"/>
              <a:t>庞图斯的国王米特里达特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拉开帷幕的辉煌，终究在他成年之前戛然而止。 </a:t>
            </a:r>
            <a:endParaRPr lang="en-US" altLang="zh-CN" sz="800" dirty="0"/>
          </a:p>
          <a:p>
            <a:endParaRPr lang="en-US" sz="800" dirty="0"/>
          </a:p>
          <a:p>
            <a:r>
              <a:rPr lang="zh-CN" altLang="en-US" sz="800" b="1" dirty="0"/>
              <a:t>米特里达特是谁？</a:t>
            </a:r>
          </a:p>
          <a:p>
            <a:r>
              <a:rPr lang="zh-CN" altLang="en-US" sz="800" dirty="0"/>
              <a:t>历史人物与歌剧角色**</a:t>
            </a:r>
            <a:br>
              <a:rPr lang="zh-CN" altLang="en-US" sz="800" dirty="0"/>
            </a:br>
            <a:r>
              <a:rPr lang="zh-CN" altLang="en-US" sz="800" dirty="0"/>
              <a:t>文 </a:t>
            </a:r>
            <a:r>
              <a:rPr lang="en-US" altLang="zh-CN" sz="800" dirty="0"/>
              <a:t>/ </a:t>
            </a:r>
            <a:r>
              <a:rPr lang="zh-CN" altLang="en-US" sz="800" dirty="0"/>
              <a:t>德特勒夫</a:t>
            </a:r>
            <a:r>
              <a:rPr lang="en-US" altLang="zh-CN" sz="800" dirty="0"/>
              <a:t>·</a:t>
            </a:r>
            <a:r>
              <a:rPr lang="zh-CN" altLang="en-US" sz="800" dirty="0"/>
              <a:t>吉泽</a:t>
            </a:r>
          </a:p>
          <a:p>
            <a:r>
              <a:rPr lang="zh-CN" altLang="en-US" sz="800" dirty="0"/>
              <a:t>他曾三次发动与罗马帝国的战争，并成为罗马人真正强大的对手。米特里达特六世</a:t>
            </a:r>
            <a:r>
              <a:rPr lang="en-US" altLang="zh-CN" sz="800" dirty="0"/>
              <a:t>·</a:t>
            </a:r>
            <a:r>
              <a:rPr lang="zh-CN" altLang="en-US" sz="800" dirty="0"/>
              <a:t>欧帕托，庞图斯王国的国王，数十年来顽强抵抗罗马的扩张野心。他是古代历史上极具传奇色彩的统治者之一，一方面，他来自对我们而言颇为陌生的东方世界，另一方面，他又直接介入了当时欧洲边缘的权力角逐。</a:t>
            </a:r>
          </a:p>
          <a:p>
            <a:r>
              <a:rPr lang="zh-CN" altLang="en-US" sz="800" dirty="0"/>
              <a:t>法国剧作家拉辛曾将他塑造成悲剧英雄，而在莫扎特的歌剧中，他被多样化的音乐所刻画，激起的更多是人们的同情而非反感。那么，这位米特里达特究竟是谁？他在历史上又有着怎样的地位？</a:t>
            </a:r>
          </a:p>
          <a:p>
            <a:r>
              <a:rPr lang="zh-CN" altLang="en-US" sz="800" dirty="0"/>
              <a:t>大约公元前</a:t>
            </a:r>
            <a:r>
              <a:rPr lang="en-US" altLang="zh-CN" sz="800" dirty="0"/>
              <a:t>132</a:t>
            </a:r>
            <a:r>
              <a:rPr lang="zh-CN" altLang="en-US" sz="800" dirty="0"/>
              <a:t>年，米特里达特诞生。他很早便登上了庞图斯王国的王位。这个王国位于小亚细亚（今土耳其）黑海南岸，文化上深受希腊文明影响。米特里达特显然是一位极具雄心与行动力的君主，他不仅巩固了自身的统治，还将疆域扩展至黑海彼岸，例如克里米亚半岛，甚至深入到高加索地区。他逐渐成长为该地区，乃至更广泛范围内的重要权力玩家。</a:t>
            </a:r>
          </a:p>
          <a:p>
            <a:r>
              <a:rPr lang="zh-CN" altLang="en-US" sz="800" dirty="0"/>
              <a:t>随着罗马势力的不断扩张，尤其是他们通过“亚细亚行省”掌控了前帕加马王国的大片西部小亚细亚领土，庞图斯王国与罗马的直接冲突变得不可避免。这最终演变成了激烈的军事对抗。</a:t>
            </a:r>
          </a:p>
          <a:p>
            <a:r>
              <a:rPr lang="zh-CN" altLang="en-US" sz="800" dirty="0"/>
              <a:t>装备精良的米特里达特于公元前</a:t>
            </a:r>
            <a:r>
              <a:rPr lang="en-US" altLang="zh-CN" sz="800" dirty="0"/>
              <a:t>88</a:t>
            </a:r>
            <a:r>
              <a:rPr lang="zh-CN" altLang="en-US" sz="800" dirty="0"/>
              <a:t>年率先发起攻势，当时的罗马共和国正因内乱而动荡不安。米特里达特迅速控制了整个小亚细亚，甚至深入希腊境内，企图将罗马势力彻底赶出该地区。</a:t>
            </a:r>
          </a:p>
          <a:p>
            <a:r>
              <a:rPr lang="zh-CN" altLang="en-US" sz="800" dirty="0"/>
              <a:t>他不仅是一位出色的军事战略家和组织者，还建立起高效的行政系统、强大的军队与舰队。一度，他在这一地区拥有近乎绝对的统治权，并与亚美尼亚国王、同时也是他的女婿</a:t>
            </a:r>
            <a:r>
              <a:rPr lang="en-US" altLang="zh-CN" sz="800" dirty="0"/>
              <a:t>——</a:t>
            </a:r>
            <a:r>
              <a:rPr lang="zh-CN" altLang="en-US" sz="800" dirty="0"/>
              <a:t>提格拉内斯结成了强大的联盟。</a:t>
            </a:r>
          </a:p>
          <a:p>
            <a:r>
              <a:rPr lang="zh-CN" altLang="en-US" sz="800" dirty="0"/>
              <a:t>然而，罗马方面并未坐以待毙。由当时的亚细亚行省总督、后来成为罗马独裁者的苏拉领导，罗马军队成功地将庞图斯人逐出希腊，并逐步削弱了他们的势力。第二次、尤其是第三次米特里达特战争（这一系列战争很快被罗马历史学家命名为“米特里达特战争”）进一步改变了力量格局，罗马逐步占据上风。</a:t>
            </a:r>
          </a:p>
          <a:p>
            <a:r>
              <a:rPr lang="zh-CN" altLang="en-US" sz="800" dirty="0"/>
              <a:t>最终，公元前</a:t>
            </a:r>
            <a:r>
              <a:rPr lang="en-US" altLang="zh-CN" sz="800" dirty="0"/>
              <a:t>63</a:t>
            </a:r>
            <a:r>
              <a:rPr lang="zh-CN" altLang="en-US" sz="800" dirty="0"/>
              <a:t>年，罗马名将庞培彻底击溃了米特里达特，之前卢库鲁斯也已对他造成重创。然而，在此之前的数年中，米特里达特多次以劣势兵力对抗罗马强军，屡次赢得不容忽视的战果，这也让他赢得了“顽强且危险对手”的名声。</a:t>
            </a:r>
          </a:p>
          <a:p>
            <a:r>
              <a:rPr lang="zh-CN" altLang="en-US" sz="800" dirty="0"/>
              <a:t>关于米特里达特的具体死亡情况，史书并不明确。有一种说法认为他服毒自尽，另一种版本则称，当大势已去时，他命令亲信将自己杀死。可以确认的是，他的儿子法尔纳切斯，为了亲近罗马并寻求与之结盟，最终背叛了父亲。而且，米特里达特自身的国力与军事实力也已耗尽，继续与老对手罗马作战已毫无胜算。</a:t>
            </a:r>
          </a:p>
          <a:p>
            <a:r>
              <a:rPr lang="zh-CN" altLang="en-US" sz="800" dirty="0"/>
              <a:t>尽管具体细节模糊不清，但米特里达特“宁死不屈、连同权力一起葬送生命”的形象却广为流传。这种模糊与不确定性，一方面源于主要史料作者</a:t>
            </a:r>
            <a:r>
              <a:rPr lang="en-US" altLang="zh-CN" sz="800" dirty="0"/>
              <a:t>——</a:t>
            </a:r>
            <a:r>
              <a:rPr lang="zh-CN" altLang="en-US" sz="800" dirty="0"/>
              <a:t>罗马历史学家阿庇安和尤斯蒂努斯</a:t>
            </a:r>
            <a:r>
              <a:rPr lang="en-US" altLang="zh-CN" sz="800" dirty="0"/>
              <a:t>——</a:t>
            </a:r>
            <a:r>
              <a:rPr lang="zh-CN" altLang="en-US" sz="800" dirty="0"/>
              <a:t>并非亲历者，而是多年后站在历史回顾的角度书写的。</a:t>
            </a:r>
          </a:p>
          <a:p>
            <a:r>
              <a:rPr lang="zh-CN" altLang="en-US" sz="800" dirty="0"/>
              <a:t>尽管如此，米特里达特的形象仍在文学与歌剧中鲜活地存在。仅以拉辛开创性的悲剧</a:t>
            </a:r>
            <a:r>
              <a:rPr lang="en-US" altLang="zh-CN" sz="800" dirty="0"/>
              <a:t>《</a:t>
            </a:r>
            <a:r>
              <a:rPr lang="zh-CN" altLang="en-US" sz="800" dirty="0"/>
              <a:t>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为基础，至少有二十余部音乐剧作品相继诞生。这些作品大多保留了他个性中的关键特征：强烈的权力欲、果敢的行动力，时而暴躁易怒，甚至对家人也冷酷无情。</a:t>
            </a:r>
          </a:p>
          <a:p>
            <a:r>
              <a:rPr lang="zh-CN" altLang="en-US" sz="800" dirty="0"/>
              <a:t>米特里达特既是悲剧性的，也是英雄性的，他的性格充满矛盾。他所处的时代、他的所作所为，同样交织着冲突与对立。他既是一个东方世界的霸主，也是一名挑战罗马权威的战士；既是野心勃勃的统治者，也是命运悲剧的牺牲品。</a:t>
            </a:r>
          </a:p>
          <a:p>
            <a:endParaRPr lang="en-DE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558EA1-C987-E35C-9653-5E359C258C4B}"/>
              </a:ext>
            </a:extLst>
          </p:cNvPr>
          <p:cNvSpPr txBox="1"/>
          <p:nvPr/>
        </p:nvSpPr>
        <p:spPr>
          <a:xfrm>
            <a:off x="4952338" y="0"/>
            <a:ext cx="463693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zh-CN" altLang="en-US" sz="800" b="1" dirty="0"/>
              <a:t>让</a:t>
            </a:r>
            <a:r>
              <a:rPr lang="en-US" altLang="zh-CN" sz="800" b="1" dirty="0"/>
              <a:t>·</a:t>
            </a:r>
            <a:r>
              <a:rPr lang="zh-CN" altLang="en-US" sz="800" b="1" dirty="0"/>
              <a:t>拉辛的</a:t>
            </a:r>
            <a:r>
              <a:rPr lang="en-US" altLang="zh-CN" sz="800" b="1" dirty="0"/>
              <a:t>《</a:t>
            </a:r>
            <a:r>
              <a:rPr lang="zh-CN" altLang="en-US" sz="800" b="1" dirty="0"/>
              <a:t>米特里达特</a:t>
            </a:r>
            <a:r>
              <a:rPr lang="en-US" altLang="zh-CN" sz="800" b="1" dirty="0"/>
              <a:t>》</a:t>
            </a:r>
            <a:r>
              <a:rPr lang="zh-CN" altLang="en-US" sz="800" b="1" dirty="0"/>
              <a:t>悲剧</a:t>
            </a:r>
          </a:p>
          <a:p>
            <a:pPr>
              <a:buNone/>
            </a:pPr>
            <a:r>
              <a:rPr lang="zh-CN" altLang="en-US" sz="800" dirty="0"/>
              <a:t>文 </a:t>
            </a:r>
            <a:r>
              <a:rPr lang="en-US" altLang="zh-CN" sz="800" dirty="0"/>
              <a:t>/ </a:t>
            </a:r>
            <a:r>
              <a:rPr lang="zh-CN" altLang="en-US" sz="800" dirty="0"/>
              <a:t>艾娜</a:t>
            </a:r>
            <a:r>
              <a:rPr lang="en-US" altLang="zh-CN" sz="800" dirty="0"/>
              <a:t>·</a:t>
            </a:r>
            <a:r>
              <a:rPr lang="zh-CN" altLang="en-US" sz="800" dirty="0"/>
              <a:t>奥布里</a:t>
            </a:r>
          </a:p>
          <a:p>
            <a:pPr>
              <a:buNone/>
            </a:pPr>
            <a:r>
              <a:rPr lang="zh-CN" altLang="en-US" sz="800" dirty="0"/>
              <a:t>在让</a:t>
            </a:r>
            <a:r>
              <a:rPr lang="en-US" altLang="zh-CN" sz="800" dirty="0"/>
              <a:t>·</a:t>
            </a:r>
            <a:r>
              <a:rPr lang="zh-CN" altLang="en-US" sz="800" dirty="0"/>
              <a:t>拉辛众多广受欢迎的戏剧作品中，比如</a:t>
            </a:r>
            <a:r>
              <a:rPr lang="en-US" altLang="zh-CN" sz="800" dirty="0"/>
              <a:t>《</a:t>
            </a:r>
            <a:r>
              <a:rPr lang="zh-CN" altLang="en-US" sz="800" dirty="0"/>
              <a:t>费德尔</a:t>
            </a:r>
            <a:r>
              <a:rPr lang="en-US" altLang="zh-CN" sz="800" dirty="0"/>
              <a:t>》</a:t>
            </a:r>
            <a:r>
              <a:rPr lang="zh-CN" altLang="en-US" sz="800" dirty="0"/>
              <a:t>、</a:t>
            </a:r>
            <a:r>
              <a:rPr lang="en-US" altLang="zh-CN" sz="800" dirty="0"/>
              <a:t>《</a:t>
            </a:r>
            <a:r>
              <a:rPr lang="zh-CN" altLang="en-US" sz="800" dirty="0"/>
              <a:t>贝瑞尼丝</a:t>
            </a:r>
            <a:r>
              <a:rPr lang="en-US" altLang="zh-CN" sz="800" dirty="0"/>
              <a:t>》</a:t>
            </a:r>
            <a:r>
              <a:rPr lang="zh-CN" altLang="en-US" sz="800" dirty="0"/>
              <a:t>、</a:t>
            </a:r>
            <a:r>
              <a:rPr lang="en-US" altLang="zh-CN" sz="800" dirty="0"/>
              <a:t>《</a:t>
            </a:r>
            <a:r>
              <a:rPr lang="zh-CN" altLang="en-US" sz="800" dirty="0"/>
              <a:t>不列塔尼库斯</a:t>
            </a:r>
            <a:r>
              <a:rPr lang="en-US" altLang="zh-CN" sz="800" dirty="0"/>
              <a:t>》</a:t>
            </a:r>
            <a:r>
              <a:rPr lang="zh-CN" altLang="en-US" sz="800" dirty="0"/>
              <a:t>或</a:t>
            </a:r>
            <a:r>
              <a:rPr lang="en-US" altLang="zh-CN" sz="800" dirty="0"/>
              <a:t>《</a:t>
            </a:r>
            <a:r>
              <a:rPr lang="zh-CN" altLang="en-US" sz="800" dirty="0"/>
              <a:t>巴雅泽</a:t>
            </a:r>
            <a:r>
              <a:rPr lang="en-US" altLang="zh-CN" sz="800" dirty="0"/>
              <a:t>》</a:t>
            </a:r>
            <a:r>
              <a:rPr lang="zh-CN" altLang="en-US" sz="800" dirty="0"/>
              <a:t>，仅举几例，</a:t>
            </a:r>
            <a:r>
              <a:rPr lang="en-US" altLang="zh-CN" sz="800" dirty="0"/>
              <a:t>《</a:t>
            </a:r>
            <a:r>
              <a:rPr lang="zh-CN" altLang="en-US" sz="800" dirty="0"/>
              <a:t>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如今已不再是最知名的剧作之一。与</a:t>
            </a:r>
            <a:r>
              <a:rPr lang="en-US" altLang="zh-CN" sz="800" dirty="0"/>
              <a:t>《</a:t>
            </a:r>
            <a:r>
              <a:rPr lang="zh-CN" altLang="en-US" sz="800" dirty="0"/>
              <a:t>以斯帖</a:t>
            </a:r>
            <a:r>
              <a:rPr lang="en-US" altLang="zh-CN" sz="800" dirty="0"/>
              <a:t>》</a:t>
            </a:r>
            <a:r>
              <a:rPr lang="zh-CN" altLang="en-US" sz="800" dirty="0"/>
              <a:t>一样，它大概是拉辛最少被研究、上演次数最少的作品之一。</a:t>
            </a:r>
          </a:p>
          <a:p>
            <a:pPr>
              <a:buNone/>
            </a:pPr>
            <a:r>
              <a:rPr lang="zh-CN" altLang="en-US" sz="800" dirty="0"/>
              <a:t>然而，这部作品在最初上演时，却是法国国王路易十四最钟爱的剧目。正如法国军事家和外交官丹若在</a:t>
            </a:r>
            <a:r>
              <a:rPr lang="en-US" altLang="zh-CN" sz="800" dirty="0"/>
              <a:t>1684</a:t>
            </a:r>
            <a:r>
              <a:rPr lang="zh-CN" altLang="en-US" sz="800" dirty="0"/>
              <a:t>年</a:t>
            </a:r>
            <a:r>
              <a:rPr lang="en-US" altLang="zh-CN" sz="800" dirty="0"/>
              <a:t>11</a:t>
            </a:r>
            <a:r>
              <a:rPr lang="zh-CN" altLang="en-US" sz="800" dirty="0"/>
              <a:t>月</a:t>
            </a:r>
            <a:r>
              <a:rPr lang="en-US" altLang="zh-CN" sz="800" dirty="0"/>
              <a:t>5</a:t>
            </a:r>
            <a:r>
              <a:rPr lang="zh-CN" altLang="en-US" sz="800" dirty="0"/>
              <a:t>日的记录中所写，那时“太阳王”正居住在枫丹白露宫：“晚上有法国喜剧演出，国王来了，选演了</a:t>
            </a:r>
            <a:r>
              <a:rPr lang="en-US" altLang="zh-CN" sz="800" dirty="0"/>
              <a:t>《</a:t>
            </a:r>
            <a:r>
              <a:rPr lang="zh-CN" altLang="en-US" sz="800" dirty="0"/>
              <a:t>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，因为这是他最喜欢的戏剧。”</a:t>
            </a:r>
          </a:p>
          <a:p>
            <a:pPr>
              <a:buNone/>
            </a:pPr>
            <a:r>
              <a:rPr lang="en-US" altLang="zh-CN" sz="800" dirty="0"/>
              <a:t>《</a:t>
            </a:r>
            <a:r>
              <a:rPr lang="zh-CN" altLang="en-US" sz="800" dirty="0"/>
              <a:t>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于</a:t>
            </a:r>
            <a:r>
              <a:rPr lang="en-US" altLang="zh-CN" sz="800" dirty="0"/>
              <a:t>1673</a:t>
            </a:r>
            <a:r>
              <a:rPr lang="zh-CN" altLang="en-US" sz="800" dirty="0"/>
              <a:t>年在巴黎布尔贡宫剧院首次上演，此后多次重演。该剧以真实历史事件为背景，讲述了庞图斯国王、罗马宿敌</a:t>
            </a:r>
            <a:r>
              <a:rPr lang="en-US" altLang="zh-CN" sz="800" dirty="0"/>
              <a:t>——</a:t>
            </a:r>
            <a:r>
              <a:rPr lang="zh-CN" altLang="en-US" sz="800" dirty="0"/>
              <a:t>米特里达特六世</a:t>
            </a:r>
            <a:r>
              <a:rPr lang="en-US" altLang="zh-CN" sz="800" dirty="0"/>
              <a:t>·</a:t>
            </a:r>
            <a:r>
              <a:rPr lang="zh-CN" altLang="en-US" sz="800" dirty="0"/>
              <a:t>欧帕托的故事。国王之死是全剧的高潮与终点</a:t>
            </a:r>
            <a:r>
              <a:rPr lang="en-US" altLang="zh-CN" sz="800" dirty="0"/>
              <a:t>——</a:t>
            </a:r>
            <a:r>
              <a:rPr lang="zh-CN" altLang="en-US" sz="800" dirty="0"/>
              <a:t>这一悲剧性的结局早已被拉辛之前的作者所关注，例如戈蒂耶</a:t>
            </a:r>
            <a:r>
              <a:rPr lang="en-US" altLang="zh-CN" sz="800" dirty="0"/>
              <a:t>·</a:t>
            </a:r>
            <a:r>
              <a:rPr lang="zh-CN" altLang="en-US" sz="800" dirty="0"/>
              <a:t>德</a:t>
            </a:r>
            <a:r>
              <a:rPr lang="en-US" altLang="zh-CN" sz="800" dirty="0"/>
              <a:t>·</a:t>
            </a:r>
            <a:r>
              <a:rPr lang="zh-CN" altLang="en-US" sz="800" dirty="0"/>
              <a:t>科斯特</a:t>
            </a:r>
            <a:r>
              <a:rPr lang="en-US" altLang="zh-CN" sz="800" dirty="0"/>
              <a:t>·</a:t>
            </a:r>
            <a:r>
              <a:rPr lang="zh-CN" altLang="en-US" sz="800" dirty="0"/>
              <a:t>德</a:t>
            </a:r>
            <a:r>
              <a:rPr lang="en-US" altLang="zh-CN" sz="800" dirty="0"/>
              <a:t>·</a:t>
            </a:r>
            <a:r>
              <a:rPr lang="zh-CN" altLang="en-US" sz="800" dirty="0"/>
              <a:t>拉</a:t>
            </a:r>
            <a:r>
              <a:rPr lang="en-US" altLang="zh-CN" sz="800" dirty="0"/>
              <a:t>·</a:t>
            </a:r>
            <a:r>
              <a:rPr lang="zh-CN" altLang="en-US" sz="800" dirty="0"/>
              <a:t>卡尔普雷内德在其作品</a:t>
            </a:r>
            <a:r>
              <a:rPr lang="en-US" altLang="zh-CN" sz="800" dirty="0"/>
              <a:t>《</a:t>
            </a:r>
            <a:r>
              <a:rPr lang="zh-CN" altLang="en-US" sz="800" dirty="0"/>
              <a:t>米特里达特之死</a:t>
            </a:r>
            <a:r>
              <a:rPr lang="en-US" altLang="zh-CN" sz="800" dirty="0"/>
              <a:t>》</a:t>
            </a:r>
            <a:r>
              <a:rPr lang="zh-CN" altLang="en-US" sz="800" dirty="0"/>
              <a:t>中便有类似主题。</a:t>
            </a:r>
          </a:p>
          <a:p>
            <a:pPr>
              <a:buNone/>
            </a:pPr>
            <a:r>
              <a:rPr lang="zh-CN" altLang="en-US" sz="800" dirty="0"/>
              <a:t>该剧的剧情围绕米特里达特的两个儿子</a:t>
            </a:r>
            <a:r>
              <a:rPr lang="en-US" altLang="zh-CN" sz="800" dirty="0"/>
              <a:t>——</a:t>
            </a:r>
            <a:r>
              <a:rPr lang="zh-CN" altLang="en-US" sz="800" dirty="0"/>
              <a:t>锡法雷斯和法尔纳切展开，两人都爱上了莫妮梅，既是彼此的对手，也是父亲米特里达特的情敌。锡法雷斯代表了那个复仇心切、尽管深爱莫妮梅却依旧忠于父亲的儿子形象；而法尔纳切则是背叛父亲的儿子，他一心想在父亲死讯传出后娶莫妮梅为妻，并与敌对的罗马人结盟。</a:t>
            </a:r>
          </a:p>
          <a:p>
            <a:pPr>
              <a:buNone/>
            </a:pPr>
            <a:r>
              <a:rPr lang="zh-CN" altLang="en-US" sz="800" dirty="0"/>
              <a:t>米特里达特回国后，通过心腹阿尔巴特、菲狄墨以及自己的观察，逐渐揭开了被隐瞒的各种秘密。</a:t>
            </a:r>
          </a:p>
          <a:p>
            <a:pPr>
              <a:buNone/>
            </a:pPr>
            <a:r>
              <a:rPr lang="zh-CN" altLang="en-US" sz="800" dirty="0"/>
              <a:t>拉辛的这部剧后来被朱塞佩</a:t>
            </a:r>
            <a:r>
              <a:rPr lang="en-US" altLang="zh-CN" sz="800" dirty="0"/>
              <a:t>·</a:t>
            </a:r>
            <a:r>
              <a:rPr lang="zh-CN" altLang="en-US" sz="800" dirty="0"/>
              <a:t>帕里尼翻译成意大利语，维托里奥</a:t>
            </a:r>
            <a:r>
              <a:rPr lang="en-US" altLang="zh-CN" sz="800" dirty="0"/>
              <a:t>·</a:t>
            </a:r>
            <a:r>
              <a:rPr lang="zh-CN" altLang="en-US" sz="800" dirty="0"/>
              <a:t>阿梅代奥</a:t>
            </a:r>
            <a:r>
              <a:rPr lang="en-US" altLang="zh-CN" sz="800" dirty="0"/>
              <a:t>·</a:t>
            </a:r>
            <a:r>
              <a:rPr lang="zh-CN" altLang="en-US" sz="800" dirty="0"/>
              <a:t>奇尼亚</a:t>
            </a:r>
            <a:r>
              <a:rPr lang="en-US" altLang="zh-CN" sz="800" dirty="0"/>
              <a:t>-</a:t>
            </a:r>
            <a:r>
              <a:rPr lang="zh-CN" altLang="en-US" sz="800" dirty="0"/>
              <a:t>桑蒂正是基于这一译本改编了歌剧剧本，最终由莫扎特谱写成音乐。</a:t>
            </a:r>
          </a:p>
          <a:p>
            <a:pPr>
              <a:buNone/>
            </a:pPr>
            <a:r>
              <a:rPr lang="zh-CN" altLang="en-US" sz="800" dirty="0"/>
              <a:t>由于莫扎特的歌剧</a:t>
            </a:r>
            <a:r>
              <a:rPr lang="en-US" altLang="zh-CN" sz="800" dirty="0"/>
              <a:t>《</a:t>
            </a:r>
            <a:r>
              <a:rPr lang="zh-CN" altLang="en-US" sz="800" dirty="0"/>
              <a:t>庞图斯的国王米特里达特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的剧情几乎与拉辛的戏剧完全一致，人们不禁会问，莫扎特究竟如何“改造”了这部法国悲剧？这一问题尤其引起了法国文学教授查尔斯</a:t>
            </a:r>
            <a:r>
              <a:rPr lang="en-US" altLang="zh-CN" sz="800" dirty="0"/>
              <a:t>·</a:t>
            </a:r>
            <a:r>
              <a:rPr lang="zh-CN" altLang="en-US" sz="800" dirty="0"/>
              <a:t>马祖埃的兴趣，</a:t>
            </a:r>
            <a:r>
              <a:rPr lang="en-US" altLang="zh-CN" sz="800" dirty="0"/>
              <a:t>2009</a:t>
            </a:r>
            <a:r>
              <a:rPr lang="zh-CN" altLang="en-US" sz="800" dirty="0"/>
              <a:t>年，他发表了题为</a:t>
            </a:r>
            <a:r>
              <a:rPr lang="en-US" altLang="zh-CN" sz="800" dirty="0"/>
              <a:t>《</a:t>
            </a:r>
            <a:r>
              <a:rPr lang="zh-CN" altLang="en-US" sz="800" dirty="0"/>
              <a:t>莫扎特与法国悲剧</a:t>
            </a:r>
            <a:r>
              <a:rPr lang="en-US" altLang="zh-CN" sz="800" dirty="0"/>
              <a:t>》</a:t>
            </a:r>
            <a:r>
              <a:rPr lang="zh-CN" altLang="en-US" sz="800" dirty="0"/>
              <a:t>的文章。</a:t>
            </a:r>
          </a:p>
          <a:p>
            <a:pPr>
              <a:buNone/>
            </a:pPr>
            <a:r>
              <a:rPr lang="zh-CN" altLang="en-US" sz="800" dirty="0"/>
              <a:t>在马祖埃看来，莫扎特的歌剧试图削弱原悲剧中人物命运的无可逃避性，并为和平与幸福打开一扇可能的大门。剧中的痛苦与复仇，在莫扎特的歌剧中，最终通过幸福的和解得到解决，特别是法尔纳切（拉辛剧中的</a:t>
            </a:r>
            <a:r>
              <a:rPr lang="en-GB" sz="800" dirty="0" err="1"/>
              <a:t>Pharnace</a:t>
            </a:r>
            <a:r>
              <a:rPr lang="en-GB" sz="800" dirty="0"/>
              <a:t>）</a:t>
            </a:r>
            <a:r>
              <a:rPr lang="zh-CN" altLang="en-US" sz="800" dirty="0"/>
              <a:t>这一角色，在莫扎特的歌剧中，他通过一首咏叹调</a:t>
            </a:r>
            <a:r>
              <a:rPr lang="en-US" altLang="zh-CN" sz="800" dirty="0"/>
              <a:t>《</a:t>
            </a:r>
            <a:r>
              <a:rPr lang="zh-CN" altLang="en-US" sz="800" dirty="0"/>
              <a:t>我的双眼已重见光明</a:t>
            </a:r>
            <a:r>
              <a:rPr lang="en-US" altLang="zh-CN" sz="800" dirty="0"/>
              <a:t>》</a:t>
            </a:r>
            <a:r>
              <a:rPr lang="zh-CN" altLang="en-US" sz="800" dirty="0"/>
              <a:t>（</a:t>
            </a:r>
            <a:r>
              <a:rPr lang="en-GB" sz="800" dirty="0"/>
              <a:t>Gia </a:t>
            </a:r>
            <a:r>
              <a:rPr lang="en-GB" sz="800" dirty="0" err="1"/>
              <a:t>dagli</a:t>
            </a:r>
            <a:r>
              <a:rPr lang="en-GB" sz="800" dirty="0"/>
              <a:t> </a:t>
            </a:r>
            <a:r>
              <a:rPr lang="en-GB" sz="800" dirty="0" err="1"/>
              <a:t>occhi</a:t>
            </a:r>
            <a:r>
              <a:rPr lang="en-GB" sz="800" dirty="0"/>
              <a:t> il velo </a:t>
            </a:r>
            <a:r>
              <a:rPr lang="en-GB" sz="800" dirty="0" err="1"/>
              <a:t>è</a:t>
            </a:r>
            <a:r>
              <a:rPr lang="en-GB" sz="800" dirty="0"/>
              <a:t> </a:t>
            </a:r>
            <a:r>
              <a:rPr lang="en-GB" sz="800" dirty="0" err="1"/>
              <a:t>tolto</a:t>
            </a:r>
            <a:r>
              <a:rPr lang="en-GB" sz="800" dirty="0"/>
              <a:t>）</a:t>
            </a:r>
            <a:r>
              <a:rPr lang="zh-CN" altLang="en-US" sz="800" dirty="0"/>
              <a:t>坦白悔过、重新走上正道、忠于父亲</a:t>
            </a:r>
            <a:r>
              <a:rPr lang="en-US" altLang="zh-CN" sz="800" dirty="0"/>
              <a:t>——</a:t>
            </a:r>
            <a:r>
              <a:rPr lang="zh-CN" altLang="en-US" sz="800" dirty="0"/>
              <a:t>这是拉辛的悲剧中绝不可能出现的情节。</a:t>
            </a:r>
          </a:p>
          <a:p>
            <a:pPr>
              <a:buNone/>
            </a:pPr>
            <a:r>
              <a:rPr lang="zh-CN" altLang="en-US" sz="800" dirty="0"/>
              <a:t>同样，虽然莫扎特笔下米特里达特的死亡场面依旧充满悲剧色彩，但与法国戏剧相比，整体却显得“更加幸福”。</a:t>
            </a:r>
          </a:p>
          <a:p>
            <a:pPr>
              <a:buNone/>
            </a:pPr>
            <a:r>
              <a:rPr lang="zh-CN" altLang="en-US" sz="800" dirty="0"/>
              <a:t>尽管意大利“严肃歌剧”（</a:t>
            </a:r>
            <a:r>
              <a:rPr lang="en-GB" sz="800" dirty="0"/>
              <a:t>Opera seria）</a:t>
            </a:r>
            <a:r>
              <a:rPr lang="zh-CN" altLang="en-US" sz="800" dirty="0"/>
              <a:t>本身就非常适合表现悲剧题材，但马祖埃仍认为，莫扎特选择这样一个相对和平结局，表达了他对悲剧本质的某种拒绝。</a:t>
            </a:r>
          </a:p>
          <a:p>
            <a:r>
              <a:rPr lang="zh-CN" altLang="en-US" sz="800" dirty="0"/>
              <a:t>马祖埃甚至引用了德国著名神学家卡尔</a:t>
            </a:r>
            <a:r>
              <a:rPr lang="en-US" altLang="zh-CN" sz="800" dirty="0"/>
              <a:t>·</a:t>
            </a:r>
            <a:r>
              <a:rPr lang="zh-CN" altLang="en-US" sz="800" dirty="0"/>
              <a:t>巴特的话，巴特在其</a:t>
            </a:r>
            <a:r>
              <a:rPr lang="en-US" altLang="zh-CN" sz="800" dirty="0"/>
              <a:t>《</a:t>
            </a:r>
            <a:r>
              <a:rPr lang="zh-CN" altLang="en-US" sz="800" dirty="0"/>
              <a:t>莫扎特传</a:t>
            </a:r>
            <a:r>
              <a:rPr lang="en-US" altLang="zh-CN" sz="800" dirty="0"/>
              <a:t>》</a:t>
            </a:r>
            <a:r>
              <a:rPr lang="zh-CN" altLang="en-US" sz="800" dirty="0"/>
              <a:t>中写道：“从根本上讲，莫扎特实际上从未真正‘悲剧性’过。”</a:t>
            </a:r>
          </a:p>
        </p:txBody>
      </p:sp>
    </p:spTree>
    <p:extLst>
      <p:ext uri="{BB962C8B-B14F-4D97-AF65-F5344CB8AC3E}">
        <p14:creationId xmlns:p14="http://schemas.microsoft.com/office/powerpoint/2010/main" val="34623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DA4C9-08FC-61DD-1CF1-AF7730587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3849CD-D4A1-77AF-90F4-D494D513678E}"/>
              </a:ext>
            </a:extLst>
          </p:cNvPr>
          <p:cNvSpPr txBox="1"/>
          <p:nvPr/>
        </p:nvSpPr>
        <p:spPr>
          <a:xfrm>
            <a:off x="446315" y="0"/>
            <a:ext cx="450668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b="1" dirty="0"/>
              <a:t>简介 </a:t>
            </a:r>
            <a:r>
              <a:rPr lang="en-GB" sz="800" b="1" dirty="0"/>
              <a:t>Introduction</a:t>
            </a:r>
          </a:p>
          <a:p>
            <a:r>
              <a:rPr lang="zh-CN" altLang="en-US" sz="800" b="1" dirty="0"/>
              <a:t>歌剧 彭特王米特里达特</a:t>
            </a:r>
            <a:endParaRPr lang="zh-CN" altLang="en-US" sz="800" dirty="0"/>
          </a:p>
          <a:p>
            <a:r>
              <a:rPr lang="en-US" altLang="zh-CN" sz="800" dirty="0"/>
              <a:t>《</a:t>
            </a:r>
            <a:r>
              <a:rPr lang="zh-CN" altLang="en-US" sz="800" dirty="0"/>
              <a:t>彭特王米特里达特</a:t>
            </a:r>
            <a:r>
              <a:rPr lang="en-US" altLang="zh-CN" sz="800" dirty="0"/>
              <a:t>》(</a:t>
            </a:r>
            <a:r>
              <a:rPr lang="en-GB" sz="800" dirty="0" err="1"/>
              <a:t>Mitridate</a:t>
            </a:r>
            <a:r>
              <a:rPr lang="en-GB" sz="800" dirty="0"/>
              <a:t>, re di Ponto)</a:t>
            </a:r>
            <a:r>
              <a:rPr lang="zh-CN" altLang="en-US" sz="800" dirty="0"/>
              <a:t>是</a:t>
            </a:r>
            <a:r>
              <a:rPr lang="en-US" altLang="zh-CN" sz="800" dirty="0"/>
              <a:t>14</a:t>
            </a:r>
            <a:r>
              <a:rPr lang="zh-CN" altLang="en-US" sz="800" dirty="0"/>
              <a:t>岁少年莫扎特于</a:t>
            </a:r>
            <a:r>
              <a:rPr lang="en-US" altLang="zh-CN" sz="800" dirty="0"/>
              <a:t>1770</a:t>
            </a:r>
            <a:r>
              <a:rPr lang="zh-CN" altLang="en-US" sz="800" dirty="0"/>
              <a:t>年在意大利旅行途中作曲的歌剧。</a:t>
            </a:r>
            <a:r>
              <a:rPr lang="en-US" altLang="zh-CN" sz="800" dirty="0"/>
              <a:t>6</a:t>
            </a:r>
            <a:r>
              <a:rPr lang="zh-CN" altLang="en-US" sz="800" dirty="0"/>
              <a:t>年前到巴黎时，父亲雷奥博似乎已经计划着到意大利的旅行，</a:t>
            </a:r>
            <a:r>
              <a:rPr lang="en-US" altLang="zh-CN" sz="800" dirty="0"/>
              <a:t>1769</a:t>
            </a:r>
            <a:r>
              <a:rPr lang="zh-CN" altLang="en-US" sz="800" dirty="0"/>
              <a:t>年</a:t>
            </a:r>
            <a:r>
              <a:rPr lang="en-US" altLang="zh-CN" sz="800" dirty="0"/>
              <a:t>12</a:t>
            </a:r>
            <a:r>
              <a:rPr lang="zh-CN" altLang="en-US" sz="800" dirty="0"/>
              <a:t>月，这计划就实现了。这次旅行约持续了</a:t>
            </a:r>
            <a:r>
              <a:rPr lang="en-US" altLang="zh-CN" sz="800" dirty="0"/>
              <a:t>1</a:t>
            </a:r>
            <a:r>
              <a:rPr lang="zh-CN" altLang="en-US" sz="800" dirty="0"/>
              <a:t>年</a:t>
            </a:r>
            <a:r>
              <a:rPr lang="en-US" altLang="zh-CN" sz="800" dirty="0"/>
              <a:t>4</a:t>
            </a:r>
            <a:r>
              <a:rPr lang="zh-CN" altLang="en-US" sz="800" dirty="0"/>
              <a:t>个月，使莫扎特在歌剧写作上产生巨大跃进。</a:t>
            </a:r>
          </a:p>
          <a:p>
            <a:r>
              <a:rPr lang="zh-CN" altLang="en-US" sz="800" dirty="0"/>
              <a:t>莫扎特父子先在意大利北部各地旅行演奏，也到处看歌剧的演出，次年</a:t>
            </a:r>
            <a:r>
              <a:rPr lang="en-US" altLang="zh-CN" sz="800" dirty="0"/>
              <a:t>3</a:t>
            </a:r>
            <a:r>
              <a:rPr lang="zh-CN" altLang="en-US" sz="800" dirty="0"/>
              <a:t>月底才到米兰。</a:t>
            </a:r>
            <a:r>
              <a:rPr lang="en-US" altLang="zh-CN" sz="800" dirty="0"/>
              <a:t>3</a:t>
            </a:r>
            <a:r>
              <a:rPr lang="zh-CN" altLang="en-US" sz="800" dirty="0"/>
              <a:t>月</a:t>
            </a:r>
            <a:r>
              <a:rPr lang="en-US" altLang="zh-CN" sz="800" dirty="0"/>
              <a:t>12</a:t>
            </a:r>
            <a:r>
              <a:rPr lang="zh-CN" altLang="en-US" sz="800" dirty="0"/>
              <a:t>曰在费米安伯爵家演唱的三首咏叹调</a:t>
            </a:r>
            <a:r>
              <a:rPr lang="en-US" altLang="zh-CN" sz="800" dirty="0"/>
              <a:t>( </a:t>
            </a:r>
            <a:r>
              <a:rPr lang="en-GB" sz="800" dirty="0"/>
              <a:t>K78、79、8 </a:t>
            </a:r>
            <a:r>
              <a:rPr lang="zh-CN" altLang="en-US" sz="800" dirty="0"/>
              <a:t>获得肯定，于是马上接受委托谱写歌剧，这就是</a:t>
            </a:r>
            <a:r>
              <a:rPr lang="en-US" altLang="zh-CN" sz="800" dirty="0"/>
              <a:t>《</a:t>
            </a:r>
            <a:r>
              <a:rPr lang="zh-CN" altLang="en-US" sz="800" dirty="0"/>
              <a:t>彭特王米特里达特</a:t>
            </a:r>
            <a:r>
              <a:rPr lang="en-US" altLang="zh-CN" sz="800" dirty="0"/>
              <a:t>》</a:t>
            </a:r>
            <a:r>
              <a:rPr lang="zh-CN" altLang="en-US" sz="800" dirty="0"/>
              <a:t>。这部歌剧的写作几经周折，终于在</a:t>
            </a:r>
            <a:r>
              <a:rPr lang="en-US" altLang="zh-CN" sz="800" dirty="0"/>
              <a:t>1770</a:t>
            </a:r>
            <a:r>
              <a:rPr lang="zh-CN" altLang="en-US" sz="800" dirty="0"/>
              <a:t>年</a:t>
            </a:r>
            <a:r>
              <a:rPr lang="en-US" altLang="zh-CN" sz="800" dirty="0"/>
              <a:t>12</a:t>
            </a:r>
            <a:r>
              <a:rPr lang="zh-CN" altLang="en-US" sz="800" dirty="0"/>
              <a:t>月</a:t>
            </a:r>
            <a:r>
              <a:rPr lang="en-US" altLang="zh-CN" sz="800" dirty="0"/>
              <a:t>26</a:t>
            </a:r>
            <a:r>
              <a:rPr lang="zh-CN" altLang="en-US" sz="800" dirty="0"/>
              <a:t>曰在皇家杜卡富剧院首演。据说观众无比狂热，激动地高喊：“大师万岁</a:t>
            </a:r>
            <a:r>
              <a:rPr lang="en-US" altLang="zh-CN" sz="800" dirty="0"/>
              <a:t>!”</a:t>
            </a:r>
            <a:r>
              <a:rPr lang="zh-CN" altLang="en-US" sz="800" dirty="0"/>
              <a:t>随后在该剧院连续上演</a:t>
            </a:r>
            <a:r>
              <a:rPr lang="en-US" altLang="zh-CN" sz="800" dirty="0"/>
              <a:t>20</a:t>
            </a:r>
            <a:r>
              <a:rPr lang="zh-CN" altLang="en-US" sz="800" dirty="0"/>
              <a:t>次，每一夜都爆满。</a:t>
            </a:r>
          </a:p>
          <a:p>
            <a:r>
              <a:rPr lang="zh-CN" altLang="en-US" sz="800" dirty="0"/>
              <a:t>该剧剧本是由托利诺诗人基尼亚桑第</a:t>
            </a:r>
            <a:r>
              <a:rPr lang="en-US" altLang="zh-CN" sz="800" dirty="0"/>
              <a:t>(</a:t>
            </a:r>
            <a:r>
              <a:rPr lang="en-GB" sz="800" dirty="0" err="1"/>
              <a:t>V.A.Cigna</a:t>
            </a:r>
            <a:r>
              <a:rPr lang="en-GB" sz="800" dirty="0"/>
              <a:t>-Santi)</a:t>
            </a:r>
            <a:r>
              <a:rPr lang="zh-CN" altLang="en-US" sz="800" dirty="0"/>
              <a:t>所写，但</a:t>
            </a:r>
            <a:r>
              <a:rPr lang="en-US" altLang="zh-CN" sz="800" dirty="0"/>
              <a:t>3</a:t>
            </a:r>
            <a:r>
              <a:rPr lang="zh-CN" altLang="en-US" sz="800" dirty="0"/>
              <a:t>年前已经由贾斯巴利尼谱成歌剧，而且在托利诺上演过。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b="1" dirty="0"/>
              <a:t>时间：</a:t>
            </a:r>
            <a:r>
              <a:rPr lang="zh-CN" altLang="en-US" sz="800" dirty="0"/>
              <a:t>公元前</a:t>
            </a:r>
            <a:r>
              <a:rPr lang="en-US" altLang="zh-CN" sz="800" dirty="0"/>
              <a:t>86</a:t>
            </a:r>
            <a:r>
              <a:rPr lang="zh-CN" altLang="en-US" sz="800" dirty="0"/>
              <a:t>年</a:t>
            </a:r>
            <a:r>
              <a:rPr lang="en-US" altLang="zh-CN" sz="800" dirty="0"/>
              <a:t>―64</a:t>
            </a:r>
            <a:r>
              <a:rPr lang="zh-CN" altLang="en-US" sz="800" dirty="0"/>
              <a:t>年。</a:t>
            </a:r>
          </a:p>
          <a:p>
            <a:r>
              <a:rPr lang="zh-CN" altLang="en-US" sz="800" b="1" dirty="0"/>
              <a:t>地点：</a:t>
            </a:r>
            <a:r>
              <a:rPr lang="zh-CN" altLang="en-US" sz="800" dirty="0"/>
              <a:t>宁费亚</a:t>
            </a:r>
            <a:r>
              <a:rPr lang="en-US" altLang="zh-CN" sz="800" dirty="0"/>
              <a:t>(</a:t>
            </a:r>
            <a:r>
              <a:rPr lang="zh-CN" altLang="en-US" sz="800" dirty="0"/>
              <a:t>博斯普鲁斯海峡面对黑海的古代城市，彭特王国是在它的对岸，位于现在的土耳其北部</a:t>
            </a:r>
            <a:r>
              <a:rPr lang="en-US" altLang="zh-CN" sz="800" dirty="0"/>
              <a:t>)</a:t>
            </a:r>
            <a:r>
              <a:rPr lang="zh-CN" altLang="en-US" sz="800" dirty="0"/>
              <a:t>。</a:t>
            </a:r>
          </a:p>
          <a:p>
            <a:r>
              <a:rPr lang="zh-CN" altLang="en-US" sz="800" b="1" dirty="0"/>
              <a:t>剧中人物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/>
              <a:t>米特里达特</a:t>
            </a:r>
            <a:r>
              <a:rPr lang="en-US" altLang="zh-CN" sz="800" dirty="0"/>
              <a:t>(</a:t>
            </a:r>
            <a:r>
              <a:rPr lang="zh-CN" altLang="en-US" sz="800" dirty="0"/>
              <a:t>彭特王</a:t>
            </a:r>
            <a:r>
              <a:rPr lang="en-US" altLang="zh-CN" sz="800" dirty="0"/>
              <a:t>) </a:t>
            </a:r>
            <a:r>
              <a:rPr lang="zh-CN" altLang="en-US" sz="800" dirty="0"/>
              <a:t>男高音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/>
              <a:t>阿丝芭吉亚 </a:t>
            </a:r>
            <a:r>
              <a:rPr lang="en-US" altLang="zh-CN" sz="800" dirty="0"/>
              <a:t>(</a:t>
            </a:r>
            <a:r>
              <a:rPr lang="zh-CN" altLang="en-US" sz="800" dirty="0"/>
              <a:t>米特里达特的年轻未婚妻</a:t>
            </a:r>
            <a:r>
              <a:rPr lang="en-US" altLang="zh-CN" sz="800" dirty="0"/>
              <a:t>) </a:t>
            </a:r>
            <a:r>
              <a:rPr lang="zh-CN" altLang="en-US" sz="800" dirty="0"/>
              <a:t>女高音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/>
              <a:t>席法烈 </a:t>
            </a:r>
            <a:r>
              <a:rPr lang="en-US" altLang="zh-CN" sz="800" dirty="0"/>
              <a:t>(</a:t>
            </a:r>
            <a:r>
              <a:rPr lang="zh-CN" altLang="en-US" sz="800" dirty="0"/>
              <a:t>米特里达特的儿子，华纳杰的弟弟</a:t>
            </a:r>
            <a:r>
              <a:rPr lang="en-US" altLang="zh-CN" sz="800" dirty="0"/>
              <a:t>) </a:t>
            </a:r>
            <a:r>
              <a:rPr lang="zh-CN" altLang="en-US" sz="800" dirty="0"/>
              <a:t>女高音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/>
              <a:t>华纳杰</a:t>
            </a:r>
            <a:r>
              <a:rPr lang="en-US" altLang="zh-CN" sz="800" dirty="0"/>
              <a:t>(</a:t>
            </a:r>
            <a:r>
              <a:rPr lang="zh-CN" altLang="en-US" sz="800" dirty="0"/>
              <a:t>米特里达特的长子</a:t>
            </a:r>
            <a:r>
              <a:rPr lang="en-US" altLang="zh-CN" sz="800" dirty="0"/>
              <a:t>) </a:t>
            </a:r>
            <a:r>
              <a:rPr lang="zh-CN" altLang="en-US" sz="800" dirty="0"/>
              <a:t>女低音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/>
              <a:t>伊芝梅娜 </a:t>
            </a:r>
            <a:r>
              <a:rPr lang="en-US" altLang="zh-CN" sz="800" dirty="0"/>
              <a:t>(</a:t>
            </a:r>
            <a:r>
              <a:rPr lang="zh-CN" altLang="en-US" sz="800" dirty="0"/>
              <a:t>帕第亚王的女儿</a:t>
            </a:r>
            <a:r>
              <a:rPr lang="en-US" altLang="zh-CN" sz="800" dirty="0"/>
              <a:t>) </a:t>
            </a:r>
            <a:r>
              <a:rPr lang="zh-CN" altLang="en-US" sz="800" dirty="0"/>
              <a:t>女高音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/>
              <a:t>马齐欧 </a:t>
            </a:r>
            <a:r>
              <a:rPr lang="en-US" altLang="zh-CN" sz="800" dirty="0"/>
              <a:t>(</a:t>
            </a:r>
            <a:r>
              <a:rPr lang="zh-CN" altLang="en-US" sz="800" dirty="0"/>
              <a:t>罗马护民官</a:t>
            </a:r>
            <a:r>
              <a:rPr lang="en-US" altLang="zh-CN" sz="800" dirty="0"/>
              <a:t>) </a:t>
            </a:r>
            <a:r>
              <a:rPr lang="zh-CN" altLang="en-US" sz="800" dirty="0"/>
              <a:t>男高音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800" dirty="0"/>
              <a:t>阿巴特 </a:t>
            </a:r>
            <a:r>
              <a:rPr lang="en-US" altLang="zh-CN" sz="800" dirty="0"/>
              <a:t>(</a:t>
            </a:r>
            <a:r>
              <a:rPr lang="zh-CN" altLang="en-US" sz="800" dirty="0"/>
              <a:t>宁费亚总督</a:t>
            </a:r>
            <a:r>
              <a:rPr lang="en-US" altLang="zh-CN" sz="800" dirty="0"/>
              <a:t>) </a:t>
            </a:r>
            <a:r>
              <a:rPr lang="zh-CN" altLang="en-US" sz="800" dirty="0"/>
              <a:t>男高音</a:t>
            </a:r>
          </a:p>
          <a:p>
            <a:endParaRPr lang="zh-CN" altLang="en-US" sz="800" dirty="0"/>
          </a:p>
          <a:p>
            <a:r>
              <a:rPr lang="zh-CN" altLang="en-US" sz="800" b="1" dirty="0"/>
              <a:t>序曲：</a:t>
            </a:r>
            <a:endParaRPr lang="zh-CN" altLang="en-US" sz="800" dirty="0"/>
          </a:p>
          <a:p>
            <a:r>
              <a:rPr lang="zh-CN" altLang="en-US" sz="800" dirty="0"/>
              <a:t>这是以三段构成的典型意大利序曲</a:t>
            </a:r>
            <a:r>
              <a:rPr lang="en-US" altLang="zh-CN" sz="800" dirty="0"/>
              <a:t>(</a:t>
            </a:r>
            <a:r>
              <a:rPr lang="en-GB" sz="800" dirty="0"/>
              <a:t>Sinfonia)。</a:t>
            </a:r>
            <a:r>
              <a:rPr lang="zh-CN" altLang="en-US" sz="800" dirty="0"/>
              <a:t>第一段是快板、</a:t>
            </a:r>
            <a:r>
              <a:rPr lang="en-GB" sz="800" dirty="0"/>
              <a:t>D</a:t>
            </a:r>
            <a:r>
              <a:rPr lang="zh-CN" altLang="en-US" sz="800" dirty="0"/>
              <a:t>大调、</a:t>
            </a:r>
            <a:r>
              <a:rPr lang="en-US" altLang="zh-CN" sz="800" dirty="0"/>
              <a:t>4/4</a:t>
            </a:r>
            <a:r>
              <a:rPr lang="zh-CN" altLang="en-US" sz="800" dirty="0"/>
              <a:t>拍。第二段是温雅的行板、</a:t>
            </a:r>
            <a:r>
              <a:rPr lang="en-GB" sz="800" dirty="0"/>
              <a:t>A</a:t>
            </a:r>
            <a:r>
              <a:rPr lang="zh-CN" altLang="en-US" sz="800" dirty="0"/>
              <a:t>大调、</a:t>
            </a:r>
            <a:r>
              <a:rPr lang="en-US" altLang="zh-CN" sz="800" dirty="0"/>
              <a:t>2/4</a:t>
            </a:r>
            <a:r>
              <a:rPr lang="zh-CN" altLang="en-US" sz="800" dirty="0"/>
              <a:t>拍。第三段是急板、</a:t>
            </a:r>
            <a:r>
              <a:rPr lang="en-GB" sz="800" dirty="0"/>
              <a:t>D</a:t>
            </a:r>
            <a:r>
              <a:rPr lang="zh-CN" altLang="en-US" sz="800" dirty="0"/>
              <a:t>大调、</a:t>
            </a:r>
            <a:r>
              <a:rPr lang="en-US" altLang="zh-CN" sz="800" dirty="0"/>
              <a:t>3/8</a:t>
            </a:r>
            <a:r>
              <a:rPr lang="zh-CN" altLang="en-US" sz="800" dirty="0"/>
              <a:t>拍。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b="1" dirty="0"/>
              <a:t>第一幕：</a:t>
            </a:r>
            <a:endParaRPr lang="zh-CN" altLang="en-US" sz="800" dirty="0"/>
          </a:p>
          <a:p>
            <a:r>
              <a:rPr lang="zh-CN" altLang="en-US" sz="800" dirty="0"/>
              <a:t>第一场：宁费亚城的广场。远方可以看到城门。</a:t>
            </a:r>
          </a:p>
          <a:p>
            <a:r>
              <a:rPr lang="zh-CN" altLang="en-US" sz="800" dirty="0"/>
              <a:t>彭特王米特里达特把两个儿子和年轻的未婚妻阿丝芭吉亚留在国内，亲自率领军队去跟罗马军打仗，最近流传说国王已战死沙场。弟弟席法烈问宁费亚总督阿巴特，要投靠罗马，还是追随他的领导。阿巴特宣誓对席法烈永远效忠后离去。</a:t>
            </a:r>
          </a:p>
          <a:p>
            <a:r>
              <a:rPr lang="zh-CN" altLang="en-US" sz="800" dirty="0"/>
              <a:t>这时阿丝芭吉亚出现，唱出咏叹调</a:t>
            </a:r>
            <a:r>
              <a:rPr lang="en-US" altLang="zh-CN" sz="800" dirty="0"/>
              <a:t>《</a:t>
            </a:r>
            <a:r>
              <a:rPr lang="zh-CN" altLang="en-US" sz="800" dirty="0"/>
              <a:t>威胁这灵魂的命运啊</a:t>
            </a:r>
            <a:r>
              <a:rPr lang="en-US" altLang="zh-CN" sz="800" dirty="0"/>
              <a:t>》(</a:t>
            </a:r>
            <a:r>
              <a:rPr lang="en-GB" sz="800" dirty="0"/>
              <a:t>Al </a:t>
            </a:r>
            <a:r>
              <a:rPr lang="en-GB" sz="800" dirty="0" err="1"/>
              <a:t>destin，che</a:t>
            </a:r>
            <a:r>
              <a:rPr lang="en-GB" sz="800" dirty="0"/>
              <a:t> la </a:t>
            </a:r>
            <a:r>
              <a:rPr lang="en-GB" sz="800" dirty="0" err="1"/>
              <a:t>minaccia</a:t>
            </a:r>
            <a:r>
              <a:rPr lang="en-GB" sz="800" dirty="0"/>
              <a:t>)，</a:t>
            </a:r>
            <a:r>
              <a:rPr lang="zh-CN" altLang="en-US" sz="800" dirty="0"/>
              <a:t>向席法烈诉说他的哥哥华纳杰时常纠缠她，对她甜言蜜语，席法烈听后唱出咏叹调</a:t>
            </a:r>
            <a:r>
              <a:rPr lang="en-US" altLang="zh-CN" sz="800" dirty="0"/>
              <a:t>《</a:t>
            </a:r>
            <a:r>
              <a:rPr lang="zh-CN" altLang="en-US" sz="800" dirty="0"/>
              <a:t>我的心静静地忍耐着</a:t>
            </a:r>
            <a:r>
              <a:rPr lang="en-US" altLang="zh-CN" sz="800" dirty="0"/>
              <a:t>》(</a:t>
            </a:r>
            <a:r>
              <a:rPr lang="en-GB" sz="800" dirty="0"/>
              <a:t>so- </a:t>
            </a:r>
            <a:r>
              <a:rPr lang="en-GB" sz="800" dirty="0" err="1"/>
              <a:t>ffre</a:t>
            </a:r>
            <a:r>
              <a:rPr lang="en-GB" sz="800" dirty="0"/>
              <a:t> il </a:t>
            </a:r>
            <a:r>
              <a:rPr lang="en-GB" sz="800" dirty="0" err="1"/>
              <a:t>mio</a:t>
            </a:r>
            <a:r>
              <a:rPr lang="en-GB" sz="800" dirty="0"/>
              <a:t> </a:t>
            </a:r>
            <a:r>
              <a:rPr lang="en-GB" sz="800" dirty="0" err="1"/>
              <a:t>cor</a:t>
            </a:r>
            <a:r>
              <a:rPr lang="en-GB" sz="800" dirty="0"/>
              <a:t> con pace)，</a:t>
            </a:r>
            <a:r>
              <a:rPr lang="zh-CN" altLang="en-US" sz="800" dirty="0"/>
              <a:t>答应保护她。</a:t>
            </a:r>
            <a:endParaRPr lang="en-US" altLang="zh-CN" sz="800" dirty="0"/>
          </a:p>
          <a:p>
            <a:endParaRPr lang="zh-CN" altLang="en-US" sz="800" b="1" dirty="0"/>
          </a:p>
          <a:p>
            <a:r>
              <a:rPr lang="zh-CN" altLang="en-US" sz="800" b="1" dirty="0"/>
              <a:t>第二场：维纳斯神殿。</a:t>
            </a:r>
          </a:p>
          <a:p>
            <a:r>
              <a:rPr lang="zh-CN" altLang="en-US" sz="800" dirty="0"/>
              <a:t>华纳杰强迫阿丝芭吉亚和他结婚，席法烈及时前来保护她，于是两个兄弟就冲突起来。阿巴特前来宣布说，国王突然平安归来。他劝两位王子说，在严厉的父 王面前，兄弟反目绝对一无是处。阿丝芭吉亚听到这消息，开始为自己对席法烈的爱感到苦恼，而且担心因此使席法烈惹祸上身，於是唱出咏叹调</a:t>
            </a:r>
            <a:r>
              <a:rPr lang="en-US" altLang="zh-CN" sz="800" dirty="0"/>
              <a:t>《</a:t>
            </a:r>
            <a:r>
              <a:rPr lang="zh-CN" altLang="en-US" sz="800" dirty="0"/>
              <a:t>由於充满痛苦</a:t>
            </a:r>
            <a:r>
              <a:rPr lang="en-US" altLang="zh-CN" sz="800" dirty="0"/>
              <a:t>》 (</a:t>
            </a:r>
            <a:r>
              <a:rPr lang="en-GB" sz="800" dirty="0"/>
              <a:t>Nel </a:t>
            </a:r>
            <a:r>
              <a:rPr lang="en-GB" sz="800" dirty="0" err="1"/>
              <a:t>senmi</a:t>
            </a:r>
            <a:r>
              <a:rPr lang="en-GB" sz="800" dirty="0"/>
              <a:t> </a:t>
            </a:r>
            <a:r>
              <a:rPr lang="en-GB" sz="800" dirty="0" err="1"/>
              <a:t>palpita</a:t>
            </a:r>
            <a:r>
              <a:rPr lang="en-GB" sz="800" dirty="0"/>
              <a:t>)，</a:t>
            </a:r>
            <a:r>
              <a:rPr lang="zh-CN" altLang="en-US" sz="800" dirty="0"/>
              <a:t>说她的心脏因此猛跳，不知该如何化解这不安。唱完就悲伤地离开。</a:t>
            </a:r>
          </a:p>
          <a:p>
            <a:r>
              <a:rPr lang="zh-CN" altLang="en-US" sz="800" dirty="0"/>
              <a:t>这对兄弟由于父王已经回来，又言归於好，席法烈随即退场。罗马护民官马齐欧登场，他向华纳杰劝说和罗马结盟，未料华纳杰真的心动了。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b="1" dirty="0"/>
              <a:t>第三场：宁费亚的港口。</a:t>
            </a:r>
          </a:p>
          <a:p>
            <a:r>
              <a:rPr lang="zh-CN" altLang="en-US" sz="800" dirty="0"/>
              <a:t>国王带着华纳杰的未婚妻伊芝梅娜归国。国王斥责儿子们违反自己的命令，把柯基斯和彭特丢下不管，任意到宁费亚来，然后要大儿子把伊芝梅脑恍待到皇 宫。这时她唱出咏叹调：</a:t>
            </a:r>
            <a:r>
              <a:rPr lang="en-US" altLang="zh-CN" sz="800" dirty="0"/>
              <a:t>《</a:t>
            </a:r>
            <a:r>
              <a:rPr lang="zh-CN" altLang="en-US" sz="800" dirty="0"/>
              <a:t>在爱人之前</a:t>
            </a:r>
            <a:r>
              <a:rPr lang="en-US" altLang="zh-CN" sz="800" dirty="0"/>
              <a:t>》(</a:t>
            </a:r>
            <a:r>
              <a:rPr lang="en-GB" sz="800" dirty="0"/>
              <a:t>In </a:t>
            </a:r>
            <a:r>
              <a:rPr lang="en-GB" sz="800" dirty="0" err="1"/>
              <a:t>faccia</a:t>
            </a:r>
            <a:r>
              <a:rPr lang="en-GB" sz="800" dirty="0"/>
              <a:t> </a:t>
            </a:r>
            <a:r>
              <a:rPr lang="en-GB" sz="800" dirty="0" err="1"/>
              <a:t>all’oggetto</a:t>
            </a:r>
            <a:r>
              <a:rPr lang="en-GB" sz="800" dirty="0"/>
              <a:t>)，</a:t>
            </a:r>
            <a:r>
              <a:rPr lang="zh-CN" altLang="en-US" sz="800" dirty="0"/>
              <a:t>伊芝梅娜已经发觉招待她的华纳杰态度冷淡。</a:t>
            </a:r>
            <a:endParaRPr lang="en-US" altLang="zh-CN" sz="800" dirty="0"/>
          </a:p>
          <a:p>
            <a:r>
              <a:rPr lang="zh-CN" altLang="en-US" sz="800" dirty="0"/>
              <a:t>大家都离开后，国王告诉阿巴特自己所以传出战死消息，是用以考验一下两个儿子的态度，然后问他结果如何。阿巴特报告说，华纳杰做出了背叛行为，而席 法烈则忠诚不二。国王听了就唱出咏叹调：</a:t>
            </a:r>
            <a:r>
              <a:rPr lang="en-US" altLang="zh-CN" sz="800" dirty="0"/>
              <a:t>《</a:t>
            </a:r>
            <a:r>
              <a:rPr lang="zh-CN" altLang="en-US" sz="800" dirty="0"/>
              <a:t>叛逆的忘恩儿子啊</a:t>
            </a:r>
            <a:r>
              <a:rPr lang="en-US" altLang="zh-CN" sz="800" dirty="0"/>
              <a:t>》(</a:t>
            </a:r>
            <a:r>
              <a:rPr lang="en-GB" sz="800" dirty="0"/>
              <a:t>Quel </a:t>
            </a:r>
            <a:r>
              <a:rPr lang="en-GB" sz="800" dirty="0" err="1"/>
              <a:t>ribelle</a:t>
            </a:r>
            <a:r>
              <a:rPr lang="en-GB" sz="800" dirty="0"/>
              <a:t> e </a:t>
            </a:r>
            <a:r>
              <a:rPr lang="en-GB" sz="800" dirty="0" err="1"/>
              <a:t>quell’ingrato</a:t>
            </a:r>
            <a:r>
              <a:rPr lang="en-GB" sz="800" dirty="0"/>
              <a:t>)，</a:t>
            </a:r>
            <a:r>
              <a:rPr lang="zh-CN" altLang="en-US" sz="800" dirty="0"/>
              <a:t>对长子的恶行极为愤慨。</a:t>
            </a:r>
          </a:p>
          <a:p>
            <a:endParaRPr lang="zh-CN" altLang="en-US" sz="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9AC9A9-5915-37CE-2375-F452C3FB3BCB}"/>
              </a:ext>
            </a:extLst>
          </p:cNvPr>
          <p:cNvSpPr txBox="1"/>
          <p:nvPr/>
        </p:nvSpPr>
        <p:spPr>
          <a:xfrm>
            <a:off x="4953000" y="0"/>
            <a:ext cx="450668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800" b="1" dirty="0"/>
              <a:t>第二幕：</a:t>
            </a:r>
            <a:endParaRPr lang="zh-CN" altLang="en-US" sz="800" dirty="0"/>
          </a:p>
          <a:p>
            <a:r>
              <a:rPr lang="zh-CN" altLang="en-US" sz="800" b="1" dirty="0"/>
              <a:t>第一场：皇宫内的一室。</a:t>
            </a:r>
          </a:p>
          <a:p>
            <a:r>
              <a:rPr lang="zh-CN" altLang="en-US" sz="800" dirty="0"/>
              <a:t>伊芝梅娜对华纳杰悲诉说，以前对她立下的爱的盟誓，而今已消失到何处，华纳杰辩解因两人远离后热情冷却了。当伊芝梅娜威胁说要禀告父王时，他说随你便，唱出：</a:t>
            </a:r>
            <a:r>
              <a:rPr lang="en-US" altLang="zh-CN" sz="800" dirty="0"/>
              <a:t>《</a:t>
            </a:r>
            <a:r>
              <a:rPr lang="zh-CN" altLang="en-US" sz="800" dirty="0"/>
              <a:t>把我过去的事都告诉国王吧</a:t>
            </a:r>
            <a:r>
              <a:rPr lang="en-US" altLang="zh-CN" sz="800" dirty="0"/>
              <a:t>》(</a:t>
            </a:r>
            <a:r>
              <a:rPr lang="en-GB" sz="800" dirty="0" err="1"/>
              <a:t>va，I’error</a:t>
            </a:r>
            <a:r>
              <a:rPr lang="en-GB" sz="800" dirty="0"/>
              <a:t> </a:t>
            </a:r>
            <a:r>
              <a:rPr lang="en-GB" sz="800" dirty="0" err="1"/>
              <a:t>mio</a:t>
            </a:r>
            <a:r>
              <a:rPr lang="en-GB" sz="800" dirty="0"/>
              <a:t> </a:t>
            </a:r>
            <a:r>
              <a:rPr lang="en-GB" sz="800" dirty="0" err="1"/>
              <a:t>palesa</a:t>
            </a:r>
            <a:r>
              <a:rPr lang="en-GB" sz="800" dirty="0"/>
              <a:t>)，</a:t>
            </a:r>
            <a:r>
              <a:rPr lang="zh-CN" altLang="en-US" sz="800" dirty="0"/>
              <a:t>唱完就走了。</a:t>
            </a:r>
          </a:p>
          <a:p>
            <a:r>
              <a:rPr lang="zh-CN" altLang="en-US" sz="800" dirty="0"/>
              <a:t>这时国王来到，伊芝梅娜便把事情始末一五一十都抖出来。国王听了很生气，然后劝她和席法烈结婚。国王也发觉阿丝芭吉亚对自己很冷淡，误以为她跟华纳杰恋爱了。于是把席法烈叫来，告诉他阿丝芭吉亚和华纳杰的背叛，要他转告这两人国王在生气，唱完退场。</a:t>
            </a:r>
          </a:p>
          <a:p>
            <a:r>
              <a:rPr lang="zh-CN" altLang="en-US" sz="800" dirty="0"/>
              <a:t>接着，席法烈便问阿丝芭吉亚：“你是不是真的爱上哥哥</a:t>
            </a:r>
            <a:r>
              <a:rPr lang="en-US" altLang="zh-CN" sz="800" dirty="0"/>
              <a:t>?”</a:t>
            </a:r>
            <a:r>
              <a:rPr lang="zh-CN" altLang="en-US" sz="800" dirty="0"/>
              <a:t>她终于告白说：“我所爱的是你。”席法烈听后唱出：</a:t>
            </a:r>
            <a:r>
              <a:rPr lang="en-US" altLang="zh-CN" sz="800" dirty="0"/>
              <a:t>《</a:t>
            </a:r>
            <a:r>
              <a:rPr lang="zh-CN" altLang="en-US" sz="800" dirty="0"/>
              <a:t>我必须远离你</a:t>
            </a:r>
            <a:r>
              <a:rPr lang="en-US" altLang="zh-CN" sz="800" dirty="0"/>
              <a:t>》( </a:t>
            </a:r>
            <a:r>
              <a:rPr lang="en-GB" sz="800" dirty="0"/>
              <a:t>Lungi da </a:t>
            </a:r>
            <a:r>
              <a:rPr lang="en-GB" sz="800" dirty="0" err="1"/>
              <a:t>te</a:t>
            </a:r>
            <a:r>
              <a:rPr lang="en-GB" sz="800" dirty="0"/>
              <a:t>)，</a:t>
            </a:r>
            <a:r>
              <a:rPr lang="zh-CN" altLang="en-US" sz="800" dirty="0"/>
              <a:t>因为内心虽然爱着她，但这是不义之爱，感到无比痛苦。唱完他便离开。阿丝芭吉亚也感到非常苦恼，唱出：</a:t>
            </a:r>
            <a:r>
              <a:rPr lang="en-US" altLang="zh-CN" sz="800" dirty="0"/>
              <a:t>《</a:t>
            </a:r>
            <a:r>
              <a:rPr lang="zh-CN" altLang="en-US" sz="800" dirty="0"/>
              <a:t>这是肝肠寸断的痛苦</a:t>
            </a:r>
            <a:r>
              <a:rPr lang="en-US" altLang="zh-CN" sz="800" dirty="0"/>
              <a:t>》(</a:t>
            </a:r>
            <a:r>
              <a:rPr lang="en-GB" sz="800" dirty="0"/>
              <a:t>Nel grave </a:t>
            </a:r>
            <a:r>
              <a:rPr lang="en-GB" sz="800" dirty="0" err="1"/>
              <a:t>tormento</a:t>
            </a:r>
            <a:r>
              <a:rPr lang="en-GB" sz="800" dirty="0"/>
              <a:t>)。</a:t>
            </a:r>
          </a:p>
          <a:p>
            <a:endParaRPr lang="en-GB" sz="800" dirty="0"/>
          </a:p>
          <a:p>
            <a:r>
              <a:rPr lang="zh-CN" altLang="en-US" sz="800" b="1" dirty="0"/>
              <a:t>第二场：米特里达特王的军营。</a:t>
            </a:r>
          </a:p>
          <a:p>
            <a:r>
              <a:rPr lang="zh-CN" altLang="en-US" sz="800" dirty="0"/>
              <a:t>国王命令华纳杰向罗马进攻，但儿子却反对说这是不智之举。席法烈则表示，愿意带兵应战。这时罗马护民官马齐欧来到，国王得悉华纳杰和他有来往，极为 愤怒，命令部下把华纳杰逮捕。然后要马齐欧把此事转告给罗马，并且把他驱逐出境。华纳杰不服气地说：“背叛者不只是我一个人，获得阿丝芭吉亚之爱的男人， 是席法烈</a:t>
            </a:r>
            <a:r>
              <a:rPr lang="en-US" altLang="zh-CN" sz="800" dirty="0"/>
              <a:t>!”</a:t>
            </a:r>
          </a:p>
          <a:p>
            <a:r>
              <a:rPr lang="zh-CN" altLang="en-US" sz="800" dirty="0"/>
              <a:t>于是国王便叫来阿丝芭吉亚，告诉她自己又得前往沙场，命令她和儿子席法烈结婚，借此试探她的心意。但阿丝芭吉亚却冷静回答：“我是国王的妻子”，而 国王又追问说：“那么你是爱华纳杰了</a:t>
            </a:r>
            <a:r>
              <a:rPr lang="en-US" altLang="zh-CN" sz="800" dirty="0"/>
              <a:t>?”</a:t>
            </a:r>
            <a:r>
              <a:rPr lang="zh-CN" altLang="en-US" sz="800" dirty="0"/>
              <a:t>最后她终于透露出自己所爱的人是席法烈。国王听了愤怒地唱出：</a:t>
            </a:r>
            <a:r>
              <a:rPr lang="en-US" altLang="zh-CN" sz="800" dirty="0"/>
              <a:t>《</a:t>
            </a:r>
            <a:r>
              <a:rPr lang="zh-CN" altLang="en-US" sz="800" dirty="0"/>
              <a:t>我要抛弃慈悲了</a:t>
            </a:r>
            <a:r>
              <a:rPr lang="en-US" altLang="zh-CN" sz="800" dirty="0"/>
              <a:t>》</a:t>
            </a:r>
            <a:r>
              <a:rPr lang="zh-CN" altLang="en-US" sz="800" dirty="0"/>
              <a:t>，唱完便离开。席法烈和阿丝芭吉 亚在这种无法收拾的局面下，只好决定同时殉情。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b="1" dirty="0"/>
              <a:t>第三幕：</a:t>
            </a:r>
            <a:endParaRPr lang="zh-CN" altLang="en-US" sz="800" dirty="0"/>
          </a:p>
          <a:p>
            <a:r>
              <a:rPr lang="zh-CN" altLang="en-US" sz="800" b="1" dirty="0"/>
              <a:t>第一场：空中花园。</a:t>
            </a:r>
          </a:p>
          <a:p>
            <a:r>
              <a:rPr lang="zh-CN" altLang="en-US" sz="800" dirty="0"/>
              <a:t>伊芝梅娜向国王为两位王子乞求慈悲后离去。紧接着阿丝芭吉亚也来诉述席法烈是无辜的，但国王根本不相信她的话。这时阿巴特进来报告说，罗马军进攻而 来，国王即刻带兵迎战。有人把一杯毒药送到阿丝芭吉亚处，她便明白自己难逃一死，于是对天国的精灵们悲诉，唱出小咏叹调</a:t>
            </a:r>
            <a:r>
              <a:rPr lang="en-US" altLang="zh-CN" sz="800" dirty="0"/>
              <a:t>《</a:t>
            </a:r>
            <a:r>
              <a:rPr lang="zh-CN" altLang="en-US" sz="800" dirty="0"/>
              <a:t>苍白的阴魂呵</a:t>
            </a:r>
            <a:r>
              <a:rPr lang="en-US" altLang="zh-CN" sz="800" dirty="0"/>
              <a:t>》</a:t>
            </a:r>
            <a:r>
              <a:rPr lang="zh-CN" altLang="en-US" sz="800" dirty="0"/>
              <a:t>，说他们在极乐净 土俯视着她的悲哀。</a:t>
            </a:r>
          </a:p>
          <a:p>
            <a:r>
              <a:rPr lang="zh-CN" altLang="en-US" sz="800" dirty="0"/>
              <a:t>当阿丝芭吉亚举杯想喝下毒药的刹那，被伊芝梅娜救出的席法烈及时赶到，把毒杯抢过来丢弃，并且告诉她为了救助父王，他必须立刻赶赴沙场。</a:t>
            </a:r>
            <a:endParaRPr lang="en-US" altLang="zh-CN" sz="800" dirty="0"/>
          </a:p>
          <a:p>
            <a:endParaRPr lang="zh-CN" altLang="en-US" sz="800" dirty="0"/>
          </a:p>
          <a:p>
            <a:r>
              <a:rPr lang="zh-CN" altLang="en-US" sz="800" b="1" dirty="0"/>
              <a:t>第二场：通往宁费亚城墙的楼塔牢房。</a:t>
            </a:r>
          </a:p>
          <a:p>
            <a:r>
              <a:rPr lang="zh-CN" altLang="en-US" sz="800" dirty="0"/>
              <a:t>马齐欧攻打进来，把华纳杰救出。</a:t>
            </a:r>
          </a:p>
          <a:p>
            <a:r>
              <a:rPr lang="zh-CN" altLang="en-US" sz="800" dirty="0"/>
              <a:t>第三场：宁费亚皇宫的大厅堂。</a:t>
            </a:r>
          </a:p>
          <a:p>
            <a:r>
              <a:rPr lang="zh-CN" altLang="en-US" sz="800" dirty="0"/>
              <a:t>国王重伤后，由席法烈护送下回到皇宫。这时国王明白席法烈是忠诚又孝顺的，表示要把王位和阿丝芭吉亚赐给他。这时伊芝梅娜跑进来禀告说，华纳杰也悔 悟了，于是放火把罗马军的船只都烧光，乞求国王大发慈悲，赦免他。国王很愉快地宽恕大儿子，然后溘然崩殂。接着大伙儿便齐声高喊：“和罗马势不两立</a:t>
            </a:r>
            <a:r>
              <a:rPr lang="en-US" altLang="zh-CN" sz="800" dirty="0"/>
              <a:t>!</a:t>
            </a:r>
            <a:r>
              <a:rPr lang="zh-CN" altLang="en-US" sz="800" dirty="0"/>
              <a:t>抗战 到底</a:t>
            </a:r>
            <a:r>
              <a:rPr lang="en-US" altLang="zh-CN" sz="800" dirty="0"/>
              <a:t>!”</a:t>
            </a:r>
          </a:p>
        </p:txBody>
      </p:sp>
    </p:spTree>
    <p:extLst>
      <p:ext uri="{BB962C8B-B14F-4D97-AF65-F5344CB8AC3E}">
        <p14:creationId xmlns:p14="http://schemas.microsoft.com/office/powerpoint/2010/main" val="2625684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3271</TotalTime>
  <Words>5265</Words>
  <Application>Microsoft Macintosh PowerPoint</Application>
  <PresentationFormat>A4 Paper (210x297 mm)</PresentationFormat>
  <Paragraphs>105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Zehui Bai</cp:lastModifiedBy>
  <cp:revision>132</cp:revision>
  <cp:lastPrinted>2025-06-25T16:08:29Z</cp:lastPrinted>
  <dcterms:created xsi:type="dcterms:W3CDTF">2022-11-07T20:45:57Z</dcterms:created>
  <dcterms:modified xsi:type="dcterms:W3CDTF">2025-06-25T16:17:42Z</dcterms:modified>
</cp:coreProperties>
</file>