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364" r:id="rId2"/>
    <p:sldId id="369" r:id="rId3"/>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27" d="100"/>
          <a:sy n="127" d="100"/>
        </p:scale>
        <p:origin x="936"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9/9/23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9/9/23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9/9/23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9/9/23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9/9/23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9/9/23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9/9/23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9/9/23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9/9/23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3" y="290574"/>
            <a:ext cx="4476755" cy="1124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86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082F62A-7867-9CB5-45BA-7FB730586051}"/>
              </a:ext>
            </a:extLst>
          </p:cNvPr>
          <p:cNvSpPr txBox="1"/>
          <p:nvPr/>
        </p:nvSpPr>
        <p:spPr>
          <a:xfrm>
            <a:off x="-896" y="0"/>
            <a:ext cx="3648448" cy="6047809"/>
          </a:xfrm>
          <a:prstGeom prst="rect">
            <a:avLst/>
          </a:prstGeom>
          <a:noFill/>
        </p:spPr>
        <p:txBody>
          <a:bodyPr wrap="square">
            <a:spAutoFit/>
          </a:bodyPr>
          <a:lstStyle/>
          <a:p>
            <a:r>
              <a:rPr lang="zh-CN" altLang="en-US" sz="900" b="0" i="0" dirty="0">
                <a:solidFill>
                  <a:srgbClr val="000000"/>
                </a:solidFill>
                <a:effectLst/>
                <a:latin typeface="NovelPro-regular"/>
              </a:rPr>
              <a:t>布拉班特的竞选活动 </a:t>
            </a:r>
            <a:r>
              <a:rPr lang="en-US" altLang="zh-CN" sz="900" b="0" i="0" dirty="0">
                <a:solidFill>
                  <a:srgbClr val="000000"/>
                </a:solidFill>
                <a:effectLst/>
                <a:latin typeface="NovelPro-regular"/>
              </a:rPr>
              <a:t>- </a:t>
            </a:r>
            <a:r>
              <a:rPr lang="zh-CN" altLang="en-US" sz="900" b="0" i="0" dirty="0">
                <a:solidFill>
                  <a:srgbClr val="000000"/>
                </a:solidFill>
                <a:effectLst/>
                <a:latin typeface="NovelPro-regular"/>
              </a:rPr>
              <a:t>卡斯珀</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霍尔滕 </a:t>
            </a:r>
            <a:r>
              <a:rPr lang="en-US" altLang="zh-CN" sz="900" b="0" i="0" dirty="0">
                <a:solidFill>
                  <a:srgbClr val="000000"/>
                </a:solidFill>
                <a:effectLst/>
                <a:latin typeface="NovelPro-regular"/>
              </a:rPr>
              <a:t>(Kasper </a:t>
            </a:r>
            <a:r>
              <a:rPr lang="en-US" altLang="zh-CN" sz="900" b="0" i="0" dirty="0" err="1">
                <a:solidFill>
                  <a:srgbClr val="000000"/>
                </a:solidFill>
                <a:effectLst/>
                <a:latin typeface="NovelPro-regular"/>
              </a:rPr>
              <a:t>Holten</a:t>
            </a:r>
            <a:r>
              <a:rPr lang="en-US" altLang="zh-CN" sz="900" b="0" i="0" dirty="0">
                <a:solidFill>
                  <a:srgbClr val="000000"/>
                </a:solidFill>
                <a:effectLst/>
                <a:latin typeface="NovelPro-regular"/>
              </a:rPr>
              <a:t>) </a:t>
            </a:r>
            <a:r>
              <a:rPr lang="zh-CN" altLang="en-US" sz="900" b="0" i="0" dirty="0">
                <a:solidFill>
                  <a:srgbClr val="000000"/>
                </a:solidFill>
                <a:effectLst/>
                <a:latin typeface="NovelPro-regular"/>
              </a:rPr>
              <a:t>将瓦格纳 </a:t>
            </a:r>
            <a:r>
              <a:rPr lang="en-US" altLang="zh-CN" sz="900" b="0" i="0" dirty="0">
                <a:solidFill>
                  <a:srgbClr val="000000"/>
                </a:solidFill>
                <a:effectLst/>
                <a:latin typeface="NovelPro-regular"/>
              </a:rPr>
              <a:t>(Wagner) </a:t>
            </a:r>
            <a:r>
              <a:rPr lang="zh-CN" altLang="en-US" sz="900" b="0" i="0" dirty="0">
                <a:solidFill>
                  <a:srgbClr val="000000"/>
                </a:solidFill>
                <a:effectLst/>
                <a:latin typeface="NovelPro-regular"/>
              </a:rPr>
              <a:t>的</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洛亨格林</a:t>
            </a:r>
            <a:r>
              <a:rPr lang="en-US" altLang="zh-CN" sz="900" b="0" i="0" dirty="0">
                <a:solidFill>
                  <a:srgbClr val="000000"/>
                </a:solidFill>
                <a:effectLst/>
                <a:latin typeface="NovelPro-regular"/>
              </a:rPr>
              <a:t>》(LOHENGRIN) </a:t>
            </a:r>
            <a:r>
              <a:rPr lang="zh-CN" altLang="en-US" sz="900" b="0" i="0" dirty="0">
                <a:solidFill>
                  <a:srgbClr val="000000"/>
                </a:solidFill>
                <a:effectLst/>
                <a:latin typeface="NovelPro-regular"/>
              </a:rPr>
              <a:t>描绘成平庸时代永恒的政治权力游戏，其中的图片通常会引发一千多次争论。即使所使用的陈词滥调广为人知，它们仍然有影响，无论是在民主还是独裁统治下：作为一个主权实干家，用沙袋和橡胶靴与洪水抗争，作为一个有爱心的父亲带着一个小孩子在潜水、攀爬或在战斗机的驾驶舱中，怀抱中的孩子或像英雄一样爆发出强大的力量。你是否真的会飞它是次要的，但它看起来仍然不错</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重要的是姿势，英雄的舞台 </a:t>
            </a:r>
            <a:r>
              <a:rPr lang="en-US" altLang="zh-CN" sz="900" b="0" i="0" dirty="0">
                <a:solidFill>
                  <a:srgbClr val="000000"/>
                </a:solidFill>
                <a:effectLst/>
                <a:latin typeface="NovelPro-regular"/>
              </a:rPr>
              <a:t>- </a:t>
            </a:r>
            <a:r>
              <a:rPr lang="zh-CN" altLang="en-US" sz="900" b="0" i="0" dirty="0">
                <a:solidFill>
                  <a:srgbClr val="000000"/>
                </a:solidFill>
                <a:effectLst/>
                <a:latin typeface="NovelPro-regular"/>
              </a:rPr>
              <a:t>以及随之而来的信息：国家元首的喜气洋洋的胜利者将带领你救恩。但是，如何到达状态的顶部的问题往往被忽略。因此，在他们过去的问题暴露出令人不快的真相之后，许多在这个国家的镜头前表现得最聪明、最自信的政客已经下台。“如果你认出他，他就必须远离你”。</a:t>
            </a:r>
            <a:br>
              <a:rPr lang="zh-CN" altLang="en-US" sz="900" dirty="0"/>
            </a:br>
            <a:br>
              <a:rPr lang="zh-CN" altLang="en-US" sz="900" dirty="0"/>
            </a:br>
            <a:r>
              <a:rPr lang="zh-CN" altLang="en-US" sz="900" b="0" i="0" dirty="0">
                <a:solidFill>
                  <a:srgbClr val="000000"/>
                </a:solidFill>
                <a:effectLst/>
                <a:latin typeface="NovelPro-regular"/>
              </a:rPr>
              <a:t>如果你将 </a:t>
            </a:r>
            <a:r>
              <a:rPr lang="en-US" altLang="zh-CN" sz="900" b="0" i="0" dirty="0">
                <a:solidFill>
                  <a:srgbClr val="000000"/>
                </a:solidFill>
                <a:effectLst/>
                <a:latin typeface="NovelPro-regular"/>
              </a:rPr>
              <a:t>Lohengrin </a:t>
            </a:r>
            <a:r>
              <a:rPr lang="zh-CN" altLang="en-US" sz="900" b="0" i="0" dirty="0">
                <a:solidFill>
                  <a:srgbClr val="000000"/>
                </a:solidFill>
                <a:effectLst/>
                <a:latin typeface="NovelPro-regular"/>
              </a:rPr>
              <a:t>想象成那些掌握了媒体姿态并使用最强烈的图像和传说在他周围建立救赎神话的政治家之一，你很容易将他视为一个权力政治骗子，他感觉到他有机会创造一个新的一个在破碎的德意志土地上建立新制度、新意识形态的国家。人们可以在瓦格纳的文本和音乐中找到数量惊人的段落来支持这种解读。让我们以禁止提问为例：</a:t>
            </a:r>
            <a:r>
              <a:rPr lang="en-US" altLang="zh-CN" sz="900" b="0" i="0" dirty="0">
                <a:solidFill>
                  <a:srgbClr val="000000"/>
                </a:solidFill>
                <a:effectLst/>
                <a:latin typeface="NovelPro-regular"/>
              </a:rPr>
              <a:t>Elsa </a:t>
            </a:r>
            <a:r>
              <a:rPr lang="zh-CN" altLang="en-US" sz="900" b="0" i="0" dirty="0">
                <a:solidFill>
                  <a:srgbClr val="000000"/>
                </a:solidFill>
                <a:effectLst/>
                <a:latin typeface="NovelPro-regular"/>
              </a:rPr>
              <a:t>的生命处于危险之中，她被指控谋杀了她的兄弟 </a:t>
            </a:r>
            <a:r>
              <a:rPr lang="en-US" altLang="zh-CN" sz="900" b="0" i="0" dirty="0">
                <a:solidFill>
                  <a:srgbClr val="000000"/>
                </a:solidFill>
                <a:effectLst/>
                <a:latin typeface="NovelPro-regular"/>
              </a:rPr>
              <a:t>Gottfried</a:t>
            </a:r>
            <a:r>
              <a:rPr lang="zh-CN" altLang="en-US" sz="900" b="0" i="0" dirty="0">
                <a:solidFill>
                  <a:srgbClr val="000000"/>
                </a:solidFill>
                <a:effectLst/>
                <a:latin typeface="NovelPro-regular"/>
              </a:rPr>
              <a:t>。</a:t>
            </a:r>
            <a:r>
              <a:rPr lang="en-US" altLang="zh-CN" sz="900" b="0" i="0" dirty="0">
                <a:solidFill>
                  <a:srgbClr val="000000"/>
                </a:solidFill>
                <a:effectLst/>
                <a:latin typeface="NovelPro-regular"/>
              </a:rPr>
              <a:t>Lohengrin </a:t>
            </a:r>
            <a:r>
              <a:rPr lang="zh-CN" altLang="en-US" sz="900" b="0" i="0" dirty="0">
                <a:solidFill>
                  <a:srgbClr val="000000"/>
                </a:solidFill>
                <a:effectLst/>
                <a:latin typeface="NovelPro-regular"/>
              </a:rPr>
              <a:t>向她提供了帮助，但绝不是无条件的。在他为她而战之前，他提出了一个交易：她应该嫁给他，但永远不要问他是谁。她当然同意 还留给她什么？真正的英雄可能会选择不同的顺序。在其他方面，罗恩格林也被证明是一个对艾尔莎来说并不完全公平的伙伴：他减轻了她对他可能再次离开她的恐慌：如果她照他说的去做，她就不必担心。不久之后，他透露他计划只停留一年，然后返回他的祖国。他关心的不是女人，而是她能为他创造的地位。他的目标是政治游戏。艾尔莎是他隆重登场的舞台。这只是在布拉班特进行的竞选活动。他向她保证：只要她听从他的命令，她就不必担心。不久之后，他透露他计划只停留一年，然后返回他的祖国。他关心的不是女人，而是她能为他创造的地位。他的目标是政治游戏。艾尔莎是他隆重登场的舞台。这只是在布拉班特进行的竞选活动。他向她保证：只要她听从他的命令，她就不必担心。不久之后，他透露他计划只停留一年，然后返回他的祖国。他关心的不是女人，而是她能为他创造的地位。他的目标是政治游戏。艾尔莎是他隆重登场的舞台。这只是在布拉班特进行的竞选活动。</a:t>
            </a:r>
            <a:br>
              <a:rPr lang="zh-CN" altLang="en-US" sz="900" dirty="0"/>
            </a:br>
            <a:br>
              <a:rPr lang="zh-CN" altLang="en-US" sz="900" dirty="0"/>
            </a:br>
            <a:r>
              <a:rPr lang="zh-CN" altLang="en-US" sz="900" b="0" i="0" dirty="0">
                <a:solidFill>
                  <a:srgbClr val="000000"/>
                </a:solidFill>
                <a:effectLst/>
                <a:latin typeface="NovelPro-regular"/>
              </a:rPr>
              <a:t>当然，政治算计的嗜好并没有使罗恩格林本身成为像贾戈那样的阴谋家；这个角色更多属于奥特鲁德，她作为这位雄心勃勃的年轻人的对手，与她的丈夫特拉蒙德一起为维护国家的旧秩序而战他的头。但是，将天鹅骑士视为一位纯种政治家，尽管他的诡计显而易见，但仍受到崇拜，这表明战略性政治操纵通常被视为治国方略的必要工具。即使是公然虚伪地表现出坚定、活力和力量，也比正直和乌托邦式的善行更适用于容易受到影响的恐惧公民。</a:t>
            </a:r>
            <a:endParaRPr lang="en-US" sz="900" dirty="0"/>
          </a:p>
        </p:txBody>
      </p:sp>
    </p:spTree>
    <p:extLst>
      <p:ext uri="{BB962C8B-B14F-4D97-AF65-F5344CB8AC3E}">
        <p14:creationId xmlns:p14="http://schemas.microsoft.com/office/powerpoint/2010/main" val="380529180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804</Words>
  <Application>Microsoft Macintosh PowerPoint</Application>
  <PresentationFormat>A4 Paper (210x297 mm)</PresentationFormat>
  <Paragraphs>1</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NovelPro-regular</vt:lpstr>
      <vt:lpstr>Arial</vt:lpstr>
      <vt:lpstr>Calibri</vt:lpstr>
      <vt:lpstr>Calibri Light</vt:lpstr>
      <vt:lpstr>Office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127</cp:revision>
  <cp:lastPrinted>2022-12-15T08:01:49Z</cp:lastPrinted>
  <dcterms:created xsi:type="dcterms:W3CDTF">2022-11-07T20:45:57Z</dcterms:created>
  <dcterms:modified xsi:type="dcterms:W3CDTF">2023-09-09T17:38:22Z</dcterms:modified>
</cp:coreProperties>
</file>