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66" r:id="rId2"/>
    <p:sldId id="367"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4660"/>
  </p:normalViewPr>
  <p:slideViewPr>
    <p:cSldViewPr snapToGrid="0">
      <p:cViewPr varScale="1">
        <p:scale>
          <a:sx n="110" d="100"/>
          <a:sy n="110" d="100"/>
        </p:scale>
        <p:origin x="1400"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12/21/24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12/21/24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6E9E3-7CCD-C82D-1A98-1B30629685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E951D5-2F53-26FB-040F-84DDBBA8604A}"/>
              </a:ext>
            </a:extLst>
          </p:cNvPr>
          <p:cNvSpPr txBox="1"/>
          <p:nvPr/>
        </p:nvSpPr>
        <p:spPr>
          <a:xfrm>
            <a:off x="482321" y="121817"/>
            <a:ext cx="4470678" cy="6863417"/>
          </a:xfrm>
          <a:prstGeom prst="rect">
            <a:avLst/>
          </a:prstGeom>
          <a:noFill/>
        </p:spPr>
        <p:txBody>
          <a:bodyPr wrap="square">
            <a:spAutoFit/>
          </a:bodyPr>
          <a:lstStyle/>
          <a:p>
            <a:r>
              <a:rPr lang="zh-CN" altLang="en-US" sz="800" dirty="0"/>
              <a:t>前传</a:t>
            </a:r>
          </a:p>
          <a:p>
            <a:r>
              <a:rPr lang="zh-CN" altLang="en-US" sz="800" dirty="0"/>
              <a:t>本杰明</a:t>
            </a:r>
            <a:r>
              <a:rPr lang="en-US" altLang="zh-CN" sz="800" dirty="0"/>
              <a:t>·</a:t>
            </a:r>
            <a:r>
              <a:rPr lang="zh-CN" altLang="en-US" sz="800" dirty="0"/>
              <a:t>巴克曾是伦敦一位幸福的理发师</a:t>
            </a:r>
            <a:r>
              <a:rPr lang="en-US" altLang="zh-CN" sz="800" dirty="0"/>
              <a:t>——</a:t>
            </a:r>
            <a:r>
              <a:rPr lang="zh-CN" altLang="en-US" sz="800" dirty="0"/>
              <a:t>与美丽的露西结婚，是小乔安娜自豪的父亲。然而，图尔平法官也对露西虎视眈眈。他让巴克尔被无辜定罪并被放逐。在巴克尔流亡期间，图尔平强奸了露西，之后露西自杀身亡。从此，乔安娜在图尔平的控制下成长。</a:t>
            </a:r>
            <a:endParaRPr lang="en-US" altLang="zh-CN" sz="800" dirty="0"/>
          </a:p>
          <a:p>
            <a:endParaRPr lang="zh-CN" altLang="en-US" sz="800" dirty="0"/>
          </a:p>
          <a:p>
            <a:r>
              <a:rPr lang="zh-CN" altLang="en-US" sz="800" dirty="0"/>
              <a:t>第一幕</a:t>
            </a:r>
          </a:p>
          <a:p>
            <a:r>
              <a:rPr lang="en-US" altLang="zh-CN" sz="800" dirty="0"/>
              <a:t>15</a:t>
            </a:r>
            <a:r>
              <a:rPr lang="zh-CN" altLang="en-US" sz="800" dirty="0"/>
              <a:t>年过去了：本杰明</a:t>
            </a:r>
            <a:r>
              <a:rPr lang="en-US" altLang="zh-CN" sz="800" dirty="0"/>
              <a:t>·</a:t>
            </a:r>
            <a:r>
              <a:rPr lang="zh-CN" altLang="en-US" sz="800" dirty="0"/>
              <a:t>巴克尔在年轻船员安东尼</a:t>
            </a:r>
            <a:r>
              <a:rPr lang="en-US" altLang="zh-CN" sz="800" dirty="0"/>
              <a:t>·</a:t>
            </a:r>
            <a:r>
              <a:rPr lang="zh-CN" altLang="en-US" sz="800" dirty="0"/>
              <a:t>霍普的陪同下，以伪名斯威尼</a:t>
            </a:r>
            <a:r>
              <a:rPr lang="en-US" altLang="zh-CN" sz="800" dirty="0"/>
              <a:t>·</a:t>
            </a:r>
            <a:r>
              <a:rPr lang="zh-CN" altLang="en-US" sz="800" dirty="0"/>
              <a:t>托德回到伦敦。他们刚到港口就被一名讨厌的乞丐纠缠，费劲才摆脱了她。不久之后，斯威尼和安东尼暂时告别。被复仇的强烈愿望驱使，斯威尼开始寻找他在弗利特街的旧店。在那里，他遇到了面临破产的面包师傅洛维特夫人</a:t>
            </a:r>
            <a:r>
              <a:rPr lang="en-US" altLang="zh-CN" sz="800" dirty="0"/>
              <a:t>——</a:t>
            </a:r>
            <a:r>
              <a:rPr lang="zh-CN" altLang="en-US" sz="800" dirty="0"/>
              <a:t>整个伦敦没有比她的馅饼更难吃的了！洛维特夫人向斯威尼讲述了本杰明</a:t>
            </a:r>
            <a:r>
              <a:rPr lang="en-US" altLang="zh-CN" sz="800" dirty="0"/>
              <a:t>·</a:t>
            </a:r>
            <a:r>
              <a:rPr lang="zh-CN" altLang="en-US" sz="800" dirty="0"/>
              <a:t>巴克尔的悲惨故事，并从他的反应中认出了他的真实身份。与此同时，安东尼爱上了仍在性侵犯法官控制下的乔安娜。安东尼策划了一个解救她的计划。</a:t>
            </a:r>
          </a:p>
          <a:p>
            <a:r>
              <a:rPr lang="zh-CN" altLang="en-US" sz="800" dirty="0"/>
              <a:t>在伦敦繁忙的市场上，斯威尼和洛维特夫人遇到了少年托比亚斯和他古怪的主人阿道弗</a:t>
            </a:r>
            <a:r>
              <a:rPr lang="en-US" altLang="zh-CN" sz="800" dirty="0"/>
              <a:t>·</a:t>
            </a:r>
            <a:r>
              <a:rPr lang="zh-CN" altLang="en-US" sz="800" dirty="0"/>
              <a:t>皮雷利，后者在一个理发师比赛中想要与斯威尼一较高下。斯威尼获胜。但不久之后，皮雷利出现在他重新开张的理发店门前，试图勒索他的竞争对手</a:t>
            </a:r>
            <a:r>
              <a:rPr lang="en-US" altLang="zh-CN" sz="800" dirty="0"/>
              <a:t>——</a:t>
            </a:r>
            <a:r>
              <a:rPr lang="zh-CN" altLang="en-US" sz="800" dirty="0"/>
              <a:t>这是个致命的错误，因为斯威尼随即杀死了皮雷利。图尔平法官也意外拜访了斯威尼，但当安东尼突然闯入时，复仇的机会就此丧失。斯威尼完全失控，将怒气转向整个人类，发誓要割断所有顾客的喉咙。洛维特夫人则实际地提出了一个可怕的计划：为什么不将美德变成生意，将尸体加工成美味的肉馅饼呢？</a:t>
            </a:r>
            <a:endParaRPr lang="en-US" altLang="zh-CN" sz="800" dirty="0"/>
          </a:p>
          <a:p>
            <a:endParaRPr lang="en-US" altLang="zh-CN" sz="800" dirty="0"/>
          </a:p>
          <a:p>
            <a:r>
              <a:rPr lang="zh-CN" altLang="en-US" sz="800" dirty="0"/>
              <a:t>第二幕</a:t>
            </a:r>
          </a:p>
          <a:p>
            <a:r>
              <a:rPr lang="zh-CN" altLang="en-US" sz="800" dirty="0"/>
              <a:t>肉馅饼生意蒸蒸日上，多亏了斯威尼持续的新鲜肉供应。洛维特夫人梦想着与斯威尼和已被她收养的托比亚斯共同的未来。与此同时，乔安娜的处境急剧恶化：因为她拒绝嫁给图尔平法官，他径自将她关进了疯人院。但安东尼找到了乔安娜。他与托德和洛维特夫人一起策划了她的救援行动。对斯威尼来说，这是一个绝佳的机会</a:t>
            </a:r>
            <a:r>
              <a:rPr lang="en-US" altLang="zh-CN" sz="800" dirty="0"/>
              <a:t>——</a:t>
            </a:r>
            <a:r>
              <a:rPr lang="zh-CN" altLang="en-US" sz="800" dirty="0"/>
              <a:t>用乔安娜作为诱饵，可能会再次诱使法官回到斯威尼的沙龙。尽管安东尼成功解救了乔安娜，托比亚斯渐渐察觉到了斯威尼的阴谋。那个烦人的乞丐也威胁要揭露托德和洛维特夫人的黑暗秘密。尽管面临所有阻力，斯威尼终于成功处置了法官。但他太晚才意识到他的杀戮欲望的致命后果：在那堆尸体中，有一张熟悉的面孔</a:t>
            </a:r>
            <a:r>
              <a:rPr lang="en-US" altLang="zh-CN" sz="800" dirty="0"/>
              <a:t>……</a:t>
            </a:r>
          </a:p>
          <a:p>
            <a:endParaRPr lang="en-US" altLang="zh-CN" sz="800" dirty="0"/>
          </a:p>
          <a:p>
            <a:r>
              <a:rPr lang="en-US" altLang="zh-CN" sz="800" dirty="0"/>
              <a:t>《</a:t>
            </a:r>
            <a:r>
              <a:rPr lang="zh-CN" altLang="en-US" sz="800" dirty="0"/>
              <a:t>悲剧的规则</a:t>
            </a:r>
            <a:r>
              <a:rPr lang="en-US" altLang="zh-CN" sz="800" dirty="0"/>
              <a:t>》</a:t>
            </a:r>
            <a:r>
              <a:rPr lang="zh-CN" altLang="en-US" sz="800" dirty="0"/>
              <a:t>：与导演巴里</a:t>
            </a:r>
            <a:r>
              <a:rPr lang="en-US" altLang="zh-CN" sz="800" dirty="0"/>
              <a:t>·</a:t>
            </a:r>
            <a:r>
              <a:rPr lang="zh-CN" altLang="en-US" sz="800" dirty="0"/>
              <a:t>科斯基关于噩梦般的大都市、杀人的社会病态者和成本极高的百老汇制作的对话</a:t>
            </a:r>
          </a:p>
          <a:p>
            <a:r>
              <a:rPr lang="zh-CN" altLang="en-US" sz="800" dirty="0"/>
              <a:t>自从</a:t>
            </a:r>
            <a:r>
              <a:rPr lang="en-US" altLang="zh-CN" sz="800" dirty="0"/>
              <a:t>1979</a:t>
            </a:r>
            <a:r>
              <a:rPr lang="zh-CN" altLang="en-US" sz="800" dirty="0"/>
              <a:t>年首演以来，斯蒂芬</a:t>
            </a:r>
            <a:r>
              <a:rPr lang="en-US" altLang="zh-CN" sz="800" dirty="0"/>
              <a:t>·</a:t>
            </a:r>
            <a:r>
              <a:rPr lang="zh-CN" altLang="en-US" sz="800" dirty="0"/>
              <a:t>桑德海姆的</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被称为“音乐惊悚剧”。不少人注意到，这部剧作确实具有类似歌剧的味道。你会将这部作品归为哪个类型？</a:t>
            </a:r>
          </a:p>
          <a:p>
            <a:r>
              <a:rPr lang="zh-CN" altLang="en-US" sz="800" dirty="0"/>
              <a:t>巴里</a:t>
            </a:r>
            <a:r>
              <a:rPr lang="en-US" altLang="zh-CN" sz="800" dirty="0"/>
              <a:t>·</a:t>
            </a:r>
            <a:r>
              <a:rPr lang="zh-CN" altLang="en-US" sz="800" dirty="0"/>
              <a:t>科斯基：在英语国家，人们普遍接受这部剧作为音乐剧，尽管它有</a:t>
            </a:r>
            <a:r>
              <a:rPr lang="en-US" altLang="zh-CN" sz="800" dirty="0"/>
              <a:t>80%</a:t>
            </a:r>
            <a:r>
              <a:rPr lang="zh-CN" altLang="en-US" sz="800" dirty="0"/>
              <a:t>是完全谱写的。桑德海姆自己曾将这部作品称为“黑色歌剧”，这是我完全认同的说法。他这里提到的歌剧，并不是指弗朗茨</a:t>
            </a:r>
            <a:r>
              <a:rPr lang="en-US" altLang="zh-CN" sz="800" dirty="0"/>
              <a:t>·</a:t>
            </a:r>
            <a:r>
              <a:rPr lang="zh-CN" altLang="en-US" sz="800" dirty="0"/>
              <a:t>雷哈尔或约翰</a:t>
            </a:r>
            <a:r>
              <a:rPr lang="en-US" altLang="zh-CN" sz="800" dirty="0"/>
              <a:t>·</a:t>
            </a:r>
            <a:r>
              <a:rPr lang="zh-CN" altLang="en-US" sz="800" dirty="0"/>
              <a:t>施特劳斯。他更想强调，</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不应被视为一部大型歌剧。对我而言，这部剧作与</a:t>
            </a:r>
            <a:r>
              <a:rPr lang="en-US" altLang="zh-CN" sz="800" dirty="0"/>
              <a:t>《</a:t>
            </a:r>
            <a:r>
              <a:rPr lang="zh-CN" altLang="en-US" sz="800" dirty="0"/>
              <a:t>波吉与贝丝</a:t>
            </a:r>
            <a:r>
              <a:rPr lang="en-US" altLang="zh-CN" sz="800" dirty="0"/>
              <a:t>》</a:t>
            </a:r>
            <a:r>
              <a:rPr lang="zh-CN" altLang="en-US" sz="800" dirty="0"/>
              <a:t>处于同一类别。因为在那部剧作中，你一方面可以听到歌剧</a:t>
            </a:r>
            <a:r>
              <a:rPr lang="en-US" altLang="zh-CN" sz="800" dirty="0"/>
              <a:t>——</a:t>
            </a:r>
            <a:r>
              <a:rPr lang="zh-CN" altLang="en-US" sz="800" dirty="0"/>
              <a:t>它是为歌剧演唱而作</a:t>
            </a:r>
            <a:r>
              <a:rPr lang="en-US" altLang="zh-CN" sz="800" dirty="0"/>
              <a:t>——</a:t>
            </a:r>
            <a:r>
              <a:rPr lang="zh-CN" altLang="en-US" sz="800" dirty="0"/>
              <a:t>但另一方面，你也会听到很多灵歌和福音歌曲。这些作品都具有很多层面。事实上，</a:t>
            </a:r>
            <a:r>
              <a:rPr lang="en-US" altLang="zh-CN" sz="800" dirty="0"/>
              <a:t>《</a:t>
            </a:r>
            <a:r>
              <a:rPr lang="zh-CN" altLang="en-US" sz="800" dirty="0"/>
              <a:t>波吉与贝丝</a:t>
            </a:r>
            <a:r>
              <a:rPr lang="en-US" altLang="zh-CN" sz="800" dirty="0"/>
              <a:t>》</a:t>
            </a:r>
            <a:r>
              <a:rPr lang="zh-CN" altLang="en-US" sz="800" dirty="0"/>
              <a:t>和</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，连同</a:t>
            </a:r>
            <a:r>
              <a:rPr lang="en-US" altLang="zh-CN" sz="800" dirty="0"/>
              <a:t>《</a:t>
            </a:r>
            <a:r>
              <a:rPr lang="zh-CN" altLang="en-US" sz="800" dirty="0"/>
              <a:t>西区故事</a:t>
            </a:r>
            <a:r>
              <a:rPr lang="en-US" altLang="zh-CN" sz="800" dirty="0"/>
              <a:t>》</a:t>
            </a:r>
            <a:r>
              <a:rPr lang="zh-CN" altLang="en-US" sz="800" dirty="0"/>
              <a:t>和</a:t>
            </a:r>
            <a:r>
              <a:rPr lang="en-US" altLang="zh-CN" sz="800" dirty="0"/>
              <a:t>《</a:t>
            </a:r>
            <a:r>
              <a:rPr lang="zh-CN" altLang="en-US" sz="800" dirty="0"/>
              <a:t>萨提亚格拉哈</a:t>
            </a:r>
            <a:r>
              <a:rPr lang="en-US" altLang="zh-CN" sz="800" dirty="0"/>
              <a:t>》</a:t>
            </a:r>
            <a:r>
              <a:rPr lang="zh-CN" altLang="en-US" sz="800" dirty="0"/>
              <a:t>，对我而言，是</a:t>
            </a:r>
            <a:r>
              <a:rPr lang="en-US" altLang="zh-CN" sz="800" dirty="0"/>
              <a:t>20</a:t>
            </a:r>
            <a:r>
              <a:rPr lang="zh-CN" altLang="en-US" sz="800" dirty="0"/>
              <a:t>世纪美国音乐剧场中四个最重要的杰作。</a:t>
            </a:r>
          </a:p>
          <a:p>
            <a:r>
              <a:rPr lang="zh-CN" altLang="en-US" sz="800" dirty="0"/>
              <a:t>这部剧作现在确实是一个国际性的世界巨作。在德国，它却是逐渐为自己赢得了一席之地</a:t>
            </a:r>
            <a:r>
              <a:rPr lang="en-US" altLang="zh-CN" sz="800" dirty="0"/>
              <a:t>……</a:t>
            </a:r>
          </a:p>
          <a:p>
            <a:r>
              <a:rPr lang="zh-CN" altLang="en-US" sz="800" dirty="0"/>
              <a:t>在德语和法语国家的困难在于，</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极受盎格鲁</a:t>
            </a:r>
            <a:r>
              <a:rPr lang="en-US" altLang="zh-CN" sz="800" dirty="0"/>
              <a:t>-</a:t>
            </a:r>
            <a:r>
              <a:rPr lang="zh-CN" altLang="en-US" sz="800" dirty="0"/>
              <a:t>撒克逊式幽默的影响。这意味着恐怖和喜剧以和谐的方式共存。这在莎士比亚的作品中已有体现。</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中的黑色幽默明显受到了</a:t>
            </a:r>
            <a:r>
              <a:rPr lang="en-US" altLang="zh-CN" sz="800" dirty="0"/>
              <a:t>《</a:t>
            </a:r>
            <a:r>
              <a:rPr lang="zh-CN" altLang="en-US" sz="800" dirty="0"/>
              <a:t>泰特斯</a:t>
            </a:r>
            <a:r>
              <a:rPr lang="en-US" altLang="zh-CN" sz="800" dirty="0"/>
              <a:t>·</a:t>
            </a:r>
            <a:r>
              <a:rPr lang="zh-CN" altLang="en-US" sz="800" dirty="0"/>
              <a:t>安德洛尼克斯</a:t>
            </a:r>
            <a:r>
              <a:rPr lang="en-US" altLang="zh-CN" sz="800" dirty="0"/>
              <a:t>》</a:t>
            </a:r>
            <a:r>
              <a:rPr lang="zh-CN" altLang="en-US" sz="800" dirty="0"/>
              <a:t>的启发，但或许更多的是受到了</a:t>
            </a:r>
            <a:r>
              <a:rPr lang="en-US" altLang="zh-CN" sz="800" dirty="0"/>
              <a:t>《</a:t>
            </a:r>
            <a:r>
              <a:rPr lang="zh-CN" altLang="en-US" sz="800" dirty="0"/>
              <a:t>麦克白</a:t>
            </a:r>
            <a:r>
              <a:rPr lang="en-US" altLang="zh-CN" sz="800" dirty="0"/>
              <a:t>》</a:t>
            </a:r>
            <a:r>
              <a:rPr lang="zh-CN" altLang="en-US" sz="800" dirty="0"/>
              <a:t>的影响。当对邓肯王谋杀的戏剧性准备做得非常好时，突然出现的守门人开始谈论尿液，这是一个天才的时刻。这正是</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的幽默所在：在最糟糕的时刻，你总能找到笑点。</a:t>
            </a:r>
          </a:p>
          <a:p>
            <a:r>
              <a:rPr lang="zh-CN" altLang="en-US" sz="800" dirty="0"/>
              <a:t>你提到了一个点：</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中的角色在舞台上做了一些本应让观众反感的事情。为什么这些角色仍然让人感到同情呢？</a:t>
            </a:r>
          </a:p>
          <a:p>
            <a:r>
              <a:rPr lang="zh-CN" altLang="en-US" sz="800" dirty="0"/>
              <a:t>这正是这部剧作的奇妙之处：实际上，你在舞台上看到的是两个杀人的社会病态者。他们非常乐意杀人，将人肉加工成馅饼，并因为这些馅饼非常好吃而赚了很多钱。这是可怕的。然而，尽管恐怖一直存在，桑德海姆却写了一个剧本，在很多时刻你可以和角色一起笑。同时，这两个主要人物也是悲剧性的。无论是理查德三世、麦克白还是斯威尼</a:t>
            </a:r>
            <a:r>
              <a:rPr lang="en-US" altLang="zh-CN" sz="800" dirty="0"/>
              <a:t>·</a:t>
            </a:r>
            <a:r>
              <a:rPr lang="zh-CN" altLang="en-US" sz="800" dirty="0"/>
              <a:t>托德和洛维特夫人：尽管他们都做了可怕的事，但最后我们对他们感到同情，因为我们理解他们是人，我们看到了他们行为的原因。理查德三世因为身体的羞耻感以及所有人都对他唾弃感到痛苦。因此他选择了邪恶。这是一场与世界的斗争。斯威尼</a:t>
            </a:r>
            <a:r>
              <a:rPr lang="en-US" altLang="zh-CN" sz="800" dirty="0"/>
              <a:t>·</a:t>
            </a:r>
            <a:r>
              <a:rPr lang="zh-CN" altLang="en-US" sz="800" dirty="0"/>
              <a:t>托德也是如此。</a:t>
            </a:r>
            <a:endParaRPr lang="en-US" altLang="zh-CN" sz="800" dirty="0"/>
          </a:p>
          <a:p>
            <a:endParaRPr lang="zh-CN" altLang="en-US" sz="800" dirty="0"/>
          </a:p>
        </p:txBody>
      </p:sp>
      <p:sp>
        <p:nvSpPr>
          <p:cNvPr id="4" name="TextBox 3">
            <a:extLst>
              <a:ext uri="{FF2B5EF4-FFF2-40B4-BE49-F238E27FC236}">
                <a16:creationId xmlns:a16="http://schemas.microsoft.com/office/drawing/2014/main" id="{077838CC-8DD5-46D5-677D-2E35586FFD7A}"/>
              </a:ext>
            </a:extLst>
          </p:cNvPr>
          <p:cNvSpPr txBox="1"/>
          <p:nvPr/>
        </p:nvSpPr>
        <p:spPr>
          <a:xfrm>
            <a:off x="4953000" y="121817"/>
            <a:ext cx="4321629" cy="6740307"/>
          </a:xfrm>
          <a:prstGeom prst="rect">
            <a:avLst/>
          </a:prstGeom>
          <a:noFill/>
        </p:spPr>
        <p:txBody>
          <a:bodyPr wrap="square">
            <a:spAutoFit/>
          </a:bodyPr>
          <a:lstStyle/>
          <a:p>
            <a:r>
              <a:rPr lang="zh-CN" altLang="en-US" sz="800" dirty="0"/>
              <a:t>尽管我们在最后不认为斯威尼是个好人，但当他最终能对图尔平法官进行报复时，我们还是感到高兴。这就是悲剧的规则：在纸上，你可能有不讨人喜欢的角色，但观众总是能感受到这些角色的情感。要在舞台上表现出这一点真的很难。你需要像桑德海姆这样的人才，还需要一个超级演员阵容。这部剧作确实是血腥的，当然，拥有一个连环杀手作为主角的情况也不是很常见</a:t>
            </a:r>
            <a:r>
              <a:rPr lang="en-US" altLang="zh-CN" sz="800" dirty="0"/>
              <a:t>……</a:t>
            </a:r>
            <a:r>
              <a:rPr lang="zh-CN" altLang="en-US" sz="800" dirty="0"/>
              <a:t>我认为，其实并没有比</a:t>
            </a:r>
            <a:r>
              <a:rPr lang="en-US" altLang="zh-CN" sz="800" dirty="0"/>
              <a:t>《</a:t>
            </a:r>
            <a:r>
              <a:rPr lang="zh-CN" altLang="en-US" sz="800" dirty="0"/>
              <a:t>理查德三世</a:t>
            </a:r>
            <a:r>
              <a:rPr lang="en-US" altLang="zh-CN" sz="800" dirty="0"/>
              <a:t>》</a:t>
            </a:r>
            <a:r>
              <a:rPr lang="zh-CN" altLang="en-US" sz="800" dirty="0"/>
              <a:t>更多的暴力。当然，斯威尼</a:t>
            </a:r>
            <a:r>
              <a:rPr lang="en-US" altLang="zh-CN" sz="800" dirty="0"/>
              <a:t>·</a:t>
            </a:r>
            <a:r>
              <a:rPr lang="zh-CN" altLang="en-US" sz="800" dirty="0"/>
              <a:t>托德的角色是独一无二的。他真的是个精神病患者。他一个接一个地割断喉咙，一点也不感到内疚。他像机器一样杀人。我认为，这正是观众喜爱的原因。那么，</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也算是一种恐怖电影吗？这部剧作肯定是玩转了所有恐怖电影或恐怖故事的规则。这也让人找到了很多与埃德加</a:t>
            </a:r>
            <a:r>
              <a:rPr lang="en-US" altLang="zh-CN" sz="800" dirty="0"/>
              <a:t>·</a:t>
            </a:r>
            <a:r>
              <a:rPr lang="zh-CN" altLang="en-US" sz="800" dirty="0"/>
              <a:t>爱伦</a:t>
            </a:r>
            <a:r>
              <a:rPr lang="en-US" altLang="zh-CN" sz="800" dirty="0"/>
              <a:t>·</a:t>
            </a:r>
            <a:r>
              <a:rPr lang="zh-CN" altLang="en-US" sz="800" dirty="0"/>
              <a:t>坡的联系</a:t>
            </a:r>
            <a:r>
              <a:rPr lang="en-US" altLang="zh-CN" sz="800" dirty="0"/>
              <a:t>——</a:t>
            </a:r>
            <a:r>
              <a:rPr lang="zh-CN" altLang="en-US" sz="800" dirty="0"/>
              <a:t>恐怖之父</a:t>
            </a:r>
            <a:r>
              <a:rPr lang="en-US" altLang="zh-CN" sz="800" dirty="0"/>
              <a:t>——</a:t>
            </a:r>
            <a:r>
              <a:rPr lang="zh-CN" altLang="en-US" sz="800" dirty="0"/>
              <a:t>他基本上为</a:t>
            </a:r>
            <a:r>
              <a:rPr lang="en-US" altLang="zh-CN" sz="800" dirty="0"/>
              <a:t>20</a:t>
            </a:r>
            <a:r>
              <a:rPr lang="zh-CN" altLang="en-US" sz="800" dirty="0"/>
              <a:t>世纪的恐怖电影写下了第一个剧本。在</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中，尤其是在第二幕，当事件迅速发展，一个接一个的紧张场景出现时，恐怖和震撼时刻尤为突出。然而，这部剧最终始终保持人性。情感从未丢失，人们对角色的兴趣从未减少。一切始终始于人物的心理和故事的叙述。你已经谈到了男主角。你怎么看他身边的女性，洛维特夫人？洛维特夫人很有趣，因为她可以被解读成很多不同的方向。在原始制作中，她由著名的英国演员安吉拉</a:t>
            </a:r>
            <a:r>
              <a:rPr lang="en-US" altLang="zh-CN" sz="800" dirty="0"/>
              <a:t>·</a:t>
            </a:r>
            <a:r>
              <a:rPr lang="zh-CN" altLang="en-US" sz="800" dirty="0"/>
              <a:t>兰斯伯里几乎像一个</a:t>
            </a:r>
            <a:r>
              <a:rPr lang="en-GB" sz="800" dirty="0"/>
              <a:t>Vaudeville</a:t>
            </a:r>
            <a:r>
              <a:rPr lang="zh-CN" altLang="en-US" sz="800" dirty="0"/>
              <a:t>角色那样表演。这有其技巧性，它是有趣的，是疯狂的</a:t>
            </a:r>
            <a:r>
              <a:rPr lang="en-US" altLang="zh-CN" sz="800" dirty="0"/>
              <a:t>——</a:t>
            </a:r>
            <a:r>
              <a:rPr lang="zh-CN" altLang="en-US" sz="800" dirty="0"/>
              <a:t>但深度不在那里。如果洛维特夫人被解读得太严肃，那也不行。毕竟，洛维特夫人非常具有讽刺意味。本质上，她是一个孤独的女人</a:t>
            </a:r>
          </a:p>
          <a:p>
            <a:r>
              <a:rPr lang="zh-CN" altLang="en-US" sz="800" dirty="0"/>
              <a:t>：她的丈夫早逝，她的生意面临破产，她没有钱，没有人想要她的馅饼。在过去，她非常爱本杰明</a:t>
            </a:r>
            <a:r>
              <a:rPr lang="en-US" altLang="zh-CN" sz="800" dirty="0"/>
              <a:t>·</a:t>
            </a:r>
            <a:r>
              <a:rPr lang="zh-CN" altLang="en-US" sz="800" dirty="0"/>
              <a:t>巴克，而在多年后作为斯威尼</a:t>
            </a:r>
            <a:r>
              <a:rPr lang="en-US" altLang="zh-CN" sz="800" dirty="0"/>
              <a:t>·</a:t>
            </a:r>
            <a:r>
              <a:rPr lang="zh-CN" altLang="en-US" sz="800" dirty="0"/>
              <a:t>托德返回。她现在看到了开始新生活的可能。她梦想着与斯威尼</a:t>
            </a:r>
            <a:r>
              <a:rPr lang="en-US" altLang="zh-CN" sz="800" dirty="0"/>
              <a:t>·</a:t>
            </a:r>
            <a:r>
              <a:rPr lang="zh-CN" altLang="en-US" sz="800" dirty="0"/>
              <a:t>托德一起的家庭幸福。她梦想着他们会结婚并一起经营一家店。实际上，她不是一个邪恶的女人；将人变成肉馅饼的想法突然出现在她的脑海中。这个想法源于一种震惊的情况，当时的问题是如何处理皮雷利的尸体。洛维特夫人实际上非常实用，风趣，讽刨，但同时也是脆弱的，易碎的，孤独的，对她永远无法拥有的事物充满了渴望。因此，她也始终是一个悲剧性人物。原始制作的导演哈罗德</a:t>
            </a:r>
            <a:r>
              <a:rPr lang="en-US" altLang="zh-CN" sz="800" dirty="0"/>
              <a:t>·</a:t>
            </a:r>
            <a:r>
              <a:rPr lang="zh-CN" altLang="en-US" sz="800" dirty="0"/>
              <a:t>普林斯起初对</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并不太感兴趣。只有当他理解到这不仅是一个复仇故事，而且主要是关于社会批判时，他才有了一个制作方向。社会批判的方面对你的制作也重要吗？确实，普林斯非常强调了社会批判的方面，并且相应地在百老汇首演中出现了一个巨大的舞台布景。那是一次极其昂贵的制作，舞台上有整个伦敦</a:t>
            </a:r>
            <a:r>
              <a:rPr lang="en-US" altLang="zh-CN" sz="800" dirty="0"/>
              <a:t>——</a:t>
            </a:r>
            <a:r>
              <a:rPr lang="zh-CN" altLang="en-US" sz="800" dirty="0"/>
              <a:t>一座作为工厂的城市。这几乎就像查尔斯</a:t>
            </a:r>
            <a:r>
              <a:rPr lang="en-US" altLang="zh-CN" sz="800" dirty="0"/>
              <a:t>·</a:t>
            </a:r>
            <a:r>
              <a:rPr lang="zh-CN" altLang="en-US" sz="800" dirty="0"/>
              <a:t>狄更斯的故事一样，讲述了在工业化和资本主义的进程中世界如何衰落。当然，社会批判的因素在剧中非常突出，斯威尼</a:t>
            </a:r>
            <a:r>
              <a:rPr lang="en-US" altLang="zh-CN" sz="800" dirty="0"/>
              <a:t>·</a:t>
            </a:r>
            <a:r>
              <a:rPr lang="zh-CN" altLang="en-US" sz="800" dirty="0"/>
              <a:t>托德也不断地唱着关于这些主题的歌曲。但对我来说，没有必要像普林斯那样在我的制作中那么明显地突出这些方面。对我而言，首演制作有点过于庞大，失去了深度和亲密感。虽然做得很有技巧，但有点失衡。我永远不希望观众认为我们想要做教育性的讲课。这不是剧场的作用。你不会从一场</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的演出中走出来，想：“啊！这是一部关于资本主义的有趣剧作！”这部剧作更多地在情感层面触动人心。</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发生在维多利亚时代的伦敦。这个地点和这个时代在你的制作中会扮演角色吗？对我来说，重要的只是伦敦是一座大都市。但这并不意味着必须一比一地将维多利亚时代的伦敦带到舞台上。</a:t>
            </a:r>
            <a:r>
              <a:rPr lang="en-US" altLang="zh-CN" sz="800" dirty="0"/>
              <a:t>《</a:t>
            </a:r>
            <a:r>
              <a:rPr lang="zh-CN" altLang="en-US" sz="800" dirty="0"/>
              <a:t>特里斯坦和伊索尔德</a:t>
            </a:r>
            <a:r>
              <a:rPr lang="en-US" altLang="zh-CN" sz="800" dirty="0"/>
              <a:t>》</a:t>
            </a:r>
            <a:r>
              <a:rPr lang="zh-CN" altLang="en-US" sz="800" dirty="0"/>
              <a:t>发生在康沃尔，</a:t>
            </a:r>
            <a:r>
              <a:rPr lang="en-US" altLang="zh-CN" sz="800" dirty="0"/>
              <a:t>《</a:t>
            </a:r>
            <a:r>
              <a:rPr lang="zh-CN" altLang="en-US" sz="800" dirty="0"/>
              <a:t>名歌手</a:t>
            </a:r>
            <a:r>
              <a:rPr lang="en-US" altLang="zh-CN" sz="800" dirty="0"/>
              <a:t>》</a:t>
            </a:r>
            <a:r>
              <a:rPr lang="zh-CN" altLang="en-US" sz="800" dirty="0"/>
              <a:t>在纽伦堡，尽管如此，你并不需要在舞台上有康沃尔或纽伦堡。这些地点更重要的是它们代表了某些东西。</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中的伦敦也可以是上海、纽约、圣保罗或悉尼。伦敦是一个被工业控制的城市。事件通常发生在傍晚或夜晚。这座城市就像是绝望的迷宫，一个不安全的空间。在这个迷宫中，人们可以迷失，可以隐藏。卡特琳和我长时间讨论了我们想如何设计舞台布景。在美国，将</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一次又一次地像首演那样制作已经成为传统：舞台上是一个查尔斯</a:t>
            </a:r>
            <a:r>
              <a:rPr lang="en-US" altLang="zh-CN" sz="800" dirty="0"/>
              <a:t>·</a:t>
            </a:r>
            <a:r>
              <a:rPr lang="zh-CN" altLang="en-US" sz="800" dirty="0"/>
              <a:t>狄更斯的世界。我们已经看过这么多次了，我认为这并不帮助剧作再次这样做。我们必须有所简化。我清楚地意识到，应该将其保留在一个噩梦般的幻想空间中。我们在此受到两个影响的启发：一方面是</a:t>
            </a:r>
            <a:r>
              <a:rPr lang="en-US" altLang="zh-CN" sz="800" dirty="0"/>
              <a:t>1920</a:t>
            </a:r>
            <a:r>
              <a:rPr lang="zh-CN" altLang="en-US" sz="800" dirty="0"/>
              <a:t>年代和</a:t>
            </a:r>
            <a:r>
              <a:rPr lang="en-US" altLang="zh-CN" sz="800" dirty="0"/>
              <a:t>1930</a:t>
            </a:r>
            <a:r>
              <a:rPr lang="zh-CN" altLang="en-US" sz="800" dirty="0"/>
              <a:t>年代的柏林，正如汉斯</a:t>
            </a:r>
            <a:r>
              <a:rPr lang="en-US" altLang="zh-CN" sz="800" dirty="0"/>
              <a:t>·</a:t>
            </a:r>
            <a:r>
              <a:rPr lang="zh-CN" altLang="en-US" sz="800" dirty="0"/>
              <a:t>法拉达在他的书中所精彩描述的那样。另一方面是玛格丽特</a:t>
            </a:r>
            <a:r>
              <a:rPr lang="en-US" altLang="zh-CN" sz="800" dirty="0"/>
              <a:t>·</a:t>
            </a:r>
            <a:r>
              <a:rPr lang="zh-CN" altLang="en-US" sz="800" dirty="0"/>
              <a:t>撒切尔的</a:t>
            </a:r>
            <a:r>
              <a:rPr lang="en-US" altLang="zh-CN" sz="800" dirty="0"/>
              <a:t>1980</a:t>
            </a:r>
            <a:r>
              <a:rPr lang="zh-CN" altLang="en-US" sz="800" dirty="0"/>
              <a:t>年代英格兰，那里发生了真正的斗争，是特权者与失业者之间的斗争。整个情节实际上被一个来自维多利亚时代剧院的门框框住。因此，由于这个框架，人们可能会认为自己在维多利亚时代的伦敦，但剧中的角色实际上是在</a:t>
            </a:r>
            <a:r>
              <a:rPr lang="en-US" altLang="zh-CN" sz="800" dirty="0"/>
              <a:t>20</a:t>
            </a:r>
            <a:r>
              <a:rPr lang="zh-CN" altLang="en-US" sz="800" dirty="0"/>
              <a:t>世纪的噩梦般大都市中活动。桑德海姆在他的作品中也加入了一个合唱团，这确实有一个有趣的功能。你如何看待合唱团的角色？桑德海姆一方面使用它作为希腊合唱团。这意味着，合唱团评论着，这是最古老的戏剧传统之一。另一方面，合唱团也可以扮演具体的角色。所以它具有双重功能，就像在希腊悲剧中一样。它可以具体地代表阿特柔斯家前的人们，但也可以与观众以及彼此进行抽象的讨论。在合唱部分的制作中，可以看到与</a:t>
            </a:r>
            <a:r>
              <a:rPr lang="en-US" altLang="zh-CN" sz="800" dirty="0"/>
              <a:t>《</a:t>
            </a:r>
            <a:r>
              <a:rPr lang="zh-CN" altLang="en-US" sz="800" dirty="0"/>
              <a:t>三便士歌剧</a:t>
            </a:r>
            <a:r>
              <a:rPr lang="en-US" altLang="zh-CN" sz="800" dirty="0"/>
              <a:t>》</a:t>
            </a:r>
            <a:r>
              <a:rPr lang="zh-CN" altLang="en-US" sz="800" dirty="0"/>
              <a:t>的美妙联系。关于</a:t>
            </a:r>
            <a:r>
              <a:rPr lang="en-US" altLang="zh-CN" sz="800" dirty="0"/>
              <a:t>《</a:t>
            </a:r>
            <a:r>
              <a:rPr lang="zh-CN" altLang="en-US" sz="800" dirty="0"/>
              <a:t>三便士歌剧</a:t>
            </a:r>
            <a:r>
              <a:rPr lang="en-US" altLang="zh-CN" sz="800" dirty="0"/>
              <a:t>》</a:t>
            </a:r>
            <a:r>
              <a:rPr lang="zh-CN" altLang="en-US" sz="800" dirty="0"/>
              <a:t>的关键词：你不久前在柏林导演了这部剧。这两部剧常常被相提并论。你认为它们之间有什么相似之处？当然，这是两个完全不同的情节。</a:t>
            </a:r>
          </a:p>
        </p:txBody>
      </p:sp>
    </p:spTree>
    <p:extLst>
      <p:ext uri="{BB962C8B-B14F-4D97-AF65-F5344CB8AC3E}">
        <p14:creationId xmlns:p14="http://schemas.microsoft.com/office/powerpoint/2010/main" val="414951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E7A7B-8A4A-E56C-05FD-CE6AC43952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87D624-7B1A-BD29-C79C-5E4511352D16}"/>
              </a:ext>
            </a:extLst>
          </p:cNvPr>
          <p:cNvSpPr txBox="1"/>
          <p:nvPr/>
        </p:nvSpPr>
        <p:spPr>
          <a:xfrm>
            <a:off x="422031" y="121817"/>
            <a:ext cx="4530968" cy="7109639"/>
          </a:xfrm>
          <a:prstGeom prst="rect">
            <a:avLst/>
          </a:prstGeom>
          <a:noFill/>
        </p:spPr>
        <p:txBody>
          <a:bodyPr wrap="square">
            <a:spAutoFit/>
          </a:bodyPr>
          <a:lstStyle/>
          <a:p>
            <a:r>
              <a:rPr lang="zh-CN" altLang="en-US" sz="800" dirty="0"/>
              <a:t>但主角麦基</a:t>
            </a:r>
            <a:r>
              <a:rPr lang="en-US" altLang="zh-CN" sz="800" dirty="0"/>
              <a:t>·</a:t>
            </a:r>
            <a:r>
              <a:rPr lang="zh-CN" altLang="en-US" sz="800" dirty="0"/>
              <a:t>梅瑟也是一个杀人犯，但他是一个“迷人的杀人犯”。斯威尼</a:t>
            </a:r>
            <a:r>
              <a:rPr lang="en-US" altLang="zh-CN" sz="800" dirty="0"/>
              <a:t>·</a:t>
            </a:r>
            <a:r>
              <a:rPr lang="zh-CN" altLang="en-US" sz="800" dirty="0"/>
              <a:t>托德虽然不是迷人的杀人犯，但他来自与麦基</a:t>
            </a:r>
            <a:r>
              <a:rPr lang="en-US" altLang="zh-CN" sz="800" dirty="0"/>
              <a:t>·</a:t>
            </a:r>
            <a:r>
              <a:rPr lang="zh-CN" altLang="en-US" sz="800" dirty="0"/>
              <a:t>梅瑟相同的城市。在贝托尔特</a:t>
            </a:r>
            <a:r>
              <a:rPr lang="en-US" altLang="zh-CN" sz="800" dirty="0"/>
              <a:t>·</a:t>
            </a:r>
            <a:r>
              <a:rPr lang="zh-CN" altLang="en-US" sz="800" dirty="0"/>
              <a:t>布莱希特和库尔特</a:t>
            </a:r>
            <a:r>
              <a:rPr lang="en-US" altLang="zh-CN" sz="800" dirty="0"/>
              <a:t>·</a:t>
            </a:r>
            <a:r>
              <a:rPr lang="zh-CN" altLang="en-US" sz="800" dirty="0"/>
              <a:t>魏尔的作品中，你会发现自己在与桑德海姆相同的世界：在晚上的城市，孤独的城市，充</a:t>
            </a:r>
          </a:p>
          <a:p>
            <a:r>
              <a:rPr lang="zh-CN" altLang="en-US" sz="800" dirty="0"/>
              <a:t>满复仇和爱的城市。在两部剧中，伦敦都散发出某种绝望感。这是一个非常美妙的相似之处。我认为，</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就像</a:t>
            </a:r>
            <a:r>
              <a:rPr lang="en-US" altLang="zh-CN" sz="800" dirty="0"/>
              <a:t>《</a:t>
            </a:r>
            <a:r>
              <a:rPr lang="zh-CN" altLang="en-US" sz="800" dirty="0"/>
              <a:t>三便士歌剧</a:t>
            </a:r>
            <a:r>
              <a:rPr lang="en-US" altLang="zh-CN" sz="800" dirty="0"/>
              <a:t>》</a:t>
            </a:r>
            <a:r>
              <a:rPr lang="zh-CN" altLang="en-US" sz="800" dirty="0"/>
              <a:t>一样，在柏林表现得很好，因为斯蒂芬</a:t>
            </a:r>
            <a:r>
              <a:rPr lang="en-US" altLang="zh-CN" sz="800" dirty="0"/>
              <a:t>·</a:t>
            </a:r>
            <a:r>
              <a:rPr lang="zh-CN" altLang="en-US" sz="800" dirty="0"/>
              <a:t>桑德海姆处理的主题非常贝柏林化。</a:t>
            </a:r>
            <a:endParaRPr lang="en-US" altLang="zh-CN" sz="800" dirty="0"/>
          </a:p>
          <a:p>
            <a:endParaRPr lang="en-US" altLang="zh-CN" sz="800" dirty="0"/>
          </a:p>
          <a:p>
            <a:r>
              <a:rPr lang="en-US" altLang="zh-CN" sz="800" dirty="0"/>
              <a:t>《</a:t>
            </a:r>
            <a:r>
              <a:rPr lang="zh-CN" altLang="en-US" sz="800" dirty="0"/>
              <a:t>恶心，恐怖，有趣！</a:t>
            </a:r>
            <a:r>
              <a:rPr lang="en-US" altLang="zh-CN" sz="800" dirty="0"/>
              <a:t>》</a:t>
            </a:r>
            <a:r>
              <a:rPr lang="zh-CN" altLang="en-US" sz="800" dirty="0"/>
              <a:t>与指挥詹姆斯</a:t>
            </a:r>
            <a:r>
              <a:rPr lang="en-US" altLang="zh-CN" sz="800" dirty="0"/>
              <a:t>·</a:t>
            </a:r>
            <a:r>
              <a:rPr lang="zh-CN" altLang="en-US" sz="800" dirty="0"/>
              <a:t>加菲根关于瓦格纳的主导动机、英国的荒诞性和与柏林喜剧歌剧院管弦乐队度蜜月的对话</a:t>
            </a:r>
          </a:p>
          <a:p>
            <a:r>
              <a:rPr lang="zh-CN" altLang="en-US" sz="800" dirty="0"/>
              <a:t>作为土生土长的纽约人，斯蒂芬</a:t>
            </a:r>
            <a:r>
              <a:rPr lang="en-US" altLang="zh-CN" sz="800" dirty="0"/>
              <a:t>·</a:t>
            </a:r>
            <a:r>
              <a:rPr lang="zh-CN" altLang="en-US" sz="800" dirty="0"/>
              <a:t>桑德海姆对你来说自然一直是一个重要的名字。在德国，桑德海姆及其作品</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则花了一些时间才逐渐赢得了人气。你认为这部剧作和这位作曲家有何特色？</a:t>
            </a:r>
          </a:p>
          <a:p>
            <a:r>
              <a:rPr lang="zh-CN" altLang="en-US" sz="800" dirty="0"/>
              <a:t>詹姆斯</a:t>
            </a:r>
            <a:r>
              <a:rPr lang="en-US" altLang="zh-CN" sz="800" dirty="0"/>
              <a:t>·</a:t>
            </a:r>
            <a:r>
              <a:rPr lang="zh-CN" altLang="en-US" sz="800" dirty="0"/>
              <a:t>加菲根：斯蒂芬</a:t>
            </a:r>
            <a:r>
              <a:rPr lang="en-US" altLang="zh-CN" sz="800" dirty="0"/>
              <a:t>·</a:t>
            </a:r>
            <a:r>
              <a:rPr lang="zh-CN" altLang="en-US" sz="800" dirty="0"/>
              <a:t>桑德海姆的一个主要特点是他完美的文本和音乐结合。几乎没有人能像他那样出色地实现这一点。</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是这方面的典范：在我所知的所有音乐剧中，它在管弦乐方面无疑是最有影响力的。其他音乐剧更注重舞蹈，音乐则退居二线，或者在整体形式上仅限于单独的歌曲。还有一个特别之处：</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虽然被称为音乐剧，但你可以找到许多与经典歌剧的联系</a:t>
            </a:r>
            <a:r>
              <a:rPr lang="en-US" altLang="zh-CN" sz="800" dirty="0"/>
              <a:t>——</a:t>
            </a:r>
            <a:r>
              <a:rPr lang="zh-CN" altLang="en-US" sz="800" dirty="0"/>
              <a:t>它同时融合了幽默和阴郁的音乐</a:t>
            </a:r>
            <a:r>
              <a:rPr lang="en-US" altLang="zh-CN" sz="800" dirty="0"/>
              <a:t>——</a:t>
            </a:r>
            <a:r>
              <a:rPr lang="zh-CN" altLang="en-US" sz="800" dirty="0"/>
              <a:t>就像桑德海姆所说的，它是一部“黑色轻歌剧”。</a:t>
            </a:r>
          </a:p>
          <a:p>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因此适合所有观众群吗？</a:t>
            </a:r>
          </a:p>
          <a:p>
            <a:r>
              <a:rPr lang="zh-CN" altLang="en-US" sz="800" dirty="0"/>
              <a:t>绝对是。我认为</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是所有所谓的“严肃音乐”爱好者的完美入门，即那些更倾向于“正经”古典音乐会的人。相反，那些热爱</a:t>
            </a:r>
            <a:r>
              <a:rPr lang="en-US" altLang="zh-CN" sz="800" dirty="0"/>
              <a:t>《</a:t>
            </a:r>
            <a:r>
              <a:rPr lang="zh-CN" altLang="en-US" sz="800" dirty="0"/>
              <a:t>耶稣基督超级巨星</a:t>
            </a:r>
            <a:r>
              <a:rPr lang="en-US" altLang="zh-CN" sz="800" dirty="0"/>
              <a:t>》</a:t>
            </a:r>
            <a:r>
              <a:rPr lang="zh-CN" altLang="en-US" sz="800" dirty="0"/>
              <a:t>或</a:t>
            </a:r>
            <a:r>
              <a:rPr lang="en-US" altLang="zh-CN" sz="800" dirty="0"/>
              <a:t>《</a:t>
            </a:r>
            <a:r>
              <a:rPr lang="zh-CN" altLang="en-US" sz="800" dirty="0"/>
              <a:t>悲惨世界</a:t>
            </a:r>
            <a:r>
              <a:rPr lang="en-US" altLang="zh-CN" sz="800" dirty="0"/>
              <a:t>》</a:t>
            </a:r>
            <a:r>
              <a:rPr lang="zh-CN" altLang="en-US" sz="800" dirty="0"/>
              <a:t>等音乐剧的人，会被诱惑去了解古斯塔夫</a:t>
            </a:r>
            <a:r>
              <a:rPr lang="en-US" altLang="zh-CN" sz="800" dirty="0"/>
              <a:t>·</a:t>
            </a:r>
            <a:r>
              <a:rPr lang="zh-CN" altLang="en-US" sz="800" dirty="0"/>
              <a:t>马勒、毛里斯</a:t>
            </a:r>
            <a:r>
              <a:rPr lang="en-US" altLang="zh-CN" sz="800" dirty="0"/>
              <a:t>·</a:t>
            </a:r>
            <a:r>
              <a:rPr lang="zh-CN" altLang="en-US" sz="800" dirty="0"/>
              <a:t>拉威尔或克劳德</a:t>
            </a:r>
            <a:r>
              <a:rPr lang="en-US" altLang="zh-CN" sz="800" dirty="0"/>
              <a:t>·</a:t>
            </a:r>
            <a:r>
              <a:rPr lang="zh-CN" altLang="en-US" sz="800" dirty="0"/>
              <a:t>德彪西的管弦乐作品。斯蒂芬</a:t>
            </a:r>
            <a:r>
              <a:rPr lang="en-US" altLang="zh-CN" sz="800" dirty="0"/>
              <a:t>·</a:t>
            </a:r>
            <a:r>
              <a:rPr lang="zh-CN" altLang="en-US" sz="800" dirty="0"/>
              <a:t>桑德海姆在这部剧作中巧妙地融合了他所熟悉的最佳音乐。</a:t>
            </a:r>
          </a:p>
          <a:p>
            <a:r>
              <a:rPr lang="zh-CN" altLang="en-US" sz="800" dirty="0"/>
              <a:t>你是否想到了具体哪些人可能影响了桑德海姆？</a:t>
            </a:r>
          </a:p>
          <a:p>
            <a:r>
              <a:rPr lang="zh-CN" altLang="en-US" sz="800" dirty="0"/>
              <a:t>其中一个我立刻想到的是拉威尔。每当出现关于水或船只在水上的部分时，我都能在桑德海姆流畅的音乐中明显听到</a:t>
            </a:r>
            <a:r>
              <a:rPr lang="en-US" altLang="zh-CN" sz="800" dirty="0"/>
              <a:t>《</a:t>
            </a:r>
            <a:r>
              <a:rPr lang="zh-CN" altLang="en-US" sz="800" dirty="0"/>
              <a:t>舍赫拉查德</a:t>
            </a:r>
            <a:r>
              <a:rPr lang="en-US" altLang="zh-CN" sz="800" dirty="0"/>
              <a:t>》</a:t>
            </a:r>
            <a:r>
              <a:rPr lang="zh-CN" altLang="en-US" sz="800" dirty="0"/>
              <a:t>的影响。船只摇晃的节奏是相同的。我还喜欢桑德海姆如何在洛维特夫人的音乐编号“</a:t>
            </a:r>
            <a:r>
              <a:rPr lang="en-GB" sz="800" dirty="0"/>
              <a:t>By The Sea”</a:t>
            </a:r>
            <a:r>
              <a:rPr lang="zh-CN" altLang="en-US" sz="800" dirty="0"/>
              <a:t>和“</a:t>
            </a:r>
            <a:r>
              <a:rPr lang="en-GB" sz="800" dirty="0"/>
              <a:t>Wait”</a:t>
            </a:r>
            <a:r>
              <a:rPr lang="zh-CN" altLang="en-US" sz="800" dirty="0"/>
              <a:t>中运用爵士和波萨诺瓦。此外，在这部作品中也可以听到莫扎特和马勒的影响。谈到</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的音乐时，主导动机当然也扮演着重要角色。这些在剧中是如何使用的？</a:t>
            </a:r>
          </a:p>
          <a:p>
            <a:r>
              <a:rPr lang="zh-CN" altLang="en-US" sz="800" dirty="0"/>
              <a:t>桑德海姆使用它们的方式类似于理查德</a:t>
            </a:r>
            <a:r>
              <a:rPr lang="en-US" altLang="zh-CN" sz="800" dirty="0"/>
              <a:t>·</a:t>
            </a:r>
            <a:r>
              <a:rPr lang="zh-CN" altLang="en-US" sz="800" dirty="0"/>
              <a:t>瓦格纳。它们贯穿整个作品，并且持续发展。例如，当洛维特夫人唱到：“</a:t>
            </a:r>
            <a:r>
              <a:rPr lang="en-GB" sz="800" dirty="0"/>
              <a:t>Seems a downright shame（</a:t>
            </a:r>
            <a:r>
              <a:rPr lang="zh-CN" altLang="en-US" sz="800" dirty="0"/>
              <a:t>真是太可惜了）”，并且整个变成了一个华尔兹时，你已经听过所有的素材，但你并没有意识到。这对于像桑德海姆这样的作曲家来说是典型的：他在我们不一定能立即理解的时刻无意中传递信息。然而，我们立刻被音乐影响，因为它使我们能够与角色产生共鸣。</a:t>
            </a:r>
          </a:p>
          <a:p>
            <a:r>
              <a:rPr lang="zh-CN" altLang="en-US" sz="800" dirty="0"/>
              <a:t>既然你提到了角色：剧中遇到的是些什么样的角色？</a:t>
            </a:r>
          </a:p>
          <a:p>
            <a:r>
              <a:rPr lang="zh-CN" altLang="en-US" sz="800" dirty="0"/>
              <a:t>托德和洛维特夫人绝对是两个邪恶而反常的个体。他们是怪诞、强迫性的人。洛维特夫人无疑爱上了斯威尼</a:t>
            </a:r>
            <a:r>
              <a:rPr lang="en-US" altLang="zh-CN" sz="800" dirty="0"/>
              <a:t>·</a:t>
            </a:r>
            <a:r>
              <a:rPr lang="zh-CN" altLang="en-US" sz="800" dirty="0"/>
              <a:t>托德。她相信他们共同完成的可怕行径。他们都是非常自私的人。但他们相信自己所做的一切。相比之下，乔安娜和安东尼显然是剧中无辜的人物，他们最终也存活了下来。残酷的法官图尔平和他的帮凶比德尔</a:t>
            </a:r>
            <a:r>
              <a:rPr lang="en-US" altLang="zh-CN" sz="800" dirty="0"/>
              <a:t>·</a:t>
            </a:r>
            <a:r>
              <a:rPr lang="zh-CN" altLang="en-US" sz="800" dirty="0"/>
              <a:t>班福德则是典型的恶棍，尤其是法官图尔平似乎还受到了老式戏剧的强烈影响。总的来说，剧中的配角基本上在好与坏之间保持了平衡。当然，两位主角完全疯狂是比较特别的。你几乎找不到与他们相似的人。唯一可能的例外或许是莎士比亚的</a:t>
            </a:r>
            <a:r>
              <a:rPr lang="en-US" altLang="zh-CN" sz="800" dirty="0"/>
              <a:t>《</a:t>
            </a:r>
            <a:r>
              <a:rPr lang="zh-CN" altLang="en-US" sz="800" dirty="0"/>
              <a:t>麦克白</a:t>
            </a:r>
            <a:r>
              <a:rPr lang="en-US" altLang="zh-CN" sz="800" dirty="0"/>
              <a:t>》</a:t>
            </a:r>
            <a:r>
              <a:rPr lang="zh-CN" altLang="en-US" sz="800" dirty="0"/>
              <a:t>。这是一部类似的作品，在其中角色做了可怕的事情。</a:t>
            </a:r>
            <a:endParaRPr lang="en-US" altLang="zh-CN" sz="800" dirty="0"/>
          </a:p>
          <a:p>
            <a:endParaRPr lang="en-US" altLang="zh-CN" sz="800" dirty="0"/>
          </a:p>
          <a:p>
            <a:r>
              <a:rPr lang="en-US" altLang="zh-CN" sz="800" dirty="0"/>
              <a:t>《</a:t>
            </a:r>
            <a:r>
              <a:rPr lang="zh-CN" altLang="en-US" sz="800" dirty="0"/>
              <a:t>谋杀就是他的爱好</a:t>
            </a:r>
            <a:r>
              <a:rPr lang="en-US" altLang="zh-CN" sz="800" dirty="0"/>
              <a:t>》</a:t>
            </a:r>
            <a:r>
              <a:rPr lang="zh-CN" altLang="en-US" sz="800" dirty="0"/>
              <a:t>：关于几百年的恐怖故事、令人恐惧的合唱和那完全可以理解的复仇欲望，作者：丹尼尔</a:t>
            </a:r>
            <a:r>
              <a:rPr lang="en-US" altLang="zh-CN" sz="800" dirty="0"/>
              <a:t>·</a:t>
            </a:r>
            <a:r>
              <a:rPr lang="zh-CN" altLang="en-US" sz="800" dirty="0"/>
              <a:t>安德烈斯</a:t>
            </a:r>
            <a:r>
              <a:rPr lang="en-US" altLang="zh-CN" sz="800" dirty="0"/>
              <a:t>·</a:t>
            </a:r>
            <a:r>
              <a:rPr lang="zh-CN" altLang="en-US" sz="800" dirty="0"/>
              <a:t>艾伯哈德</a:t>
            </a:r>
          </a:p>
          <a:p>
            <a:r>
              <a:rPr lang="zh-CN" altLang="en-US" sz="800" dirty="0"/>
              <a:t>恐怖的食人行径、残忍的强奸以及大量的血腥场面</a:t>
            </a:r>
            <a:r>
              <a:rPr lang="en-US" altLang="zh-CN" sz="800" dirty="0"/>
              <a:t>——</a:t>
            </a:r>
            <a:r>
              <a:rPr lang="zh-CN" altLang="en-US" sz="800" dirty="0"/>
              <a:t>这些都是极少数人会与商业百老汇音乐剧联系在一起的元素。然而，正是这些方面，使得斯蒂芬</a:t>
            </a:r>
            <a:r>
              <a:rPr lang="en-US" altLang="zh-CN" sz="800" dirty="0"/>
              <a:t>·</a:t>
            </a:r>
            <a:r>
              <a:rPr lang="zh-CN" altLang="en-US" sz="800" dirty="0"/>
              <a:t>桑德海姆的音乐惊悚剧</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如此吸引人。这部成功的剧目起初自然不是没有引起争议的。尽管在首演季中获得了八项托尼奖并进行了</a:t>
            </a:r>
            <a:r>
              <a:rPr lang="en-US" altLang="zh-CN" sz="800" dirty="0"/>
              <a:t>557</a:t>
            </a:r>
            <a:r>
              <a:rPr lang="zh-CN" altLang="en-US" sz="800" dirty="0"/>
              <a:t>次演出，这部作品的新颖性却让观众感到困惑：这到底是音乐剧吗？歌剧？情感剧？悲剧？还是喜剧？这部剧作不仅让我们面对无数的谋杀，那些被堆积如山的尸体还被加工成肉馅饼，然后被毫不知情的顾客食用。连环谋杀和食人行径</a:t>
            </a:r>
            <a:r>
              <a:rPr lang="en-US" altLang="zh-CN" sz="800" dirty="0"/>
              <a:t>——</a:t>
            </a:r>
            <a:r>
              <a:rPr lang="zh-CN" altLang="en-US" sz="800" dirty="0"/>
              <a:t>我们真的可以对此发笑吗？这种对于舞台上所展示的残酷行径与持续不断的幽默之间的矛盾无疑是斯蒂芬</a:t>
            </a:r>
            <a:r>
              <a:rPr lang="en-US" altLang="zh-CN" sz="800" dirty="0"/>
              <a:t>·</a:t>
            </a:r>
            <a:r>
              <a:rPr lang="zh-CN" altLang="en-US" sz="800" dirty="0"/>
              <a:t>桑德海姆立即对这一题材产生兴趣的主要原因之一。他是在</a:t>
            </a:r>
            <a:r>
              <a:rPr lang="en-US" altLang="zh-CN" sz="800" dirty="0"/>
              <a:t>1973</a:t>
            </a:r>
            <a:r>
              <a:rPr lang="zh-CN" altLang="en-US" sz="800" dirty="0"/>
              <a:t>年观看了克里斯托弗</a:t>
            </a:r>
            <a:r>
              <a:rPr lang="en-US" altLang="zh-CN" sz="800" dirty="0"/>
              <a:t>·</a:t>
            </a:r>
            <a:r>
              <a:rPr lang="zh-CN" altLang="en-US" sz="800" dirty="0"/>
              <a:t>邦德同名剧作</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弗利特街的恶魔理发师</a:t>
            </a:r>
            <a:r>
              <a:rPr lang="en-US" altLang="zh-CN" sz="800" dirty="0"/>
              <a:t>》</a:t>
            </a:r>
            <a:r>
              <a:rPr lang="zh-CN" altLang="en-US" sz="800" dirty="0"/>
              <a:t>的演出后注意到这个主题的。桑德海姆很快决定将其改编成音乐剧，并在与作者休</a:t>
            </a:r>
            <a:r>
              <a:rPr lang="en-US" altLang="zh-CN" sz="800" dirty="0"/>
              <a:t>·</a:t>
            </a:r>
            <a:r>
              <a:rPr lang="zh-CN" altLang="en-US" sz="800" dirty="0"/>
              <a:t>惠勒的合作下，六年后的</a:t>
            </a:r>
            <a:r>
              <a:rPr lang="en-US" altLang="zh-CN" sz="800" dirty="0"/>
              <a:t>1979</a:t>
            </a:r>
            <a:r>
              <a:rPr lang="zh-CN" altLang="en-US" sz="800" dirty="0"/>
              <a:t>年</a:t>
            </a:r>
            <a:r>
              <a:rPr lang="en-US" altLang="zh-CN" sz="800" dirty="0"/>
              <a:t>3</a:t>
            </a:r>
            <a:r>
              <a:rPr lang="zh-CN" altLang="en-US" sz="800" dirty="0"/>
              <a:t>月</a:t>
            </a:r>
            <a:r>
              <a:rPr lang="en-US" altLang="zh-CN" sz="800" dirty="0"/>
              <a:t>1</a:t>
            </a:r>
            <a:r>
              <a:rPr lang="zh-CN" altLang="en-US" sz="800" dirty="0"/>
              <a:t>日完成了首演。</a:t>
            </a:r>
          </a:p>
          <a:p>
            <a:endParaRPr lang="zh-CN" altLang="en-US" sz="800" dirty="0"/>
          </a:p>
          <a:p>
            <a:endParaRPr lang="zh-CN" altLang="en-US" sz="800" dirty="0"/>
          </a:p>
        </p:txBody>
      </p:sp>
      <p:sp>
        <p:nvSpPr>
          <p:cNvPr id="4" name="TextBox 3">
            <a:extLst>
              <a:ext uri="{FF2B5EF4-FFF2-40B4-BE49-F238E27FC236}">
                <a16:creationId xmlns:a16="http://schemas.microsoft.com/office/drawing/2014/main" id="{95510C94-917E-A3BB-2106-C23B8EB54637}"/>
              </a:ext>
            </a:extLst>
          </p:cNvPr>
          <p:cNvSpPr txBox="1"/>
          <p:nvPr/>
        </p:nvSpPr>
        <p:spPr>
          <a:xfrm>
            <a:off x="4953000" y="121817"/>
            <a:ext cx="4321629" cy="6617196"/>
          </a:xfrm>
          <a:prstGeom prst="rect">
            <a:avLst/>
          </a:prstGeom>
          <a:noFill/>
        </p:spPr>
        <p:txBody>
          <a:bodyPr wrap="square">
            <a:spAutoFit/>
          </a:bodyPr>
          <a:lstStyle/>
          <a:p>
            <a:r>
              <a:rPr lang="zh-CN" altLang="en-US" sz="800" dirty="0"/>
              <a:t>从廉价小说到血腥电影，</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这一谋杀理发师的角色最早起源于</a:t>
            </a:r>
            <a:r>
              <a:rPr lang="en-US" altLang="zh-CN" sz="800" dirty="0"/>
              <a:t>19</a:t>
            </a:r>
            <a:r>
              <a:rPr lang="zh-CN" altLang="en-US" sz="800" dirty="0"/>
              <a:t>世纪中叶。特别是在英格兰，这一角色自</a:t>
            </a:r>
            <a:r>
              <a:rPr lang="en-US" altLang="zh-CN" sz="800" dirty="0"/>
              <a:t>1846</a:t>
            </a:r>
            <a:r>
              <a:rPr lang="zh-CN" altLang="en-US" sz="800" dirty="0"/>
              <a:t>年在廉价小说</a:t>
            </a:r>
            <a:r>
              <a:rPr lang="en-US" altLang="zh-CN" sz="800" dirty="0"/>
              <a:t>《</a:t>
            </a:r>
            <a:r>
              <a:rPr lang="zh-CN" altLang="en-US" sz="800" dirty="0"/>
              <a:t>珍珠串</a:t>
            </a:r>
            <a:r>
              <a:rPr lang="en-US" altLang="zh-CN" sz="800" dirty="0"/>
              <a:t>》</a:t>
            </a:r>
            <a:r>
              <a:rPr lang="zh-CN" altLang="en-US" sz="800" dirty="0"/>
              <a:t>中首次亮相以来便广受欢迎。在</a:t>
            </a:r>
            <a:r>
              <a:rPr lang="en-US" altLang="zh-CN" sz="800" dirty="0"/>
              <a:t>20</a:t>
            </a:r>
            <a:r>
              <a:rPr lang="zh-CN" altLang="en-US" sz="800" dirty="0"/>
              <a:t>世纪，斯威尼</a:t>
            </a:r>
            <a:r>
              <a:rPr lang="en-US" altLang="zh-CN" sz="800" dirty="0"/>
              <a:t>·</a:t>
            </a:r>
            <a:r>
              <a:rPr lang="zh-CN" altLang="en-US" sz="800" dirty="0"/>
              <a:t>托德成为早期无声片和有声电影的素材，甚至还被改编成芭蕾舞剧和一部名为</a:t>
            </a:r>
            <a:r>
              <a:rPr lang="en-US" altLang="zh-CN" sz="800" dirty="0"/>
              <a:t>《</a:t>
            </a:r>
            <a:r>
              <a:rPr lang="zh-CN" altLang="en-US" sz="800" dirty="0"/>
              <a:t>嗜血屠夫</a:t>
            </a:r>
            <a:r>
              <a:rPr lang="en-US" altLang="zh-CN" sz="800" dirty="0"/>
              <a:t>》</a:t>
            </a:r>
            <a:r>
              <a:rPr lang="zh-CN" altLang="en-US" sz="800" dirty="0"/>
              <a:t>的怪异血腥电影。所有这些前作都有一个共同点：托德始终是一个残忍的恶棍，完全出于贪婪而行凶，例如为了偷窃那串被提到的珍珠项链。从一开始，托德的顾客就被那个阴险的洛维特夫人加工成美味的肉馅饼。</a:t>
            </a:r>
          </a:p>
          <a:p>
            <a:r>
              <a:rPr lang="zh-CN" altLang="en-US" sz="800" dirty="0"/>
              <a:t>克里斯托弗</a:t>
            </a:r>
            <a:r>
              <a:rPr lang="en-US" altLang="zh-CN" sz="800" dirty="0"/>
              <a:t>·</a:t>
            </a:r>
            <a:r>
              <a:rPr lang="zh-CN" altLang="en-US" sz="800" dirty="0"/>
              <a:t>邦德在</a:t>
            </a:r>
            <a:r>
              <a:rPr lang="en-US" altLang="zh-CN" sz="800" dirty="0"/>
              <a:t>20</a:t>
            </a:r>
            <a:r>
              <a:rPr lang="zh-CN" altLang="en-US" sz="800" dirty="0"/>
              <a:t>世纪</a:t>
            </a:r>
            <a:r>
              <a:rPr lang="en-US" altLang="zh-CN" sz="800" dirty="0"/>
              <a:t>70</a:t>
            </a:r>
            <a:r>
              <a:rPr lang="zh-CN" altLang="en-US" sz="800" dirty="0"/>
              <a:t>年代的舞台剧版本为这个故事带来了许多新的视角。与之前的恐怖故事中非常平面的角色不同，邦德赋予他的角色更多的深度。在他的剧本中，托德不再仅仅是一个可怕的理发师，而是一个因为遭受到残酷不公正待遇而受到刻画的复杂角色。由此，这个冷血杀手变成了一个悲剧英雄，由维多利亚时代伦敦的剥削和不公正制度催化成为一个复仇的连环杀手。桑德海姆因其对复杂角色描写的偏好以及他对恐怖类型的普遍兴趣，对邦德的剧作感到非常着迷。这部剧作无疑将莎士比亚悲剧如</a:t>
            </a:r>
            <a:r>
              <a:rPr lang="en-US" altLang="zh-CN" sz="800" dirty="0"/>
              <a:t>《</a:t>
            </a:r>
            <a:r>
              <a:rPr lang="zh-CN" altLang="en-US" sz="800" dirty="0"/>
              <a:t>哈姆雷特</a:t>
            </a:r>
            <a:r>
              <a:rPr lang="en-US" altLang="zh-CN" sz="800" dirty="0"/>
              <a:t>》</a:t>
            </a:r>
            <a:r>
              <a:rPr lang="zh-CN" altLang="en-US" sz="800" dirty="0"/>
              <a:t>的特征与查尔斯</a:t>
            </a:r>
            <a:r>
              <a:rPr lang="en-US" altLang="zh-CN" sz="800" dirty="0"/>
              <a:t>·</a:t>
            </a:r>
            <a:r>
              <a:rPr lang="zh-CN" altLang="en-US" sz="800" dirty="0"/>
              <a:t>狄更斯的社会批评故事相结合，提供了丰富的社会批评解读空间。这与剧情的时代和背景</a:t>
            </a:r>
            <a:r>
              <a:rPr lang="en-US" altLang="zh-CN" sz="800" dirty="0"/>
              <a:t>——</a:t>
            </a:r>
            <a:r>
              <a:rPr lang="zh-CN" altLang="en-US" sz="800" dirty="0"/>
              <a:t>维多利亚时代，这是一个因爆炸性人口增长而导致卫生状况恶劣、失业和无家可归普遍的时代</a:t>
            </a:r>
            <a:r>
              <a:rPr lang="en-US" altLang="zh-CN" sz="800" dirty="0"/>
              <a:t>——</a:t>
            </a:r>
            <a:r>
              <a:rPr lang="zh-CN" altLang="en-US" sz="800" dirty="0"/>
              <a:t>密切相关。在这个时代，少数上层阶级能够从快速推进的工业化中获益，而大多数人则不得不转向犯罪或卖淫以求生存。桑德海姆和惠勒在他们的音乐剧改编中在许多地方明显扩展了这些方面。</a:t>
            </a:r>
          </a:p>
          <a:p>
            <a:r>
              <a:rPr lang="zh-CN" altLang="en-US" sz="800" dirty="0"/>
              <a:t>音乐剧还是歌剧？斯蒂芬</a:t>
            </a:r>
            <a:r>
              <a:rPr lang="en-US" altLang="zh-CN" sz="800" dirty="0"/>
              <a:t>·</a:t>
            </a:r>
            <a:r>
              <a:rPr lang="zh-CN" altLang="en-US" sz="800" dirty="0"/>
              <a:t>桑德海姆的</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究竟属于哪个类型，这不是一个容易回答的问题。正如百老汇首演的评论家克莱夫</a:t>
            </a:r>
            <a:r>
              <a:rPr lang="en-US" altLang="zh-CN" sz="800" dirty="0"/>
              <a:t>·</a:t>
            </a:r>
            <a:r>
              <a:rPr lang="zh-CN" altLang="en-US" sz="800" dirty="0"/>
              <a:t>巴恩斯所说，他将这部作品称为“民间歌剧”，而作家罗伯特</a:t>
            </a:r>
            <a:r>
              <a:rPr lang="en-US" altLang="zh-CN" sz="800" dirty="0"/>
              <a:t>·</a:t>
            </a:r>
            <a:r>
              <a:rPr lang="zh-CN" altLang="en-US" sz="800" dirty="0"/>
              <a:t>维亚加斯则将其归类为“介于歌剧和音乐剧之间的某处”。无疑，</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不能归类为传统的音乐剧娱乐剧院，而是不断展现歌剧特征：不仅体现在其庞大的管弦乐编制和华丽的合唱编排上，还体现在该作品几乎完全谱写的形式上，很少有对话，而且这些少量的对话几乎总是伴有背景音乐，使得音乐流几乎从未中断。这使得无音乐伴奏的台词如“终于，我的手臂又完整了！”（当斯威尼</a:t>
            </a:r>
            <a:r>
              <a:rPr lang="en-US" altLang="zh-CN" sz="800" dirty="0"/>
              <a:t>·</a:t>
            </a:r>
            <a:r>
              <a:rPr lang="zh-CN" altLang="en-US" sz="800" dirty="0"/>
              <a:t>托德在被放逐后首次重新拿起他的剃刀时）显得更加有力。在使用的作曲技巧上，桑德海姆也显然受到了歌剧的启发。在卖药郎阿道夫</a:t>
            </a:r>
            <a:r>
              <a:rPr lang="en-US" altLang="zh-CN" sz="800" dirty="0"/>
              <a:t>·</a:t>
            </a:r>
            <a:r>
              <a:rPr lang="zh-CN" altLang="en-US" sz="800" dirty="0"/>
              <a:t>皮雷利的音乐编号中，桑德海姆大肆嘲讽了意大利美声歌剧。桑德海姆在</a:t>
            </a:r>
            <a:r>
              <a:rPr lang="en-US" altLang="zh-CN" sz="800" dirty="0"/>
              <a:t>1987</a:t>
            </a:r>
            <a:r>
              <a:rPr lang="zh-CN" altLang="en-US" sz="800" dirty="0"/>
              <a:t>年的一次采访中透露了这样做的动机：“我从未喜欢过歌剧，也从未理解过。大多数歌剧对我来说没有戏剧性意义。事情拖得太久。我也不是人声的大粉丝。”托德与皮雷利之间的竞争恰恰象征了桑德海姆的这一观</a:t>
            </a:r>
          </a:p>
          <a:p>
            <a:r>
              <a:rPr lang="zh-CN" altLang="en-US" sz="800" dirty="0"/>
              <a:t>点。皮雷利的歌唱表演纯粹作为表演效果使用，以欺骗所有围观者。对于其实际任务</a:t>
            </a:r>
            <a:r>
              <a:rPr lang="en-US" altLang="zh-CN" sz="800" dirty="0"/>
              <a:t>——</a:t>
            </a:r>
            <a:r>
              <a:rPr lang="zh-CN" altLang="en-US" sz="800" dirty="0"/>
              <a:t>尽快完成剃须</a:t>
            </a:r>
            <a:r>
              <a:rPr lang="en-US" altLang="zh-CN" sz="800" dirty="0"/>
              <a:t>——</a:t>
            </a:r>
            <a:r>
              <a:rPr lang="zh-CN" altLang="en-US" sz="800" dirty="0"/>
              <a:t>来说，这些表演是不利的，并导致他输掉了比赛。尽管桑德海姆批评了传统音乐剧，但他并不是要彻底诋毁歌剧这一体裁</a:t>
            </a:r>
            <a:r>
              <a:rPr lang="en-US" altLang="zh-CN" sz="800" dirty="0"/>
              <a:t>——</a:t>
            </a:r>
            <a:r>
              <a:rPr lang="zh-CN" altLang="en-US" sz="800" dirty="0"/>
              <a:t>他对像布里顿或普契尼这样的作曲家有时候确实表现出正面评价。在那些不那么展示声音而是更多追求剧本服务功能的歌剧中，桑德海姆确实能够对这一类别抱有热情。在</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中，这一点尤其表现在他使用主题动机上，这些动机与皮雷利的歌剧模仿功能截然不同。相反：桑德海姆的人物描绘动机与理查德</a:t>
            </a:r>
            <a:r>
              <a:rPr lang="en-US" altLang="zh-CN" sz="800" dirty="0"/>
              <a:t>·</a:t>
            </a:r>
            <a:r>
              <a:rPr lang="zh-CN" altLang="en-US" sz="800" dirty="0"/>
              <a:t>瓦格纳的作品相媲美</a:t>
            </a:r>
            <a:r>
              <a:rPr lang="en-US" altLang="zh-CN" sz="800" dirty="0"/>
              <a:t>——</a:t>
            </a:r>
            <a:r>
              <a:rPr lang="zh-CN" altLang="en-US" sz="800" dirty="0"/>
              <a:t>它们不仅描绘人物的声音，还展示了更深层的意义联系。从</a:t>
            </a:r>
            <a:r>
              <a:rPr lang="en-US" altLang="zh-CN" sz="800" dirty="0"/>
              <a:t>《</a:t>
            </a:r>
            <a:r>
              <a:rPr lang="zh-CN" altLang="en-US" sz="800" dirty="0"/>
              <a:t>伦敦无比</a:t>
            </a:r>
            <a:r>
              <a:rPr lang="en-US" altLang="zh-CN" sz="800" dirty="0"/>
              <a:t>》</a:t>
            </a:r>
            <a:r>
              <a:rPr lang="zh-CN" altLang="en-US" sz="800" dirty="0"/>
              <a:t>到</a:t>
            </a:r>
            <a:r>
              <a:rPr lang="en-US" altLang="zh-CN" sz="800" dirty="0"/>
              <a:t>《</a:t>
            </a:r>
            <a:r>
              <a:rPr lang="zh-CN" altLang="en-US" sz="800" dirty="0"/>
              <a:t>伦敦最糟糕的馅饼</a:t>
            </a:r>
            <a:r>
              <a:rPr lang="en-US" altLang="zh-CN" sz="800" dirty="0"/>
              <a:t>》</a:t>
            </a:r>
            <a:r>
              <a:rPr lang="zh-CN" altLang="en-US" sz="800" dirty="0"/>
              <a:t>在第一幕结束时的重现</a:t>
            </a:r>
            <a:r>
              <a:rPr lang="en-US" altLang="zh-CN" sz="800" dirty="0"/>
              <a:t>——《</a:t>
            </a:r>
            <a:r>
              <a:rPr lang="zh-CN" altLang="en-US" sz="800" dirty="0"/>
              <a:t>顿悟</a:t>
            </a:r>
            <a:r>
              <a:rPr lang="en-US" altLang="zh-CN" sz="800" dirty="0"/>
              <a:t>》</a:t>
            </a:r>
            <a:r>
              <a:rPr lang="zh-CN" altLang="en-US" sz="800" dirty="0"/>
              <a:t>和</a:t>
            </a:r>
            <a:r>
              <a:rPr lang="en-US" altLang="zh-CN" sz="800" dirty="0"/>
              <a:t>《</a:t>
            </a:r>
            <a:r>
              <a:rPr lang="zh-CN" altLang="en-US" sz="800" dirty="0"/>
              <a:t>小牧师</a:t>
            </a:r>
            <a:r>
              <a:rPr lang="en-US" altLang="zh-CN" sz="800" dirty="0"/>
              <a:t>》——</a:t>
            </a:r>
            <a:r>
              <a:rPr lang="zh-CN" altLang="en-US" sz="800" dirty="0"/>
              <a:t>清楚地表明，托德和洛维特夫人的首次出场就已经让人能够窥见他们的精神深渊。他们变成食人的连环杀手在这种意义上遵循了一种合乎逻辑的音乐剧情发展。细心的听众甚至可以识别出，在图尔平法官强奸托德的妻子露西时响起的那首恶劣的小步舞曲旋律，也在其他场景中得到了使用</a:t>
            </a:r>
            <a:r>
              <a:rPr lang="en-US" altLang="zh-CN" sz="800" dirty="0"/>
              <a:t>——</a:t>
            </a:r>
            <a:r>
              <a:rPr lang="zh-CN" altLang="en-US" sz="800" dirty="0"/>
              <a:t>这是一个暗示，预示着剧终时出人意料的转折。这些音乐细节非常微妙，以至于人们在初次听时通常不会注意到。就像对剧中人物本身一样，观众也是在事后才恍然大悟。这种现象在像</a:t>
            </a:r>
            <a:r>
              <a:rPr lang="en-US" altLang="zh-CN" sz="800" dirty="0"/>
              <a:t>《</a:t>
            </a:r>
            <a:r>
              <a:rPr lang="zh-CN" altLang="en-US" sz="800" dirty="0"/>
              <a:t>搏击俱乐部</a:t>
            </a:r>
            <a:r>
              <a:rPr lang="en-US" altLang="zh-CN" sz="800" dirty="0"/>
              <a:t>》</a:t>
            </a:r>
            <a:r>
              <a:rPr lang="zh-CN" altLang="en-US" sz="800" dirty="0"/>
              <a:t>或</a:t>
            </a:r>
            <a:r>
              <a:rPr lang="en-US" altLang="zh-CN" sz="800" dirty="0"/>
              <a:t>《</a:t>
            </a:r>
            <a:r>
              <a:rPr lang="zh-CN" altLang="en-US" sz="800" dirty="0"/>
              <a:t>第六感</a:t>
            </a:r>
            <a:r>
              <a:rPr lang="en-US" altLang="zh-CN" sz="800" dirty="0"/>
              <a:t>》</a:t>
            </a:r>
            <a:r>
              <a:rPr lang="zh-CN" altLang="en-US" sz="800" dirty="0"/>
              <a:t>这样的电影中很常见。总的来说，电影对桑德海姆来说，尤其是惊悚片这一类型，是一个重要的灵感来源。剧中频繁的多线程动作和同时发生的多个情节相互并行的处理，让人不禁联想到一部电影而非一部剧作。惊悚片还依赖于氛围和悬念。这一功能在桑德海姆的音乐中尤其由格里高利安</a:t>
            </a:r>
            <a:r>
              <a:rPr lang="en-US" altLang="zh-CN" sz="800" dirty="0"/>
              <a:t>《</a:t>
            </a:r>
            <a:r>
              <a:rPr lang="zh-CN" altLang="en-US" sz="800" dirty="0"/>
              <a:t>安魂曲</a:t>
            </a:r>
            <a:r>
              <a:rPr lang="en-US" altLang="zh-CN" sz="800" dirty="0"/>
              <a:t>》</a:t>
            </a:r>
            <a:r>
              <a:rPr lang="zh-CN" altLang="en-US" sz="800" dirty="0"/>
              <a:t>合唱贯穿实现。这一突出的合唱在中世纪的安魂弥撒中使用，并在浪漫主义时期被如弗朗茨</a:t>
            </a:r>
            <a:r>
              <a:rPr lang="en-US" altLang="zh-CN" sz="800" dirty="0"/>
              <a:t>·</a:t>
            </a:r>
            <a:r>
              <a:rPr lang="zh-CN" altLang="en-US" sz="800" dirty="0"/>
              <a:t>李斯特和赫克托</a:t>
            </a:r>
            <a:r>
              <a:rPr lang="en-US" altLang="zh-CN" sz="800" dirty="0"/>
              <a:t>·</a:t>
            </a:r>
            <a:r>
              <a:rPr lang="zh-CN" altLang="en-US" sz="800" dirty="0"/>
              <a:t>贝里奥兹这样的作曲家重新发现，用来音乐化地描绘恐怖的惊悚时刻，最终也对电影历史产生了巨大影响。贝纳德</a:t>
            </a:r>
            <a:r>
              <a:rPr lang="en-US" altLang="zh-CN" sz="800" dirty="0"/>
              <a:t>·</a:t>
            </a:r>
            <a:r>
              <a:rPr lang="zh-CN" altLang="en-US" sz="800" dirty="0"/>
              <a:t>赫尔曼，希区柯克经典电影如</a:t>
            </a:r>
            <a:r>
              <a:rPr lang="en-US" altLang="zh-CN" sz="800" dirty="0"/>
              <a:t>《</a:t>
            </a:r>
            <a:r>
              <a:rPr lang="zh-CN" altLang="en-US" sz="800" dirty="0"/>
              <a:t>惊魂记</a:t>
            </a:r>
            <a:r>
              <a:rPr lang="en-US" altLang="zh-CN" sz="800" dirty="0"/>
              <a:t>》</a:t>
            </a:r>
            <a:r>
              <a:rPr lang="zh-CN" altLang="en-US" sz="800" dirty="0"/>
              <a:t>的传奇电影音乐作曲家，也使用了</a:t>
            </a:r>
            <a:r>
              <a:rPr lang="en-US" altLang="zh-CN" sz="800" dirty="0"/>
              <a:t>《</a:t>
            </a:r>
            <a:r>
              <a:rPr lang="zh-CN" altLang="en-US" sz="800" dirty="0"/>
              <a:t>安魂曲</a:t>
            </a:r>
            <a:r>
              <a:rPr lang="en-US" altLang="zh-CN" sz="800" dirty="0"/>
              <a:t>》</a:t>
            </a:r>
            <a:r>
              <a:rPr lang="zh-CN" altLang="en-US" sz="800" dirty="0"/>
              <a:t>，并因此为桑德海姆提供了重要的启发。导演斯坦利</a:t>
            </a:r>
            <a:r>
              <a:rPr lang="en-US" altLang="zh-CN" sz="800" dirty="0"/>
              <a:t>·</a:t>
            </a:r>
            <a:r>
              <a:rPr lang="zh-CN" altLang="en-US" sz="800" dirty="0"/>
              <a:t>库布里克在</a:t>
            </a:r>
            <a:r>
              <a:rPr lang="en-US" altLang="zh-CN" sz="800" dirty="0"/>
              <a:t>1980</a:t>
            </a:r>
            <a:r>
              <a:rPr lang="zh-CN" altLang="en-US" sz="800" dirty="0"/>
              <a:t>年的恐怖片</a:t>
            </a:r>
            <a:r>
              <a:rPr lang="en-US" altLang="zh-CN" sz="800" dirty="0"/>
              <a:t>《</a:t>
            </a:r>
            <a:r>
              <a:rPr lang="zh-CN" altLang="en-US" sz="800" dirty="0"/>
              <a:t>闪灵</a:t>
            </a:r>
            <a:r>
              <a:rPr lang="en-US" altLang="zh-CN" sz="800" dirty="0"/>
              <a:t>》</a:t>
            </a:r>
            <a:r>
              <a:rPr lang="zh-CN" altLang="en-US" sz="800" dirty="0"/>
              <a:t>中的开场序幕就用到了</a:t>
            </a:r>
            <a:r>
              <a:rPr lang="en-US" altLang="zh-CN" sz="800" dirty="0"/>
              <a:t>《</a:t>
            </a:r>
            <a:r>
              <a:rPr lang="zh-CN" altLang="en-US" sz="800" dirty="0"/>
              <a:t>安魂曲</a:t>
            </a:r>
            <a:r>
              <a:rPr lang="en-US" altLang="zh-CN" sz="800" dirty="0"/>
              <a:t>》</a:t>
            </a:r>
            <a:r>
              <a:rPr lang="zh-CN" altLang="en-US" sz="800" dirty="0"/>
              <a:t>。不足为奇的是，</a:t>
            </a:r>
            <a:r>
              <a:rPr lang="en-US" altLang="zh-CN" sz="800" dirty="0"/>
              <a:t>《</a:t>
            </a:r>
            <a:r>
              <a:rPr lang="zh-CN" altLang="en-US" sz="800" dirty="0"/>
              <a:t>斯威尼</a:t>
            </a:r>
            <a:r>
              <a:rPr lang="en-US" altLang="zh-CN" sz="800" dirty="0"/>
              <a:t>·</a:t>
            </a:r>
            <a:r>
              <a:rPr lang="zh-CN" altLang="en-US" sz="800" dirty="0"/>
              <a:t>托德</a:t>
            </a:r>
            <a:r>
              <a:rPr lang="en-US" altLang="zh-CN" sz="800" dirty="0"/>
              <a:t>》</a:t>
            </a:r>
            <a:r>
              <a:rPr lang="zh-CN" altLang="en-US" sz="800" dirty="0"/>
              <a:t>在百老汇的首次制作中，包括一位电影演员扮演洛维特夫人的角色：安吉拉</a:t>
            </a:r>
            <a:r>
              <a:rPr lang="en-US" altLang="zh-CN" sz="800" dirty="0"/>
              <a:t>·</a:t>
            </a:r>
            <a:r>
              <a:rPr lang="zh-CN" altLang="en-US" sz="800" dirty="0"/>
              <a:t>兰斯伯里</a:t>
            </a:r>
            <a:r>
              <a:rPr lang="en-US" altLang="zh-CN" sz="800" dirty="0"/>
              <a:t>——</a:t>
            </a:r>
            <a:r>
              <a:rPr lang="zh-CN" altLang="en-US" sz="800" dirty="0"/>
              <a:t>在这里，她因电视系列剧</a:t>
            </a:r>
            <a:r>
              <a:rPr lang="en-US" altLang="zh-CN" sz="800" dirty="0"/>
              <a:t>《</a:t>
            </a:r>
            <a:r>
              <a:rPr lang="zh-CN" altLang="en-US" sz="800" dirty="0"/>
              <a:t>谋杀，她说</a:t>
            </a:r>
            <a:r>
              <a:rPr lang="en-US" altLang="zh-CN" sz="800" dirty="0"/>
              <a:t>》</a:t>
            </a:r>
            <a:r>
              <a:rPr lang="zh-CN" altLang="en-US" sz="800" dirty="0"/>
              <a:t>而闻名。</a:t>
            </a:r>
          </a:p>
        </p:txBody>
      </p:sp>
    </p:spTree>
    <p:extLst>
      <p:ext uri="{BB962C8B-B14F-4D97-AF65-F5344CB8AC3E}">
        <p14:creationId xmlns:p14="http://schemas.microsoft.com/office/powerpoint/2010/main" val="39877884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5375</Words>
  <Application>Microsoft Macintosh PowerPoint</Application>
  <PresentationFormat>A4 Paper (210x297 mm)</PresentationFormat>
  <Paragraphs>39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170</cp:revision>
  <cp:lastPrinted>2023-06-11T09:33:33Z</cp:lastPrinted>
  <dcterms:created xsi:type="dcterms:W3CDTF">2022-11-07T20:45:57Z</dcterms:created>
  <dcterms:modified xsi:type="dcterms:W3CDTF">2024-12-21T21:46:25Z</dcterms:modified>
</cp:coreProperties>
</file>