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55" r:id="rId2"/>
    <p:sldId id="362" r:id="rId3"/>
    <p:sldId id="358" r:id="rId4"/>
    <p:sldId id="356" r:id="rId5"/>
    <p:sldId id="357" r:id="rId6"/>
    <p:sldId id="359" r:id="rId7"/>
    <p:sldId id="360" r:id="rId8"/>
    <p:sldId id="361" r:id="rId9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Richard Strauss-Salmon (2023.01.27)" id="{533DFE00-7E99-4984-8D15-2D35860FFDC8}">
          <p14:sldIdLst>
            <p14:sldId id="355"/>
            <p14:sldId id="362"/>
            <p14:sldId id="358"/>
            <p14:sldId id="356"/>
            <p14:sldId id="357"/>
            <p14:sldId id="359"/>
            <p14:sldId id="360"/>
            <p14:sldId id="361"/>
          </p14:sldIdLst>
        </p14:section>
        <p14:section name="Default Section" id="{D142517E-7400-6E48-BF80-873822C7052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0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eutscheoperberlin.de/de_DE/blog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image" Target="../media/image13.jpg"/><Relationship Id="rId4" Type="http://schemas.openxmlformats.org/officeDocument/2006/relationships/image" Target="../media/image1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eutsche Oper Berlin - The AIDS Foundation benefit concert - 2017 | Schedule">
            <a:extLst>
              <a:ext uri="{FF2B5EF4-FFF2-40B4-BE49-F238E27FC236}">
                <a16:creationId xmlns:a16="http://schemas.microsoft.com/office/drawing/2014/main" id="{0AD2D478-9C18-CEC1-0346-C914AB73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2" y="371505"/>
            <a:ext cx="4476755" cy="1124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7EB6F880-A641-35F9-E32D-BA36B2816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165" y="1800953"/>
            <a:ext cx="2831982" cy="112421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D565E33-1585-623D-3898-BD745E391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2727" y="0"/>
            <a:ext cx="4505697" cy="6858000"/>
          </a:xfrm>
          <a:prstGeom prst="rect">
            <a:avLst/>
          </a:prstGeom>
        </p:spPr>
      </p:pic>
      <p:pic>
        <p:nvPicPr>
          <p:cNvPr id="11" name="Grafik 10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FBE3C78B-13AB-50B6-2E74-B0BE8F7BBAC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85" r="9479" b="1104"/>
          <a:stretch/>
        </p:blipFill>
        <p:spPr>
          <a:xfrm>
            <a:off x="7563" y="3429000"/>
            <a:ext cx="4863240" cy="317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64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EFC955CF-4B54-D7D0-2A8D-447E352A3F84}"/>
              </a:ext>
            </a:extLst>
          </p:cNvPr>
          <p:cNvSpPr txBox="1"/>
          <p:nvPr/>
        </p:nvSpPr>
        <p:spPr>
          <a:xfrm>
            <a:off x="2391508" y="74883"/>
            <a:ext cx="4953836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sz="1100" b="1" i="0" dirty="0">
                <a:solidFill>
                  <a:schemeClr val="tx2"/>
                </a:solidFill>
                <a:effectLst/>
                <a:latin typeface="Akzidenz-Grotesk-Pro-regular"/>
              </a:rPr>
              <a:t>Aufbruch ins Unbewusste</a:t>
            </a:r>
          </a:p>
          <a:p>
            <a:pPr algn="ctr"/>
            <a:r>
              <a:rPr lang="de-DE" sz="1100" b="1" i="0" dirty="0">
                <a:solidFill>
                  <a:schemeClr val="tx2"/>
                </a:solidFill>
                <a:effectLst/>
                <a:latin typeface="NovelPro-regular"/>
              </a:rPr>
              <a:t>Um 1900 öffnen Kunst, Literatur, Psychoanalyse einen neuen Blick auf die menschliche Seele. Oscar Wilde und Richard </a:t>
            </a:r>
            <a:r>
              <a:rPr lang="de-DE" sz="1100" b="1" i="0" dirty="0" err="1">
                <a:solidFill>
                  <a:schemeClr val="tx2"/>
                </a:solidFill>
                <a:effectLst/>
                <a:latin typeface="NovelPro-regular"/>
              </a:rPr>
              <a:t>Strauss</a:t>
            </a:r>
            <a:r>
              <a:rPr lang="de-DE" sz="1100" b="1" i="0" dirty="0">
                <a:solidFill>
                  <a:schemeClr val="tx2"/>
                </a:solidFill>
                <a:effectLst/>
                <a:latin typeface="NovelPro-regular"/>
              </a:rPr>
              <a:t> erschaffen eine neue Heldin. Dramaturgin Yvonne Gebauer erklärt die Abgründe der Salome</a:t>
            </a:r>
          </a:p>
          <a:p>
            <a:pPr algn="ctr"/>
            <a:endParaRPr lang="de-DE" sz="1100" b="1" dirty="0">
              <a:solidFill>
                <a:schemeClr val="tx2"/>
              </a:solidFill>
              <a:latin typeface="NovelPro-regular"/>
            </a:endParaRPr>
          </a:p>
          <a:p>
            <a:pPr algn="ctr"/>
            <a:r>
              <a:rPr lang="zh-CN" altLang="en-US" sz="1100" b="1" i="0" dirty="0">
                <a:solidFill>
                  <a:schemeClr val="tx2"/>
                </a:solidFill>
                <a:effectLst/>
                <a:latin typeface="Akzidenz-Grotesk-Pro-regular"/>
              </a:rPr>
              <a:t>出发进入无意识</a:t>
            </a:r>
          </a:p>
          <a:p>
            <a:pPr algn="ctr"/>
            <a:r>
              <a:rPr lang="en-US" altLang="zh-CN" sz="1100" b="1" i="0" dirty="0">
                <a:solidFill>
                  <a:schemeClr val="tx2"/>
                </a:solidFill>
                <a:effectLst/>
                <a:latin typeface="NovelPro-regular"/>
              </a:rPr>
              <a:t>1900</a:t>
            </a:r>
            <a:r>
              <a:rPr lang="zh-CN" altLang="en-US" sz="1100" b="1" i="0" dirty="0">
                <a:solidFill>
                  <a:schemeClr val="tx2"/>
                </a:solidFill>
                <a:effectLst/>
                <a:latin typeface="NovelPro-regular"/>
              </a:rPr>
              <a:t>年前后，艺术、文学和精神分析开辟了人类灵魂的新视角。奥斯卡</a:t>
            </a:r>
            <a:r>
              <a:rPr lang="en-US" altLang="zh-CN" sz="1100" b="1" i="0" dirty="0">
                <a:solidFill>
                  <a:schemeClr val="tx2"/>
                </a:solidFill>
                <a:effectLst/>
                <a:latin typeface="NovelPro-regular"/>
              </a:rPr>
              <a:t>·</a:t>
            </a:r>
            <a:r>
              <a:rPr lang="zh-CN" altLang="en-US" sz="1100" b="1" i="0" dirty="0">
                <a:solidFill>
                  <a:schemeClr val="tx2"/>
                </a:solidFill>
                <a:effectLst/>
                <a:latin typeface="NovelPro-regular"/>
              </a:rPr>
              <a:t>王尔德和理查</a:t>
            </a:r>
            <a:r>
              <a:rPr lang="en-US" altLang="zh-CN" sz="1100" b="1" i="0" dirty="0">
                <a:solidFill>
                  <a:schemeClr val="tx2"/>
                </a:solidFill>
                <a:effectLst/>
                <a:latin typeface="NovelPro-regular"/>
              </a:rPr>
              <a:t>·</a:t>
            </a:r>
            <a:r>
              <a:rPr lang="zh-CN" altLang="en-US" sz="1100" b="1" i="0" dirty="0">
                <a:solidFill>
                  <a:schemeClr val="tx2"/>
                </a:solidFill>
                <a:effectLst/>
                <a:latin typeface="NovelPro-regular"/>
              </a:rPr>
              <a:t>施特劳斯创造了一位新女主角。剧作家 </a:t>
            </a:r>
            <a:r>
              <a:rPr lang="en-US" altLang="zh-CN" sz="1100" b="1" i="0" dirty="0">
                <a:solidFill>
                  <a:schemeClr val="tx2"/>
                </a:solidFill>
                <a:effectLst/>
                <a:latin typeface="NovelPro-regular"/>
              </a:rPr>
              <a:t>Yvonne </a:t>
            </a:r>
            <a:r>
              <a:rPr lang="en-US" altLang="zh-CN" sz="1100" b="1" i="0" dirty="0" err="1">
                <a:solidFill>
                  <a:schemeClr val="tx2"/>
                </a:solidFill>
                <a:effectLst/>
                <a:latin typeface="NovelPro-regular"/>
              </a:rPr>
              <a:t>Gebauer</a:t>
            </a:r>
            <a:r>
              <a:rPr lang="en-US" altLang="zh-CN" sz="1100" b="1" i="0" dirty="0">
                <a:solidFill>
                  <a:schemeClr val="tx2"/>
                </a:solidFill>
                <a:effectLst/>
                <a:latin typeface="NovelPro-regular"/>
              </a:rPr>
              <a:t> </a:t>
            </a:r>
            <a:r>
              <a:rPr lang="zh-CN" altLang="en-US" sz="1100" b="1" i="0" dirty="0">
                <a:solidFill>
                  <a:schemeClr val="tx2"/>
                </a:solidFill>
                <a:effectLst/>
                <a:latin typeface="NovelPro-regular"/>
              </a:rPr>
              <a:t>解释莎乐美的深渊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426970B-1237-AA6A-CE05-D8B8F10CCFAC}"/>
              </a:ext>
            </a:extLst>
          </p:cNvPr>
          <p:cNvSpPr txBox="1"/>
          <p:nvPr/>
        </p:nvSpPr>
        <p:spPr>
          <a:xfrm>
            <a:off x="115557" y="1690710"/>
            <a:ext cx="4953836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lang="zh-CN" altLang="en-US" sz="1000" b="0" u="none" strike="noStrike" dirty="0">
                <a:solidFill>
                  <a:srgbClr val="000000"/>
                </a:solidFill>
                <a:effectLst/>
                <a:latin typeface="Akzidenz-Grotesk-Pro-medium"/>
                <a:hlinkClick r:id="rId2"/>
              </a:rPr>
            </a:br>
            <a:r>
              <a:rPr lang="en-US" altLang="zh-CN" sz="1000" dirty="0">
                <a:effectLst/>
                <a:latin typeface="NovelPro-regular"/>
              </a:rPr>
              <a:t>1891 </a:t>
            </a:r>
            <a:r>
              <a:rPr lang="zh-CN" altLang="en-US" sz="1000" dirty="0">
                <a:effectLst/>
                <a:latin typeface="NovelPro-regular"/>
              </a:rPr>
              <a:t>年世纪之交前不久，奥斯卡</a:t>
            </a:r>
            <a:r>
              <a:rPr lang="en-US" altLang="zh-CN" sz="1000" dirty="0">
                <a:effectLst/>
                <a:latin typeface="NovelPro-regular"/>
              </a:rPr>
              <a:t>·</a:t>
            </a:r>
            <a:r>
              <a:rPr lang="zh-CN" altLang="en-US" sz="1000" dirty="0">
                <a:effectLst/>
                <a:latin typeface="NovelPro-regular"/>
              </a:rPr>
              <a:t>王尔德 </a:t>
            </a:r>
            <a:r>
              <a:rPr lang="en-US" altLang="zh-CN" sz="1000" dirty="0">
                <a:effectLst/>
                <a:latin typeface="NovelPro-regular"/>
              </a:rPr>
              <a:t>(Oscar Wilde) </a:t>
            </a:r>
            <a:r>
              <a:rPr lang="zh-CN" altLang="en-US" sz="1000" dirty="0">
                <a:effectLst/>
                <a:latin typeface="NovelPro-regular"/>
              </a:rPr>
              <a:t>在巴黎用法语写下了</a:t>
            </a:r>
            <a:r>
              <a:rPr lang="en-US" altLang="zh-CN" sz="1000" dirty="0">
                <a:effectLst/>
                <a:latin typeface="NovelPro-regular"/>
              </a:rPr>
              <a:t>《</a:t>
            </a:r>
            <a:r>
              <a:rPr lang="zh-CN" altLang="en-US" sz="1000" dirty="0">
                <a:effectLst/>
                <a:latin typeface="NovelPro-regular"/>
              </a:rPr>
              <a:t>莎乐美</a:t>
            </a:r>
            <a:r>
              <a:rPr lang="en-US" altLang="zh-CN" sz="1000" dirty="0">
                <a:effectLst/>
                <a:latin typeface="NovelPro-regular"/>
              </a:rPr>
              <a:t>》(Salome)</a:t>
            </a:r>
            <a:r>
              <a:rPr lang="zh-CN" altLang="en-US" sz="1000" dirty="0">
                <a:effectLst/>
                <a:latin typeface="NovelPro-regular"/>
              </a:rPr>
              <a:t>。在这个时代，最多样化的现象汇聚并达到顶峰。</a:t>
            </a:r>
            <a:r>
              <a:rPr lang="en-US" altLang="zh-CN" sz="1000" dirty="0">
                <a:effectLst/>
                <a:latin typeface="NovelPro-regular"/>
              </a:rPr>
              <a:t>19 </a:t>
            </a:r>
            <a:r>
              <a:rPr lang="zh-CN" altLang="en-US" sz="1000" dirty="0">
                <a:effectLst/>
                <a:latin typeface="NovelPro-regular"/>
              </a:rPr>
              <a:t>世纪下半叶是维多利亚时代</a:t>
            </a:r>
            <a:r>
              <a:rPr lang="en-US" altLang="zh-CN" sz="1000" dirty="0">
                <a:effectLst/>
                <a:latin typeface="NovelPro-regular"/>
              </a:rPr>
              <a:t>——</a:t>
            </a:r>
            <a:r>
              <a:rPr lang="zh-CN" altLang="en-US" sz="1000" dirty="0">
                <a:effectLst/>
                <a:latin typeface="NovelPro-regular"/>
              </a:rPr>
              <a:t>一个充满对比和矛盾的时代。激进的宗教清教主义、严格的性道德、</a:t>
            </a:r>
            <a:r>
              <a:rPr lang="en-US" altLang="zh-CN" sz="1000" dirty="0">
                <a:effectLst/>
                <a:latin typeface="NovelPro-regular"/>
              </a:rPr>
              <a:t>《</a:t>
            </a:r>
            <a:r>
              <a:rPr lang="zh-CN" altLang="en-US" sz="1000" dirty="0">
                <a:effectLst/>
                <a:latin typeface="NovelPro-regular"/>
              </a:rPr>
              <a:t>爱丽丝梦游仙境</a:t>
            </a:r>
            <a:r>
              <a:rPr lang="en-US" altLang="zh-CN" sz="1000" dirty="0">
                <a:effectLst/>
                <a:latin typeface="NovelPro-regular"/>
              </a:rPr>
              <a:t>》</a:t>
            </a:r>
            <a:r>
              <a:rPr lang="zh-CN" altLang="en-US" sz="1000" dirty="0">
                <a:effectLst/>
                <a:latin typeface="NovelPro-regular"/>
              </a:rPr>
              <a:t>的冒险和罗伯特</a:t>
            </a:r>
            <a:r>
              <a:rPr lang="en-US" altLang="zh-CN" sz="1000" dirty="0">
                <a:effectLst/>
                <a:latin typeface="NovelPro-regular"/>
              </a:rPr>
              <a:t>·</a:t>
            </a:r>
            <a:r>
              <a:rPr lang="zh-CN" altLang="en-US" sz="1000" dirty="0">
                <a:effectLst/>
                <a:latin typeface="NovelPro-regular"/>
              </a:rPr>
              <a:t>路易斯</a:t>
            </a:r>
            <a:r>
              <a:rPr lang="en-US" altLang="zh-CN" sz="1000" dirty="0">
                <a:effectLst/>
                <a:latin typeface="NovelPro-regular"/>
              </a:rPr>
              <a:t>·</a:t>
            </a:r>
            <a:r>
              <a:rPr lang="zh-CN" altLang="en-US" sz="1000" dirty="0">
                <a:effectLst/>
                <a:latin typeface="NovelPro-regular"/>
              </a:rPr>
              <a:t>史蒂文森对神秘和疯狂的探索在这里同时出现。白天现实的世界不断被最黑暗的噩梦所破坏。恰好在 </a:t>
            </a:r>
            <a:r>
              <a:rPr lang="en-US" altLang="zh-CN" sz="1000" dirty="0">
                <a:effectLst/>
                <a:latin typeface="NovelPro-regular"/>
              </a:rPr>
              <a:t>1900 </a:t>
            </a:r>
            <a:r>
              <a:rPr lang="zh-CN" altLang="en-US" sz="1000" dirty="0">
                <a:effectLst/>
                <a:latin typeface="NovelPro-regular"/>
              </a:rPr>
              <a:t>年，西格蒙德</a:t>
            </a:r>
            <a:r>
              <a:rPr lang="en-US" altLang="zh-CN" sz="1000" dirty="0">
                <a:effectLst/>
                <a:latin typeface="NovelPro-regular"/>
              </a:rPr>
              <a:t>·</a:t>
            </a:r>
            <a:r>
              <a:rPr lang="zh-CN" altLang="en-US" sz="1000" dirty="0">
                <a:effectLst/>
                <a:latin typeface="NovelPro-regular"/>
              </a:rPr>
              <a:t>弗洛伊德 </a:t>
            </a:r>
            <a:r>
              <a:rPr lang="en-US" altLang="zh-CN" sz="1000" dirty="0">
                <a:effectLst/>
                <a:latin typeface="NovelPro-regular"/>
              </a:rPr>
              <a:t>(Sigmund Freud) </a:t>
            </a:r>
            <a:r>
              <a:rPr lang="zh-CN" altLang="en-US" sz="1000" dirty="0">
                <a:effectLst/>
                <a:latin typeface="NovelPro-regular"/>
              </a:rPr>
              <a:t>的</a:t>
            </a:r>
            <a:r>
              <a:rPr lang="en-US" altLang="zh-CN" sz="1000" dirty="0">
                <a:effectLst/>
                <a:latin typeface="NovelPro-regular"/>
              </a:rPr>
              <a:t>《</a:t>
            </a:r>
            <a:r>
              <a:rPr lang="zh-CN" altLang="en-US" sz="1000" dirty="0">
                <a:effectLst/>
                <a:latin typeface="NovelPro-regular"/>
              </a:rPr>
              <a:t>梦的解析</a:t>
            </a:r>
            <a:r>
              <a:rPr lang="en-US" altLang="zh-CN" sz="1000" dirty="0">
                <a:effectLst/>
                <a:latin typeface="NovelPro-regular"/>
              </a:rPr>
              <a:t>》</a:t>
            </a:r>
            <a:r>
              <a:rPr lang="zh-CN" altLang="en-US" sz="1000" dirty="0">
                <a:effectLst/>
                <a:latin typeface="NovelPro-regular"/>
              </a:rPr>
              <a:t>出版了</a:t>
            </a:r>
            <a:r>
              <a:rPr lang="en-US" altLang="zh-CN" sz="1000" dirty="0">
                <a:effectLst/>
                <a:latin typeface="NovelPro-regular"/>
              </a:rPr>
              <a:t>——</a:t>
            </a:r>
            <a:r>
              <a:rPr lang="zh-CN" altLang="en-US" sz="1000" dirty="0">
                <a:effectLst/>
                <a:latin typeface="NovelPro-regular"/>
              </a:rPr>
              <a:t>早了一年。这就是“莎乐美”的理解方式：作为一个时代冲突力量的集水盆地，位于理性与梦想世界之间，</a:t>
            </a:r>
          </a:p>
          <a:p>
            <a:r>
              <a:rPr lang="zh-CN" altLang="en-US" sz="1000" dirty="0">
                <a:effectLst/>
                <a:latin typeface="NovelPro-regular"/>
              </a:rPr>
              <a:t>世纪之交后不久，理查</a:t>
            </a:r>
            <a:r>
              <a:rPr lang="en-US" altLang="zh-CN" sz="1000" dirty="0">
                <a:effectLst/>
                <a:latin typeface="NovelPro-regular"/>
              </a:rPr>
              <a:t>·</a:t>
            </a:r>
            <a:r>
              <a:rPr lang="zh-CN" altLang="en-US" sz="1000" dirty="0">
                <a:effectLst/>
                <a:latin typeface="NovelPro-regular"/>
              </a:rPr>
              <a:t>施特劳斯 </a:t>
            </a:r>
            <a:r>
              <a:rPr lang="en-US" altLang="zh-CN" sz="1000" dirty="0">
                <a:effectLst/>
                <a:latin typeface="NovelPro-regular"/>
              </a:rPr>
              <a:t>(Richard Strauss) </a:t>
            </a:r>
            <a:r>
              <a:rPr lang="zh-CN" altLang="en-US" sz="1000" dirty="0">
                <a:effectLst/>
                <a:latin typeface="NovelPro-regular"/>
              </a:rPr>
              <a:t>于 </a:t>
            </a:r>
            <a:r>
              <a:rPr lang="en-US" altLang="zh-CN" sz="1000" dirty="0">
                <a:effectLst/>
                <a:latin typeface="NovelPro-regular"/>
              </a:rPr>
              <a:t>1905 </a:t>
            </a:r>
            <a:r>
              <a:rPr lang="zh-CN" altLang="en-US" sz="1000" dirty="0">
                <a:effectLst/>
                <a:latin typeface="NovelPro-regular"/>
              </a:rPr>
              <a:t>年凭借他的莎乐美 </a:t>
            </a:r>
            <a:r>
              <a:rPr lang="en-US" altLang="zh-CN" sz="1000" dirty="0">
                <a:effectLst/>
                <a:latin typeface="NovelPro-regular"/>
              </a:rPr>
              <a:t>(SALOME) </a:t>
            </a:r>
            <a:r>
              <a:rPr lang="zh-CN" altLang="en-US" sz="1000" dirty="0">
                <a:effectLst/>
                <a:latin typeface="NovelPro-regular"/>
              </a:rPr>
              <a:t>取得了艺术上的突破。他挑战了这一流派：他将最美丽、最充满爱意和最令人陶醉的音乐强加到可以想象到的最可怕、最可怕的事件中。它在没有任何前奏的情况下开始，将观众直接带入莎乐美的世界。</a:t>
            </a:r>
          </a:p>
          <a:p>
            <a:r>
              <a:rPr lang="zh-CN" altLang="en-US" sz="1000" dirty="0">
                <a:effectLst/>
                <a:latin typeface="NovelPro-regular"/>
              </a:rPr>
              <a:t>我们处在一个孕育恶魔的夜间世界。当莎乐美再也无法忍受家人的恐惧时，她就逃到了这里。恐怖有一个名字，那就是希律王。继父式的商业世界</a:t>
            </a:r>
            <a:r>
              <a:rPr lang="en-US" altLang="zh-CN" sz="1000" dirty="0">
                <a:effectLst/>
                <a:latin typeface="NovelPro-regular"/>
              </a:rPr>
              <a:t>——</a:t>
            </a:r>
            <a:r>
              <a:rPr lang="zh-CN" altLang="en-US" sz="1000" dirty="0">
                <a:effectLst/>
                <a:latin typeface="NovelPro-regular"/>
              </a:rPr>
              <a:t>表面上运转良好，表面光鲜亮丽，并因经济奇迹而爆发</a:t>
            </a:r>
            <a:r>
              <a:rPr lang="en-US" altLang="zh-CN" sz="1000" dirty="0">
                <a:effectLst/>
                <a:latin typeface="NovelPro-regular"/>
              </a:rPr>
              <a:t>——</a:t>
            </a:r>
            <a:r>
              <a:rPr lang="zh-CN" altLang="en-US" sz="1000" dirty="0">
                <a:effectLst/>
                <a:latin typeface="NovelPro-regular"/>
              </a:rPr>
              <a:t>是压抑和孤立的。这是莎乐美长大的地方。她是希罗底的女儿。她与继父希律住在一起。他是男人世界里的强者。而且他和他的新女儿小公主有着非常特殊的关系。他渴望她，玩弄她，恐吓她。他是有罪的。</a:t>
            </a:r>
          </a:p>
          <a:p>
            <a:r>
              <a:rPr lang="zh-CN" altLang="en-US" sz="1000" dirty="0">
                <a:effectLst/>
                <a:latin typeface="NovelPro-regular"/>
              </a:rPr>
              <a:t>在这个地下犯罪世界中，希律组建了他的男人社会，这里盛行完全不同的规则。莎乐美还是个孩子的时候就总是为他跳舞，就好像在一个永远重复的仪式中一样。在她父亲的男士商务会议上，她是当晚的轰动人物，像展览一样被展示和观看。在这个世界上，她作为唯一活着的人出现。青少年的噩梦。</a:t>
            </a:r>
          </a:p>
          <a:p>
            <a:r>
              <a:rPr lang="zh-CN" altLang="en-US" sz="1000" dirty="0">
                <a:effectLst/>
                <a:latin typeface="NovelPro-regular"/>
              </a:rPr>
              <a:t>在夜间的幻想中，她梦想着出路、拯救者、救赎者：</a:t>
            </a:r>
            <a:r>
              <a:rPr lang="en-US" altLang="zh-CN" sz="1000" dirty="0" err="1">
                <a:effectLst/>
                <a:latin typeface="NovelPro-regular"/>
              </a:rPr>
              <a:t>Joachanaan</a:t>
            </a:r>
            <a:r>
              <a:rPr lang="zh-CN" altLang="en-US" sz="1000" dirty="0">
                <a:effectLst/>
                <a:latin typeface="NovelPro-regular"/>
              </a:rPr>
              <a:t>。他就像她继父的对手。她可以按照自己的意愿塑造它。他成为她的破坏者，她自己摧毁了它。由于莎乐美如白昼般的颠覆性幻想，希律静止的世界中有什么东西逐渐开始移动，可以感觉到相当大的动荡，希律竭尽全力地试图将他的统治体系维系在一起。其他东西正在入侵这个固定的世界：一个新时代，一种新精神，一种新力量。</a:t>
            </a:r>
            <a:r>
              <a:rPr lang="en-US" altLang="zh-CN" sz="1000" dirty="0" err="1">
                <a:effectLst/>
                <a:latin typeface="NovelPro-regular"/>
              </a:rPr>
              <a:t>Jochanaan</a:t>
            </a:r>
            <a:r>
              <a:rPr lang="en-US" altLang="zh-CN" sz="1000" dirty="0">
                <a:effectLst/>
                <a:latin typeface="NovelPro-regular"/>
              </a:rPr>
              <a:t> </a:t>
            </a:r>
            <a:r>
              <a:rPr lang="zh-CN" altLang="en-US" sz="1000" dirty="0">
                <a:effectLst/>
                <a:latin typeface="NovelPro-regular"/>
              </a:rPr>
              <a:t>宣布了它。希律的世界变得越脆弱，他周围的纪律和秩序就越像避难所。但徒劳无功 </a:t>
            </a:r>
            <a:r>
              <a:rPr lang="en-US" altLang="zh-CN" sz="1000" dirty="0">
                <a:effectLst/>
                <a:latin typeface="NovelPro-regular"/>
              </a:rPr>
              <a:t>- </a:t>
            </a:r>
            <a:r>
              <a:rPr lang="zh-CN" altLang="en-US" sz="1000" dirty="0">
                <a:effectLst/>
                <a:latin typeface="NovelPro-regular"/>
              </a:rPr>
              <a:t>希律被噩梦所困扰，并且有惊恐发作。他害怕，</a:t>
            </a:r>
          </a:p>
          <a:p>
            <a:r>
              <a:rPr lang="en-US" altLang="zh-CN" sz="1000" dirty="0" err="1">
                <a:effectLst/>
                <a:latin typeface="NovelPro-regular"/>
              </a:rPr>
              <a:t>Jochanaan</a:t>
            </a:r>
            <a:r>
              <a:rPr lang="en-US" altLang="zh-CN" sz="1000" dirty="0">
                <a:effectLst/>
                <a:latin typeface="NovelPro-regular"/>
              </a:rPr>
              <a:t> </a:t>
            </a:r>
            <a:r>
              <a:rPr lang="zh-CN" altLang="en-US" sz="1000" dirty="0">
                <a:effectLst/>
                <a:latin typeface="NovelPro-regular"/>
              </a:rPr>
              <a:t>是一个极具爆炸性的原教旨主义人物，他鼓吹谋杀和混乱，并预言世界末日。莎乐美受到他这个恶魔，这个充满活力的动物的启发，因为她也在等待新秩序的到来。通过他，她发现了陶醉、狂喜和抵抗的力量。她想打破所有锁链。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D4A19B8-2741-D640-BF0C-170E46CD397A}"/>
              </a:ext>
            </a:extLst>
          </p:cNvPr>
          <p:cNvSpPr txBox="1"/>
          <p:nvPr/>
        </p:nvSpPr>
        <p:spPr>
          <a:xfrm>
            <a:off x="4952164" y="1827353"/>
            <a:ext cx="495383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在傍晚的过程中，希律王的世界出现了越来越多的裂痕，伴随着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NovelPro-regular"/>
              </a:rPr>
              <a:t>Jochanaan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的每一次尖叫，它都必须越来越多地向新时代敞开。最后，莎乐美抛下了一切，包括她与乔坎南最后的羁绊。通过杀死她幻想中的英雄人物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NovelPro-regular"/>
              </a:rPr>
              <a:t>Jochanaan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，她也摧毁了她的父亲。她也必须摧毁他，把他抛在身后，才能获得孤独和自由。只有这样，在最后，她才能为自己创造一个全新的世界，在这个世界中应用由她自己决定的新规则。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6362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Person, Tänzer, Sport enthält.&#10;&#10;Automatisch generierte Beschreibung">
            <a:extLst>
              <a:ext uri="{FF2B5EF4-FFF2-40B4-BE49-F238E27FC236}">
                <a16:creationId xmlns:a16="http://schemas.microsoft.com/office/drawing/2014/main" id="{2A56309F-1867-5331-60D8-5221EF550A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6" r="20370" b="-4"/>
          <a:stretch/>
        </p:blipFill>
        <p:spPr>
          <a:xfrm>
            <a:off x="20" y="10"/>
            <a:ext cx="3252449" cy="3388883"/>
          </a:xfrm>
          <a:prstGeom prst="rect">
            <a:avLst/>
          </a:prstGeom>
        </p:spPr>
      </p:pic>
      <p:pic>
        <p:nvPicPr>
          <p:cNvPr id="7" name="Grafik 6" descr="Ein Bild, das Person, drinnen, Sitz enthält.&#10;&#10;Automatisch generierte Beschreibung">
            <a:extLst>
              <a:ext uri="{FF2B5EF4-FFF2-40B4-BE49-F238E27FC236}">
                <a16:creationId xmlns:a16="http://schemas.microsoft.com/office/drawing/2014/main" id="{4C8E267C-0528-78CE-7F43-9CE9197761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19" r="23816" b="-4"/>
          <a:stretch/>
        </p:blipFill>
        <p:spPr>
          <a:xfrm>
            <a:off x="20" y="3469102"/>
            <a:ext cx="3252449" cy="3388893"/>
          </a:xfrm>
          <a:prstGeom prst="rect">
            <a:avLst/>
          </a:prstGeom>
        </p:spPr>
      </p:pic>
      <p:pic>
        <p:nvPicPr>
          <p:cNvPr id="5" name="Grafik 4" descr="Ein Bild, das Text enthält.&#10;&#10;Automatisch generierte Beschreibung">
            <a:extLst>
              <a:ext uri="{FF2B5EF4-FFF2-40B4-BE49-F238E27FC236}">
                <a16:creationId xmlns:a16="http://schemas.microsoft.com/office/drawing/2014/main" id="{E55A3C15-F620-7ED2-07F0-6D554162CFF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2" r="4951"/>
          <a:stretch/>
        </p:blipFill>
        <p:spPr>
          <a:xfrm>
            <a:off x="3326764" y="10"/>
            <a:ext cx="3261413" cy="6857990"/>
          </a:xfrm>
          <a:prstGeom prst="rect">
            <a:avLst/>
          </a:prstGeom>
        </p:spPr>
      </p:pic>
      <p:pic>
        <p:nvPicPr>
          <p:cNvPr id="11" name="Grafik 10" descr="Ein Bild, das Person, stehend, drinnen enthält.&#10;&#10;Automatisch generierte Beschreibung">
            <a:extLst>
              <a:ext uri="{FF2B5EF4-FFF2-40B4-BE49-F238E27FC236}">
                <a16:creationId xmlns:a16="http://schemas.microsoft.com/office/drawing/2014/main" id="{0B2E29FF-2DE8-7A33-0D50-F8A45DB1592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29" r="9642"/>
          <a:stretch/>
        </p:blipFill>
        <p:spPr>
          <a:xfrm>
            <a:off x="6653530" y="10"/>
            <a:ext cx="3252469" cy="3383270"/>
          </a:xfrm>
          <a:prstGeom prst="rect">
            <a:avLst/>
          </a:prstGeom>
        </p:spPr>
      </p:pic>
      <p:pic>
        <p:nvPicPr>
          <p:cNvPr id="9" name="Grafik 8" descr="Ein Bild, das drinnen, Person, Tänzer enthält.&#10;&#10;Automatisch generierte Beschreibung">
            <a:extLst>
              <a:ext uri="{FF2B5EF4-FFF2-40B4-BE49-F238E27FC236}">
                <a16:creationId xmlns:a16="http://schemas.microsoft.com/office/drawing/2014/main" id="{E2CDFE62-09C3-933A-88A1-BECBA4C3E15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682" r="8262" b="3"/>
          <a:stretch/>
        </p:blipFill>
        <p:spPr>
          <a:xfrm>
            <a:off x="6662472" y="3469102"/>
            <a:ext cx="324352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07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32158C15-87DC-0C33-EF1B-6D5C7DF97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321" r="13614" b="-4"/>
          <a:stretch/>
        </p:blipFill>
        <p:spPr>
          <a:xfrm>
            <a:off x="20" y="10"/>
            <a:ext cx="3252449" cy="3388883"/>
          </a:xfrm>
          <a:prstGeom prst="rect">
            <a:avLst/>
          </a:prstGeom>
        </p:spPr>
      </p:pic>
      <p:pic>
        <p:nvPicPr>
          <p:cNvPr id="7" name="Grafik 6" descr="Ein Bild, das Person, Spieler enthält.&#10;&#10;Automatisch generierte Beschreibung">
            <a:extLst>
              <a:ext uri="{FF2B5EF4-FFF2-40B4-BE49-F238E27FC236}">
                <a16:creationId xmlns:a16="http://schemas.microsoft.com/office/drawing/2014/main" id="{6BD15DCC-B70E-B6B2-1A31-1498D60C22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29" r="15447" b="-2"/>
          <a:stretch/>
        </p:blipFill>
        <p:spPr>
          <a:xfrm>
            <a:off x="20" y="3469102"/>
            <a:ext cx="3252449" cy="338889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568C359C-9C56-828E-9498-7031BAF808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904" r="28471"/>
          <a:stretch/>
        </p:blipFill>
        <p:spPr>
          <a:xfrm>
            <a:off x="3326764" y="10"/>
            <a:ext cx="3261413" cy="685799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05108F8-9450-CA9D-218F-290DD094445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0" r="17839" b="-3"/>
          <a:stretch/>
        </p:blipFill>
        <p:spPr>
          <a:xfrm>
            <a:off x="6653530" y="10"/>
            <a:ext cx="3252469" cy="338327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DB8D324-B063-FB8D-4C62-767071D29E6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9" r="2" b="2"/>
          <a:stretch/>
        </p:blipFill>
        <p:spPr>
          <a:xfrm>
            <a:off x="6662472" y="3469102"/>
            <a:ext cx="3243528" cy="3388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978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Boden, Person, drinnen enthält.&#10;&#10;Automatisch generierte Beschreibung">
            <a:extLst>
              <a:ext uri="{FF2B5EF4-FFF2-40B4-BE49-F238E27FC236}">
                <a16:creationId xmlns:a16="http://schemas.microsoft.com/office/drawing/2014/main" id="{B23771B9-EAB1-C233-E1D6-F61D5A8A29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225" r="16110"/>
          <a:stretch/>
        </p:blipFill>
        <p:spPr>
          <a:xfrm>
            <a:off x="159843" y="166533"/>
            <a:ext cx="3095310" cy="6524936"/>
          </a:xfrm>
          <a:prstGeom prst="rect">
            <a:avLst/>
          </a:prstGeom>
        </p:spPr>
      </p:pic>
      <p:pic>
        <p:nvPicPr>
          <p:cNvPr id="9" name="Grafik 8" descr="Ein Bild, das drinnen, Person enthält.&#10;&#10;Automatisch generierte Beschreibung">
            <a:extLst>
              <a:ext uri="{FF2B5EF4-FFF2-40B4-BE49-F238E27FC236}">
                <a16:creationId xmlns:a16="http://schemas.microsoft.com/office/drawing/2014/main" id="{691DC96C-019E-76C4-9D44-2AE3E414BC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r="12035" b="-2"/>
          <a:stretch/>
        </p:blipFill>
        <p:spPr>
          <a:xfrm>
            <a:off x="3409653" y="166533"/>
            <a:ext cx="3085565" cy="6524936"/>
          </a:xfrm>
          <a:prstGeom prst="rect">
            <a:avLst/>
          </a:prstGeom>
        </p:spPr>
      </p:pic>
      <p:pic>
        <p:nvPicPr>
          <p:cNvPr id="11" name="Grafik 10" descr="Ein Bild, das Person, Personen enthält.&#10;&#10;Automatisch generierte Beschreibung">
            <a:extLst>
              <a:ext uri="{FF2B5EF4-FFF2-40B4-BE49-F238E27FC236}">
                <a16:creationId xmlns:a16="http://schemas.microsoft.com/office/drawing/2014/main" id="{4BC45CE1-7FF6-F038-05CC-596DC2AD17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159" r="13246" b="3"/>
          <a:stretch/>
        </p:blipFill>
        <p:spPr>
          <a:xfrm>
            <a:off x="6648968" y="166533"/>
            <a:ext cx="3106032" cy="3160653"/>
          </a:xfrm>
          <a:prstGeom prst="rect">
            <a:avLst/>
          </a:prstGeom>
        </p:spPr>
      </p:pic>
      <p:pic>
        <p:nvPicPr>
          <p:cNvPr id="5" name="Grafik 4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93692538-CCEA-2410-346A-EAFCD7FD247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566" r="2" b="11225"/>
          <a:stretch/>
        </p:blipFill>
        <p:spPr>
          <a:xfrm>
            <a:off x="6648968" y="3506741"/>
            <a:ext cx="3106032" cy="318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890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9D3920ED-5830-9A7F-4819-F092E1E2E1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3" r="2" b="14163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Grafik 2" descr="Ein Bild, das Person enthält.&#10;&#10;Automatisch generierte Beschreibung">
            <a:extLst>
              <a:ext uri="{FF2B5EF4-FFF2-40B4-BE49-F238E27FC236}">
                <a16:creationId xmlns:a16="http://schemas.microsoft.com/office/drawing/2014/main" id="{875EE88B-0071-CEFE-D0E1-267AFC5A10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4" r="3753" b="-3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Grafik 6" descr="Ein Bild, das Text, drinnen, Person enthält.&#10;&#10;Automatisch generierte Beschreibung">
            <a:extLst>
              <a:ext uri="{FF2B5EF4-FFF2-40B4-BE49-F238E27FC236}">
                <a16:creationId xmlns:a16="http://schemas.microsoft.com/office/drawing/2014/main" id="{4B95D6C8-0133-98F1-5264-4CB92E661F9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124" r="-1" b="20987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8" name="Grafik 7" descr="Ein Bild, das Text, drinnen enthält.&#10;&#10;Automatisch generierte Beschreibung">
            <a:extLst>
              <a:ext uri="{FF2B5EF4-FFF2-40B4-BE49-F238E27FC236}">
                <a16:creationId xmlns:a16="http://schemas.microsoft.com/office/drawing/2014/main" id="{42F21086-B0EF-9D07-D408-48325312DF8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1" r="2" b="2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519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FE237237-2023-999E-6480-FEA021BC4BD9}"/>
              </a:ext>
            </a:extLst>
          </p:cNvPr>
          <p:cNvSpPr txBox="1"/>
          <p:nvPr/>
        </p:nvSpPr>
        <p:spPr>
          <a:xfrm>
            <a:off x="-1044" y="0"/>
            <a:ext cx="4954044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e-DE" sz="1000" b="0" i="0" cap="all" dirty="0">
                <a:solidFill>
                  <a:srgbClr val="000000"/>
                </a:solidFill>
                <a:effectLst/>
                <a:latin typeface="Akzidenz-Grotesk-Pro-regular"/>
              </a:rPr>
              <a:t>ZUM INHALT</a:t>
            </a:r>
          </a:p>
          <a:p>
            <a:pPr algn="l"/>
            <a:endParaRPr lang="de-DE" sz="1000" cap="all" dirty="0">
              <a:solidFill>
                <a:srgbClr val="000000"/>
              </a:solidFill>
              <a:latin typeface="Akzidenz-Grotesk-Pro-regular"/>
            </a:endParaRPr>
          </a:p>
          <a:p>
            <a:pPr algn="l"/>
            <a:endParaRPr lang="de-DE" sz="1000" b="0" i="0" cap="all" dirty="0">
              <a:solidFill>
                <a:srgbClr val="000000"/>
              </a:solidFill>
              <a:effectLst/>
              <a:latin typeface="Akzidenz-Grotesk-Pro-regular"/>
            </a:endParaRP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宫廷侍卫长纳拉博特自露台凝视著正在宴会中的美丽公主──莎乐美。被囚禁的先知，施洗者约翰的声音，自监牢中传出，希律王打心底里惧怕著先知。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疲倦于持续不断的宴会和应酬，莎乐美逃到露台。当她听到约翰在诅咒自己的母亲希罗底，好奇心大起。宫廷侍卫皆不敢把约翰带到公主的跟前，莎乐美于是通过揶揄纳拉博特，以达到目的。虽有希律王下达的禁令，在莎乐美会回报自己的承诺，纳拉博特将约翰带来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一见到约翰，莎乐美脑海中顿时产生了势不可当的欲望，欲与约翰行肌肤之亲，但遭约翰拒绝。莎乐美转而只求一吻，纳拉博特无法忍受所见所闻，拔剑自刎。回到牢房，约翰继续自己的布道。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希律王进场，紧随其后是王后和侍从。希律王突然滑倒在纳拉博特的鲜血上，并产生听到翅膀拍动声音的幻觉。无视希罗底的反对，希律王欲火焚身地注视著 拒绝自己的莎乐美。在牢房的约翰突然大声咒骂希罗底和希律王不道德的婚姻。希罗底要希律王命令约翰闭嘴，希律王拒绝，希罗底嘲笑丈夫的懦弱。五位犹太人就 神的本质展开辩论，两名拿撒勒人则在讲述基督所施的奇迹；还说到基督能将死去的拿撒勒人复活。希律王听到不寒而栗。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希律王要求莎乐美和他同吃共喝，皆被怠惰地拒绝了，谓自己既不饿也不渴。希律王不顾妻子反对，转而求莎乐美为他跳一支舞：“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Helvetica Neue"/>
              </a:rPr>
              <a:t>Tanz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 für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Helvetica Neue"/>
              </a:rPr>
              <a:t>mich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, Salome”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，更承诺给予任何莎乐美想要的东西──就连半壁江山也在所不辞。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当莎乐美质疑他的承诺，希律王发誓确认，莎乐美便去准备她的“七层纱之舞”。这支舞蹈，在富有浓厚东方特色的配乐下，莎乐美缓缓地逐层逐层地脱去身 上的七层纱布，最后全身赤裸地伏在希律王脚下。舞跳过后，莎乐美向父王要求先知约翰的断头，盛在银碟上呈给她。希罗底咯咯发笑，希律王则极力劝阻，不断提 出替代品：奇珠异鸟，甚至圣殿里的圣巾。但莎乐美立场坚定，要希律王一定履行承诺。一段间奏曲过后，先知约翰的断头自牢房呈上，如同莎乐美要求般，以银盘 盛载。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莎乐美接下来便开始对着施洗者约翰被砍下来的头颅，谈情说爱，继而更热情如火地亲吻断头上的嘴唇。在旁窥看的希律王越看越看不下去，在满脑惶恐和疑惑中，下令自己的士兵杀死莎乐美。</a:t>
            </a:r>
          </a:p>
          <a:p>
            <a:pPr algn="l"/>
            <a:endParaRPr lang="de-DE" sz="1000" dirty="0">
              <a:solidFill>
                <a:srgbClr val="000000"/>
              </a:solidFill>
              <a:latin typeface="NovelPro-regular"/>
            </a:endParaRPr>
          </a:p>
          <a:p>
            <a:pPr algn="l"/>
            <a:endParaRPr lang="de-DE" sz="1000" dirty="0">
              <a:solidFill>
                <a:srgbClr val="000000"/>
              </a:solidFill>
              <a:latin typeface="NovelPro-regular"/>
            </a:endParaRPr>
          </a:p>
          <a:p>
            <a:pPr algn="l"/>
            <a:endParaRPr lang="de-DE" sz="1000" dirty="0">
              <a:solidFill>
                <a:srgbClr val="000000"/>
              </a:solidFill>
              <a:latin typeface="NovelPro-regular"/>
            </a:endParaRPr>
          </a:p>
          <a:p>
            <a:pPr algn="l"/>
            <a:endParaRPr lang="de-DE" sz="1000" dirty="0">
              <a:solidFill>
                <a:srgbClr val="000000"/>
              </a:solidFill>
              <a:latin typeface="NovelPro-regular"/>
            </a:endParaRPr>
          </a:p>
          <a:p>
            <a:pPr algn="l"/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1896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年，当奥斯卡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王尔德 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(Oscar Wilde)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的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《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莎乐美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》(Salomé)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首次在巴黎上演时，作者正因“严重不道德”而在伦敦服刑。在英国和德语国家，这首丑闻缠身的作品只能进行私人表演。理查德施特劳斯于 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1902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年在柏林的马克斯莱因哈特的“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NovelPro-regular"/>
              </a:rPr>
              <a:t>Kleines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剧院”参加了其中一场演出。一年后，他决定根据王尔德的文字创作一部单幕歌剧。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1905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年，莎乐美在德累斯顿的首演对这位作曲家来说是一次巨大的成功。在其中，他挑战了这一流派：令人陶醉和醉酒的音乐与可以想象到的最可怕、最可怕的事件形成鲜明对比。</a:t>
            </a:r>
            <a:br>
              <a:rPr lang="zh-CN" altLang="en-US" sz="1000" dirty="0"/>
            </a:br>
            <a:endParaRPr lang="de-DE" sz="1000" b="0" i="0" dirty="0">
              <a:solidFill>
                <a:srgbClr val="000000"/>
              </a:solidFill>
              <a:effectLst/>
              <a:latin typeface="NovelPro-regular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25B2BEB-C9EF-09AB-8574-5D3F3226207E}"/>
              </a:ext>
            </a:extLst>
          </p:cNvPr>
          <p:cNvSpPr txBox="1"/>
          <p:nvPr/>
        </p:nvSpPr>
        <p:spPr>
          <a:xfrm>
            <a:off x="4953000" y="0"/>
            <a:ext cx="495383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歌剧在没有前奏的情况下开始，我们直接进入了莎乐美的世界。莎乐美生活在一个完美的资产阶级世界。她是希罗底的女儿。她和她的继父希律一起生活，希律是男人世界中一个有权势的人。而且他和他的新女儿小公主有着非常特殊的关系。而她对他。孩子莎乐美就是在这个家庭星座中长大的。到了晚上，当其他人都睡着的时候，她想象着自己的世界。她开始与她的新父亲打架，他恐吓她，渴望她，和她一起玩。她要征服这个父亲，这个男人。她记得自己的童年，看着自己玩耍：父亲、母亲、孩子。这是一个她梦寐以求的高度爆炸性的世界。在这些黑暗的梦境中，莎乐美在夜晚创造了一个形象，一个她所处世界的替代品。这个人是乔卡南。在家庭游戏中，他充当反父亲的角色，充当对抗父亲的武器，充当救世主和救世主的角色。天亮时，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NovelPro-regular"/>
              </a:rPr>
              <a:t>Jochanaan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与父亲、母亲和好战的孩子坐在桌旁。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Salome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将与 </a:t>
            </a:r>
            <a:r>
              <a:rPr lang="en-US" altLang="zh-CN" sz="1000" b="0" i="0" dirty="0" err="1">
                <a:solidFill>
                  <a:srgbClr val="000000"/>
                </a:solidFill>
                <a:effectLst/>
                <a:latin typeface="NovelPro-regular"/>
              </a:rPr>
              <a:t>Jochanaan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 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一起破坏这个秩序。</a:t>
            </a:r>
            <a:br>
              <a:rPr lang="zh-CN" altLang="en-US" sz="1000" dirty="0"/>
            </a:br>
            <a:br>
              <a:rPr lang="zh-CN" altLang="en-US" sz="1000" dirty="0"/>
            </a:b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《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莎乐美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》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是克劳斯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古斯在柏林德意志歌剧院的第一部作品。自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1999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年在萨尔茨堡音乐节上演出卢西亚诺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贝里奥的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《CRONACA DEL LUOGO》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大获成功以来，他一直是世界上最受追捧的歌剧导演之一。萨尔茨堡，他在那里上演了“达庞特三部曲”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[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安娜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·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奈瑞布科在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《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费加罗的婚礼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》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中饰演苏珊娜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]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、拜罗伊特 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[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飞翔的荷兰人 </a:t>
            </a:r>
            <a:r>
              <a:rPr lang="en-US" altLang="zh-CN" sz="1000" b="0" i="0" dirty="0">
                <a:solidFill>
                  <a:srgbClr val="000000"/>
                </a:solidFill>
                <a:effectLst/>
                <a:latin typeface="NovelPro-regular"/>
              </a:rPr>
              <a:t>2003]</a:t>
            </a:r>
            <a:r>
              <a:rPr lang="zh-CN" altLang="en-US" sz="1000" b="0" i="0" dirty="0">
                <a:solidFill>
                  <a:srgbClr val="000000"/>
                </a:solidFill>
                <a:effectLst/>
                <a:latin typeface="NovelPro-regular"/>
              </a:rPr>
              <a:t>、苏黎世、米兰、慕尼黑、汉堡、法兰克福、德累斯顿和维也纳河畔剧院他的常规站点之一，席勒剧院的国家歌剧院也是如此。</a:t>
            </a:r>
            <a:endParaRPr lang="en-GB" altLang="zh-CN" sz="1000" b="0" i="0" dirty="0">
              <a:solidFill>
                <a:srgbClr val="000000"/>
              </a:solidFill>
              <a:effectLst/>
              <a:latin typeface="NovelPro-regular"/>
            </a:endParaRPr>
          </a:p>
          <a:p>
            <a:endParaRPr lang="en-GB" sz="1000" dirty="0">
              <a:solidFill>
                <a:srgbClr val="000000"/>
              </a:solidFill>
              <a:latin typeface="NovelPro-regular"/>
            </a:endParaRPr>
          </a:p>
          <a:p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/>
              </a:rPr>
              <a:t>简介 </a:t>
            </a:r>
            <a:r>
              <a:rPr lang="en-US" sz="1000" b="0" i="0" dirty="0">
                <a:solidFill>
                  <a:srgbClr val="989090"/>
                </a:solidFill>
                <a:effectLst/>
                <a:latin typeface="Helvetica Neue"/>
              </a:rPr>
              <a:t>Introduction</a:t>
            </a:r>
            <a:endParaRPr lang="en-US" sz="1000" b="0" i="0" dirty="0">
              <a:solidFill>
                <a:srgbClr val="B66B6B"/>
              </a:solidFill>
              <a:effectLst/>
              <a:latin typeface="Helvetica Neue"/>
            </a:endParaRPr>
          </a:p>
          <a:p>
            <a:endParaRPr lang="en-GB" sz="1000" dirty="0">
              <a:solidFill>
                <a:srgbClr val="000000"/>
              </a:solidFill>
              <a:latin typeface="NovelPro-regular"/>
            </a:endParaRPr>
          </a:p>
          <a:p>
            <a:pPr algn="l"/>
            <a:r>
              <a:rPr lang="en-US" altLang="zh-CN" sz="1000" b="1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1" i="0" dirty="0">
                <a:solidFill>
                  <a:srgbClr val="222222"/>
                </a:solidFill>
                <a:effectLst/>
                <a:latin typeface="Helvetica Neue"/>
              </a:rPr>
              <a:t>莎乐美</a:t>
            </a:r>
            <a:r>
              <a:rPr lang="en-US" altLang="zh-CN" sz="1000" b="1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（德语：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»Salome«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，作品号五十四 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Op.54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）是理查德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施特劳斯作曲并作词一套单幕德语歌剧。该剧脚本是基于奥斯卡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王尔德同名法语戏剧的赫德维希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拉赫曼（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Hedwig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Helvetica Neue"/>
              </a:rPr>
              <a:t>Lachmann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）德语译本改编而成的。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1905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12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9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日首演于德累斯顿的宫廷歌剧院。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该剧最为世人熟悉的段落，也是上演初年最为臭名昭著的，便是女主角莎乐美的“七层纱之舞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(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Helvetica Neue"/>
              </a:rPr>
              <a:t>Tanz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 der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Helvetica Neue"/>
              </a:rPr>
              <a:t>sieben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 </a:t>
            </a:r>
            <a:r>
              <a:rPr lang="en-US" altLang="zh-CN" sz="1000" b="0" i="0" dirty="0" err="1">
                <a:solidFill>
                  <a:srgbClr val="222222"/>
                </a:solidFill>
                <a:effectLst/>
                <a:latin typeface="Helvetica Neue"/>
              </a:rPr>
              <a:t>Schleier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)”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。而当今更著名便是更为惊人的最后一幕，呈现莎乐美热情地亲吻起施洗者约翰断头上的嘴唇。这一段今日已成为戏剧女高音的音乐会常用曲目</a:t>
            </a:r>
          </a:p>
          <a:p>
            <a:endParaRPr lang="en-US" sz="1000" dirty="0"/>
          </a:p>
          <a:p>
            <a:pPr algn="l"/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/>
              </a:rPr>
              <a:t>争议不断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混杂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圣经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故事、色情和谋杀暴力等元素，再加上源自王尔德的剧作，该剧一上演便为观众带来极大震撼，导致争议不断。早期该剧的表演者往往极不愿意按剧本办事，如首演莎乐美的女主角玛莉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维蒂奇就曾说过：“我才不演呢。我是个受尊重的良家妇女。”而在外国，这套歌剧更是四处碰壁，在伦敦一直被宫务大臣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(Lord Chamberlain)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禁演至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1907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年，而维也纳宫廷歌剧院总监古斯塔夫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马勒也无法取得审查当局的首演批文。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1907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年在纽约大都会歌剧院的首演，更是只能上演一晚，便在赞助人的压力下取消余下的演出。。赞助人们更尝试游说造访纽约的英国作曲家爱德华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埃尔加出面施压。埃尔加拒绝为他们站台，反赞施特劳斯是“当代最伟大的天才”。</a:t>
            </a:r>
          </a:p>
          <a:p>
            <a:pPr algn="l"/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该剧虽然引起争议，但同时取得巨大的成功，理夏德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·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施特劳斯也因此一鸣惊人。但施特劳斯对该剧的争议性，相当轻描淡写。在首次排练时，他说到：“这部歌剧就是一首带有毁灭性结局的诙谐曲！”而在首演过后，德国皇帝在接见施特劳斯时对他说：创作这样的歌剧对他没有好处，施特劳斯回答道：至少他用创作这部歌剧的收入买了一栋乡间别墅。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4018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CD345EE-BE90-6C8A-3EE0-A77B51057978}"/>
              </a:ext>
            </a:extLst>
          </p:cNvPr>
          <p:cNvSpPr txBox="1"/>
          <p:nvPr/>
        </p:nvSpPr>
        <p:spPr>
          <a:xfrm>
            <a:off x="0" y="77101"/>
            <a:ext cx="4953836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1000" b="0" i="0" dirty="0">
                <a:solidFill>
                  <a:srgbClr val="B66B6B"/>
                </a:solidFill>
                <a:effectLst/>
                <a:latin typeface="Helvetica Neue"/>
              </a:rPr>
              <a:t>详细剧情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第一场： 这是月光皎洁的、光辉的夏夜。单簧管吹出音阶风上升的乐句后立即出现莎乐美的动机。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露台上站着年轻的叙利亚士兵们 他们在看守着那口古井。还有侍卫长纳拉博、以及希律王侍女。王宫内正举行着热闹的宴会，纳拉博眼睛盯住宴席上的妖艳的公主莎乐美，并唱出有名的咏叹调： 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多美丽的莎乐美公主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，这时大提琴奏出的动机，代表着暗恋莎乐美的纳拉博。而侍女带有几分嫉意答唱着：“多暗淡的月亮样子多么奇怪，她像一个从坟墓中 出来的女人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原来侍女正暗恋着那拉波特，因此她不安地说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;“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您一直望着莎乐美，当心出问题”。纳拉博不理她，仍赞美道：“她今夜太美了”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突然从宴会的大厅，传来一阵骚动声。原来是犹太人在争论宗教问题。这时，从古井中传出沉重的声音：“在我之后，将有一位圣贤先知者来到”。兵士们说，约翰 又在古井中发出警告。可是纳拉博好像不曾听见，兴奋地说：“公主站起来了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她离席了”士兵们的话题就转到被关在古井中的先知约翰身上。</a:t>
            </a:r>
            <a:endParaRPr lang="en-GB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altLang="zh-CN" sz="1000" dirty="0">
              <a:solidFill>
                <a:srgbClr val="222222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第二场：莎乐美不堪酒宴中的烦闷气氛，独自跑出到平台石阶上休息，并且叹息说：“我不愿意再待在那里，为什么国王老是用那鼠眼笔着我 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当她提到犹太人为愚蠢的仪式而争吵时，除了可以听到附谱的动机外，还混杂着附谱和的动机。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纳拉博趋前侍候莎乐美。可是她只顾观赏月色，不禁赞美道：“银花般清纯的月亮，美得像一位处女。” 这时古井里又传来先知约翰的叫喊声：“看吧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看吧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吾主来到，人子已临。”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莎乐美奇怪地问：“谁在说话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一个兵士回答说：“公主，那是约翰先知。”而莎乐美随即被那强有力的声音迷住。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赫罗德因为看不到莎乐美，就叫奴隶把她找回来，可是莎乐美不加理会。先知又说话了：“不要开心，巴勒斯坦的国土啊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莎乐美很想看看他，就问士兵： “这位先知是老头子吗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士兵回答：“不，他是年轻人。”莎乐美听了更为心动，于是她走到古井边向里一看，只见黑洞洞的什么也看不见。于是低声说：“多么 黑暗，真像坟墓。”接着命令士兵把约翰带出来，但他们不敢违背国王的禁令。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可是倔强的莎乐美，一定要看看这位先知，由于得悉纳拉博在暗恋着自己，她便甜言蜜语地再三要求纳拉博下令带出约翰。起初纳拉博拒绝，但终究拗不过她的哀求，命令一个士兵：“让先知出来，莎乐美公主要见他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第三场：管弦乐奏出庄严的先知者的主题，逐渐上升的旋律，表示着先知者从古井上来了，当先知约翰从古井爬上来以后，看到他是那样沉着、威严，莎乐美 更加着迷。接着约翰就以一种异样的、沉重的声音说道：“那个注满罪恶之杯的男人在哪里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?”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他威严地发怒责备赫罗德王与赫罗迪亚背德与不贞。赫罗迪亚原是赫罗德胞兄之妻，后因赫罗德爱上她，就把哥哥监禁到这个古井中，最后又把他杀害，并将赫罗迪 亚占为已有，封为王后。而这一次又垂涎赫罗迪亚先夫所生的莎乐美。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莎乐美起初有 点害怕，但不久被约翰言语的魅力所迷惑，陶醉在他的声音中而接近他，触摸他，并以充满诱惑力的歌声唱出：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世界上没有东西比得上您的唇红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，同时摇动身躯 贴近约翰，还热情地说：“我要吻您的唇”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纳拉博看到这一幕情景想劝止时，约翰问：“这个用涂彩的眼皮看我的女人是谁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当他一听是赫罗迪亚的女儿时，立即命令她退去，并谴责了她母亲的罪行。但莎 乐美却不肯罢休逼近约翰，约翰拼命躲避莎乐美的纠缠，纳拉博实在无法忍受，痛苦地举剑自杀，倒在约翰和莎乐美之间。而莎乐美若无其事，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0D6068E-7523-F14C-4B44-0177F88AB319}"/>
              </a:ext>
            </a:extLst>
          </p:cNvPr>
          <p:cNvSpPr txBox="1"/>
          <p:nvPr/>
        </p:nvSpPr>
        <p:spPr>
          <a:xfrm>
            <a:off x="4952164" y="77101"/>
            <a:ext cx="4953836" cy="640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约翰在责备她的淫荡 以庄重的声音宣布：“淫妇的女儿啊，你被诅咒了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然后逃避到古井中。这时音乐跃入最高潮。</a:t>
            </a:r>
            <a:endParaRPr lang="en-GB" altLang="zh-CN" sz="1000" b="0" i="0" dirty="0">
              <a:solidFill>
                <a:srgbClr val="222222"/>
              </a:solidFill>
              <a:effectLst/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altLang="zh-CN" sz="1000" dirty="0">
              <a:solidFill>
                <a:srgbClr val="222222"/>
              </a:solidFill>
              <a:latin typeface="Helvetica 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第四场： 管弦乐队由激烈沉郁而转入诙谐的音乐。赫罗德王及王后与朝臣们上场，赫罗德王问起莎乐美在何处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王后已拉住莎乐美说：“她在这里”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当他看到莎乐美后才稍微平静下来。虽然赫罗迪亚提醒说：“你不能老是目不转睛地看她”，但赫罗德王却不加理会，并开心地说：“今晚的月亮多么奇怪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像一个 疯狂的女人，到处追寻好色的男人。”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赫罗德王还打算在露台上点火继续饮酒，不料踩到纳拉博的血，滑了一跤，他突感这是凶兆，连忙叫人把尸体抬走，心里愈发感到不安起来。他又惊慌地说： “我听见空中有拍翅的声音。”但赫罗迪亚毫无所闻，而且认为国王病了。尽管这样，赫罗德王对莎乐美的淫欲却不曾有减，赫罗德王命令莎乐美靠近他，侍候并安 慰他，但莎乐美却不加理睬，赫罗迪亚也不许莎乐美到国王身边。这时古井中又传来约翰谴责乱伦者的声音。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王后听了心烦，叫人命令他闭嘴。她主张把约翰 交给犹太人处置，于是犹太人就讨论约翰究竟是不是一位先知。这是一首男声五重唱。管弦乐重复着一小段单调但强烈的旋律。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约翰又发出警告：“看哪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那日子就到了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两个拿撒拉人听了，确信约翰是真的先知。接着进入此剧中最精彩的部分。赫罗德王也被犹太人弄得心烦，于是 他请求莎乐美为他表演舞蹈，借以减轻自己的困扰，包括与犹太人的争执以及和皇后的不和睦，莎乐美答应为赫罗德王表演舞蹈以娱嘉宾，但是她要求赫罗德王给她 一件礼物，心烦意乱的赫罗德王说：“为我跳舞吧，莎乐美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我今晚好闷。只要你为我跳舞，我愿意给你任何你想要的东西。”于是莎乐美便表演了著名的“七纱 舞”。这时莎乐美心中，正交织着对约翰的爱与恨的矛盾心理。她身上透明轻柔的薄纱，像一团玫瑰色的迷雾，环绕在她丰满诱人的身躯上。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莎乐美随着热情的曲调翩翩起舞，音乐非常柔雅动听，然后逐渐狂热亢奋。她一边跳舞，一边顺序把身上的薄纱，一层层脱下。洁白魅人的胴体，半掩半蔽，使赫罗德王为之神魂颠倒，在场的人，都惊讶不已。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当莎乐美把最后一层薄纱也脱掉后，走近那口古井，然后奔回赫罗德王身边，颤抖着伏倒在他的脚下。赫罗德王开心地说：“啊，真痛快极了。说吧，莎乐美，你想要什么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莎乐美：用银盘装来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……”“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装什么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?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快说，犹太少女中最美丽的莎乐美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!”“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约翰的头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赫罗德闻而惊恐，连喊着“不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不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，因为他深惧民众的叛乱。但赫罗迪亚却非常开心地说：“我的女儿说得好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!” 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赫罗德王提出愿意赏莎乐美金银财宝，甚或其国土的一半。就是不能给她约翰的头，但莎乐美却坚持着，必得约翰头颅才甘心。这是一段痛苦难奈的哀求、哄骗，但 没有一点结果。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赫罗德王碍于诺言，奈何不了她于是郁怒地命令：“给她想要的东西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 ”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刽子手接过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《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死之戒指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》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，拿了大刀走进古井。莎乐美俯身古井，催促快些动手。突然古井中传来重物落地的声音，刽子手终于杀了约翰，行刑人立即把血淋淋的 人头呈献上来。莎乐美看了，欣喜若狂，接过血淋淋的头，满足地狂笑。她说：“啊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你不许我亲你的嘴，约翰</a:t>
            </a:r>
            <a:r>
              <a:rPr lang="en-US" altLang="zh-CN" sz="1000" b="0" i="0" dirty="0">
                <a:solidFill>
                  <a:srgbClr val="222222"/>
                </a:solidFill>
                <a:effectLst/>
                <a:latin typeface="Helvetica Neue"/>
              </a:rPr>
              <a:t>!</a:t>
            </a:r>
            <a:r>
              <a:rPr lang="zh-CN" altLang="en-US" sz="1000" b="0" i="0" dirty="0">
                <a:solidFill>
                  <a:srgbClr val="222222"/>
                </a:solidFill>
                <a:effectLst/>
                <a:latin typeface="Helvetica Neue"/>
              </a:rPr>
              <a:t>好，现在我要吻它了。”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1000" b="0" i="0" dirty="0">
              <a:solidFill>
                <a:srgbClr val="222222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7198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4475</Words>
  <Application>Microsoft Macintosh PowerPoint</Application>
  <PresentationFormat>A4 Paper (210x297 mm)</PresentationFormat>
  <Paragraphs>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Akzidenz-Grotesk-Pro-medium</vt:lpstr>
      <vt:lpstr>Akzidenz-Grotesk-Pro-regular</vt:lpstr>
      <vt:lpstr>NovelPro-regular</vt:lpstr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129</cp:revision>
  <cp:lastPrinted>2022-12-15T08:01:49Z</cp:lastPrinted>
  <dcterms:created xsi:type="dcterms:W3CDTF">2022-11-07T20:45:57Z</dcterms:created>
  <dcterms:modified xsi:type="dcterms:W3CDTF">2023-10-01T18:39:46Z</dcterms:modified>
</cp:coreProperties>
</file>