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369" r:id="rId2"/>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0" d="100"/>
          <a:sy n="110" d="100"/>
        </p:scale>
        <p:origin x="1456" y="13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2/26/24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2/26/24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2/26/24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2/26/24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2/26/24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2/26/24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2/26/24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6" y="0"/>
            <a:ext cx="5116906" cy="6986528"/>
          </a:xfrm>
          <a:prstGeom prst="rect">
            <a:avLst/>
          </a:prstGeom>
          <a:noFill/>
        </p:spPr>
        <p:txBody>
          <a:bodyPr wrap="square">
            <a:spAutoFit/>
          </a:bodyPr>
          <a:lstStyle/>
          <a:p>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屋顶上的提琴手</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a:t>
            </a:r>
            <a:r>
              <a:rPr lang="en-GB" sz="800" dirty="0">
                <a:effectLst/>
                <a:latin typeface="Helvetica Neue" panose="02000503000000020004" pitchFamily="2" charset="0"/>
              </a:rPr>
              <a:t>Fiddler on the Roof）</a:t>
            </a:r>
            <a:r>
              <a:rPr lang="zh-CN" altLang="en-US" sz="800" dirty="0">
                <a:effectLst/>
                <a:latin typeface="Helvetica Neue" panose="02000503000000020004" pitchFamily="2" charset="0"/>
              </a:rPr>
              <a:t>是一部经典的音乐剧，首次在</a:t>
            </a:r>
            <a:r>
              <a:rPr lang="en-US" altLang="zh-CN" sz="800" dirty="0">
                <a:effectLst/>
                <a:latin typeface="Helvetica Neue" panose="02000503000000020004" pitchFamily="2" charset="0"/>
              </a:rPr>
              <a:t>1964</a:t>
            </a:r>
            <a:r>
              <a:rPr lang="zh-CN" altLang="en-US" sz="800" dirty="0">
                <a:effectLst/>
                <a:latin typeface="Helvetica Neue" panose="02000503000000020004" pitchFamily="2" charset="0"/>
              </a:rPr>
              <a:t>年在百老汇上演，由杰罗姆</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罗宾斯和哈罗德</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普林斯共同执导，音乐由杰里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博克作曲，歌词由谢尔顿</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哈尼克编写，剧本由约瑟夫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斯坦创作。这部音乐剧基于“提夫卡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谢卜特”的故事，讲述了在</a:t>
            </a:r>
            <a:r>
              <a:rPr lang="en-US" altLang="zh-CN" sz="800" dirty="0">
                <a:effectLst/>
                <a:latin typeface="Helvetica Neue" panose="02000503000000020004" pitchFamily="2" charset="0"/>
              </a:rPr>
              <a:t>1905</a:t>
            </a:r>
            <a:r>
              <a:rPr lang="zh-CN" altLang="en-US" sz="800" dirty="0">
                <a:effectLst/>
                <a:latin typeface="Helvetica Neue" panose="02000503000000020004" pitchFamily="2" charset="0"/>
              </a:rPr>
              <a:t>年前后的俄罗斯帝国一个名叫安纳特夫卡的小村庄里，犹太人居住区的故事。中心人物是奶农提维耶和他的家庭。</a:t>
            </a:r>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剧情概要如下：</a:t>
            </a:r>
          </a:p>
          <a:p>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第一幕**：</a:t>
            </a:r>
          </a:p>
          <a:p>
            <a:r>
              <a:rPr lang="zh-CN" altLang="en-US" sz="800" dirty="0">
                <a:effectLst/>
                <a:latin typeface="Helvetica Neue" panose="02000503000000020004" pitchFamily="2" charset="0"/>
              </a:rPr>
              <a:t>  </a:t>
            </a:r>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提维耶是一个贫穷的奶农，有五个女儿，他试图维持家庭和信仰的传统。村庄的生活围绕着犹太传统和“命运的抉择”，提维耶常与上帝对话，寻求指引。</a:t>
            </a:r>
          </a:p>
          <a:p>
            <a:r>
              <a:rPr lang="zh-CN" altLang="en-US" sz="800" dirty="0">
                <a:effectLst/>
                <a:latin typeface="Helvetica Neue" panose="02000503000000020004" pitchFamily="2" charset="0"/>
              </a:rPr>
              <a:t>  </a:t>
            </a:r>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当地的婚姻介绍人，叶特，为提维耶的大女儿塔泽尔找到了一个相亲对象，但塔泽尔爱上了贫穷的裁缝摩特尔。提维耶最初反对这桩非传统的婚事，但最终被他们的爱情所打动，同意了这桩婚事。</a:t>
            </a:r>
          </a:p>
          <a:p>
            <a:r>
              <a:rPr lang="zh-CN" altLang="en-US" sz="800" dirty="0">
                <a:effectLst/>
                <a:latin typeface="Helvetica Neue" panose="02000503000000020004" pitchFamily="2" charset="0"/>
              </a:rPr>
              <a:t>  </a:t>
            </a:r>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村里出现了政府的反犹骚乱（</a:t>
            </a:r>
            <a:r>
              <a:rPr lang="en-GB" sz="800" dirty="0">
                <a:effectLst/>
                <a:latin typeface="Helvetica Neue" panose="02000503000000020004" pitchFamily="2" charset="0"/>
              </a:rPr>
              <a:t>pogrom），</a:t>
            </a:r>
            <a:r>
              <a:rPr lang="zh-CN" altLang="en-US" sz="800" dirty="0">
                <a:effectLst/>
                <a:latin typeface="Helvetica Neue" panose="02000503000000020004" pitchFamily="2" charset="0"/>
              </a:rPr>
              <a:t>加剧了居民们的不安。</a:t>
            </a:r>
          </a:p>
          <a:p>
            <a:endParaRPr lang="zh-CN" altLang="en-US" sz="800" dirty="0">
              <a:effectLst/>
              <a:latin typeface="Helvetica Neue" panose="02000503000000020004" pitchFamily="2" charset="0"/>
            </a:endParaRPr>
          </a:p>
          <a:p>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第二幕**：</a:t>
            </a:r>
          </a:p>
          <a:p>
            <a:r>
              <a:rPr lang="zh-CN" altLang="en-US" sz="800" dirty="0">
                <a:effectLst/>
                <a:latin typeface="Helvetica Neue" panose="02000503000000020004" pitchFamily="2" charset="0"/>
              </a:rPr>
              <a:t>  </a:t>
            </a:r>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提维耶的第二个女儿霍德尔爱上了革命者佩尔奇克，并决定跟随他去西伯利亚。</a:t>
            </a:r>
          </a:p>
          <a:p>
            <a:r>
              <a:rPr lang="zh-CN" altLang="en-US" sz="800" dirty="0">
                <a:effectLst/>
                <a:latin typeface="Helvetica Neue" panose="02000503000000020004" pitchFamily="2" charset="0"/>
              </a:rPr>
              <a:t>  </a:t>
            </a:r>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第三个女儿奇雅决定嫁给一个非犹太人</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俄罗斯正教徒费耶德卡。这一决定令提维耶难以接受，他认为奇雅已经违背了犹太人的信仰和传统，将她视为“死去”。</a:t>
            </a:r>
          </a:p>
          <a:p>
            <a:r>
              <a:rPr lang="zh-CN" altLang="en-US" sz="800" dirty="0">
                <a:effectLst/>
                <a:latin typeface="Helvetica Neue" panose="02000503000000020004" pitchFamily="2" charset="0"/>
              </a:rPr>
              <a:t>  </a:t>
            </a:r>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村子最终因为沙皇的命令而被迫清空，居民们不得不离开他们的家园。提维耶和他的家庭决定前往美国，希望在那里找到一个新生活。</a:t>
            </a:r>
          </a:p>
          <a:p>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屋顶上的提琴手</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通过提维耶一家的故事，展现了在变革时代中对传统的坚持与个人选择之间的冲突，以及逼迫犹太人离开家园的悲剧。这部音乐剧的核心主题包括家庭、传统、爱情、信仰和适应社会变迁的挑战，其著名歌曲如</a:t>
            </a:r>
            <a:r>
              <a:rPr lang="en-US" altLang="zh-CN" sz="800" dirty="0">
                <a:effectLst/>
                <a:latin typeface="PingFang SC" panose="020B0400000000000000" pitchFamily="34" charset="-122"/>
                <a:ea typeface="PingFang SC" panose="020B0400000000000000" pitchFamily="34" charset="-122"/>
              </a:rPr>
              <a:t>《</a:t>
            </a:r>
            <a:r>
              <a:rPr lang="en-GB" sz="800" dirty="0">
                <a:effectLst/>
                <a:latin typeface="Helvetica Neue" panose="02000503000000020004" pitchFamily="2" charset="0"/>
                <a:ea typeface="PingFang SC" panose="020B0400000000000000" pitchFamily="34" charset="-122"/>
              </a:rPr>
              <a:t>If I Were a Rich Man</a:t>
            </a:r>
            <a:r>
              <a:rPr lang="en-GB" sz="800" dirty="0">
                <a:effectLst/>
                <a:latin typeface="PingFang SC" panose="020B0400000000000000" pitchFamily="34" charset="-122"/>
                <a:ea typeface="PingFang SC" panose="020B0400000000000000" pitchFamily="34" charset="-122"/>
              </a:rPr>
              <a:t>》、《</a:t>
            </a:r>
            <a:r>
              <a:rPr lang="en-GB" sz="800" dirty="0">
                <a:effectLst/>
                <a:latin typeface="Helvetica Neue" panose="02000503000000020004" pitchFamily="2" charset="0"/>
                <a:ea typeface="PingFang SC" panose="020B0400000000000000" pitchFamily="34" charset="-122"/>
              </a:rPr>
              <a:t>Sunrise, Sunset</a:t>
            </a:r>
            <a:r>
              <a:rPr lang="en-GB"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和</a:t>
            </a:r>
            <a:r>
              <a:rPr lang="en-US" altLang="zh-CN" sz="800" dirty="0">
                <a:effectLst/>
                <a:latin typeface="PingFang SC" panose="020B0400000000000000" pitchFamily="34" charset="-122"/>
                <a:ea typeface="PingFang SC" panose="020B0400000000000000" pitchFamily="34" charset="-122"/>
              </a:rPr>
              <a:t>《</a:t>
            </a:r>
            <a:r>
              <a:rPr lang="en-GB" sz="800" dirty="0">
                <a:effectLst/>
                <a:latin typeface="Helvetica Neue" panose="02000503000000020004" pitchFamily="2" charset="0"/>
                <a:ea typeface="PingFang SC" panose="020B0400000000000000" pitchFamily="34" charset="-122"/>
              </a:rPr>
              <a:t>Matchmaker, Matchmaker</a:t>
            </a:r>
            <a:r>
              <a:rPr lang="en-GB"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等深受观众喜爱。</a:t>
            </a:r>
            <a:endParaRPr lang="en-US" altLang="zh-CN" sz="800" dirty="0">
              <a:effectLst/>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r>
              <a:rPr lang="zh-CN" altLang="en-US" sz="800" dirty="0">
                <a:effectLst/>
                <a:latin typeface="Helvetica Neue" panose="02000503000000020004" pitchFamily="2" charset="0"/>
              </a:rPr>
              <a:t>巴里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科斯基（</a:t>
            </a:r>
            <a:r>
              <a:rPr lang="en-GB" sz="800" dirty="0">
                <a:effectLst/>
                <a:latin typeface="Helvetica Neue" panose="02000503000000020004" pitchFamily="2" charset="0"/>
              </a:rPr>
              <a:t>Barrie </a:t>
            </a:r>
            <a:r>
              <a:rPr lang="en-GB" sz="800" dirty="0" err="1">
                <a:effectLst/>
                <a:latin typeface="Helvetica Neue" panose="02000503000000020004" pitchFamily="2" charset="0"/>
              </a:rPr>
              <a:t>Kosky</a:t>
            </a:r>
            <a:r>
              <a:rPr lang="en-GB" sz="800" dirty="0">
                <a:effectLst/>
                <a:latin typeface="Helvetica Neue" panose="02000503000000020004" pitchFamily="2" charset="0"/>
              </a:rPr>
              <a:t>）</a:t>
            </a:r>
            <a:r>
              <a:rPr lang="zh-CN" altLang="en-US" sz="800" dirty="0">
                <a:effectLst/>
                <a:latin typeface="Helvetica Neue" panose="02000503000000020004" pitchFamily="2" charset="0"/>
              </a:rPr>
              <a:t>探讨传统、文化</a:t>
            </a:r>
            <a:r>
              <a:rPr lang="en-GB" sz="800" dirty="0">
                <a:effectLst/>
                <a:latin typeface="Helvetica Neue" panose="02000503000000020004" pitchFamily="2" charset="0"/>
              </a:rPr>
              <a:t>DNA</a:t>
            </a:r>
            <a:r>
              <a:rPr lang="zh-CN" altLang="en-US" sz="800" dirty="0">
                <a:effectLst/>
                <a:latin typeface="Helvetica Neue" panose="02000503000000020004" pitchFamily="2" charset="0"/>
              </a:rPr>
              <a:t>及童年经历。</a:t>
            </a:r>
          </a:p>
          <a:p>
            <a:r>
              <a:rPr lang="en-US" altLang="zh-CN" sz="800" dirty="0">
                <a:effectLst/>
                <a:latin typeface="Helvetica Neue" panose="02000503000000020004" pitchFamily="2" charset="0"/>
              </a:rPr>
              <a:t>《</a:t>
            </a:r>
            <a:r>
              <a:rPr lang="en-GB" sz="800" dirty="0" err="1">
                <a:effectLst/>
                <a:latin typeface="Helvetica Neue" panose="02000503000000020004" pitchFamily="2" charset="0"/>
              </a:rPr>
              <a:t>Anatevka</a:t>
            </a:r>
            <a:r>
              <a:rPr lang="en-GB" sz="800" dirty="0">
                <a:effectLst/>
                <a:latin typeface="Helvetica Neue" panose="02000503000000020004" pitchFamily="2" charset="0"/>
              </a:rPr>
              <a:t>》</a:t>
            </a:r>
            <a:r>
              <a:rPr lang="zh-CN" altLang="en-US" sz="800" dirty="0">
                <a:effectLst/>
                <a:latin typeface="Helvetica Neue" panose="02000503000000020004" pitchFamily="2" charset="0"/>
              </a:rPr>
              <a:t>是</a:t>
            </a:r>
            <a:r>
              <a:rPr lang="en-US" altLang="zh-CN" sz="800" dirty="0">
                <a:effectLst/>
                <a:latin typeface="Helvetica Neue" panose="02000503000000020004" pitchFamily="2" charset="0"/>
              </a:rPr>
              <a:t>20</a:t>
            </a:r>
            <a:r>
              <a:rPr lang="zh-CN" altLang="en-US" sz="800" dirty="0">
                <a:effectLst/>
                <a:latin typeface="Helvetica Neue" panose="02000503000000020004" pitchFamily="2" charset="0"/>
              </a:rPr>
              <a:t>世纪全球最成功的音乐剧之一。巴里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科斯基让观众深刻感受到剧中的主题</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家庭、传统与社会变革。这部作品超越了简单的犹太历史叙述，触及的问题广泛到许多人至今仍能从中找到共鸣。它并非传统意义上的音乐剧，而是呈现了一种独特的音乐剧形式。</a:t>
            </a:r>
            <a:r>
              <a:rPr lang="en-GB" sz="800" dirty="0">
                <a:effectLst/>
                <a:latin typeface="Helvetica Neue" panose="02000503000000020004" pitchFamily="2" charset="0"/>
              </a:rPr>
              <a:t>Tevye</a:t>
            </a:r>
            <a:r>
              <a:rPr lang="zh-CN" altLang="en-US" sz="800" dirty="0">
                <a:effectLst/>
                <a:latin typeface="Helvetica Neue" panose="02000503000000020004" pitchFamily="2" charset="0"/>
              </a:rPr>
              <a:t>的故事通过三个场景展开，其中一个场景尤为突出。与典型的百老汇音乐剧不同，这部剧没有圆满的结局，也没有热门歌曲的再次演绎，而是带领我们经历了阿纳特夫卡村的悲剧。创作者故意挑战传统，忽略了之前所有成功音乐剧的元素。许多知识分子，尤其是犹太知识分子，在首演后对</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Anatevka</a:t>
            </a:r>
            <a:r>
              <a:rPr lang="en-GB" sz="800" dirty="0">
                <a:effectLst/>
                <a:latin typeface="Helvetica Neue" panose="02000503000000020004" pitchFamily="2" charset="0"/>
              </a:rPr>
              <a:t>》</a:t>
            </a:r>
            <a:r>
              <a:rPr lang="zh-CN" altLang="en-US" sz="800" dirty="0">
                <a:effectLst/>
                <a:latin typeface="Helvetica Neue" panose="02000503000000020004" pitchFamily="2" charset="0"/>
              </a:rPr>
              <a:t>给出了负面评价，认为它俗气、对</a:t>
            </a:r>
            <a:r>
              <a:rPr lang="en-GB" sz="800" dirty="0">
                <a:effectLst/>
                <a:latin typeface="Helvetica Neue" panose="02000503000000020004" pitchFamily="2" charset="0"/>
              </a:rPr>
              <a:t>shtetl</a:t>
            </a:r>
            <a:r>
              <a:rPr lang="zh-CN" altLang="en-US" sz="800" dirty="0">
                <a:effectLst/>
                <a:latin typeface="Helvetica Neue" panose="02000503000000020004" pitchFamily="2" charset="0"/>
              </a:rPr>
              <a:t>生活的浪漫化、怀旧、不现实和非历史性</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真实的</a:t>
            </a:r>
            <a:r>
              <a:rPr lang="en-GB" sz="800" dirty="0">
                <a:effectLst/>
                <a:latin typeface="Helvetica Neue" panose="02000503000000020004" pitchFamily="2" charset="0"/>
              </a:rPr>
              <a:t>shtetls</a:t>
            </a:r>
            <a:r>
              <a:rPr lang="zh-CN" altLang="en-US" sz="800" dirty="0">
                <a:effectLst/>
                <a:latin typeface="Helvetica Neue" panose="02000503000000020004" pitchFamily="2" charset="0"/>
              </a:rPr>
              <a:t>生活是充满贫穷和苦难，而非美化的田园诗。尽管如此，观众可以通过</a:t>
            </a:r>
            <a:r>
              <a:rPr lang="en-GB" sz="800" dirty="0">
                <a:effectLst/>
                <a:latin typeface="Helvetica Neue" panose="02000503000000020004" pitchFamily="2" charset="0"/>
              </a:rPr>
              <a:t>Tevye</a:t>
            </a:r>
            <a:r>
              <a:rPr lang="zh-CN" altLang="en-US" sz="800" dirty="0">
                <a:effectLst/>
                <a:latin typeface="Helvetica Neue" panose="02000503000000020004" pitchFamily="2" charset="0"/>
              </a:rPr>
              <a:t>这一角色深入剧情，并沉浸在阿纳特夫卡的世界中。这强调了戏剧的乐趣</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我们创作的不是关于东欧小镇的纪录片。</a:t>
            </a:r>
          </a:p>
          <a:p>
            <a:r>
              <a:rPr lang="zh-CN" altLang="en-US" sz="800" dirty="0">
                <a:effectLst/>
                <a:latin typeface="Helvetica Neue" panose="02000503000000020004" pitchFamily="2" charset="0"/>
              </a:rPr>
              <a:t>这就是为什么我们在舞台上不直接展现村庄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a:t>
            </a:r>
          </a:p>
          <a:p>
            <a:r>
              <a:rPr lang="en-GB" sz="800" dirty="0">
                <a:effectLst/>
                <a:latin typeface="Helvetica Neue" panose="02000503000000020004" pitchFamily="2" charset="0"/>
              </a:rPr>
              <a:t>Barrie </a:t>
            </a:r>
            <a:r>
              <a:rPr lang="en-GB" sz="800" dirty="0" err="1">
                <a:effectLst/>
                <a:latin typeface="Helvetica Neue" panose="02000503000000020004" pitchFamily="2" charset="0"/>
              </a:rPr>
              <a:t>Kosky</a:t>
            </a:r>
            <a:r>
              <a:rPr lang="en-GB" sz="800" dirty="0">
                <a:effectLst/>
                <a:latin typeface="Helvetica Neue" panose="02000503000000020004" pitchFamily="2" charset="0"/>
              </a:rPr>
              <a:t> </a:t>
            </a:r>
            <a:r>
              <a:rPr lang="zh-CN" altLang="en-US" sz="800" dirty="0">
                <a:effectLst/>
                <a:latin typeface="Helvetica Neue" panose="02000503000000020004" pitchFamily="2" charset="0"/>
              </a:rPr>
              <a:t>希望这部作品超越过去</a:t>
            </a:r>
          </a:p>
          <a:p>
            <a:r>
              <a:rPr lang="zh-CN" altLang="en-US" sz="800" dirty="0">
                <a:effectLst/>
                <a:latin typeface="Helvetica Neue" panose="02000503000000020004" pitchFamily="2" charset="0"/>
              </a:rPr>
              <a:t>准确性很重要</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但它与夏加尔的世界无关，就像我对现实中的</a:t>
            </a:r>
            <a:r>
              <a:rPr lang="en-GB" sz="800" dirty="0">
                <a:effectLst/>
                <a:latin typeface="Helvetica Neue" panose="02000503000000020004" pitchFamily="2" charset="0"/>
              </a:rPr>
              <a:t>shtetl</a:t>
            </a:r>
            <a:r>
              <a:rPr lang="zh-CN" altLang="en-US" sz="800" dirty="0">
                <a:effectLst/>
                <a:latin typeface="Helvetica Neue" panose="02000503000000020004" pitchFamily="2" charset="0"/>
              </a:rPr>
              <a:t>不感兴趣一样。在</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西区故事</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中，我们决定放弃任何关于纽约和曼哈顿的具体描绘，转而使用隐喻。对于</a:t>
            </a:r>
            <a:r>
              <a:rPr lang="en-GB" sz="800" dirty="0" err="1">
                <a:effectLst/>
                <a:latin typeface="Helvetica Neue" panose="02000503000000020004" pitchFamily="2" charset="0"/>
              </a:rPr>
              <a:t>Anatevka</a:t>
            </a:r>
            <a:r>
              <a:rPr lang="en-GB" sz="800" dirty="0">
                <a:effectLst/>
                <a:latin typeface="Helvetica Neue" panose="02000503000000020004" pitchFamily="2" charset="0"/>
              </a:rPr>
              <a:t>，</a:t>
            </a:r>
            <a:r>
              <a:rPr lang="zh-CN" altLang="en-US" sz="800" dirty="0">
                <a:effectLst/>
                <a:latin typeface="Helvetica Neue" panose="02000503000000020004" pitchFamily="2" charset="0"/>
              </a:rPr>
              <a:t>我们需要的是一个能够被理解为村庄的空间，但这个空间最终会完全消失。我禁止了所有手提箱的使用</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这是流亡犹太人的一个国际性陈词滥调。我也不想要任何房间、墙壁或房屋。在歌曲“</a:t>
            </a:r>
            <a:r>
              <a:rPr lang="en-GB" sz="800" dirty="0" err="1">
                <a:effectLst/>
                <a:latin typeface="Helvetica Neue" panose="02000503000000020004" pitchFamily="2" charset="0"/>
              </a:rPr>
              <a:t>Anatevka</a:t>
            </a:r>
            <a:r>
              <a:rPr lang="en-GB" sz="800" dirty="0">
                <a:effectLst/>
                <a:latin typeface="Helvetica Neue" panose="02000503000000020004" pitchFamily="2" charset="0"/>
              </a:rPr>
              <a:t>”</a:t>
            </a:r>
            <a:r>
              <a:rPr lang="zh-CN" altLang="en-US" sz="800" dirty="0">
                <a:effectLst/>
                <a:latin typeface="Helvetica Neue" panose="02000503000000020004" pitchFamily="2" charset="0"/>
              </a:rPr>
              <a:t>中，最后的场景是关于送奶工先知的。</a:t>
            </a:r>
          </a:p>
          <a:p>
            <a:r>
              <a:rPr lang="zh-CN" altLang="en-US" sz="800" dirty="0">
                <a:effectLst/>
                <a:latin typeface="Helvetica Neue" panose="02000503000000020004" pitchFamily="2" charset="0"/>
              </a:rPr>
              <a:t>实际上，</a:t>
            </a:r>
            <a:r>
              <a:rPr lang="en-GB" sz="800" dirty="0" err="1">
                <a:effectLst/>
                <a:latin typeface="Helvetica Neue" panose="02000503000000020004" pitchFamily="2" charset="0"/>
              </a:rPr>
              <a:t>Anatevka</a:t>
            </a:r>
            <a:r>
              <a:rPr lang="zh-CN" altLang="en-US" sz="800" dirty="0">
                <a:effectLst/>
                <a:latin typeface="Helvetica Neue" panose="02000503000000020004" pitchFamily="2" charset="0"/>
              </a:rPr>
              <a:t>只由一把椅子、一张长凳和一个橱柜构成。这是</a:t>
            </a:r>
            <a:r>
              <a:rPr lang="en-GB" sz="800" dirty="0">
                <a:effectLst/>
                <a:latin typeface="Helvetica Neue" panose="02000503000000020004" pitchFamily="2" charset="0"/>
              </a:rPr>
              <a:t>Rufus </a:t>
            </a:r>
            <a:r>
              <a:rPr lang="en-GB" sz="800" dirty="0" err="1">
                <a:effectLst/>
                <a:latin typeface="Helvetica Neue" panose="02000503000000020004" pitchFamily="2" charset="0"/>
              </a:rPr>
              <a:t>Didwiszus</a:t>
            </a:r>
            <a:r>
              <a:rPr lang="zh-CN" altLang="en-US" sz="800" dirty="0">
                <a:effectLst/>
                <a:latin typeface="Helvetica Neue" panose="02000503000000020004" pitchFamily="2" charset="0"/>
              </a:rPr>
              <a:t>设计的起点。这个舞台设置非常通用，橱柜既是入口也是出口，并且可以转换。我还将这个设计与我童年时在澳大利亚父母家中父亲的毛皮大衣之间爬行的个人记忆联系起来；他曾以此类大衣进行贸易。例如，我喜欢编造关于古埃及时间旅行的故事。火车图像体现了从旧物体中提取记忆、故事和人物的想法。它的建造基于施雷特尔的混乱无序；没有统一的建筑风格或城市规划，而是根据空间、资金和材料的可用性随意建造。我们的舞台设计遵循了这一原则。同样，这些地方的暂时性也很突出。没有宏伟的街道，只有狭窄的小巷和空间。所有这些都可以很快被焚烧和遗弃，因此这些</a:t>
            </a:r>
            <a:r>
              <a:rPr lang="en-GB" sz="800" dirty="0">
                <a:effectLst/>
                <a:latin typeface="Helvetica Neue" panose="02000503000000020004" pitchFamily="2" charset="0"/>
              </a:rPr>
              <a:t>shtetls</a:t>
            </a:r>
            <a:r>
              <a:rPr lang="zh-CN" altLang="en-US" sz="800" dirty="0">
                <a:effectLst/>
                <a:latin typeface="Helvetica Neue" panose="02000503000000020004" pitchFamily="2" charset="0"/>
              </a:rPr>
              <a:t>也迅速消失。这个世界已经不存在了。这是作品的一个重要方面：当人们离开，这个地方也就不存在了。剩下的只是一堆废弃的建筑。我试图想象如果我的家人真的从柜子里走出来会是什么样子。这是一种非常个人化的童年幻想。剧中的小男孩是</a:t>
            </a:r>
            <a:r>
              <a:rPr lang="en-GB" sz="800" dirty="0">
                <a:effectLst/>
                <a:latin typeface="Helvetica Neue" panose="02000503000000020004" pitchFamily="2" charset="0"/>
              </a:rPr>
              <a:t>Tevye</a:t>
            </a:r>
            <a:r>
              <a:rPr lang="zh-CN" altLang="en-US" sz="800" dirty="0">
                <a:effectLst/>
                <a:latin typeface="Helvetica Neue" panose="02000503000000020004" pitchFamily="2" charset="0"/>
              </a:rPr>
              <a:t>的曾孙，他拉着他父亲的小提琴，然后</a:t>
            </a:r>
            <a:r>
              <a:rPr lang="en-GB" sz="800" dirty="0">
                <a:effectLst/>
                <a:latin typeface="Helvetica Neue" panose="02000503000000020004" pitchFamily="2" charset="0"/>
              </a:rPr>
              <a:t>shtetl</a:t>
            </a:r>
            <a:r>
              <a:rPr lang="zh-CN" altLang="en-US" sz="800" dirty="0">
                <a:effectLst/>
                <a:latin typeface="Helvetica Neue" panose="02000503000000020004" pitchFamily="2" charset="0"/>
              </a:rPr>
              <a:t>的生活从衣柜里涌现出来。我发现这比我看到的大多数其他方案更有趣。通常小提琴演奏开场旋律，然后观众鼓掌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因为</a:t>
            </a:r>
            <a:r>
              <a:rPr lang="en-GB" sz="800" dirty="0">
                <a:effectLst/>
                <a:latin typeface="Helvetica Neue" panose="02000503000000020004" pitchFamily="2" charset="0"/>
              </a:rPr>
              <a:t>Tevye</a:t>
            </a:r>
            <a:r>
              <a:rPr lang="zh-CN" altLang="en-US" sz="800" dirty="0">
                <a:effectLst/>
                <a:latin typeface="Helvetica Neue" panose="02000503000000020004" pitchFamily="2" charset="0"/>
              </a:rPr>
              <a:t>通常由一位知名演员扮演，观众为他鼓掌，然后</a:t>
            </a:r>
            <a:r>
              <a:rPr lang="en-GB" sz="800" dirty="0">
                <a:effectLst/>
                <a:latin typeface="Helvetica Neue" panose="02000503000000020004" pitchFamily="2" charset="0"/>
              </a:rPr>
              <a:t>Tevye</a:t>
            </a:r>
            <a:r>
              <a:rPr lang="zh-CN" altLang="en-US" sz="800" dirty="0">
                <a:effectLst/>
                <a:latin typeface="Helvetica Neue" panose="02000503000000020004" pitchFamily="2" charset="0"/>
              </a:rPr>
              <a:t>吸引观众大声欢迎：“屋顶上有</a:t>
            </a:r>
            <a:r>
              <a:rPr lang="en-GB" sz="800" dirty="0">
                <a:effectLst/>
                <a:latin typeface="Helvetica Neue" panose="02000503000000020004" pitchFamily="2" charset="0"/>
              </a:rPr>
              <a:t>Fiddler！</a:t>
            </a:r>
            <a:r>
              <a:rPr lang="zh-CN" altLang="en-US" sz="800" dirty="0">
                <a:effectLst/>
                <a:latin typeface="Helvetica Neue" panose="02000503000000020004" pitchFamily="2" charset="0"/>
              </a:rPr>
              <a:t>听起来很疯狂，等等。”这种情况经常出现。</a:t>
            </a:r>
          </a:p>
          <a:p>
            <a:r>
              <a:rPr lang="zh-CN" altLang="en-US" sz="800" dirty="0">
                <a:effectLst/>
                <a:latin typeface="Helvetica Neue" panose="02000503000000020004" pitchFamily="2" charset="0"/>
              </a:rPr>
              <a:t>你的个人关系在这部作品中扮演了什么角色？</a:t>
            </a:r>
          </a:p>
          <a:p>
            <a:r>
              <a:rPr lang="zh-CN" altLang="en-US" sz="800" dirty="0">
                <a:effectLst/>
                <a:latin typeface="Helvetica Neue" panose="02000503000000020004" pitchFamily="2" charset="0"/>
              </a:rPr>
              <a:t>巴里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科斯基（</a:t>
            </a:r>
            <a:r>
              <a:rPr lang="en-GB" sz="800" dirty="0">
                <a:effectLst/>
                <a:latin typeface="Helvetica Neue" panose="02000503000000020004" pitchFamily="2" charset="0"/>
              </a:rPr>
              <a:t>Barrie </a:t>
            </a:r>
            <a:r>
              <a:rPr lang="en-GB" sz="800" dirty="0" err="1">
                <a:effectLst/>
                <a:latin typeface="Helvetica Neue" panose="02000503000000020004" pitchFamily="2" charset="0"/>
              </a:rPr>
              <a:t>Kosky</a:t>
            </a:r>
            <a:r>
              <a:rPr lang="en-GB" sz="800" dirty="0">
                <a:effectLst/>
                <a:latin typeface="Helvetica Neue" panose="02000503000000020004" pitchFamily="2" charset="0"/>
              </a:rPr>
              <a:t>）：</a:t>
            </a:r>
            <a:r>
              <a:rPr lang="zh-CN" altLang="en-US" sz="800" dirty="0">
                <a:effectLst/>
                <a:latin typeface="Helvetica Neue" panose="02000503000000020004" pitchFamily="2" charset="0"/>
              </a:rPr>
              <a:t>我的内心总能产生共鸣，无论是像</a:t>
            </a:r>
            <a:r>
              <a:rPr lang="en-US" altLang="zh-CN" sz="800" dirty="0">
                <a:effectLst/>
                <a:latin typeface="Helvetica Neue" panose="02000503000000020004" pitchFamily="2" charset="0"/>
              </a:rPr>
              <a:t>《</a:t>
            </a:r>
            <a:r>
              <a:rPr lang="en-GB" sz="800" dirty="0">
                <a:effectLst/>
                <a:latin typeface="Helvetica Neue" panose="02000503000000020004" pitchFamily="2" charset="0"/>
              </a:rPr>
              <a:t>Eugene </a:t>
            </a:r>
            <a:r>
              <a:rPr lang="en-GB" sz="800" dirty="0" err="1">
                <a:effectLst/>
                <a:latin typeface="Helvetica Neue" panose="02000503000000020004" pitchFamily="2" charset="0"/>
              </a:rPr>
              <a:t>Onegin</a:t>
            </a:r>
            <a:r>
              <a:rPr lang="en-GB" sz="800" dirty="0">
                <a:effectLst/>
                <a:latin typeface="Helvetica Neue" panose="02000503000000020004" pitchFamily="2" charset="0"/>
              </a:rPr>
              <a:t>》</a:t>
            </a:r>
            <a:r>
              <a:rPr lang="zh-CN" altLang="en-US" sz="800" dirty="0">
                <a:effectLst/>
                <a:latin typeface="Helvetica Neue" panose="02000503000000020004" pitchFamily="2" charset="0"/>
              </a:rPr>
              <a:t>那样在情感上，还是像</a:t>
            </a:r>
            <a:r>
              <a:rPr lang="en-US" altLang="zh-CN" sz="800" dirty="0">
                <a:effectLst/>
                <a:latin typeface="Helvetica Neue" panose="02000503000000020004" pitchFamily="2" charset="0"/>
              </a:rPr>
              <a:t>《</a:t>
            </a:r>
            <a:r>
              <a:rPr lang="en-GB" sz="800" dirty="0">
                <a:effectLst/>
                <a:latin typeface="Helvetica Neue" panose="02000503000000020004" pitchFamily="2" charset="0"/>
              </a:rPr>
              <a:t>Cleopatra's Pearls》</a:t>
            </a:r>
            <a:r>
              <a:rPr lang="zh-CN" altLang="en-US" sz="800" dirty="0">
                <a:effectLst/>
                <a:latin typeface="Helvetica Neue" panose="02000503000000020004" pitchFamily="2" charset="0"/>
              </a:rPr>
              <a:t>那样带有幽默感，总有些东西能直接对我说话。否则，我根本无法将作品搬上舞台。我从小就喜欢并熟悉</a:t>
            </a:r>
            <a:r>
              <a:rPr lang="en-GB" sz="800" dirty="0" err="1">
                <a:effectLst/>
                <a:latin typeface="Helvetica Neue" panose="02000503000000020004" pitchFamily="2" charset="0"/>
              </a:rPr>
              <a:t>Anatezla</a:t>
            </a:r>
            <a:r>
              <a:rPr lang="en-GB" sz="800" dirty="0">
                <a:effectLst/>
                <a:latin typeface="Helvetica Neue" panose="02000503000000020004" pitchFamily="2" charset="0"/>
              </a:rPr>
              <a:t>。</a:t>
            </a:r>
            <a:r>
              <a:rPr lang="zh-CN" altLang="en-US" sz="800" dirty="0">
                <a:effectLst/>
                <a:latin typeface="Helvetica Neue" panose="02000503000000020004" pitchFamily="2" charset="0"/>
              </a:rPr>
              <a:t>当然，每一个散居海外的犹太人都与这部作品有着千丝万缕的联系，</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屋顶上的提琴手</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是</a:t>
            </a:r>
            <a:r>
              <a:rPr lang="en-US" altLang="zh-CN" sz="800" dirty="0">
                <a:effectLst/>
                <a:latin typeface="Helvetica Neue" panose="02000503000000020004" pitchFamily="2" charset="0"/>
              </a:rPr>
              <a:t>20</a:t>
            </a:r>
            <a:r>
              <a:rPr lang="zh-CN" altLang="en-US" sz="800" dirty="0">
                <a:effectLst/>
                <a:latin typeface="Helvetica Neue" panose="02000503000000020004" pitchFamily="2" charset="0"/>
              </a:rPr>
              <a:t>世纪战后犹太人身份的一部分</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你可能喜欢它，也可能不喜欢。但我对</a:t>
            </a:r>
            <a:r>
              <a:rPr lang="en-GB" sz="800" dirty="0" err="1">
                <a:effectLst/>
                <a:latin typeface="Helvetica Neue" panose="02000503000000020004" pitchFamily="2" charset="0"/>
              </a:rPr>
              <a:t>Anatevka</a:t>
            </a:r>
            <a:r>
              <a:rPr lang="zh-CN" altLang="en-US" sz="800" dirty="0">
                <a:effectLst/>
                <a:latin typeface="Helvetica Neue" panose="02000503000000020004" pitchFamily="2" charset="0"/>
              </a:rPr>
              <a:t>的反应实际上</a:t>
            </a:r>
            <a:endParaRPr lang="zh-CN" altLang="en-US" sz="800" dirty="0">
              <a:effectLst/>
              <a:latin typeface="PingFang SC" panose="020B0400000000000000" pitchFamily="34" charset="-122"/>
              <a:ea typeface="PingFang SC" panose="020B0400000000000000" pitchFamily="34" charset="-122"/>
            </a:endParaRPr>
          </a:p>
        </p:txBody>
      </p:sp>
      <p:sp>
        <p:nvSpPr>
          <p:cNvPr id="4" name="TextBox 3">
            <a:extLst>
              <a:ext uri="{FF2B5EF4-FFF2-40B4-BE49-F238E27FC236}">
                <a16:creationId xmlns:a16="http://schemas.microsoft.com/office/drawing/2014/main" id="{B67EF361-4B8F-7073-E1DB-0A2A49349238}"/>
              </a:ext>
            </a:extLst>
          </p:cNvPr>
          <p:cNvSpPr txBox="1"/>
          <p:nvPr/>
        </p:nvSpPr>
        <p:spPr>
          <a:xfrm>
            <a:off x="4953000" y="0"/>
            <a:ext cx="4953964" cy="7109639"/>
          </a:xfrm>
          <a:prstGeom prst="rect">
            <a:avLst/>
          </a:prstGeom>
          <a:noFill/>
        </p:spPr>
        <p:txBody>
          <a:bodyPr wrap="square">
            <a:spAutoFit/>
          </a:bodyPr>
          <a:lstStyle/>
          <a:p>
            <a:r>
              <a:rPr lang="zh-CN" altLang="en-US" sz="800" dirty="0">
                <a:effectLst/>
                <a:latin typeface="Helvetica Neue" panose="02000503000000020004" pitchFamily="2" charset="0"/>
              </a:rPr>
              <a:t>是一种完全不同的个人情感反应，因为它也与我的祖父的家族史有关。这与送奶工先知的故事非常吻合。</a:t>
            </a:r>
          </a:p>
          <a:p>
            <a:r>
              <a:rPr lang="zh-CN" altLang="en-US" sz="800" dirty="0">
                <a:effectLst/>
                <a:latin typeface="Helvetica Neue" panose="02000503000000020004" pitchFamily="2" charset="0"/>
              </a:rPr>
              <a:t>科斯基一家来自维捷布斯克东南部的</a:t>
            </a:r>
            <a:r>
              <a:rPr lang="en-GB" sz="800" dirty="0" err="1">
                <a:effectLst/>
                <a:latin typeface="Helvetica Neue" panose="02000503000000020004" pitchFamily="2" charset="0"/>
              </a:rPr>
              <a:t>Wifiroi</a:t>
            </a:r>
            <a:r>
              <a:rPr lang="zh-CN" altLang="en-US" sz="800" dirty="0">
                <a:effectLst/>
                <a:latin typeface="Helvetica Neue" panose="02000503000000020004" pitchFamily="2" charset="0"/>
              </a:rPr>
              <a:t>村，这很可能就是</a:t>
            </a:r>
            <a:r>
              <a:rPr lang="en-GB" sz="800" dirty="0" err="1">
                <a:effectLst/>
                <a:latin typeface="Helvetica Neue" panose="02000503000000020004" pitchFamily="2" charset="0"/>
              </a:rPr>
              <a:t>Anatevka</a:t>
            </a:r>
            <a:r>
              <a:rPr lang="en-GB" sz="800" dirty="0">
                <a:effectLst/>
                <a:latin typeface="Helvetica Neue" panose="02000503000000020004" pitchFamily="2" charset="0"/>
              </a:rPr>
              <a:t>。</a:t>
            </a:r>
            <a:r>
              <a:rPr lang="zh-CN" altLang="en-US" sz="800" dirty="0">
                <a:effectLst/>
                <a:latin typeface="Helvetica Neue" panose="02000503000000020004" pitchFamily="2" charset="0"/>
              </a:rPr>
              <a:t>我的祖父和他的四个兄弟以及他们的父母在</a:t>
            </a:r>
            <a:r>
              <a:rPr lang="en-US" altLang="zh-CN" sz="800" dirty="0">
                <a:effectLst/>
                <a:latin typeface="Helvetica Neue" panose="02000503000000020004" pitchFamily="2" charset="0"/>
              </a:rPr>
              <a:t>1900</a:t>
            </a:r>
            <a:r>
              <a:rPr lang="zh-CN" altLang="en-US" sz="800" dirty="0">
                <a:effectLst/>
                <a:latin typeface="Helvetica Neue" panose="02000503000000020004" pitchFamily="2" charset="0"/>
              </a:rPr>
              <a:t>年代初离开了这个地方，与</a:t>
            </a:r>
            <a:r>
              <a:rPr lang="en-GB" sz="800" dirty="0" err="1">
                <a:effectLst/>
                <a:latin typeface="Helvetica Neue" panose="02000503000000020004" pitchFamily="2" charset="0"/>
              </a:rPr>
              <a:t>Anatevka</a:t>
            </a:r>
            <a:r>
              <a:rPr lang="zh-CN" altLang="en-US" sz="800" dirty="0">
                <a:effectLst/>
                <a:latin typeface="Helvetica Neue" panose="02000503000000020004" pitchFamily="2" charset="0"/>
              </a:rPr>
              <a:t>的剧情发生在相同的时期。他们逃离了白俄罗斯各地发生的大屠杀，逃往德国，但无法在那里停留。他们从汉堡出发前往澳大利亚。但与剧中不同的是，我的一部分家人仍留在犹太区：我的曾祖父及其妻子，他是恰什尼基犹太教堂的管理员，一直住在白俄罗斯，直到去世。当然，数以百万计的犹太家庭都有类似的故事：社会中的犹太社区分散在全球各地。同时，这也触及了对犹太历史的基本理解，因此</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Anatevka</a:t>
            </a:r>
            <a:r>
              <a:rPr lang="en-GB" sz="800" dirty="0">
                <a:effectLst/>
                <a:latin typeface="Helvetica Neue" panose="02000503000000020004" pitchFamily="2" charset="0"/>
              </a:rPr>
              <a:t>》</a:t>
            </a:r>
            <a:r>
              <a:rPr lang="zh-CN" altLang="en-US" sz="800" dirty="0">
                <a:effectLst/>
                <a:latin typeface="Helvetica Neue" panose="02000503000000020004" pitchFamily="2" charset="0"/>
              </a:rPr>
              <a:t>不仅仅是一部百老汇音乐剧。</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这个流亡主题到底是关于什么？</a:t>
            </a:r>
          </a:p>
          <a:p>
            <a:r>
              <a:rPr lang="en-GB" sz="800" dirty="0">
                <a:effectLst/>
                <a:latin typeface="Helvetica Neue" panose="02000503000000020004" pitchFamily="2" charset="0"/>
                <a:ea typeface="PingFang SC" panose="020B0400000000000000" pitchFamily="34" charset="-122"/>
              </a:rPr>
              <a:t>Barrie </a:t>
            </a:r>
            <a:r>
              <a:rPr lang="en-GB" sz="800" dirty="0" err="1">
                <a:effectLst/>
                <a:latin typeface="Helvetica Neue" panose="02000503000000020004" pitchFamily="2" charset="0"/>
                <a:ea typeface="PingFang SC" panose="020B0400000000000000" pitchFamily="34" charset="-122"/>
              </a:rPr>
              <a:t>Kosky</a:t>
            </a:r>
            <a:r>
              <a:rPr lang="en-GB"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实际上，经常有人问我这个问题。这种流亡现象存在于许多文化中。但据我所知，没有其他流亡传统像犹太教那样有着如此漫长的历史。然而，正是流放和分散的经历将人们团结成一个社区。残酷的讽刺是，被选民的一神论思想所导致的犹太人像佩戴荣誉徽章一样佩戴流放的徽章。因此，犹太人的历史意识不仅是关于过去的一年、十年或一个世纪，而是关于跨越数千年的历史。每一次流放，尽管很可怕，都在别处结出新的果实。在我看来，犹太文化总是能够在遇到非犹太环境时产生一些非凡的东西。两次伟大的流亡经历</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巴比伦的囚禁和罗马人的驱逐</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及其在随后的几个世纪中的回响，塑造了犹太历史、节日和传统、犹太意识。对我来说，这是犹太人经历的文化</a:t>
            </a:r>
            <a:r>
              <a:rPr lang="en-GB" sz="800" dirty="0" err="1">
                <a:effectLst/>
                <a:latin typeface="Helvetica Neue" panose="02000503000000020004" pitchFamily="2" charset="0"/>
                <a:ea typeface="PingFang SC" panose="020B0400000000000000" pitchFamily="34" charset="-122"/>
              </a:rPr>
              <a:t>DNA</a:t>
            </a:r>
            <a:r>
              <a:rPr lang="en-GB" sz="800" dirty="0" err="1">
                <a:effectLst/>
                <a:latin typeface="PingFang SC" panose="020B0400000000000000" pitchFamily="34" charset="-122"/>
                <a:ea typeface="PingFang SC" panose="020B0400000000000000" pitchFamily="34" charset="-122"/>
              </a:rPr>
              <a:t>，</a:t>
            </a:r>
            <a:r>
              <a:rPr lang="en-GB" sz="800" dirty="0" err="1">
                <a:effectLst/>
                <a:latin typeface="Helvetica Neue" panose="02000503000000020004" pitchFamily="2" charset="0"/>
                <a:ea typeface="PingFang SC" panose="020B0400000000000000" pitchFamily="34" charset="-122"/>
              </a:rPr>
              <a:t>Anatevka</a:t>
            </a:r>
            <a:r>
              <a:rPr lang="zh-CN" altLang="en-US" sz="800" dirty="0">
                <a:effectLst/>
                <a:latin typeface="PingFang SC" panose="020B0400000000000000" pitchFamily="34" charset="-122"/>
                <a:ea typeface="PingFang SC" panose="020B0400000000000000" pitchFamily="34" charset="-122"/>
              </a:rPr>
              <a:t>的犹太人敏锐地意识到了这一点。</a:t>
            </a:r>
            <a:endParaRPr lang="en-US" altLang="zh-CN" sz="800" dirty="0">
              <a:effectLst/>
              <a:latin typeface="PingFang SC" panose="020B0400000000000000" pitchFamily="34" charset="-122"/>
              <a:ea typeface="PingFang SC" panose="020B0400000000000000" pitchFamily="34" charset="-122"/>
            </a:endParaRPr>
          </a:p>
          <a:p>
            <a:r>
              <a:rPr lang="zh-CN" altLang="en-US" sz="800" dirty="0">
                <a:effectLst/>
                <a:latin typeface="Helvetica Neue" panose="02000503000000020004" pitchFamily="2" charset="0"/>
              </a:rPr>
              <a:t>村里的居民非常重视他们的传统。</a:t>
            </a:r>
          </a:p>
          <a:p>
            <a:r>
              <a:rPr lang="zh-CN" altLang="en-US" sz="800" dirty="0">
                <a:effectLst/>
                <a:latin typeface="Helvetica Neue" panose="02000503000000020004" pitchFamily="2" charset="0"/>
              </a:rPr>
              <a:t>巴里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科斯基（</a:t>
            </a:r>
            <a:r>
              <a:rPr lang="en-GB" sz="800" dirty="0">
                <a:effectLst/>
                <a:latin typeface="Helvetica Neue" panose="02000503000000020004" pitchFamily="2" charset="0"/>
              </a:rPr>
              <a:t>Barrie </a:t>
            </a:r>
            <a:r>
              <a:rPr lang="en-GB" sz="800" dirty="0" err="1">
                <a:effectLst/>
                <a:latin typeface="Helvetica Neue" panose="02000503000000020004" pitchFamily="2" charset="0"/>
              </a:rPr>
              <a:t>Kosky</a:t>
            </a:r>
            <a:r>
              <a:rPr lang="en-GB" sz="800" dirty="0">
                <a:effectLst/>
                <a:latin typeface="Helvetica Neue" panose="02000503000000020004" pitchFamily="2" charset="0"/>
              </a:rPr>
              <a:t>）：</a:t>
            </a:r>
            <a:r>
              <a:rPr lang="zh-CN" altLang="en-US" sz="800" dirty="0">
                <a:effectLst/>
                <a:latin typeface="Helvetica Neue" panose="02000503000000020004" pitchFamily="2" charset="0"/>
              </a:rPr>
              <a:t>犹太教和犹太文化能够应对数千年的流放和适应历史的唯一原因，不是因为艺术家或怪人，而是因为犹太文化的传统。宗教信仰的犹太人遵循着一套严格的规章制度，这些规定是不容讨价还价的。这些规定赋予了犹太文化一种不间断的生命力。许多犹太人的庆祝活动都是围绕着重述流亡经历展开的，例如逾越节：在逾越节晚上，人们通过歌曲、朗诵和食物，象征性地重现了以色列人民从埃及出走以及其后四十年在沙漠中的流浪经历。逾越节是我最喜欢的节日，因为它几乎就像一场戏剧表演，有演员、道具和服装。按照传统，必须为先知以利亚准备一杯酒，他将宣布弥赛亚的到来。这是一个令人惊叹的传统，提醒我们永远不要忘记过去。这些传统对犹太人（无论是否信教）都极为重要，并被视为传承下来的宝贵财富。</a:t>
            </a:r>
          </a:p>
          <a:p>
            <a:r>
              <a:rPr lang="zh-CN" altLang="en-US" sz="800" dirty="0">
                <a:effectLst/>
                <a:latin typeface="Helvetica Neue" panose="02000503000000020004" pitchFamily="2" charset="0"/>
              </a:rPr>
              <a:t>正如</a:t>
            </a:r>
            <a:r>
              <a:rPr lang="en-GB" sz="800" dirty="0">
                <a:effectLst/>
                <a:latin typeface="Helvetica Neue" panose="02000503000000020004" pitchFamily="2" charset="0"/>
              </a:rPr>
              <a:t>Barrie </a:t>
            </a:r>
            <a:r>
              <a:rPr lang="en-GB" sz="800" dirty="0" err="1">
                <a:effectLst/>
                <a:latin typeface="Helvetica Neue" panose="02000503000000020004" pitchFamily="2" charset="0"/>
              </a:rPr>
              <a:t>Kosky</a:t>
            </a:r>
            <a:r>
              <a:rPr lang="zh-CN" altLang="en-US" sz="800" dirty="0">
                <a:effectLst/>
                <a:latin typeface="Helvetica Neue" panose="02000503000000020004" pitchFamily="2" charset="0"/>
              </a:rPr>
              <a:t>所说，</a:t>
            </a:r>
            <a:r>
              <a:rPr lang="en-GB" sz="800" dirty="0">
                <a:effectLst/>
                <a:latin typeface="Helvetica Neue" panose="02000503000000020004" pitchFamily="2" charset="0"/>
              </a:rPr>
              <a:t>Tevye</a:t>
            </a:r>
            <a:r>
              <a:rPr lang="zh-CN" altLang="en-US" sz="800" dirty="0">
                <a:effectLst/>
                <a:latin typeface="Helvetica Neue" panose="02000503000000020004" pitchFamily="2" charset="0"/>
              </a:rPr>
              <a:t>在一方面强调传统的重要性，同时剧中也清晰展示了年轻一代如何尝试以各种可能的方式挑战并改变这些传统。这恰恰是该剧的核心主题：传统必须随着时间的推移而变革，才能得以延续。犹太历史的复杂性和丰富性在这里得到了充分体现：它经历了恐怖的预兆、灾难时刻、创伤、巴比伦的流放、圣殿的毁灭、被驱逐出西班牙以及东欧的大屠杀。然而，在这些时刻之间，也存在着生命的循环，完全相反的情感：生活的享受、快乐、文化认同以及艺术和科学的发展。</a:t>
            </a:r>
          </a:p>
          <a:p>
            <a:r>
              <a:rPr lang="en-US" altLang="zh-CN" sz="800" dirty="0">
                <a:effectLst/>
                <a:latin typeface="PingFang SC" panose="020B0400000000000000" pitchFamily="34" charset="-122"/>
                <a:ea typeface="PingFang SC" panose="020B0400000000000000" pitchFamily="34" charset="-122"/>
              </a:rPr>
              <a:t>《</a:t>
            </a:r>
            <a:r>
              <a:rPr lang="en-GB" sz="800" dirty="0" err="1">
                <a:effectLst/>
                <a:latin typeface="Helvetica Neue" panose="02000503000000020004" pitchFamily="2" charset="0"/>
                <a:ea typeface="PingFang SC" panose="020B0400000000000000" pitchFamily="34" charset="-122"/>
              </a:rPr>
              <a:t>Anatevka</a:t>
            </a:r>
            <a:r>
              <a:rPr lang="en-GB"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虽然背景设定在</a:t>
            </a:r>
            <a:r>
              <a:rPr lang="en-US" altLang="zh-CN" sz="800" dirty="0">
                <a:effectLst/>
                <a:latin typeface="Helvetica Neue" panose="02000503000000020004" pitchFamily="2" charset="0"/>
                <a:ea typeface="PingFang SC" panose="020B0400000000000000" pitchFamily="34" charset="-122"/>
              </a:rPr>
              <a:t>20</a:t>
            </a:r>
            <a:r>
              <a:rPr lang="zh-CN" altLang="en-US" sz="800" dirty="0">
                <a:effectLst/>
                <a:latin typeface="PingFang SC" panose="020B0400000000000000" pitchFamily="34" charset="-122"/>
                <a:ea typeface="PingFang SC" panose="020B0400000000000000" pitchFamily="34" charset="-122"/>
              </a:rPr>
              <a:t>世纪初，但其所讲述的故事和主题在今天仍具有强烈的现实意义。</a:t>
            </a:r>
            <a:r>
              <a:rPr lang="en-GB" sz="800" dirty="0">
                <a:effectLst/>
                <a:latin typeface="Helvetica Neue" panose="02000503000000020004" pitchFamily="2" charset="0"/>
                <a:ea typeface="PingFang SC" panose="020B0400000000000000" pitchFamily="34" charset="-122"/>
              </a:rPr>
              <a:t>Barrie </a:t>
            </a:r>
            <a:r>
              <a:rPr lang="en-GB" sz="800" dirty="0" err="1">
                <a:effectLst/>
                <a:latin typeface="Helvetica Neue" panose="02000503000000020004" pitchFamily="2" charset="0"/>
                <a:ea typeface="PingFang SC" panose="020B0400000000000000" pitchFamily="34" charset="-122"/>
              </a:rPr>
              <a:t>Kosky</a:t>
            </a:r>
            <a:r>
              <a:rPr lang="zh-CN" altLang="en-US" sz="800" dirty="0">
                <a:effectLst/>
                <a:latin typeface="PingFang SC" panose="020B0400000000000000" pitchFamily="34" charset="-122"/>
                <a:ea typeface="PingFang SC" panose="020B0400000000000000" pitchFamily="34" charset="-122"/>
              </a:rPr>
              <a:t>提到，如果</a:t>
            </a:r>
            <a:r>
              <a:rPr lang="en-US" altLang="zh-CN" sz="800" dirty="0">
                <a:effectLst/>
                <a:latin typeface="PingFang SC" panose="020B0400000000000000" pitchFamily="34" charset="-122"/>
                <a:ea typeface="PingFang SC" panose="020B0400000000000000" pitchFamily="34" charset="-122"/>
              </a:rPr>
              <a:t>《</a:t>
            </a:r>
            <a:r>
              <a:rPr lang="en-GB" sz="800" dirty="0" err="1">
                <a:effectLst/>
                <a:latin typeface="Helvetica Neue" panose="02000503000000020004" pitchFamily="2" charset="0"/>
                <a:ea typeface="PingFang SC" panose="020B0400000000000000" pitchFamily="34" charset="-122"/>
              </a:rPr>
              <a:t>Anatevka</a:t>
            </a:r>
            <a:r>
              <a:rPr lang="en-GB"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今天在约旦河西岸用阿拉伯语上演，那么这部剧的意义将会令人震惊。这将是一个完全相同的故事：约旦河西岸的小村庄，人们被告知必须离开他们的家园。这里讨论的</a:t>
            </a:r>
            <a:r>
              <a:rPr lang="en-GB" sz="800" dirty="0">
                <a:effectLst/>
                <a:latin typeface="Helvetica Neue" panose="02000503000000020004" pitchFamily="2" charset="0"/>
                <a:ea typeface="PingFang SC" panose="020B0400000000000000" pitchFamily="34" charset="-122"/>
              </a:rPr>
              <a:t>Tevye</a:t>
            </a:r>
            <a:r>
              <a:rPr lang="zh-CN" altLang="en-US" sz="800" dirty="0">
                <a:effectLst/>
                <a:latin typeface="PingFang SC" panose="020B0400000000000000" pitchFamily="34" charset="-122"/>
                <a:ea typeface="PingFang SC" panose="020B0400000000000000" pitchFamily="34" charset="-122"/>
              </a:rPr>
              <a:t>和</a:t>
            </a:r>
            <a:r>
              <a:rPr lang="en-GB" sz="800" dirty="0" err="1">
                <a:effectLst/>
                <a:latin typeface="Helvetica Neue" panose="02000503000000020004" pitchFamily="2" charset="0"/>
                <a:ea typeface="PingFang SC" panose="020B0400000000000000" pitchFamily="34" charset="-122"/>
              </a:rPr>
              <a:t>Golde</a:t>
            </a:r>
            <a:r>
              <a:rPr lang="zh-CN" altLang="en-US" sz="800" dirty="0">
                <a:effectLst/>
                <a:latin typeface="PingFang SC" panose="020B0400000000000000" pitchFamily="34" charset="-122"/>
                <a:ea typeface="PingFang SC" panose="020B0400000000000000" pitchFamily="34" charset="-122"/>
              </a:rPr>
              <a:t>代表了成千上万的巴勒斯坦人每天都在经历的现实</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这是一个令人深思的可怕讽刺。</a:t>
            </a:r>
          </a:p>
          <a:p>
            <a:r>
              <a:rPr lang="en-GB" sz="800" dirty="0">
                <a:effectLst/>
                <a:latin typeface="Helvetica Neue" panose="02000503000000020004" pitchFamily="2" charset="0"/>
              </a:rPr>
              <a:t>Tevye</a:t>
            </a:r>
            <a:r>
              <a:rPr lang="zh-CN" altLang="en-US" sz="800" dirty="0">
                <a:effectLst/>
                <a:latin typeface="Helvetica Neue" panose="02000503000000020004" pitchFamily="2" charset="0"/>
              </a:rPr>
              <a:t>和</a:t>
            </a:r>
            <a:r>
              <a:rPr lang="en-GB" sz="800" dirty="0" err="1">
                <a:effectLst/>
                <a:latin typeface="Helvetica Neue" panose="02000503000000020004" pitchFamily="2" charset="0"/>
              </a:rPr>
              <a:t>Golde</a:t>
            </a:r>
            <a:r>
              <a:rPr lang="zh-CN" altLang="en-US" sz="800" dirty="0">
                <a:effectLst/>
                <a:latin typeface="Helvetica Neue" panose="02000503000000020004" pitchFamily="2" charset="0"/>
              </a:rPr>
              <a:t>的世界面临着现代化的压力，这是一个时代的转变点，巴里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科斯基指出，我们必须小心，不要过于简化地将自己的情况与过去的历史情境相对应。当时，大约在</a:t>
            </a:r>
            <a:r>
              <a:rPr lang="en-US" altLang="zh-CN" sz="800" dirty="0">
                <a:effectLst/>
                <a:latin typeface="Helvetica Neue" panose="02000503000000020004" pitchFamily="2" charset="0"/>
              </a:rPr>
              <a:t>1905</a:t>
            </a:r>
            <a:r>
              <a:rPr lang="zh-CN" altLang="en-US" sz="800" dirty="0">
                <a:effectLst/>
                <a:latin typeface="Helvetica Neue" panose="02000503000000020004" pitchFamily="2" charset="0"/>
              </a:rPr>
              <a:t>年的俄罗斯，革命的火苗已经点燃，尽管第一次世界大战和君主政体的民族国家愿景尚未全面展开。那是一个世界秩序随着工业化、铁路建设、电气化以及现代通信手段如无线电、电报和电话的初期彻底改变的时代。在这个小</a:t>
            </a:r>
            <a:r>
              <a:rPr lang="en-GB" sz="800" dirty="0">
                <a:effectLst/>
                <a:latin typeface="Helvetica Neue" panose="02000503000000020004" pitchFamily="2" charset="0"/>
              </a:rPr>
              <a:t>shtetl</a:t>
            </a:r>
            <a:r>
              <a:rPr lang="zh-CN" altLang="en-US" sz="800" dirty="0">
                <a:effectLst/>
                <a:latin typeface="Helvetica Neue" panose="02000503000000020004" pitchFamily="2" charset="0"/>
              </a:rPr>
              <a:t>中，此前这样的发展完全被忽视。</a:t>
            </a:r>
          </a:p>
          <a:p>
            <a:r>
              <a:rPr lang="zh-CN" altLang="en-US" sz="800" dirty="0">
                <a:effectLst/>
                <a:latin typeface="PingFang SC" panose="020B0400000000000000" pitchFamily="34" charset="-122"/>
                <a:ea typeface="PingFang SC" panose="020B0400000000000000" pitchFamily="34" charset="-122"/>
              </a:rPr>
              <a:t>观众可以看到</a:t>
            </a:r>
            <a:r>
              <a:rPr lang="en-GB" sz="800" dirty="0">
                <a:effectLst/>
                <a:latin typeface="Helvetica Neue" panose="02000503000000020004" pitchFamily="2" charset="0"/>
                <a:ea typeface="PingFang SC" panose="020B0400000000000000" pitchFamily="34" charset="-122"/>
              </a:rPr>
              <a:t>Tevye</a:t>
            </a:r>
            <a:r>
              <a:rPr lang="zh-CN" altLang="en-US" sz="800" dirty="0">
                <a:effectLst/>
                <a:latin typeface="PingFang SC" panose="020B0400000000000000" pitchFamily="34" charset="-122"/>
                <a:ea typeface="PingFang SC" panose="020B0400000000000000" pitchFamily="34" charset="-122"/>
              </a:rPr>
              <a:t>如何通过独白来尝试为世界带来秩序。科斯基非常欣赏犹太教中的这一部分，即独白作为与上帝对话的传统，是质疑、怀疑、抱怨、指责，以及与神辩论的一部分。这种传统可以追溯到旧约中上帝和他的信徒之间的互动，也体现在</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塔木德</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的阅读和解释中，允许对神圣文本有不同的观点。这种对话方式对犹太宗教和文化来说既是基本的也是独特的，其中包含了不断的提问、幽默和讽刺。</a:t>
            </a:r>
            <a:endParaRPr lang="en-US" altLang="zh-CN" sz="800" dirty="0">
              <a:effectLst/>
              <a:latin typeface="PingFang SC" panose="020B0400000000000000" pitchFamily="34" charset="-122"/>
              <a:ea typeface="PingFang SC" panose="020B0400000000000000" pitchFamily="34" charset="-122"/>
            </a:endParaRPr>
          </a:p>
          <a:p>
            <a:r>
              <a:rPr lang="en-GB" sz="800" dirty="0" err="1">
                <a:effectLst/>
                <a:latin typeface="Helvetica Neue" panose="02000503000000020004" pitchFamily="2" charset="0"/>
              </a:rPr>
              <a:t>evye</a:t>
            </a:r>
            <a:r>
              <a:rPr lang="zh-CN" altLang="en-US" sz="800" dirty="0">
                <a:effectLst/>
                <a:latin typeface="Helvetica Neue" panose="02000503000000020004" pitchFamily="2" charset="0"/>
              </a:rPr>
              <a:t>的独白受到了先知书，尤其是</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约伯记</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的启发，他就像俄罗斯沙漠中的先知一样讲话。科斯基将</a:t>
            </a:r>
            <a:r>
              <a:rPr lang="en-GB" sz="800" dirty="0">
                <a:effectLst/>
                <a:latin typeface="Helvetica Neue" panose="02000503000000020004" pitchFamily="2" charset="0"/>
              </a:rPr>
              <a:t>Tevye</a:t>
            </a:r>
            <a:r>
              <a:rPr lang="zh-CN" altLang="en-US" sz="800" dirty="0">
                <a:effectLst/>
                <a:latin typeface="Helvetica Neue" panose="02000503000000020004" pitchFamily="2" charset="0"/>
              </a:rPr>
              <a:t>描述为一位“送牛奶的先知”，他知道自己的话语不会得到任何回答，但这并不重要。这种自我对话的方式直接与现代心理分析有关，</a:t>
            </a:r>
            <a:r>
              <a:rPr lang="en-GB" sz="800" dirty="0">
                <a:effectLst/>
                <a:latin typeface="Helvetica Neue" panose="02000503000000020004" pitchFamily="2" charset="0"/>
              </a:rPr>
              <a:t>Tevye</a:t>
            </a:r>
            <a:r>
              <a:rPr lang="zh-CN" altLang="en-US" sz="800" dirty="0">
                <a:effectLst/>
                <a:latin typeface="Helvetica Neue" panose="02000503000000020004" pitchFamily="2" charset="0"/>
              </a:rPr>
              <a:t>与上帝的对话反映了同一时期维也纳人与精神分析创始人的对话，后者也是犹太人。</a:t>
            </a:r>
          </a:p>
          <a:p>
            <a:r>
              <a:rPr lang="zh-CN" altLang="en-US" sz="800" dirty="0">
                <a:effectLst/>
                <a:latin typeface="PingFang SC" panose="020B0400000000000000" pitchFamily="34" charset="-122"/>
                <a:ea typeface="PingFang SC" panose="020B0400000000000000" pitchFamily="34" charset="-122"/>
              </a:rPr>
              <a:t>尽管</a:t>
            </a:r>
            <a:r>
              <a:rPr lang="en-GB" sz="800" dirty="0">
                <a:effectLst/>
                <a:latin typeface="Helvetica Neue" panose="02000503000000020004" pitchFamily="2" charset="0"/>
                <a:ea typeface="PingFang SC" panose="020B0400000000000000" pitchFamily="34" charset="-122"/>
              </a:rPr>
              <a:t>Tevye</a:t>
            </a:r>
            <a:r>
              <a:rPr lang="zh-CN" altLang="en-US" sz="800" dirty="0">
                <a:effectLst/>
                <a:latin typeface="PingFang SC" panose="020B0400000000000000" pitchFamily="34" charset="-122"/>
                <a:ea typeface="PingFang SC" panose="020B0400000000000000" pitchFamily="34" charset="-122"/>
              </a:rPr>
              <a:t>质疑和与上帝辩论，但他仍然相信他的上帝，这是犹太教的一个伟大特点：对即将到来的弥赛亚的希望。与基督教和伊斯兰教不同，犹太教更重视对弥赛亚即将到来的期望，而非来世。流放和对弥赛亚的期望形成了犹太教及其对世界灾难中的拯救希望的基础。</a:t>
            </a:r>
          </a:p>
          <a:p>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阿纳泰夫卡</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的结局留下了许多悬而未决的问题，特别是关于</a:t>
            </a:r>
            <a:r>
              <a:rPr lang="en-GB" sz="800" dirty="0">
                <a:effectLst/>
                <a:latin typeface="Helvetica Neue" panose="02000503000000020004" pitchFamily="2" charset="0"/>
                <a:ea typeface="PingFang SC" panose="020B0400000000000000" pitchFamily="34" charset="-122"/>
              </a:rPr>
              <a:t>Tevye</a:t>
            </a:r>
            <a:r>
              <a:rPr lang="zh-CN" altLang="en-US" sz="800" dirty="0">
                <a:effectLst/>
                <a:latin typeface="PingFang SC" panose="020B0400000000000000" pitchFamily="34" charset="-122"/>
                <a:ea typeface="PingFang SC" panose="020B0400000000000000" pitchFamily="34" charset="-122"/>
              </a:rPr>
              <a:t>如何处理与他女儿们的关系。尽管他可能原谅了所有的女儿，但他不能原谅查瓦。这个矛盾使剧情显得更加真实和可信。</a:t>
            </a:r>
            <a:r>
              <a:rPr lang="en-GB" sz="800" dirty="0">
                <a:effectLst/>
                <a:latin typeface="Helvetica Neue" panose="02000503000000020004" pitchFamily="2" charset="0"/>
                <a:ea typeface="PingFang SC" panose="020B0400000000000000" pitchFamily="34" charset="-122"/>
              </a:rPr>
              <a:t>Tevye</a:t>
            </a:r>
            <a:r>
              <a:rPr lang="zh-CN" altLang="en-US" sz="800" dirty="0">
                <a:effectLst/>
                <a:latin typeface="PingFang SC" panose="020B0400000000000000" pitchFamily="34" charset="-122"/>
                <a:ea typeface="PingFang SC" panose="020B0400000000000000" pitchFamily="34" charset="-122"/>
              </a:rPr>
              <a:t>一直在寻找答案，但他对这些答案持有怀疑态度，他是一个经历了苦难并留下了伤痕的人。这种复杂性和人性的深度是</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阿纳泰夫卡</a:t>
            </a:r>
            <a:r>
              <a:rPr lang="en-US" altLang="zh-CN" sz="800" dirty="0">
                <a:effectLst/>
                <a:latin typeface="PingFang SC" panose="020B0400000000000000" pitchFamily="34" charset="-122"/>
                <a:ea typeface="PingFang SC" panose="020B0400000000000000" pitchFamily="34" charset="-122"/>
              </a:rPr>
              <a:t>》</a:t>
            </a:r>
            <a:r>
              <a:rPr lang="zh-CN" altLang="en-US" sz="800">
                <a:effectLst/>
                <a:latin typeface="PingFang SC" panose="020B0400000000000000" pitchFamily="34" charset="-122"/>
                <a:ea typeface="PingFang SC" panose="020B0400000000000000" pitchFamily="34" charset="-122"/>
              </a:rPr>
              <a:t>及其角色特维所独有的特质。</a:t>
            </a:r>
          </a:p>
          <a:p>
            <a:endParaRPr lang="zh-CN" altLang="en-US" sz="800" dirty="0">
              <a:effectLst/>
              <a:latin typeface="PingFang SC" panose="020B0400000000000000" pitchFamily="34" charset="-122"/>
              <a:ea typeface="PingFang SC" panose="020B0400000000000000" pitchFamily="34" charset="-122"/>
            </a:endParaRPr>
          </a:p>
          <a:p>
            <a:endParaRPr lang="zh-CN" altLang="en-US" sz="800" dirty="0">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38052918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2768</Words>
  <Application>Microsoft Macintosh PowerPoint</Application>
  <PresentationFormat>A4 Paper (210x297 mm)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PingFang SC</vt:lpstr>
      <vt:lpstr>Arial</vt:lpstr>
      <vt:lpstr>Calibri</vt:lpstr>
      <vt:lpstr>Calibri Light</vt:lpstr>
      <vt:lpstr>Helvetica Neue</vt:lpstr>
      <vt:lpstr>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128</cp:revision>
  <cp:lastPrinted>2024-02-26T17:50:27Z</cp:lastPrinted>
  <dcterms:created xsi:type="dcterms:W3CDTF">2022-11-07T20:45:57Z</dcterms:created>
  <dcterms:modified xsi:type="dcterms:W3CDTF">2024-02-26T17:56:19Z</dcterms:modified>
</cp:coreProperties>
</file>