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91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8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9EF59-271A-BFAF-4EC1-8FC3C2C89DA8}"/>
              </a:ext>
            </a:extLst>
          </p:cNvPr>
          <p:cNvSpPr txBox="1"/>
          <p:nvPr/>
        </p:nvSpPr>
        <p:spPr>
          <a:xfrm>
            <a:off x="404149" y="115746"/>
            <a:ext cx="4548851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塞缪尔</a:t>
            </a:r>
            <a:r>
              <a:rPr lang="en-US" altLang="zh-CN" sz="900" dirty="0"/>
              <a:t>·</a:t>
            </a:r>
            <a:r>
              <a:rPr lang="zh-CN" altLang="en-US" sz="900" dirty="0"/>
              <a:t>贝克特的</a:t>
            </a:r>
            <a:r>
              <a:rPr lang="en-US" altLang="zh-CN" sz="900" dirty="0"/>
              <a:t>《</a:t>
            </a:r>
            <a:r>
              <a:rPr lang="zh-CN" altLang="en-US" sz="900" dirty="0"/>
              <a:t>终局</a:t>
            </a:r>
            <a:r>
              <a:rPr lang="en-US" altLang="zh-CN" sz="900" dirty="0"/>
              <a:t>》</a:t>
            </a:r>
            <a:r>
              <a:rPr lang="zh-CN" altLang="en-US" sz="900" dirty="0"/>
              <a:t>开场时，克洛夫表演了一段类似小丑的哑剧，然后说出剧中的第一句话：“结束了，都结束了，快结束了，一定快结束了。”克洛夫是舞台上唯一可以自由移动的人。哈姆坐在轮椅上，戴着墨镜，用哨声吸引克洛夫的注意。他的父母纳格和奈尔各自住在一个垃圾桶里；他们在一次双人自行车事故中失去了双腿。</a:t>
            </a:r>
          </a:p>
          <a:p>
            <a:r>
              <a:rPr lang="zh-CN" altLang="en-US" sz="900" dirty="0"/>
              <a:t>自</a:t>
            </a:r>
            <a:r>
              <a:rPr lang="en-US" altLang="zh-CN" sz="900" dirty="0"/>
              <a:t>1937</a:t>
            </a:r>
            <a:r>
              <a:rPr lang="zh-CN" altLang="en-US" sz="900" dirty="0"/>
              <a:t>年起居住在巴黎的爱尔兰作家塞缪尔</a:t>
            </a:r>
            <a:r>
              <a:rPr lang="en-US" altLang="zh-CN" sz="900" dirty="0"/>
              <a:t>·</a:t>
            </a:r>
            <a:r>
              <a:rPr lang="zh-CN" altLang="en-US" sz="900" dirty="0"/>
              <a:t>贝克特在</a:t>
            </a:r>
            <a:r>
              <a:rPr lang="en-US" altLang="zh-CN" sz="900" dirty="0"/>
              <a:t>1957</a:t>
            </a:r>
            <a:r>
              <a:rPr lang="zh-CN" altLang="en-US" sz="900" dirty="0"/>
              <a:t>年首演了</a:t>
            </a:r>
            <a:r>
              <a:rPr lang="en-US" altLang="zh-CN" sz="900" dirty="0"/>
              <a:t>《</a:t>
            </a:r>
            <a:r>
              <a:rPr lang="zh-CN" altLang="en-US" sz="900" dirty="0"/>
              <a:t>终局</a:t>
            </a:r>
            <a:r>
              <a:rPr lang="en-US" altLang="zh-CN" sz="900" dirty="0"/>
              <a:t>》</a:t>
            </a:r>
            <a:r>
              <a:rPr lang="zh-CN" altLang="en-US" sz="900" dirty="0"/>
              <a:t>，这部作品是他用法语写成的，与</a:t>
            </a:r>
            <a:r>
              <a:rPr lang="en-US" altLang="zh-CN" sz="900" dirty="0"/>
              <a:t>《</a:t>
            </a:r>
            <a:r>
              <a:rPr lang="zh-CN" altLang="en-US" sz="900" dirty="0"/>
              <a:t>等待戈多</a:t>
            </a:r>
            <a:r>
              <a:rPr lang="en-US" altLang="zh-CN" sz="900" dirty="0"/>
              <a:t>》</a:t>
            </a:r>
            <a:r>
              <a:rPr lang="zh-CN" altLang="en-US" sz="900" dirty="0"/>
              <a:t>和</a:t>
            </a:r>
            <a:r>
              <a:rPr lang="en-US" altLang="zh-CN" sz="900" dirty="0"/>
              <a:t>《</a:t>
            </a:r>
            <a:r>
              <a:rPr lang="zh-CN" altLang="en-US" sz="900" dirty="0"/>
              <a:t>幸福的日子</a:t>
            </a:r>
            <a:r>
              <a:rPr lang="en-US" altLang="zh-CN" sz="900" dirty="0"/>
              <a:t>》</a:t>
            </a:r>
            <a:r>
              <a:rPr lang="zh-CN" altLang="en-US" sz="900" dirty="0"/>
              <a:t>一样，是他最著名的剧场作品之一。这部剧的第一个版本起初只有两个角色，写于</a:t>
            </a:r>
            <a:r>
              <a:rPr lang="en-US" altLang="zh-CN" sz="900" dirty="0"/>
              <a:t>1954</a:t>
            </a:r>
            <a:r>
              <a:rPr lang="zh-CN" altLang="en-US" sz="900" dirty="0"/>
              <a:t>年</a:t>
            </a:r>
            <a:r>
              <a:rPr lang="en-US" altLang="zh-CN" sz="900" dirty="0"/>
              <a:t>9</a:t>
            </a:r>
            <a:r>
              <a:rPr lang="zh-CN" altLang="en-US" sz="900" dirty="0"/>
              <a:t>月，就在他兄弟去世后不久，贝克特在他最后几个月里一直陪伴着他。在信中，他描述了这段对他来说非常可怕的时期：“如果你可以四处走动，等待</a:t>
            </a:r>
            <a:r>
              <a:rPr lang="en-US" altLang="zh-CN" sz="900" dirty="0"/>
              <a:t>[</a:t>
            </a:r>
            <a:r>
              <a:rPr lang="zh-CN" altLang="en-US" sz="900" dirty="0"/>
              <a:t>并不那么糟糕</a:t>
            </a:r>
            <a:r>
              <a:rPr lang="en-US" altLang="zh-CN" sz="900" dirty="0"/>
              <a:t>]</a:t>
            </a:r>
            <a:r>
              <a:rPr lang="zh-CN" altLang="en-US" sz="900" dirty="0"/>
              <a:t>。这就像被绑在椅子上等待。”</a:t>
            </a:r>
          </a:p>
          <a:p>
            <a:r>
              <a:rPr lang="zh-CN" altLang="en-US" sz="900" dirty="0"/>
              <a:t>乔治</a:t>
            </a:r>
            <a:r>
              <a:rPr lang="en-US" altLang="zh-CN" sz="900" dirty="0"/>
              <a:t>·</a:t>
            </a:r>
            <a:r>
              <a:rPr lang="zh-CN" altLang="en-US" sz="900" dirty="0"/>
              <a:t>库尔塔格的歌剧 </a:t>
            </a:r>
            <a:r>
              <a:rPr lang="en-US" altLang="zh-CN" sz="900" dirty="0"/>
              <a:t>1957</a:t>
            </a:r>
            <a:r>
              <a:rPr lang="zh-CN" altLang="en-US" sz="900" dirty="0"/>
              <a:t>年，匈牙利作曲家乔治</a:t>
            </a:r>
            <a:r>
              <a:rPr lang="en-US" altLang="zh-CN" sz="900" dirty="0"/>
              <a:t>·</a:t>
            </a:r>
            <a:r>
              <a:rPr lang="zh-CN" altLang="en-US" sz="900" dirty="0"/>
              <a:t>库尔塔格在巴黎看了贝克特的</a:t>
            </a:r>
            <a:r>
              <a:rPr lang="en-US" altLang="zh-CN" sz="900" dirty="0"/>
              <a:t>《</a:t>
            </a:r>
            <a:r>
              <a:rPr lang="zh-CN" altLang="en-US" sz="900" dirty="0"/>
              <a:t>终局</a:t>
            </a:r>
            <a:r>
              <a:rPr lang="en-US" altLang="zh-CN" sz="900" dirty="0"/>
              <a:t>》</a:t>
            </a:r>
            <a:r>
              <a:rPr lang="zh-CN" altLang="en-US" sz="900" dirty="0"/>
              <a:t>。他的同事乔治</a:t>
            </a:r>
            <a:r>
              <a:rPr lang="en-US" altLang="zh-CN" sz="900" dirty="0"/>
              <a:t>·</a:t>
            </a:r>
            <a:r>
              <a:rPr lang="zh-CN" altLang="en-US" sz="900" dirty="0"/>
              <a:t>利盖蒂已经引起了他对</a:t>
            </a:r>
            <a:r>
              <a:rPr lang="en-US" altLang="zh-CN" sz="900" dirty="0"/>
              <a:t>《</a:t>
            </a:r>
            <a:r>
              <a:rPr lang="zh-CN" altLang="en-US" sz="900" dirty="0"/>
              <a:t>等待戈多</a:t>
            </a:r>
            <a:r>
              <a:rPr lang="en-US" altLang="zh-CN" sz="900" dirty="0"/>
              <a:t>》</a:t>
            </a:r>
            <a:r>
              <a:rPr lang="zh-CN" altLang="en-US" sz="900" dirty="0"/>
              <a:t>的注意，告诉他这是必看的。尽管库尔塔格的法语能力不足以理解文本，但这场表演给他留下了深刻的印象，以至于他随后阅读了贝克特所有的法语或英语文本，或他们的匈牙利翻译。这位作曲家避免了与作者的个人接触：他担心自己在兴奋中可能问不出正确的问题。直到</a:t>
            </a:r>
            <a:r>
              <a:rPr lang="en-US" altLang="zh-CN" sz="900" dirty="0"/>
              <a:t>85</a:t>
            </a:r>
            <a:r>
              <a:rPr lang="zh-CN" altLang="en-US" sz="900" dirty="0"/>
              <a:t>岁时，他才开始创作他的第一部歌剧，将贝克特的</a:t>
            </a:r>
            <a:r>
              <a:rPr lang="en-US" altLang="zh-CN" sz="900" dirty="0"/>
              <a:t>《</a:t>
            </a:r>
            <a:r>
              <a:rPr lang="zh-CN" altLang="en-US" sz="900" dirty="0"/>
              <a:t>终局</a:t>
            </a:r>
            <a:r>
              <a:rPr lang="en-US" altLang="zh-CN" sz="900" dirty="0"/>
              <a:t>》</a:t>
            </a:r>
            <a:r>
              <a:rPr lang="zh-CN" altLang="en-US" sz="900" dirty="0"/>
              <a:t>一半内容谱成音乐。他在剧本前加上了贝克特的短诗</a:t>
            </a:r>
            <a:r>
              <a:rPr lang="en-US" altLang="zh-CN" sz="900" dirty="0"/>
              <a:t>《</a:t>
            </a:r>
            <a:r>
              <a:rPr lang="zh-CN" altLang="en-US" sz="900" dirty="0"/>
              <a:t>轮回曲</a:t>
            </a:r>
            <a:r>
              <a:rPr lang="en-US" altLang="zh-CN" sz="900" dirty="0"/>
              <a:t>》</a:t>
            </a:r>
            <a:r>
              <a:rPr lang="zh-CN" altLang="en-US" sz="900" dirty="0"/>
              <a:t>（</a:t>
            </a:r>
            <a:r>
              <a:rPr lang="en-GB" sz="900" dirty="0"/>
              <a:t>Roundelay），</a:t>
            </a:r>
            <a:r>
              <a:rPr lang="zh-CN" altLang="en-US" sz="900" dirty="0"/>
              <a:t>并引用了贝克特在</a:t>
            </a:r>
            <a:r>
              <a:rPr lang="en-US" altLang="zh-CN" sz="900" dirty="0"/>
              <a:t>1964</a:t>
            </a:r>
            <a:r>
              <a:rPr lang="zh-CN" altLang="en-US" sz="900" dirty="0"/>
              <a:t>年英文版中加入的莎士比亚</a:t>
            </a:r>
            <a:r>
              <a:rPr lang="en-US" altLang="zh-CN" sz="900" dirty="0"/>
              <a:t>《</a:t>
            </a:r>
            <a:r>
              <a:rPr lang="zh-CN" altLang="en-US" sz="900" dirty="0"/>
              <a:t>暴风雨</a:t>
            </a:r>
            <a:r>
              <a:rPr lang="en-US" altLang="zh-CN" sz="900" dirty="0"/>
              <a:t>》</a:t>
            </a:r>
            <a:r>
              <a:rPr lang="zh-CN" altLang="en-US" sz="900" dirty="0"/>
              <a:t>的名句：“我们的狂欢现在结束了。”由于库尔塔格使用了贝克特的初版法文版本，他还为剧中接近尾声时克洛夫的歌曲</a:t>
            </a:r>
            <a:r>
              <a:rPr lang="en-US" altLang="zh-CN" sz="900" dirty="0"/>
              <a:t>《</a:t>
            </a:r>
            <a:r>
              <a:rPr lang="zh-CN" altLang="en-US" sz="900" dirty="0"/>
              <a:t>漂亮的小鸟</a:t>
            </a:r>
            <a:r>
              <a:rPr lang="en-US" altLang="zh-CN" sz="900" dirty="0"/>
              <a:t>》</a:t>
            </a:r>
            <a:r>
              <a:rPr lang="zh-CN" altLang="en-US" sz="900" dirty="0"/>
              <a:t>（</a:t>
            </a:r>
            <a:r>
              <a:rPr lang="en-GB" sz="900" dirty="0"/>
              <a:t>Joli </a:t>
            </a:r>
            <a:r>
              <a:rPr lang="en-GB" sz="900" dirty="0" err="1"/>
              <a:t>oiseau</a:t>
            </a:r>
            <a:r>
              <a:rPr lang="en-GB" sz="900" dirty="0"/>
              <a:t>）</a:t>
            </a:r>
            <a:r>
              <a:rPr lang="zh-CN" altLang="en-US" sz="900" dirty="0"/>
              <a:t>谱曲，这首歌后来被作者删减。这位作曲家用复杂的节奏和对贝克特语言的细腻感觉，为文字开辟了一个迷人的声音空间。多样的音色也是通过使用东欧的手风琴（贝扬）和钹琴（</a:t>
            </a:r>
            <a:r>
              <a:rPr lang="en-GB" sz="900" dirty="0"/>
              <a:t>cimbalom）</a:t>
            </a:r>
            <a:r>
              <a:rPr lang="zh-CN" altLang="en-US" sz="900" dirty="0"/>
              <a:t>等不寻常的乐器创造出来的。</a:t>
            </a:r>
          </a:p>
          <a:p>
            <a:r>
              <a:rPr lang="zh-CN" altLang="en-US" sz="900" dirty="0"/>
              <a:t>贝克特的小丑艺术 “没有什么比不幸更有趣。”贝克特将这句话，奈尔对纳格说的话，称为“剧中最重要的一句”。此后不久，纳格给他的妻子讲了一个总能让她笑的裁缝笑话。笑声、小丑般的机智是贝克特文本的核心元素。贝克特从小就在都柏林受到吉尔伯特与沙利文歌剧的影响，他在家中弹奏沙利文的音乐；一个朋友回忆说，“他用不敬的、下流的贝克特歌词替换吉尔伯特的词汇来唱歌。”当学生时，他喜欢去剧院，观看包含杂耍和马戏或音乐厅影响的剧目。他特别喜欢查理</a:t>
            </a:r>
            <a:r>
              <a:rPr lang="en-US" altLang="zh-CN" sz="900" dirty="0"/>
              <a:t>·</a:t>
            </a:r>
            <a:r>
              <a:rPr lang="zh-CN" altLang="en-US" sz="900" dirty="0"/>
              <a:t>卓别林和巴斯特</a:t>
            </a:r>
            <a:r>
              <a:rPr lang="en-US" altLang="zh-CN" sz="900" dirty="0"/>
              <a:t>·</a:t>
            </a:r>
            <a:r>
              <a:rPr lang="zh-CN" altLang="en-US" sz="900" dirty="0"/>
              <a:t>基顿的默片。</a:t>
            </a:r>
            <a:r>
              <a:rPr lang="en-US" altLang="zh-CN" sz="900" dirty="0"/>
              <a:t>1954</a:t>
            </a:r>
            <a:r>
              <a:rPr lang="zh-CN" altLang="en-US" sz="900" dirty="0"/>
              <a:t>年，基顿几乎在百老汇饰演</a:t>
            </a:r>
            <a:r>
              <a:rPr lang="en-US" altLang="zh-CN" sz="900" dirty="0"/>
              <a:t>《</a:t>
            </a:r>
            <a:r>
              <a:rPr lang="zh-CN" altLang="en-US" sz="900" dirty="0"/>
              <a:t>等待戈多</a:t>
            </a:r>
            <a:r>
              <a:rPr lang="en-US" altLang="zh-CN" sz="900" dirty="0"/>
              <a:t>》</a:t>
            </a:r>
            <a:r>
              <a:rPr lang="zh-CN" altLang="en-US" sz="900" dirty="0"/>
              <a:t>中的弗拉基米尔，马龙</a:t>
            </a:r>
            <a:r>
              <a:rPr lang="en-US" altLang="zh-CN" sz="900" dirty="0"/>
              <a:t>·</a:t>
            </a:r>
            <a:r>
              <a:rPr lang="zh-CN" altLang="en-US" sz="900" dirty="0"/>
              <a:t>白兰度扮演埃斯特拉贡。十年后，这位作者和喜剧演员实际上在艾伦</a:t>
            </a:r>
            <a:r>
              <a:rPr lang="en-US" altLang="zh-CN" sz="900" dirty="0"/>
              <a:t>·</a:t>
            </a:r>
            <a:r>
              <a:rPr lang="zh-CN" altLang="en-US" sz="900" dirty="0"/>
              <a:t>施耐德的短片</a:t>
            </a:r>
            <a:r>
              <a:rPr lang="en-US" altLang="zh-CN" sz="900" dirty="0"/>
              <a:t>《</a:t>
            </a:r>
            <a:r>
              <a:rPr lang="zh-CN" altLang="en-US" sz="900" dirty="0"/>
              <a:t>电影</a:t>
            </a:r>
            <a:r>
              <a:rPr lang="en-US" altLang="zh-CN" sz="900" dirty="0"/>
              <a:t>》</a:t>
            </a:r>
            <a:r>
              <a:rPr lang="zh-CN" altLang="en-US" sz="900" dirty="0"/>
              <a:t>中合作，该片根据贝克特的剧本拍摄。在伦敦</a:t>
            </a:r>
            <a:r>
              <a:rPr lang="en-US" altLang="zh-CN" sz="900" dirty="0"/>
              <a:t>《</a:t>
            </a:r>
            <a:r>
              <a:rPr lang="zh-CN" altLang="en-US" sz="900" dirty="0"/>
              <a:t>终局</a:t>
            </a:r>
            <a:r>
              <a:rPr lang="en-US" altLang="zh-CN" sz="900" dirty="0"/>
              <a:t>》</a:t>
            </a:r>
            <a:r>
              <a:rPr lang="zh-CN" altLang="en-US" sz="900" dirty="0"/>
              <a:t>首演后直接上演的哑剧</a:t>
            </a:r>
            <a:r>
              <a:rPr lang="en-US" altLang="zh-CN" sz="900" dirty="0"/>
              <a:t>《</a:t>
            </a:r>
            <a:r>
              <a:rPr lang="zh-CN" altLang="en-US" sz="900" dirty="0"/>
              <a:t>无言的行为</a:t>
            </a:r>
            <a:r>
              <a:rPr lang="en-GB" sz="900" dirty="0"/>
              <a:t>I》，</a:t>
            </a:r>
            <a:r>
              <a:rPr lang="zh-CN" altLang="en-US" sz="900" dirty="0"/>
              <a:t>也受到了基顿默片的影响。在他的制作中，导演约翰内斯</a:t>
            </a:r>
            <a:r>
              <a:rPr lang="en-US" altLang="zh-CN" sz="900" dirty="0"/>
              <a:t>·</a:t>
            </a:r>
            <a:r>
              <a:rPr lang="zh-CN" altLang="en-US" sz="900" dirty="0"/>
              <a:t>埃拉特突出了库尔塔格歌剧</a:t>
            </a:r>
            <a:r>
              <a:rPr lang="en-US" altLang="zh-CN" sz="900" dirty="0"/>
              <a:t>《</a:t>
            </a:r>
            <a:r>
              <a:rPr lang="zh-CN" altLang="en-US" sz="900" dirty="0"/>
              <a:t>终局</a:t>
            </a:r>
            <a:r>
              <a:rPr lang="en-US" altLang="zh-CN" sz="900" dirty="0"/>
              <a:t>》</a:t>
            </a:r>
            <a:r>
              <a:rPr lang="zh-CN" altLang="en-US" sz="900" dirty="0"/>
              <a:t>中的马戏般元素。</a:t>
            </a:r>
            <a:endParaRPr lang="en-US" altLang="zh-CN" sz="900" dirty="0"/>
          </a:p>
          <a:p>
            <a:r>
              <a:rPr lang="en-US" altLang="zh-CN" sz="900" b="1" dirty="0"/>
              <a:t>《</a:t>
            </a:r>
            <a:r>
              <a:rPr lang="zh-CN" altLang="en-US" sz="900" b="1" dirty="0"/>
              <a:t>终局</a:t>
            </a:r>
            <a:r>
              <a:rPr lang="en-US" altLang="zh-CN" sz="900" b="1" dirty="0"/>
              <a:t>》</a:t>
            </a:r>
            <a:r>
              <a:rPr lang="zh-CN" altLang="en-US" sz="900" b="1" dirty="0"/>
              <a:t>剧情概要</a:t>
            </a:r>
            <a:endParaRPr lang="zh-CN" altLang="en-US" sz="900" dirty="0"/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序幕：轮回曲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一位女士吟唱一首感人的诗歌，设定了一个反思的氛围。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克洛夫的哑剧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克洛夫穿过房间，显示他不像其他人那样可以自由移动。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克洛夫的第一次独白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克洛夫思考“结束”的概念，强调了结论和疲惫的主题。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哈姆的第一次独白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哈姆开始了叙事中的核心“戏剧”，建立了他的角色和阴郁的环境。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垃圾桶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哈姆的父母纳格和奈尔从垃圾桶里出现，突显了他们的衰败状态和依赖性。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小说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哈姆表达了讲述一个故事的愿望，试图在他们的存在上强加结构或意义。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纳格的独白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纳格回忆哈姆的童年，为他们的关系提供了背景和深度。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哈姆的倒数第二次独白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哈姆思考结束，将他的幻想和恐惧编织成阴郁的反思。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哈姆和克洛夫之间的对话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他们讨论死亡，深入探讨他们对死亡的恐惧和哲学观点。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“这是终点，克洛夫”和克洛夫的轻歌剧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哈姆承认即将来临的结局，而克洛夫的回应则将严肃与轻松的轻歌剧元素混合。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克洛夫的最后一次独白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克洛夫思考他在他们居住的荒凉世界中的角色和存在。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过渡到终场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哈姆和克洛夫准备分开，标志着他们相互依赖关系即将结束。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哈姆的最后一次独白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哈姆发表最后的独白，演绎他们生活的“终局”。</a:t>
            </a:r>
          </a:p>
          <a:p>
            <a:pPr>
              <a:buFont typeface="+mj-lt"/>
              <a:buAutoNum type="arabicPeriod"/>
            </a:pPr>
            <a:r>
              <a:rPr lang="zh-CN" altLang="en-US" sz="900" b="1" dirty="0"/>
              <a:t>尾声</a:t>
            </a:r>
            <a:r>
              <a:rPr lang="zh-CN" altLang="en-US" sz="900" dirty="0"/>
              <a:t> </a:t>
            </a:r>
            <a:r>
              <a:rPr lang="en-US" altLang="zh-CN" sz="900" dirty="0"/>
              <a:t>- </a:t>
            </a:r>
            <a:r>
              <a:rPr lang="zh-CN" altLang="en-US" sz="900" dirty="0"/>
              <a:t>剧本结束，让观众在存在主义剧场的框架内反思结束和人类条件的主题。</a:t>
            </a:r>
            <a:endParaRPr lang="en-US" altLang="zh-CN" sz="900" dirty="0"/>
          </a:p>
          <a:p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62061-C157-D000-60C8-A26E4CD295F0}"/>
              </a:ext>
            </a:extLst>
          </p:cNvPr>
          <p:cNvSpPr txBox="1"/>
          <p:nvPr/>
        </p:nvSpPr>
        <p:spPr>
          <a:xfrm>
            <a:off x="4953000" y="115746"/>
            <a:ext cx="4548851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b="1" dirty="0"/>
              <a:t>一种新的荒诞性形式</a:t>
            </a:r>
            <a:endParaRPr lang="en-US" altLang="zh-CN" sz="800" b="1" dirty="0"/>
          </a:p>
          <a:p>
            <a:endParaRPr lang="zh-CN" altLang="en-US" sz="800" b="1" dirty="0"/>
          </a:p>
          <a:p>
            <a:r>
              <a:rPr lang="zh-CN" altLang="en-US" sz="800" dirty="0"/>
              <a:t>导演约翰内斯</a:t>
            </a:r>
            <a:r>
              <a:rPr lang="en-US" altLang="zh-CN" sz="800" dirty="0"/>
              <a:t>·</a:t>
            </a:r>
            <a:r>
              <a:rPr lang="zh-CN" altLang="en-US" sz="800" dirty="0"/>
              <a:t>埃拉特接受奥拉夫</a:t>
            </a:r>
            <a:r>
              <a:rPr lang="en-US" altLang="zh-CN" sz="800" dirty="0"/>
              <a:t>·</a:t>
            </a:r>
            <a:r>
              <a:rPr lang="en-GB" sz="800" dirty="0"/>
              <a:t>A·</a:t>
            </a:r>
            <a:r>
              <a:rPr lang="zh-CN" altLang="en-US" sz="800" dirty="0"/>
              <a:t>施密特采访：</a:t>
            </a:r>
          </a:p>
          <a:p>
            <a:r>
              <a:rPr lang="zh-CN" altLang="en-US" sz="800" dirty="0"/>
              <a:t>奥拉夫</a:t>
            </a:r>
            <a:r>
              <a:rPr lang="en-US" altLang="zh-CN" sz="800" dirty="0"/>
              <a:t>·</a:t>
            </a:r>
            <a:r>
              <a:rPr lang="en-GB" sz="800" dirty="0"/>
              <a:t>A·</a:t>
            </a:r>
            <a:r>
              <a:rPr lang="zh-CN" altLang="en-US" sz="800" dirty="0"/>
              <a:t>施密特：乔治</a:t>
            </a:r>
            <a:r>
              <a:rPr lang="en-US" altLang="zh-CN" sz="800" dirty="0"/>
              <a:t>·</a:t>
            </a:r>
            <a:r>
              <a:rPr lang="zh-CN" altLang="en-US" sz="800" dirty="0"/>
              <a:t>库尔塔格说他无法讲述</a:t>
            </a:r>
            <a:r>
              <a:rPr lang="en-US" altLang="zh-CN" sz="800" dirty="0"/>
              <a:t>《</a:t>
            </a:r>
            <a:r>
              <a:rPr lang="zh-CN" altLang="en-US" sz="800" dirty="0"/>
              <a:t>终局</a:t>
            </a:r>
            <a:r>
              <a:rPr lang="en-US" altLang="zh-CN" sz="800" dirty="0"/>
              <a:t>》</a:t>
            </a:r>
            <a:r>
              <a:rPr lang="zh-CN" altLang="en-US" sz="800" dirty="0"/>
              <a:t>的内容，但它讲述了整个生命。你能说说对你而言，它讲述了什么吗？</a:t>
            </a:r>
          </a:p>
          <a:p>
            <a:r>
              <a:rPr lang="zh-CN" altLang="en-US" sz="800" dirty="0"/>
              <a:t>约翰内斯</a:t>
            </a:r>
            <a:r>
              <a:rPr lang="en-US" altLang="zh-CN" sz="800" dirty="0"/>
              <a:t>·</a:t>
            </a:r>
            <a:r>
              <a:rPr lang="zh-CN" altLang="en-US" sz="800" dirty="0"/>
              <a:t>埃拉特：我原以为我们不应该解释这部作品</a:t>
            </a:r>
            <a:r>
              <a:rPr lang="en-US" altLang="zh-CN" sz="800" dirty="0"/>
              <a:t>......</a:t>
            </a:r>
            <a:r>
              <a:rPr lang="zh-CN" altLang="en-US" sz="800" dirty="0"/>
              <a:t>塞缪尔</a:t>
            </a:r>
            <a:r>
              <a:rPr lang="en-US" altLang="zh-CN" sz="800" dirty="0"/>
              <a:t>·</a:t>
            </a:r>
            <a:r>
              <a:rPr lang="zh-CN" altLang="en-US" sz="800" dirty="0"/>
              <a:t>贝克特曾关于</a:t>
            </a:r>
            <a:r>
              <a:rPr lang="en-US" altLang="zh-CN" sz="800" dirty="0"/>
              <a:t>《</a:t>
            </a:r>
            <a:r>
              <a:rPr lang="zh-CN" altLang="en-US" sz="800" dirty="0"/>
              <a:t>等待戈多</a:t>
            </a:r>
            <a:r>
              <a:rPr lang="en-US" altLang="zh-CN" sz="800" dirty="0"/>
              <a:t>》</a:t>
            </a:r>
            <a:r>
              <a:rPr lang="zh-CN" altLang="en-US" sz="800" dirty="0"/>
              <a:t>说过，如果他知道更多，他会在文中说明。这当然也是半开玩笑的说法。这部剧不仅仅关于生活，它涉及死亡和反思生活，探讨了无法逃离自身困境的主题。这是贝克特所有角色的共通点，无论哪个角色，他们都以某种方式受到限制，被困在自己的身体里，直到最后几乎什么都不剩，只剩下头颅，最终连头颅也不见了，只留下声音，然后是消逝的噪音</a:t>
            </a:r>
            <a:r>
              <a:rPr lang="en-US" altLang="zh-CN" sz="800" dirty="0"/>
              <a:t>——</a:t>
            </a:r>
            <a:r>
              <a:rPr lang="zh-CN" altLang="en-US" sz="800" dirty="0"/>
              <a:t>这是一个逐渐消失的过程。这非常吸引人，因为</a:t>
            </a:r>
            <a:r>
              <a:rPr lang="en-US" altLang="zh-CN" sz="800" dirty="0"/>
              <a:t>《</a:t>
            </a:r>
            <a:r>
              <a:rPr lang="zh-CN" altLang="en-US" sz="800" dirty="0"/>
              <a:t>终局</a:t>
            </a:r>
            <a:r>
              <a:rPr lang="en-US" altLang="zh-CN" sz="800" dirty="0"/>
              <a:t>》</a:t>
            </a:r>
            <a:r>
              <a:rPr lang="zh-CN" altLang="en-US" sz="800" dirty="0"/>
              <a:t>的文本精准地表达了这一过程，面对自我，无法逃离自我。这就是我们的生活。我们必须不断放手，不断与自己的外壳作斗争。</a:t>
            </a:r>
          </a:p>
          <a:p>
            <a:r>
              <a:rPr lang="zh-CN" altLang="en-US" sz="800" dirty="0"/>
              <a:t>这是一个令人不安的真实。还有，我们如何处理这种真实，何时它转变为喜剧，因为否则无法承受。就好像一个放大镜不断聚焦，直至只剩下人类存在的赤裸悲惨。</a:t>
            </a:r>
          </a:p>
          <a:p>
            <a:r>
              <a:rPr lang="zh-CN" altLang="en-US" sz="800" dirty="0"/>
              <a:t>奥拉夫</a:t>
            </a:r>
            <a:r>
              <a:rPr lang="en-US" altLang="zh-CN" sz="800" dirty="0"/>
              <a:t>·</a:t>
            </a:r>
            <a:r>
              <a:rPr lang="en-GB" sz="800" dirty="0"/>
              <a:t>A·</a:t>
            </a:r>
            <a:r>
              <a:rPr lang="zh-CN" altLang="en-US" sz="800" dirty="0"/>
              <a:t>施密特：正如你所说，贝克特不愿意解释或阐释任何东西，他告诉演员们他只知道文本中的内容。但众所周知，在</a:t>
            </a:r>
            <a:r>
              <a:rPr lang="en-US" altLang="zh-CN" sz="800" dirty="0"/>
              <a:t>《</a:t>
            </a:r>
            <a:r>
              <a:rPr lang="zh-CN" altLang="en-US" sz="800" dirty="0"/>
              <a:t>终局</a:t>
            </a:r>
            <a:r>
              <a:rPr lang="en-US" altLang="zh-CN" sz="800" dirty="0"/>
              <a:t>》</a:t>
            </a:r>
            <a:r>
              <a:rPr lang="zh-CN" altLang="en-US" sz="800" dirty="0"/>
              <a:t>的初稿之前，他曾陪伴他的兄弟走完生命的最后旅程</a:t>
            </a:r>
            <a:r>
              <a:rPr lang="en-US" altLang="zh-CN" sz="800" dirty="0"/>
              <a:t>……</a:t>
            </a:r>
          </a:p>
          <a:p>
            <a:r>
              <a:rPr lang="zh-CN" altLang="en-US" sz="800" dirty="0"/>
              <a:t>约翰内斯</a:t>
            </a:r>
            <a:r>
              <a:rPr lang="en-US" altLang="zh-CN" sz="800" dirty="0"/>
              <a:t>·</a:t>
            </a:r>
            <a:r>
              <a:rPr lang="zh-CN" altLang="en-US" sz="800" dirty="0"/>
              <a:t>埃拉特：</a:t>
            </a:r>
            <a:r>
              <a:rPr lang="en-US" altLang="zh-CN" sz="800" dirty="0"/>
              <a:t>……</a:t>
            </a:r>
            <a:r>
              <a:rPr lang="zh-CN" altLang="en-US" sz="800" dirty="0"/>
              <a:t>这部剧是对那段痛苦经历的升华。因此，它本身就是一种解释。现在我们正在演出一部歌剧，这同样是一种解释。要唤醒它，因为未被表演的剧本不算真正的剧本。</a:t>
            </a:r>
          </a:p>
          <a:p>
            <a:r>
              <a:rPr lang="zh-CN" altLang="en-US" sz="800" dirty="0"/>
              <a:t>奥拉夫</a:t>
            </a:r>
            <a:r>
              <a:rPr lang="en-US" altLang="zh-CN" sz="800" dirty="0"/>
              <a:t>·</a:t>
            </a:r>
            <a:r>
              <a:rPr lang="en-GB" sz="800" dirty="0"/>
              <a:t>A·</a:t>
            </a:r>
            <a:r>
              <a:rPr lang="zh-CN" altLang="en-US" sz="800" dirty="0"/>
              <a:t>施密特：音乐创造了一种解释。库尔塔格的音乐如何改变了贝克特的文本？这对你作为导演有哪些挑战？</a:t>
            </a:r>
          </a:p>
          <a:p>
            <a:r>
              <a:rPr lang="zh-CN" altLang="en-US" sz="800" dirty="0"/>
              <a:t>约翰内斯</a:t>
            </a:r>
            <a:r>
              <a:rPr lang="en-US" altLang="zh-CN" sz="800" dirty="0"/>
              <a:t>·</a:t>
            </a:r>
            <a:r>
              <a:rPr lang="zh-CN" altLang="en-US" sz="800" dirty="0"/>
              <a:t>埃拉特：戏剧中的口述文本与歌剧中的咏叹调或音乐作品不同。如果某人坐在轮椅上或在垃圾桶里，这在歌剧舞台上可能显得较为音乐性，但不构成场景。因此，我们需要找到一种巧妙的方式，创造出一种戏剧性或新发明的荒诞性。否则，我认为我们没有真正地将贝克特的作品搬上舞台，对他而言，失败是如此重要：“失败得更好。”我们只让自己享受观看小丑的失败，以便于我们可以忽视自己的失败。现在我们几乎不敢失败了，因为我们只追求安全，不想冒犯任何人。但如果我们在剧场中不再暗示失败，那我们就可以停止了。只有当我们暗示失败并离开舒适区时，才会发生新事物。这个星球上所有重大的进展都是通过错误实现的。我认为这也是这部歌剧的主题，因此我们必须勇敢地更进一步。</a:t>
            </a:r>
          </a:p>
          <a:p>
            <a:r>
              <a:rPr lang="zh-CN" altLang="en-US" sz="800" dirty="0"/>
              <a:t>我们还必须意识到，贝克特用他的戏剧形式对抗了特定的戏剧形式。今天，他的作品已成为传统资产阶级剧场宇宙的经典。如果我们只是继续传递那些骨灰，那将一无是处，因为这正是他所反对的。我们需要创造一些能够反抗现状的东西。</a:t>
            </a:r>
          </a:p>
          <a:p>
            <a:r>
              <a:rPr lang="zh-CN" altLang="en-US" sz="800" dirty="0"/>
              <a:t>今天有一个不同的现状，因此我们需要勇气去超越它。</a:t>
            </a:r>
          </a:p>
          <a:p>
            <a:r>
              <a:rPr lang="zh-CN" altLang="en-US" sz="800" dirty="0"/>
              <a:t>奥拉夫</a:t>
            </a:r>
            <a:r>
              <a:rPr lang="en-US" altLang="zh-CN" sz="800" dirty="0"/>
              <a:t>·</a:t>
            </a:r>
            <a:r>
              <a:rPr lang="en-GB" sz="800" dirty="0"/>
              <a:t>A·</a:t>
            </a:r>
            <a:r>
              <a:rPr lang="zh-CN" altLang="en-US" sz="800" dirty="0"/>
              <a:t>施密特：在排练中，所有歌手似乎都喜欢一起离开舒适区</a:t>
            </a:r>
            <a:r>
              <a:rPr lang="en-US" altLang="zh-CN" sz="800" dirty="0"/>
              <a:t>……</a:t>
            </a:r>
          </a:p>
          <a:p>
            <a:r>
              <a:rPr lang="zh-CN" altLang="en-US" sz="800" dirty="0"/>
              <a:t>奥拉夫</a:t>
            </a:r>
            <a:r>
              <a:rPr lang="en-US" altLang="zh-CN" sz="800" dirty="0"/>
              <a:t>·</a:t>
            </a:r>
            <a:r>
              <a:rPr lang="en-GB" sz="800" dirty="0"/>
              <a:t>A·</a:t>
            </a:r>
            <a:r>
              <a:rPr lang="zh-CN" altLang="en-US" sz="800" dirty="0"/>
              <a:t>施密特：这些角色中有多少心理学元素？ 约翰内斯</a:t>
            </a:r>
            <a:r>
              <a:rPr lang="en-US" altLang="zh-CN" sz="800" dirty="0"/>
              <a:t>·</a:t>
            </a:r>
            <a:r>
              <a:rPr lang="zh-CN" altLang="en-US" sz="800" dirty="0"/>
              <a:t>埃拉特：这些角色中有很多心理学元素。在我看来，贝克特是有意这样设计的。即使有时候表现出来的行为或逻辑对我们来说似乎不合理</a:t>
            </a:r>
            <a:r>
              <a:rPr lang="en-US" altLang="zh-CN" sz="800" dirty="0"/>
              <a:t>——</a:t>
            </a:r>
            <a:r>
              <a:rPr lang="zh-CN" altLang="en-US" sz="800" dirty="0"/>
              <a:t>但生活本身也并非总是合乎逻辑的。我们希望生活是逻辑的。这就是为什么超现实主义或荒诞剧比自然主义更接近我们的现实。在我看来，</a:t>
            </a:r>
            <a:r>
              <a:rPr lang="en-US" altLang="zh-CN" sz="800" dirty="0"/>
              <a:t>《</a:t>
            </a:r>
            <a:r>
              <a:rPr lang="zh-CN" altLang="en-US" sz="800" dirty="0"/>
              <a:t>终局</a:t>
            </a:r>
            <a:r>
              <a:rPr lang="en-US" altLang="zh-CN" sz="800" dirty="0"/>
              <a:t>》</a:t>
            </a:r>
            <a:r>
              <a:rPr lang="zh-CN" altLang="en-US" sz="800" dirty="0"/>
              <a:t>是完美的形式，用以讲述关于生活和我们存在的事情。我认为这也是库尔塔格所着迷的部分。而且它仍然是一场游戏，关于剧院的剧院，关于表演的表演，关于结束的表演，因为我们只能在理论上演练这一切。没有最终的彩排。我们也只会在那一刻才真正体验到什么是结束。</a:t>
            </a:r>
          </a:p>
          <a:p>
            <a:r>
              <a:rPr lang="zh-CN" altLang="en-US" sz="800" dirty="0"/>
              <a:t>奥拉夫</a:t>
            </a:r>
            <a:r>
              <a:rPr lang="en-US" altLang="zh-CN" sz="800" dirty="0"/>
              <a:t>·</a:t>
            </a:r>
            <a:r>
              <a:rPr lang="en-GB" sz="800" dirty="0"/>
              <a:t>A·</a:t>
            </a:r>
            <a:r>
              <a:rPr lang="zh-CN" altLang="en-US" sz="800" dirty="0"/>
              <a:t>施密特：你如何尝试在制作中实现这种心理表现和游戏性？ 约翰内斯</a:t>
            </a:r>
            <a:r>
              <a:rPr lang="en-US" altLang="zh-CN" sz="800" dirty="0"/>
              <a:t>·</a:t>
            </a:r>
            <a:r>
              <a:rPr lang="zh-CN" altLang="en-US" sz="800" dirty="0"/>
              <a:t>埃拉特：我们允许自己采取不同的视角，因为我们非常接近剧情，正如剧本所描述的。我们非常认真地对待它，但我们不总是只从外部观察它。舞台上有四个人物，三个不能移动，一个行动不便。</a:t>
            </a:r>
            <a:endParaRPr lang="en-US" altLang="zh-CN" sz="800" dirty="0"/>
          </a:p>
          <a:p>
            <a:r>
              <a:rPr lang="zh-CN" altLang="en-US" sz="800" dirty="0"/>
              <a:t>但如果我们通过不同于观众第四堵墙的视角去看，就会突然发现一些不同的东西。不过，这些仍然是同样的情况。乔治</a:t>
            </a:r>
            <a:r>
              <a:rPr lang="en-US" altLang="zh-CN" sz="800" dirty="0"/>
              <a:t>·</a:t>
            </a:r>
            <a:r>
              <a:rPr lang="zh-CN" altLang="en-US" sz="800" dirty="0"/>
              <a:t>库尔塔格在我看来提供了一种解释，因为加入音乐本身就是一种解释。这也是一种心理表现，因为音乐表达了情感，这本来就与荒诞剧相悖。他缩减了剧本大约一半，这是他自己的视角。此外，他还在开头加入了另一段贝克特的文本。这是一个明确的立场。这是剧院，不是大理石雕像。是人们在重新演绎它。我们只能主观地处理。我们对同样的事物有不同的感受。这只能是一种解释。这并不是对作品的不敬，但我们无法避免将自己的感受带入这部作品中，从而赋予它生命。</a:t>
            </a:r>
          </a:p>
          <a:p>
            <a:r>
              <a:rPr lang="zh-CN" altLang="en-US" sz="800" dirty="0"/>
              <a:t>奥拉夫</a:t>
            </a:r>
            <a:r>
              <a:rPr lang="en-US" altLang="zh-CN" sz="800" dirty="0"/>
              <a:t>·</a:t>
            </a:r>
            <a:r>
              <a:rPr lang="en-GB" sz="800" dirty="0"/>
              <a:t>A·</a:t>
            </a:r>
            <a:r>
              <a:rPr lang="zh-CN" altLang="en-US" sz="800" dirty="0"/>
              <a:t>施密特：我们总是通过叙述来了解这些家庭成员的行动和记忆</a:t>
            </a:r>
            <a:r>
              <a:rPr lang="en-US" altLang="zh-CN" sz="800" dirty="0"/>
              <a:t>......</a:t>
            </a:r>
          </a:p>
          <a:p>
            <a:r>
              <a:rPr lang="zh-CN" altLang="en-US" sz="800" dirty="0"/>
              <a:t>约翰内斯</a:t>
            </a:r>
            <a:r>
              <a:rPr lang="en-US" altLang="zh-CN" sz="800" dirty="0"/>
              <a:t>·</a:t>
            </a:r>
            <a:r>
              <a:rPr lang="zh-CN" altLang="en-US" sz="800" dirty="0"/>
              <a:t>埃拉特：他们总是在讲述，他们通过表达来压制内心的噪音或给内心的噪音以形式。有时候，是否有人在听并不重要。</a:t>
            </a: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855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2444</Words>
  <Application>Microsoft Macintosh PowerPoint</Application>
  <PresentationFormat>A4 Paper (210x297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Zehui Bai</cp:lastModifiedBy>
  <cp:revision>172</cp:revision>
  <cp:lastPrinted>2025-02-01T23:19:44Z</cp:lastPrinted>
  <dcterms:created xsi:type="dcterms:W3CDTF">2022-11-07T20:45:57Z</dcterms:created>
  <dcterms:modified xsi:type="dcterms:W3CDTF">2025-02-01T23:29:27Z</dcterms:modified>
</cp:coreProperties>
</file>