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497" r:id="rId2"/>
    <p:sldId id="498" r:id="rId3"/>
    <p:sldId id="501"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3" autoAdjust="0"/>
    <p:restoredTop sz="94660"/>
  </p:normalViewPr>
  <p:slideViewPr>
    <p:cSldViewPr snapToGrid="0">
      <p:cViewPr varScale="1">
        <p:scale>
          <a:sx n="110" d="100"/>
          <a:sy n="110" d="100"/>
        </p:scale>
        <p:origin x="140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5/2/24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5/2/24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5/2/24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5/2/24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5/2/24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5/2/24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5/2/24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5/2/24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5/2/24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sin80.com/pub/mozart-65681527"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A5C6F0-34D8-C833-3A74-36F7A8D2B00E}"/>
              </a:ext>
            </a:extLst>
          </p:cNvPr>
          <p:cNvPicPr>
            <a:picLocks noChangeAspect="1"/>
          </p:cNvPicPr>
          <p:nvPr/>
        </p:nvPicPr>
        <p:blipFill>
          <a:blip r:embed="rId2"/>
          <a:stretch>
            <a:fillRect/>
          </a:stretch>
        </p:blipFill>
        <p:spPr>
          <a:xfrm>
            <a:off x="5112670" y="358815"/>
            <a:ext cx="4654434" cy="6302415"/>
          </a:xfrm>
          <a:prstGeom prst="rect">
            <a:avLst/>
          </a:prstGeom>
        </p:spPr>
      </p:pic>
    </p:spTree>
    <p:extLst>
      <p:ext uri="{BB962C8B-B14F-4D97-AF65-F5344CB8AC3E}">
        <p14:creationId xmlns:p14="http://schemas.microsoft.com/office/powerpoint/2010/main" val="333982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05F0A2-7771-4B92-2C82-24B0EA006B58}"/>
              </a:ext>
            </a:extLst>
          </p:cNvPr>
          <p:cNvSpPr txBox="1"/>
          <p:nvPr/>
        </p:nvSpPr>
        <p:spPr>
          <a:xfrm>
            <a:off x="509286" y="81023"/>
            <a:ext cx="4443714" cy="6370975"/>
          </a:xfrm>
          <a:prstGeom prst="rect">
            <a:avLst/>
          </a:prstGeom>
          <a:noFill/>
        </p:spPr>
        <p:txBody>
          <a:bodyPr wrap="square">
            <a:spAutoFit/>
          </a:bodyPr>
          <a:lstStyle/>
          <a:p>
            <a:pPr algn="l"/>
            <a:r>
              <a:rPr lang="zh-CN" altLang="en-US" sz="800" b="0" i="0" dirty="0">
                <a:solidFill>
                  <a:srgbClr val="B66B6B"/>
                </a:solidFill>
                <a:effectLst/>
                <a:highlight>
                  <a:srgbClr val="FFFFFF"/>
                </a:highlight>
                <a:latin typeface="Helvetica Neue" panose="02000503000000020004" pitchFamily="2" charset="0"/>
              </a:rPr>
              <a:t>简介 </a:t>
            </a:r>
            <a:r>
              <a:rPr lang="en-GB" sz="800" b="0" i="0" dirty="0">
                <a:solidFill>
                  <a:srgbClr val="989090"/>
                </a:solidFill>
                <a:effectLst/>
                <a:highlight>
                  <a:srgbClr val="FFFFFF"/>
                </a:highlight>
                <a:latin typeface="Helvetica Neue" panose="02000503000000020004" pitchFamily="2" charset="0"/>
              </a:rPr>
              <a:t>Introduction</a:t>
            </a:r>
            <a:endParaRPr lang="en-GB" sz="800" b="0" i="0" dirty="0">
              <a:solidFill>
                <a:srgbClr val="B66B6B"/>
              </a:solidFill>
              <a:effectLst/>
              <a:highlight>
                <a:srgbClr val="FFFFFF"/>
              </a:highlight>
              <a:latin typeface="Helvetica Neue" panose="02000503000000020004" pitchFamily="2" charset="0"/>
            </a:endParaRPr>
          </a:p>
          <a:p>
            <a:pPr algn="l"/>
            <a:r>
              <a:rPr lang="zh-CN" altLang="en-US" sz="800" b="0" i="0" dirty="0">
                <a:solidFill>
                  <a:srgbClr val="222222"/>
                </a:solidFill>
                <a:effectLst/>
                <a:highlight>
                  <a:srgbClr val="FFFFFF"/>
                </a:highlight>
                <a:latin typeface="Helvetica Neue" panose="02000503000000020004" pitchFamily="2" charset="0"/>
              </a:rPr>
              <a:t>莫扎特的最后一出歌剧</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狄托的仁慈</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是应布拉格歌剧院之邀，为波希米弧王菜奥波德二世加冕典礼而作。根据莫扎特的早期传记作者尼梅特舍克记载，莫扎特于</a:t>
            </a:r>
            <a:r>
              <a:rPr lang="en-US" altLang="zh-CN" sz="800" b="0" i="0" dirty="0">
                <a:solidFill>
                  <a:srgbClr val="222222"/>
                </a:solidFill>
                <a:effectLst/>
                <a:highlight>
                  <a:srgbClr val="FFFFFF"/>
                </a:highlight>
                <a:latin typeface="Helvetica Neue" panose="02000503000000020004" pitchFamily="2" charset="0"/>
              </a:rPr>
              <a:t>18</a:t>
            </a:r>
            <a:r>
              <a:rPr lang="zh-CN" altLang="en-US" sz="800" b="0" i="0" dirty="0">
                <a:solidFill>
                  <a:srgbClr val="222222"/>
                </a:solidFill>
                <a:effectLst/>
                <a:highlight>
                  <a:srgbClr val="FFFFFF"/>
                </a:highlight>
                <a:latin typeface="Helvetica Neue" panose="02000503000000020004" pitchFamily="2" charset="0"/>
              </a:rPr>
              <a:t>天内在和妻子赴布拉格途中的马车上完成了此剧的创作。</a:t>
            </a:r>
            <a:endParaRPr lang="en-US" altLang="zh-CN" sz="800" b="0" i="0" dirty="0">
              <a:solidFill>
                <a:srgbClr val="222222"/>
              </a:solidFill>
              <a:effectLst/>
              <a:highlight>
                <a:srgbClr val="FFFFFF"/>
              </a:highlight>
              <a:latin typeface="Helvetica Neue" panose="02000503000000020004" pitchFamily="2" charset="0"/>
            </a:endParaRPr>
          </a:p>
          <a:p>
            <a:pPr algn="l"/>
            <a:endParaRPr lang="en-US" altLang="zh-CN" sz="800" dirty="0">
              <a:solidFill>
                <a:srgbClr val="222222"/>
              </a:solidFill>
              <a:highlight>
                <a:srgbClr val="FFFFFF"/>
              </a:highlight>
              <a:latin typeface="Helvetica Neue" panose="02000503000000020004" pitchFamily="2" charset="0"/>
            </a:endParaRPr>
          </a:p>
          <a:p>
            <a:pPr algn="l"/>
            <a:r>
              <a:rPr lang="zh-CN" altLang="en-US" sz="800" b="0" i="0" dirty="0">
                <a:solidFill>
                  <a:srgbClr val="222222"/>
                </a:solidFill>
                <a:effectLst/>
                <a:highlight>
                  <a:srgbClr val="FFFFFF"/>
                </a:highlight>
                <a:latin typeface="Helvetica Neue" panose="02000503000000020004" pitchFamily="2" charset="0"/>
              </a:rPr>
              <a:t>这部</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狄托的仁慈</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a:t>
            </a:r>
            <a:r>
              <a:rPr lang="en-US" altLang="zh-CN" sz="800" b="0" i="0" dirty="0">
                <a:solidFill>
                  <a:srgbClr val="222222"/>
                </a:solidFill>
                <a:effectLst/>
                <a:highlight>
                  <a:srgbClr val="FFFFFF"/>
                </a:highlight>
                <a:latin typeface="Helvetica Neue" panose="02000503000000020004" pitchFamily="2" charset="0"/>
              </a:rPr>
              <a:t>2</a:t>
            </a:r>
            <a:r>
              <a:rPr lang="zh-CN" altLang="en-US" sz="800" b="0" i="0" dirty="0">
                <a:solidFill>
                  <a:srgbClr val="222222"/>
                </a:solidFill>
                <a:effectLst/>
                <a:highlight>
                  <a:srgbClr val="FFFFFF"/>
                </a:highlight>
                <a:latin typeface="Helvetica Neue" panose="02000503000000020004" pitchFamily="2" charset="0"/>
              </a:rPr>
              <a:t>幕</a:t>
            </a:r>
            <a:r>
              <a:rPr lang="en-US" altLang="zh-CN" sz="800" b="0" i="0" dirty="0">
                <a:solidFill>
                  <a:srgbClr val="222222"/>
                </a:solidFill>
                <a:effectLst/>
                <a:highlight>
                  <a:srgbClr val="FFFFFF"/>
                </a:highlight>
                <a:latin typeface="Helvetica Neue" panose="02000503000000020004" pitchFamily="2" charset="0"/>
              </a:rPr>
              <a:t>26</a:t>
            </a:r>
            <a:r>
              <a:rPr lang="zh-CN" altLang="en-US" sz="800" b="0" i="0" dirty="0">
                <a:solidFill>
                  <a:srgbClr val="222222"/>
                </a:solidFill>
                <a:effectLst/>
                <a:highlight>
                  <a:srgbClr val="FFFFFF"/>
                </a:highlight>
                <a:latin typeface="Helvetica Neue" panose="02000503000000020004" pitchFamily="2" charset="0"/>
              </a:rPr>
              <a:t>曲，</a:t>
            </a:r>
            <a:r>
              <a:rPr lang="en-GB" sz="800" b="0" i="0" dirty="0">
                <a:solidFill>
                  <a:srgbClr val="222222"/>
                </a:solidFill>
                <a:effectLst/>
                <a:highlight>
                  <a:srgbClr val="FFFFFF"/>
                </a:highlight>
                <a:latin typeface="Helvetica Neue" panose="02000503000000020004" pitchFamily="2" charset="0"/>
              </a:rPr>
              <a:t>K621，</a:t>
            </a:r>
            <a:r>
              <a:rPr lang="zh-CN" altLang="en-US" sz="800" b="0" i="0" dirty="0">
                <a:solidFill>
                  <a:srgbClr val="222222"/>
                </a:solidFill>
                <a:effectLst/>
                <a:highlight>
                  <a:srgbClr val="FFFFFF"/>
                </a:highlight>
                <a:latin typeface="Helvetica Neue" panose="02000503000000020004" pitchFamily="2" charset="0"/>
              </a:rPr>
              <a:t>正歌剧，作于</a:t>
            </a:r>
            <a:r>
              <a:rPr lang="en-US" altLang="zh-CN" sz="800" b="0" i="0" dirty="0">
                <a:solidFill>
                  <a:srgbClr val="222222"/>
                </a:solidFill>
                <a:effectLst/>
                <a:highlight>
                  <a:srgbClr val="FFFFFF"/>
                </a:highlight>
                <a:latin typeface="Helvetica Neue" panose="02000503000000020004" pitchFamily="2" charset="0"/>
              </a:rPr>
              <a:t>1791</a:t>
            </a:r>
            <a:r>
              <a:rPr lang="zh-CN" altLang="en-US" sz="800" b="0" i="0" dirty="0">
                <a:solidFill>
                  <a:srgbClr val="222222"/>
                </a:solidFill>
                <a:effectLst/>
                <a:highlight>
                  <a:srgbClr val="FFFFFF"/>
                </a:highlight>
                <a:latin typeface="Helvetica Neue" panose="02000503000000020004" pitchFamily="2" charset="0"/>
              </a:rPr>
              <a:t>年，该年首演于布拉格国立剧院。此剧为庆贺罗马皇帝莱奥波特二世登上波希米亚王位而作，由马佐拉</a:t>
            </a:r>
            <a:r>
              <a:rPr lang="en-US" altLang="zh-CN" sz="800" b="0" i="0" dirty="0">
                <a:solidFill>
                  <a:srgbClr val="222222"/>
                </a:solidFill>
                <a:effectLst/>
                <a:highlight>
                  <a:srgbClr val="FFFFFF"/>
                </a:highlight>
                <a:latin typeface="Helvetica Neue" panose="02000503000000020004" pitchFamily="2" charset="0"/>
              </a:rPr>
              <a:t>(</a:t>
            </a:r>
            <a:r>
              <a:rPr lang="en-GB" sz="800" b="0" i="0" dirty="0">
                <a:solidFill>
                  <a:srgbClr val="222222"/>
                </a:solidFill>
                <a:effectLst/>
                <a:highlight>
                  <a:srgbClr val="FFFFFF"/>
                </a:highlight>
                <a:latin typeface="Helvetica Neue" panose="02000503000000020004" pitchFamily="2" charset="0"/>
              </a:rPr>
              <a:t>Mazzola)</a:t>
            </a:r>
            <a:r>
              <a:rPr lang="zh-CN" altLang="en-US" sz="800" b="0" i="0" dirty="0">
                <a:solidFill>
                  <a:srgbClr val="222222"/>
                </a:solidFill>
                <a:effectLst/>
                <a:highlight>
                  <a:srgbClr val="FFFFFF"/>
                </a:highlight>
                <a:latin typeface="Helvetica Neue" panose="02000503000000020004" pitchFamily="2" charset="0"/>
              </a:rPr>
              <a:t>据维也纳宫廷诗人梅达斯塔乔作品而撰脚本。此剧在莫扎特之前，有哈塞、格鲁克等</a:t>
            </a:r>
            <a:r>
              <a:rPr lang="en-US" altLang="zh-CN" sz="800" b="0" i="0" dirty="0">
                <a:solidFill>
                  <a:srgbClr val="222222"/>
                </a:solidFill>
                <a:effectLst/>
                <a:highlight>
                  <a:srgbClr val="FFFFFF"/>
                </a:highlight>
                <a:latin typeface="Helvetica Neue" panose="02000503000000020004" pitchFamily="2" charset="0"/>
              </a:rPr>
              <a:t>40</a:t>
            </a:r>
            <a:r>
              <a:rPr lang="zh-CN" altLang="en-US" sz="800" b="0" i="0" dirty="0">
                <a:solidFill>
                  <a:srgbClr val="222222"/>
                </a:solidFill>
                <a:effectLst/>
                <a:highlight>
                  <a:srgbClr val="FFFFFF"/>
                </a:highlight>
                <a:latin typeface="Helvetica Neue" panose="02000503000000020004" pitchFamily="2" charset="0"/>
              </a:rPr>
              <a:t>多位作曲家作过曲。马左拉把原来的</a:t>
            </a:r>
            <a:r>
              <a:rPr lang="en-US" altLang="zh-CN" sz="800" b="0" i="0" dirty="0">
                <a:solidFill>
                  <a:srgbClr val="222222"/>
                </a:solidFill>
                <a:effectLst/>
                <a:highlight>
                  <a:srgbClr val="FFFFFF"/>
                </a:highlight>
                <a:latin typeface="Helvetica Neue" panose="02000503000000020004" pitchFamily="2" charset="0"/>
              </a:rPr>
              <a:t>3 </a:t>
            </a:r>
            <a:r>
              <a:rPr lang="zh-CN" altLang="en-US" sz="800" b="0" i="0" dirty="0">
                <a:solidFill>
                  <a:srgbClr val="222222"/>
                </a:solidFill>
                <a:effectLst/>
                <a:highlight>
                  <a:srgbClr val="FFFFFF"/>
                </a:highlight>
                <a:latin typeface="Helvetica Neue" panose="02000503000000020004" pitchFamily="2" charset="0"/>
              </a:rPr>
              <a:t>幕改成</a:t>
            </a:r>
            <a:r>
              <a:rPr lang="en-US" altLang="zh-CN" sz="800" b="0" i="0" dirty="0">
                <a:solidFill>
                  <a:srgbClr val="222222"/>
                </a:solidFill>
                <a:effectLst/>
                <a:highlight>
                  <a:srgbClr val="FFFFFF"/>
                </a:highlight>
                <a:latin typeface="Helvetica Neue" panose="02000503000000020004" pitchFamily="2" charset="0"/>
              </a:rPr>
              <a:t>2</a:t>
            </a:r>
            <a:r>
              <a:rPr lang="zh-CN" altLang="en-US" sz="800" b="0" i="0" dirty="0">
                <a:solidFill>
                  <a:srgbClr val="222222"/>
                </a:solidFill>
                <a:effectLst/>
                <a:highlight>
                  <a:srgbClr val="FFFFFF"/>
                </a:highlight>
                <a:latin typeface="Helvetica Neue" panose="02000503000000020004" pitchFamily="2" charset="0"/>
              </a:rPr>
              <a:t>幕，原第二幕几乎删除。故事描述罗马皇帝狄托想娶塞维里亚</a:t>
            </a:r>
            <a:r>
              <a:rPr lang="en-US" altLang="zh-CN" sz="800" b="0" i="0" dirty="0">
                <a:solidFill>
                  <a:srgbClr val="222222"/>
                </a:solidFill>
                <a:effectLst/>
                <a:highlight>
                  <a:srgbClr val="FFFFFF"/>
                </a:highlight>
                <a:latin typeface="Helvetica Neue" panose="02000503000000020004" pitchFamily="2" charset="0"/>
              </a:rPr>
              <a:t>(</a:t>
            </a:r>
            <a:r>
              <a:rPr lang="en-GB" sz="800" b="0" i="0" dirty="0" err="1">
                <a:solidFill>
                  <a:srgbClr val="222222"/>
                </a:solidFill>
                <a:effectLst/>
                <a:highlight>
                  <a:srgbClr val="FFFFFF"/>
                </a:highlight>
                <a:latin typeface="Helvetica Neue" panose="02000503000000020004" pitchFamily="2" charset="0"/>
              </a:rPr>
              <a:t>Servilia</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作皇后，听说她为安尼奥</a:t>
            </a:r>
            <a:r>
              <a:rPr lang="en-US" altLang="zh-CN" sz="800" b="0" i="0" dirty="0">
                <a:solidFill>
                  <a:srgbClr val="222222"/>
                </a:solidFill>
                <a:effectLst/>
                <a:highlight>
                  <a:srgbClr val="FFFFFF"/>
                </a:highlight>
                <a:latin typeface="Helvetica Neue" panose="02000503000000020004" pitchFamily="2" charset="0"/>
              </a:rPr>
              <a:t>(</a:t>
            </a:r>
            <a:r>
              <a:rPr lang="en-GB" sz="800" b="0" i="0" dirty="0" err="1">
                <a:solidFill>
                  <a:srgbClr val="222222"/>
                </a:solidFill>
                <a:effectLst/>
                <a:highlight>
                  <a:srgbClr val="FFFFFF"/>
                </a:highlight>
                <a:latin typeface="Helvetica Neue" panose="02000503000000020004" pitchFamily="2" charset="0"/>
              </a:rPr>
              <a:t>Annio</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所爱，改娶维特莉亚 </a:t>
            </a:r>
            <a:r>
              <a:rPr lang="en-US" altLang="zh-CN" sz="800" b="0" i="0" dirty="0">
                <a:solidFill>
                  <a:srgbClr val="222222"/>
                </a:solidFill>
                <a:effectLst/>
                <a:highlight>
                  <a:srgbClr val="FFFFFF"/>
                </a:highlight>
                <a:latin typeface="Helvetica Neue" panose="02000503000000020004" pitchFamily="2" charset="0"/>
              </a:rPr>
              <a:t>(</a:t>
            </a:r>
            <a:r>
              <a:rPr lang="en-GB" sz="800" b="0" i="0" dirty="0" err="1">
                <a:solidFill>
                  <a:srgbClr val="222222"/>
                </a:solidFill>
                <a:effectLst/>
                <a:highlight>
                  <a:srgbClr val="FFFFFF"/>
                </a:highlight>
                <a:latin typeface="Helvetica Neue" panose="02000503000000020004" pitchFamily="2" charset="0"/>
              </a:rPr>
              <a:t>Vitellia</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为妻。但因维特莉亚是狄托废除的前皇帝维特留斯的女儿，为了替父报仇，维特莉亚唆使爱她的塞斯托</a:t>
            </a:r>
            <a:r>
              <a:rPr lang="en-US" altLang="zh-CN" sz="800" b="0" i="0" dirty="0">
                <a:solidFill>
                  <a:srgbClr val="222222"/>
                </a:solidFill>
                <a:effectLst/>
                <a:highlight>
                  <a:srgbClr val="FFFFFF"/>
                </a:highlight>
                <a:latin typeface="Helvetica Neue" panose="02000503000000020004" pitchFamily="2" charset="0"/>
              </a:rPr>
              <a:t>(</a:t>
            </a:r>
            <a:r>
              <a:rPr lang="en-GB" sz="800" b="0" i="0" dirty="0">
                <a:solidFill>
                  <a:srgbClr val="222222"/>
                </a:solidFill>
                <a:effectLst/>
                <a:highlight>
                  <a:srgbClr val="FFFFFF"/>
                </a:highlight>
                <a:latin typeface="Helvetica Neue" panose="02000503000000020004" pitchFamily="2" charset="0"/>
              </a:rPr>
              <a:t>Sesto)</a:t>
            </a:r>
            <a:r>
              <a:rPr lang="zh-CN" altLang="en-US" sz="800" b="0" i="0" dirty="0">
                <a:solidFill>
                  <a:srgbClr val="222222"/>
                </a:solidFill>
                <a:effectLst/>
                <a:highlight>
                  <a:srgbClr val="FFFFFF"/>
                </a:highlight>
                <a:latin typeface="Helvetica Neue" panose="02000503000000020004" pitchFamily="2" charset="0"/>
              </a:rPr>
              <a:t>谋刺狄托。失败后，狄托以仁慈而宽谅了他们。</a:t>
            </a:r>
            <a:endParaRPr lang="en-US" altLang="zh-CN" sz="800" b="0" i="0" dirty="0">
              <a:solidFill>
                <a:srgbClr val="222222"/>
              </a:solidFill>
              <a:effectLst/>
              <a:highlight>
                <a:srgbClr val="FFFFFF"/>
              </a:highlight>
              <a:latin typeface="Helvetica Neue" panose="02000503000000020004" pitchFamily="2" charset="0"/>
            </a:endParaRPr>
          </a:p>
          <a:p>
            <a:pPr algn="l"/>
            <a:endParaRPr lang="en-US" altLang="zh-CN" sz="800" dirty="0">
              <a:solidFill>
                <a:srgbClr val="222222"/>
              </a:solidFill>
              <a:highlight>
                <a:srgbClr val="FFFFFF"/>
              </a:highlight>
              <a:latin typeface="Helvetica Neue" panose="02000503000000020004" pitchFamily="2" charset="0"/>
            </a:endParaRPr>
          </a:p>
          <a:p>
            <a:pPr algn="l"/>
            <a:r>
              <a:rPr lang="zh-CN" altLang="en-US" sz="800" b="0" i="0" dirty="0">
                <a:solidFill>
                  <a:srgbClr val="B66B6B"/>
                </a:solidFill>
                <a:effectLst/>
                <a:highlight>
                  <a:srgbClr val="FFFFFF"/>
                </a:highlight>
                <a:latin typeface="Helvetica Neue" panose="02000503000000020004" pitchFamily="2" charset="0"/>
              </a:rPr>
              <a:t>剧情</a:t>
            </a:r>
          </a:p>
          <a:p>
            <a:pPr algn="l"/>
            <a:r>
              <a:rPr lang="zh-CN" altLang="en-US" sz="800" b="1" i="0" dirty="0">
                <a:solidFill>
                  <a:srgbClr val="222222"/>
                </a:solidFill>
                <a:effectLst/>
                <a:highlight>
                  <a:srgbClr val="FFFFFF"/>
                </a:highlight>
                <a:latin typeface="Helvetica Neue" panose="02000503000000020004" pitchFamily="2" charset="0"/>
              </a:rPr>
              <a:t>第一幕</a:t>
            </a:r>
            <a:endParaRPr lang="zh-CN" altLang="en-US" sz="800" b="0" i="0" dirty="0">
              <a:solidFill>
                <a:srgbClr val="222222"/>
              </a:solidFill>
              <a:effectLst/>
              <a:highlight>
                <a:srgbClr val="FFFFFF"/>
              </a:highlight>
              <a:latin typeface="Helvetica Neue" panose="02000503000000020004" pitchFamily="2" charset="0"/>
            </a:endParaRPr>
          </a:p>
          <a:p>
            <a:pPr algn="l"/>
            <a:r>
              <a:rPr lang="zh-CN" altLang="en-US" sz="800" b="0" i="0" dirty="0">
                <a:solidFill>
                  <a:srgbClr val="222222"/>
                </a:solidFill>
                <a:effectLst/>
                <a:highlight>
                  <a:srgbClr val="FFFFFF"/>
                </a:highlight>
                <a:latin typeface="Helvetica Neue" panose="02000503000000020004" pitchFamily="2" charset="0"/>
              </a:rPr>
              <a:t>第一场，维特莉亚的卧室。狄托想与犹太希律王的女儿结婚，维特莉亚深信自己有皇位继承权，唆使情人塞斯托必须暗杀狄托。这时安尼奥上场，说狄托已取消与希律王女儿的婚姻，维特莉亚因又有希望登上皇后宝座，让塞斯托暂缓行动。塞斯托怀疑维特莉亚对他的爱，维特莉亚唱咏叹调</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如果想让我快乐</a:t>
            </a:r>
            <a:r>
              <a:rPr lang="en-US" altLang="zh-CN" sz="800" b="0" i="0" dirty="0">
                <a:solidFill>
                  <a:srgbClr val="222222"/>
                </a:solidFill>
                <a:effectLst/>
                <a:highlight>
                  <a:srgbClr val="FFFFFF"/>
                </a:highlight>
                <a:latin typeface="Helvetica Neue" panose="02000503000000020004" pitchFamily="2" charset="0"/>
              </a:rPr>
              <a:t>》(</a:t>
            </a:r>
            <a:r>
              <a:rPr lang="en-GB" sz="800" b="0" i="0" dirty="0" err="1">
                <a:solidFill>
                  <a:srgbClr val="222222"/>
                </a:solidFill>
                <a:effectLst/>
                <a:highlight>
                  <a:srgbClr val="FFFFFF"/>
                </a:highlight>
                <a:latin typeface="Helvetica Neue" panose="02000503000000020004" pitchFamily="2" charset="0"/>
              </a:rPr>
              <a:t>Deh</a:t>
            </a:r>
            <a:r>
              <a:rPr lang="en-GB" sz="800" b="0" i="0" dirty="0">
                <a:solidFill>
                  <a:srgbClr val="222222"/>
                </a:solidFill>
                <a:effectLst/>
                <a:highlight>
                  <a:srgbClr val="FFFFFF"/>
                </a:highlight>
                <a:latin typeface="Helvetica Neue" panose="02000503000000020004" pitchFamily="2" charset="0"/>
              </a:rPr>
              <a:t> se </a:t>
            </a:r>
            <a:r>
              <a:rPr lang="en-GB" sz="800" b="0" i="0" dirty="0" err="1">
                <a:solidFill>
                  <a:srgbClr val="222222"/>
                </a:solidFill>
                <a:effectLst/>
                <a:highlight>
                  <a:srgbClr val="FFFFFF"/>
                </a:highlight>
                <a:latin typeface="Helvetica Neue" panose="02000503000000020004" pitchFamily="2" charset="0"/>
              </a:rPr>
              <a:t>piacer</a:t>
            </a:r>
            <a:r>
              <a:rPr lang="en-GB" sz="800" b="0" i="0" dirty="0">
                <a:solidFill>
                  <a:srgbClr val="222222"/>
                </a:solidFill>
                <a:effectLst/>
                <a:highlight>
                  <a:srgbClr val="FFFFFF"/>
                </a:highlight>
                <a:latin typeface="Helvetica Neue" panose="02000503000000020004" pitchFamily="2" charset="0"/>
              </a:rPr>
              <a:t> mi </a:t>
            </a:r>
            <a:r>
              <a:rPr lang="en-GB" sz="800" b="0" i="0" dirty="0" err="1">
                <a:solidFill>
                  <a:srgbClr val="222222"/>
                </a:solidFill>
                <a:effectLst/>
                <a:highlight>
                  <a:srgbClr val="FFFFFF"/>
                </a:highlight>
                <a:latin typeface="Helvetica Neue" panose="02000503000000020004" pitchFamily="2" charset="0"/>
              </a:rPr>
              <a:t>vuoi</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爱着塞斯托妹妹塞维里亚的安尼奥，要塞斯托求皇帝同意娶维特莉亚。维特莉亚欣然答应，两人唱二重唱“以这亲切拥抱”。</a:t>
            </a:r>
          </a:p>
          <a:p>
            <a:pPr algn="l"/>
            <a:r>
              <a:rPr lang="zh-CN" altLang="en-US" sz="800" b="0" i="0" dirty="0">
                <a:solidFill>
                  <a:srgbClr val="222222"/>
                </a:solidFill>
                <a:effectLst/>
                <a:highlight>
                  <a:srgbClr val="FFFFFF"/>
                </a:highlight>
                <a:latin typeface="Helvetica Neue" panose="02000503000000020004" pitchFamily="2" charset="0"/>
              </a:rPr>
              <a:t>第二场，罗马大广场。在民众的欢呼声中，狄托登场。狄托把塞斯托叫到身边，告诉他要封他妹妹为皇后。看到塞斯托怕伤害他的爱而踌躇，安尼奥自己压制着情感，向狄托说塞维里亚是最佳人选。狄托就令他把此消息告诉维特莉亚，带着塞斯托离开。维特莉亚上场。安尼奥转告皇帝的决定，两人唱二重唱</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呵，请宽谅这最初的痛苦</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。安尼奥说自己不再是塞维里亚的情人，塞维里亚表示对他忠贞不二的爱。</a:t>
            </a:r>
          </a:p>
          <a:p>
            <a:pPr algn="l"/>
            <a:r>
              <a:rPr lang="zh-CN" altLang="en-US" sz="800" b="0" i="0" dirty="0">
                <a:solidFill>
                  <a:srgbClr val="222222"/>
                </a:solidFill>
                <a:effectLst/>
                <a:highlight>
                  <a:srgbClr val="FFFFFF"/>
                </a:highlight>
                <a:latin typeface="Helvetica Neue" panose="02000503000000020004" pitchFamily="2" charset="0"/>
              </a:rPr>
              <a:t>第三场，巴拉蒂奴山上皇家行宫。卫队长普布里欧</a:t>
            </a:r>
            <a:r>
              <a:rPr lang="en-US" altLang="zh-CN" sz="800" b="0" i="0" dirty="0">
                <a:solidFill>
                  <a:srgbClr val="222222"/>
                </a:solidFill>
                <a:effectLst/>
                <a:highlight>
                  <a:srgbClr val="FFFFFF"/>
                </a:highlight>
                <a:latin typeface="Helvetica Neue" panose="02000503000000020004" pitchFamily="2" charset="0"/>
              </a:rPr>
              <a:t>(</a:t>
            </a:r>
            <a:r>
              <a:rPr lang="en-GB" sz="800" b="0" i="0" dirty="0" err="1">
                <a:solidFill>
                  <a:srgbClr val="222222"/>
                </a:solidFill>
                <a:effectLst/>
                <a:highlight>
                  <a:srgbClr val="FFFFFF"/>
                </a:highlight>
                <a:latin typeface="Helvetica Neue" panose="02000503000000020004" pitchFamily="2" charset="0"/>
              </a:rPr>
              <a:t>Publio</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拿着罪犯名册给狄托，要求给予重罚。狄托检视后命令他全部宽赦。这时塞维里亚上场向狄托告白，说她深爱着安尼奥。仁慈的狄托于是取消决定，唱咏叹调</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呵，如果每人对王座都如此忠诚</a:t>
            </a:r>
            <a:r>
              <a:rPr lang="en-US" altLang="zh-CN" sz="800" b="0" i="0" dirty="0">
                <a:solidFill>
                  <a:srgbClr val="222222"/>
                </a:solidFill>
                <a:effectLst/>
                <a:highlight>
                  <a:srgbClr val="FFFFFF"/>
                </a:highlight>
                <a:latin typeface="Helvetica Neue" panose="02000503000000020004" pitchFamily="2" charset="0"/>
              </a:rPr>
              <a:t>》(</a:t>
            </a:r>
            <a:r>
              <a:rPr lang="en-GB" sz="800" b="0" i="0" dirty="0">
                <a:solidFill>
                  <a:srgbClr val="222222"/>
                </a:solidFill>
                <a:effectLst/>
                <a:highlight>
                  <a:srgbClr val="FFFFFF"/>
                </a:highlight>
                <a:latin typeface="Helvetica Neue" panose="02000503000000020004" pitchFamily="2" charset="0"/>
              </a:rPr>
              <a:t>Ah! se fosse </a:t>
            </a:r>
            <a:r>
              <a:rPr lang="en-GB" sz="800" b="0" i="0" dirty="0" err="1">
                <a:solidFill>
                  <a:srgbClr val="222222"/>
                </a:solidFill>
                <a:effectLst/>
                <a:highlight>
                  <a:srgbClr val="FFFFFF"/>
                </a:highlight>
                <a:latin typeface="Helvetica Neue" panose="02000503000000020004" pitchFamily="2" charset="0"/>
              </a:rPr>
              <a:t>intorno</a:t>
            </a:r>
            <a:r>
              <a:rPr lang="en-GB" sz="800" b="0" i="0" dirty="0">
                <a:solidFill>
                  <a:srgbClr val="222222"/>
                </a:solidFill>
                <a:effectLst/>
                <a:highlight>
                  <a:srgbClr val="FFFFFF"/>
                </a:highlight>
                <a:latin typeface="Helvetica Neue" panose="02000503000000020004" pitchFamily="2" charset="0"/>
              </a:rPr>
              <a:t> al </a:t>
            </a:r>
            <a:r>
              <a:rPr lang="en-GB" sz="800" b="0" i="0" dirty="0" err="1">
                <a:solidFill>
                  <a:srgbClr val="222222"/>
                </a:solidFill>
                <a:effectLst/>
                <a:highlight>
                  <a:srgbClr val="FFFFFF"/>
                </a:highlight>
                <a:latin typeface="Helvetica Neue" panose="02000503000000020004" pitchFamily="2" charset="0"/>
              </a:rPr>
              <a:t>trono</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大家都离开后，以为再次失去了登上皇后宝座机会的维特莉亚登场，令塞斯托把皇宫烧毁，烧死皇帝。塞斯托表示一定完成任务，唱咏叹调</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我要走了，但愿带来和平</a:t>
            </a:r>
            <a:r>
              <a:rPr lang="en-US" altLang="zh-CN" sz="800" b="0" i="0" dirty="0">
                <a:solidFill>
                  <a:srgbClr val="222222"/>
                </a:solidFill>
                <a:effectLst/>
                <a:highlight>
                  <a:srgbClr val="FFFFFF"/>
                </a:highlight>
                <a:latin typeface="Helvetica Neue" panose="02000503000000020004" pitchFamily="2" charset="0"/>
              </a:rPr>
              <a:t>》(</a:t>
            </a:r>
            <a:r>
              <a:rPr lang="en-GB" sz="800" b="0" i="0" dirty="0" err="1">
                <a:solidFill>
                  <a:srgbClr val="222222"/>
                </a:solidFill>
                <a:effectLst/>
                <a:highlight>
                  <a:srgbClr val="FFFFFF"/>
                </a:highlight>
                <a:latin typeface="Helvetica Neue" panose="02000503000000020004" pitchFamily="2" charset="0"/>
              </a:rPr>
              <a:t>Parto</a:t>
            </a:r>
            <a:r>
              <a:rPr lang="en-GB" sz="800" b="0" i="0" dirty="0">
                <a:solidFill>
                  <a:srgbClr val="222222"/>
                </a:solidFill>
                <a:effectLst/>
                <a:highlight>
                  <a:srgbClr val="FFFFFF"/>
                </a:highlight>
                <a:latin typeface="Helvetica Neue" panose="02000503000000020004" pitchFamily="2" charset="0"/>
              </a:rPr>
              <a:t>, </a:t>
            </a:r>
            <a:r>
              <a:rPr lang="en-GB" sz="800" b="0" i="0" dirty="0" err="1">
                <a:solidFill>
                  <a:srgbClr val="222222"/>
                </a:solidFill>
                <a:effectLst/>
                <a:highlight>
                  <a:srgbClr val="FFFFFF"/>
                </a:highlight>
                <a:latin typeface="Helvetica Neue" panose="02000503000000020004" pitchFamily="2" charset="0"/>
              </a:rPr>
              <a:t>parto</a:t>
            </a:r>
            <a:r>
              <a:rPr lang="en-GB" sz="800" b="0" i="0" dirty="0">
                <a:solidFill>
                  <a:srgbClr val="222222"/>
                </a:solidFill>
                <a:effectLst/>
                <a:highlight>
                  <a:srgbClr val="FFFFFF"/>
                </a:highlight>
                <a:latin typeface="Helvetica Neue" panose="02000503000000020004" pitchFamily="2" charset="0"/>
              </a:rPr>
              <a:t>, ma </a:t>
            </a:r>
            <a:r>
              <a:rPr lang="en-GB" sz="800" b="0" i="0" dirty="0" err="1">
                <a:solidFill>
                  <a:srgbClr val="222222"/>
                </a:solidFill>
                <a:effectLst/>
                <a:highlight>
                  <a:srgbClr val="FFFFFF"/>
                </a:highlight>
                <a:latin typeface="Helvetica Neue" panose="02000503000000020004" pitchFamily="2" charset="0"/>
              </a:rPr>
              <a:t>tu</a:t>
            </a:r>
            <a:r>
              <a:rPr lang="en-GB" sz="800" b="0" i="0" dirty="0">
                <a:solidFill>
                  <a:srgbClr val="222222"/>
                </a:solidFill>
                <a:effectLst/>
                <a:highlight>
                  <a:srgbClr val="FFFFFF"/>
                </a:highlight>
                <a:latin typeface="Helvetica Neue" panose="02000503000000020004" pitchFamily="2" charset="0"/>
              </a:rPr>
              <a:t> ben </a:t>
            </a:r>
            <a:r>
              <a:rPr lang="en-GB" sz="800" b="0" i="0" dirty="0" err="1">
                <a:solidFill>
                  <a:srgbClr val="222222"/>
                </a:solidFill>
                <a:effectLst/>
                <a:highlight>
                  <a:srgbClr val="FFFFFF"/>
                </a:highlight>
                <a:latin typeface="Helvetica Neue" panose="02000503000000020004" pitchFamily="2" charset="0"/>
              </a:rPr>
              <a:t>mio</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普布里欧上场，宣布维特莉亚已成为皇后，但此时，塞斯托已去暗杀狄托。在三重唱</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走掉了，等我，塞斯托</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中，安尼奥与普布里欧都向维特莉亚祝贺，维特莉亚却心乱如麻。第四场，皇宫前广场。塞斯托纵火后逃生，安尼奥、塞维里亚和维特莉亚也先后跑出来。维特莉亚严厉地对塞斯托说，一定不能暴露，</a:t>
            </a:r>
            <a:r>
              <a:rPr lang="en-US" altLang="zh-CN" sz="800" b="0" i="0" dirty="0">
                <a:solidFill>
                  <a:srgbClr val="222222"/>
                </a:solidFill>
                <a:effectLst/>
                <a:highlight>
                  <a:srgbClr val="FFFFFF"/>
                </a:highlight>
                <a:latin typeface="Helvetica Neue" panose="02000503000000020004" pitchFamily="2" charset="0"/>
              </a:rPr>
              <a:t>5 </a:t>
            </a:r>
            <a:r>
              <a:rPr lang="zh-CN" altLang="en-US" sz="800" b="0" i="0" dirty="0">
                <a:solidFill>
                  <a:srgbClr val="222222"/>
                </a:solidFill>
                <a:effectLst/>
                <a:highlight>
                  <a:srgbClr val="FFFFFF"/>
                </a:highlight>
                <a:latin typeface="Helvetica Neue" panose="02000503000000020004" pitchFamily="2" charset="0"/>
              </a:rPr>
              <a:t>人因暗杀事件而唱五重唱。</a:t>
            </a:r>
          </a:p>
          <a:p>
            <a:pPr algn="l"/>
            <a:endParaRPr lang="en-US" altLang="zh-CN" sz="800" b="0" i="0" dirty="0">
              <a:solidFill>
                <a:srgbClr val="222222"/>
              </a:solidFill>
              <a:effectLst/>
              <a:highlight>
                <a:srgbClr val="FFFFFF"/>
              </a:highlight>
              <a:latin typeface="Helvetica Neue" panose="02000503000000020004" pitchFamily="2" charset="0"/>
            </a:endParaRPr>
          </a:p>
          <a:p>
            <a:pPr algn="l"/>
            <a:r>
              <a:rPr lang="zh-CN" altLang="en-US" sz="800" b="1" i="0" dirty="0">
                <a:solidFill>
                  <a:srgbClr val="222222"/>
                </a:solidFill>
                <a:effectLst/>
                <a:highlight>
                  <a:srgbClr val="FFFFFF"/>
                </a:highlight>
                <a:latin typeface="Helvetica Neue" panose="02000503000000020004" pitchFamily="2" charset="0"/>
              </a:rPr>
              <a:t>第二幕</a:t>
            </a:r>
            <a:endParaRPr lang="zh-CN" altLang="en-US" sz="800" b="0" i="0" dirty="0">
              <a:solidFill>
                <a:srgbClr val="222222"/>
              </a:solidFill>
              <a:effectLst/>
              <a:highlight>
                <a:srgbClr val="FFFFFF"/>
              </a:highlight>
              <a:latin typeface="Helvetica Neue" panose="02000503000000020004" pitchFamily="2" charset="0"/>
            </a:endParaRPr>
          </a:p>
          <a:p>
            <a:pPr algn="l"/>
            <a:r>
              <a:rPr lang="zh-CN" altLang="en-US" sz="800" b="0" i="0" dirty="0">
                <a:solidFill>
                  <a:srgbClr val="222222"/>
                </a:solidFill>
                <a:effectLst/>
                <a:highlight>
                  <a:srgbClr val="FFFFFF"/>
                </a:highlight>
                <a:latin typeface="Helvetica Neue" panose="02000503000000020004" pitchFamily="2" charset="0"/>
              </a:rPr>
              <a:t>第一场，皇宫花园。狄托安然无恙，塞斯托告诉安尼奥他是纵火者。这时维特莉亚要他赶紧逃跑，但为时已晚，他被普布里欧逮捕。</a:t>
            </a:r>
          </a:p>
          <a:p>
            <a:pPr algn="l"/>
            <a:r>
              <a:rPr lang="zh-CN" altLang="en-US" sz="800" b="0" i="0" dirty="0">
                <a:solidFill>
                  <a:srgbClr val="222222"/>
                </a:solidFill>
                <a:effectLst/>
                <a:highlight>
                  <a:srgbClr val="FFFFFF"/>
                </a:highlight>
                <a:latin typeface="Helvetica Neue" panose="02000503000000020004" pitchFamily="2" charset="0"/>
              </a:rPr>
              <a:t>第二场，大厅。民众们合唱，歌唱狄托获救。当有人指控主犯是塞斯托时，狄托不相信，安尼奥请求宽恕塞斯托，普布里欧则来报告，塞斯托已招认，元老院也宣布他有罪，这样狄托就不得不在死刑执行书上签字。但狄托令把塞斯托带上来。狄托要求塞斯托看在旧日好友的份上，说出谁是主谋。塞斯托终于表白在对维特莉亚的爱与对狄托的友情间取舍的无比苦恼，唱咏叹调</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呵，即使在此刻</a:t>
            </a:r>
            <a:r>
              <a:rPr lang="en-US" altLang="zh-CN" sz="800" b="0" i="0" dirty="0">
                <a:solidFill>
                  <a:srgbClr val="222222"/>
                </a:solidFill>
                <a:effectLst/>
                <a:highlight>
                  <a:srgbClr val="FFFFFF"/>
                </a:highlight>
                <a:latin typeface="Helvetica Neue" panose="02000503000000020004" pitchFamily="2" charset="0"/>
              </a:rPr>
              <a:t>》(</a:t>
            </a:r>
            <a:r>
              <a:rPr lang="en-GB" sz="800" b="0" i="0" dirty="0" err="1">
                <a:solidFill>
                  <a:srgbClr val="222222"/>
                </a:solidFill>
                <a:effectLst/>
                <a:highlight>
                  <a:srgbClr val="FFFFFF"/>
                </a:highlight>
                <a:latin typeface="Helvetica Neue" panose="02000503000000020004" pitchFamily="2" charset="0"/>
              </a:rPr>
              <a:t>Deh</a:t>
            </a:r>
            <a:r>
              <a:rPr lang="en-GB" sz="800" b="0" i="0" dirty="0">
                <a:solidFill>
                  <a:srgbClr val="222222"/>
                </a:solidFill>
                <a:effectLst/>
                <a:highlight>
                  <a:srgbClr val="FFFFFF"/>
                </a:highlight>
                <a:latin typeface="Helvetica Neue" panose="02000503000000020004" pitchFamily="2" charset="0"/>
              </a:rPr>
              <a:t>, per </a:t>
            </a:r>
            <a:r>
              <a:rPr lang="en-GB" sz="800" b="0" i="0" dirty="0" err="1">
                <a:solidFill>
                  <a:srgbClr val="222222"/>
                </a:solidFill>
                <a:effectLst/>
                <a:highlight>
                  <a:srgbClr val="FFFFFF"/>
                </a:highlight>
                <a:latin typeface="Helvetica Neue" panose="02000503000000020004" pitchFamily="2" charset="0"/>
              </a:rPr>
              <a:t>questo</a:t>
            </a:r>
            <a:r>
              <a:rPr lang="en-GB" sz="800" b="0" i="0" dirty="0">
                <a:solidFill>
                  <a:srgbClr val="222222"/>
                </a:solidFill>
                <a:effectLst/>
                <a:highlight>
                  <a:srgbClr val="FFFFFF"/>
                </a:highlight>
                <a:latin typeface="Helvetica Neue" panose="02000503000000020004" pitchFamily="2" charset="0"/>
              </a:rPr>
              <a:t> </a:t>
            </a:r>
            <a:r>
              <a:rPr lang="en-GB" sz="800" b="0" i="0" dirty="0" err="1">
                <a:solidFill>
                  <a:srgbClr val="222222"/>
                </a:solidFill>
                <a:effectLst/>
                <a:highlight>
                  <a:srgbClr val="FFFFFF"/>
                </a:highlight>
                <a:latin typeface="Helvetica Neue" panose="02000503000000020004" pitchFamily="2" charset="0"/>
              </a:rPr>
              <a:t>istante</a:t>
            </a:r>
            <a:r>
              <a:rPr lang="en-GB" sz="800" b="0" i="0" dirty="0">
                <a:solidFill>
                  <a:srgbClr val="222222"/>
                </a:solidFill>
                <a:effectLst/>
                <a:highlight>
                  <a:srgbClr val="FFFFFF"/>
                </a:highlight>
                <a:latin typeface="Helvetica Neue" panose="02000503000000020004" pitchFamily="2" charset="0"/>
              </a:rPr>
              <a:t> solo)。</a:t>
            </a:r>
            <a:r>
              <a:rPr lang="zh-CN" altLang="en-US" sz="800" b="0" i="0" dirty="0">
                <a:solidFill>
                  <a:srgbClr val="222222"/>
                </a:solidFill>
                <a:effectLst/>
                <a:highlight>
                  <a:srgbClr val="FFFFFF"/>
                </a:highlight>
                <a:latin typeface="Helvetica Neue" panose="02000503000000020004" pitchFamily="2" charset="0"/>
              </a:rPr>
              <a:t>他请求狄托回忆他们的友情。狄托令把他送往斗技场，在考虑处置时，产生了怜悯之心，唱咏叹调</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如果是因为当了皇帝</a:t>
            </a:r>
            <a:r>
              <a:rPr lang="en-US" altLang="zh-CN" sz="800" b="0" i="0" dirty="0">
                <a:solidFill>
                  <a:srgbClr val="222222"/>
                </a:solidFill>
                <a:effectLst/>
                <a:highlight>
                  <a:srgbClr val="FFFFFF"/>
                </a:highlight>
                <a:latin typeface="Helvetica Neue" panose="02000503000000020004" pitchFamily="2" charset="0"/>
              </a:rPr>
              <a:t>》(</a:t>
            </a:r>
            <a:r>
              <a:rPr lang="en-GB" sz="800" b="0" i="0" dirty="0">
                <a:solidFill>
                  <a:srgbClr val="222222"/>
                </a:solidFill>
                <a:effectLst/>
                <a:highlight>
                  <a:srgbClr val="FFFFFF"/>
                </a:highlight>
                <a:latin typeface="Helvetica Neue" panose="02000503000000020004" pitchFamily="2" charset="0"/>
              </a:rPr>
              <a:t>Se all' </a:t>
            </a:r>
            <a:r>
              <a:rPr lang="en-GB" sz="800" b="0" i="0" dirty="0" err="1">
                <a:solidFill>
                  <a:srgbClr val="222222"/>
                </a:solidFill>
                <a:effectLst/>
                <a:highlight>
                  <a:srgbClr val="FFFFFF"/>
                </a:highlight>
                <a:latin typeface="Helvetica Neue" panose="02000503000000020004" pitchFamily="2" charset="0"/>
              </a:rPr>
              <a:t>impero</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感叹一切都因为皇位而引起。这时安尼奥和塞维里亚来请求维特莉亚，他们认为，皇后向皇帝请求，塞斯托一定会宽赦。维特莉亚因塞斯托未出卖她，感觉到他对自己的爱，为自己羞愧，唱咏叹调</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不再能盼望用鲜花打扮</a:t>
            </a:r>
            <a:r>
              <a:rPr lang="en-US" altLang="zh-CN" sz="800" b="0" i="0" dirty="0">
                <a:solidFill>
                  <a:srgbClr val="222222"/>
                </a:solidFill>
                <a:effectLst/>
                <a:highlight>
                  <a:srgbClr val="FFFFFF"/>
                </a:highlight>
                <a:latin typeface="Helvetica Neue" panose="02000503000000020004" pitchFamily="2" charset="0"/>
              </a:rPr>
              <a:t>》(</a:t>
            </a:r>
            <a:r>
              <a:rPr lang="en-GB" sz="800" b="0" i="0" dirty="0">
                <a:solidFill>
                  <a:srgbClr val="222222"/>
                </a:solidFill>
                <a:effectLst/>
                <a:highlight>
                  <a:srgbClr val="FFFFFF"/>
                </a:highlight>
                <a:latin typeface="Helvetica Neue" panose="02000503000000020004" pitchFamily="2" charset="0"/>
              </a:rPr>
              <a:t>Non piu di </a:t>
            </a:r>
            <a:r>
              <a:rPr lang="en-GB" sz="800" b="0" i="0" dirty="0" err="1">
                <a:solidFill>
                  <a:srgbClr val="222222"/>
                </a:solidFill>
                <a:effectLst/>
                <a:highlight>
                  <a:srgbClr val="FFFFFF"/>
                </a:highlight>
                <a:latin typeface="Helvetica Neue" panose="02000503000000020004" pitchFamily="2" charset="0"/>
              </a:rPr>
              <a:t>fiori</a:t>
            </a:r>
            <a:r>
              <a:rPr lang="en-GB" sz="800" b="0" i="0" dirty="0">
                <a:solidFill>
                  <a:srgbClr val="222222"/>
                </a:solidFill>
                <a:effectLst/>
                <a:highlight>
                  <a:srgbClr val="FFFFFF"/>
                </a:highlight>
                <a:latin typeface="Helvetica Neue" panose="02000503000000020004" pitchFamily="2" charset="0"/>
              </a:rPr>
              <a:t> </a:t>
            </a:r>
            <a:r>
              <a:rPr lang="en-GB" sz="800" b="0" i="0" dirty="0" err="1">
                <a:solidFill>
                  <a:srgbClr val="222222"/>
                </a:solidFill>
                <a:effectLst/>
                <a:highlight>
                  <a:srgbClr val="FFFFFF"/>
                </a:highlight>
                <a:latin typeface="Helvetica Neue" panose="02000503000000020004" pitchFamily="2" charset="0"/>
              </a:rPr>
              <a:t>vaghe</a:t>
            </a:r>
            <a:r>
              <a:rPr lang="en-GB" sz="800" b="0" i="0" dirty="0">
                <a:solidFill>
                  <a:srgbClr val="222222"/>
                </a:solidFill>
                <a:effectLst/>
                <a:highlight>
                  <a:srgbClr val="FFFFFF"/>
                </a:highlight>
                <a:latin typeface="Helvetica Neue" panose="02000503000000020004" pitchFamily="2" charset="0"/>
              </a:rPr>
              <a:t> </a:t>
            </a:r>
            <a:r>
              <a:rPr lang="en-GB" sz="800" b="0" i="0" dirty="0" err="1">
                <a:solidFill>
                  <a:srgbClr val="222222"/>
                </a:solidFill>
                <a:effectLst/>
                <a:highlight>
                  <a:srgbClr val="FFFFFF"/>
                </a:highlight>
                <a:latin typeface="Helvetica Neue" panose="02000503000000020004" pitchFamily="2" charset="0"/>
              </a:rPr>
              <a:t>catene</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决心向狄托自首。</a:t>
            </a:r>
          </a:p>
          <a:p>
            <a:pPr algn="l"/>
            <a:r>
              <a:rPr lang="zh-CN" altLang="en-US" sz="800" b="0" i="0" dirty="0">
                <a:solidFill>
                  <a:srgbClr val="222222"/>
                </a:solidFill>
                <a:effectLst/>
                <a:highlight>
                  <a:srgbClr val="FFFFFF"/>
                </a:highlight>
                <a:latin typeface="Helvetica Neue" panose="02000503000000020004" pitchFamily="2" charset="0"/>
              </a:rPr>
              <a:t>第三场，斗技场。当狄托要宣布塞斯托死刑时，维特莉亚上场表白事情经过，狄托非常震惊。但由于感情，又想到对于他人背叛，只有自己的仁慈才是必胜之道，就宽恕了所有参与者，大家歌颂仁慈的狄托，剧终。</a:t>
            </a:r>
          </a:p>
          <a:p>
            <a:pPr algn="l"/>
            <a:endParaRPr lang="zh-CN" altLang="en-US" sz="800" b="0" i="0" dirty="0">
              <a:solidFill>
                <a:srgbClr val="222222"/>
              </a:solidFill>
              <a:effectLst/>
              <a:highlight>
                <a:srgbClr val="FFFFFF"/>
              </a:highlight>
              <a:latin typeface="Helvetica Neue" panose="02000503000000020004" pitchFamily="2" charset="0"/>
            </a:endParaRPr>
          </a:p>
        </p:txBody>
      </p:sp>
      <p:sp>
        <p:nvSpPr>
          <p:cNvPr id="4" name="TextBox 3">
            <a:extLst>
              <a:ext uri="{FF2B5EF4-FFF2-40B4-BE49-F238E27FC236}">
                <a16:creationId xmlns:a16="http://schemas.microsoft.com/office/drawing/2014/main" id="{12510932-C9A4-3155-8705-CBA43557621E}"/>
              </a:ext>
            </a:extLst>
          </p:cNvPr>
          <p:cNvSpPr txBox="1"/>
          <p:nvPr/>
        </p:nvSpPr>
        <p:spPr>
          <a:xfrm>
            <a:off x="4953000" y="81023"/>
            <a:ext cx="4443714" cy="3539430"/>
          </a:xfrm>
          <a:prstGeom prst="rect">
            <a:avLst/>
          </a:prstGeom>
          <a:noFill/>
        </p:spPr>
        <p:txBody>
          <a:bodyPr wrap="square">
            <a:spAutoFit/>
          </a:bodyPr>
          <a:lstStyle/>
          <a:p>
            <a:r>
              <a:rPr lang="zh-CN" altLang="en-US" sz="800" b="0" i="0" u="none" strike="noStrike" dirty="0">
                <a:solidFill>
                  <a:srgbClr val="FFFFFF"/>
                </a:solidFill>
                <a:effectLst/>
                <a:latin typeface="Helvetica Neue" panose="02000503000000020004" pitchFamily="2" charset="0"/>
                <a:hlinkClick r:id="rId2"/>
              </a:rPr>
              <a:t>莫扎特的最后一部歌剧</a:t>
            </a:r>
            <a:r>
              <a:rPr lang="en-US" altLang="zh-CN" sz="800" b="0" i="0" u="none" strike="noStrike" dirty="0">
                <a:solidFill>
                  <a:srgbClr val="FFFFFF"/>
                </a:solidFill>
                <a:effectLst/>
                <a:latin typeface="Helvetica Neue" panose="02000503000000020004" pitchFamily="2" charset="0"/>
                <a:hlinkClick r:id="rId2"/>
              </a:rPr>
              <a:t>《</a:t>
            </a:r>
            <a:r>
              <a:rPr lang="zh-CN" altLang="en-US" sz="800" b="0" i="0" u="none" strike="noStrike" dirty="0">
                <a:solidFill>
                  <a:srgbClr val="FFFFFF"/>
                </a:solidFill>
                <a:effectLst/>
                <a:latin typeface="Helvetica Neue" panose="02000503000000020004" pitchFamily="2" charset="0"/>
                <a:hlinkClick r:id="rId2"/>
              </a:rPr>
              <a:t>狄托的仁慈</a:t>
            </a:r>
            <a:r>
              <a:rPr lang="en-US" altLang="zh-CN" sz="800" b="0" i="0" u="none" strike="noStrike" dirty="0">
                <a:solidFill>
                  <a:srgbClr val="FFFFFF"/>
                </a:solidFill>
                <a:effectLst/>
                <a:latin typeface="Helvetica Neue" panose="02000503000000020004" pitchFamily="2" charset="0"/>
                <a:hlinkClick r:id="rId2"/>
              </a:rPr>
              <a:t>》</a:t>
            </a:r>
            <a:endParaRPr lang="zh-CN" altLang="en-US" sz="800" b="0" i="0" dirty="0">
              <a:solidFill>
                <a:srgbClr val="222222"/>
              </a:solidFill>
              <a:effectLst/>
              <a:latin typeface="Helvetica Neue" panose="02000503000000020004" pitchFamily="2" charset="0"/>
            </a:endParaRPr>
          </a:p>
          <a:p>
            <a:pPr algn="l"/>
            <a:endParaRPr lang="en-US" altLang="zh-CN"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莫扎特的最后一部歌剧</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狄托的仁慈</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a:t>
            </a:r>
            <a:r>
              <a:rPr lang="en-GB" sz="800" b="0" i="0" dirty="0">
                <a:solidFill>
                  <a:srgbClr val="222222"/>
                </a:solidFill>
                <a:effectLst/>
                <a:latin typeface="Helvetica Neue" panose="02000503000000020004" pitchFamily="2" charset="0"/>
              </a:rPr>
              <a:t>K.621）</a:t>
            </a:r>
            <a:r>
              <a:rPr lang="zh-CN" altLang="en-US" sz="800" b="0" i="0" dirty="0">
                <a:solidFill>
                  <a:srgbClr val="222222"/>
                </a:solidFill>
                <a:effectLst/>
                <a:latin typeface="Helvetica Neue" panose="02000503000000020004" pitchFamily="2" charset="0"/>
              </a:rPr>
              <a:t>在整个</a:t>
            </a:r>
            <a:r>
              <a:rPr lang="en-US" altLang="zh-CN" sz="800" b="0" i="0" dirty="0">
                <a:solidFill>
                  <a:srgbClr val="222222"/>
                </a:solidFill>
                <a:effectLst/>
                <a:latin typeface="Helvetica Neue" panose="02000503000000020004" pitchFamily="2" charset="0"/>
              </a:rPr>
              <a:t>19</a:t>
            </a:r>
            <a:r>
              <a:rPr lang="zh-CN" altLang="en-US" sz="800" b="0" i="0" dirty="0">
                <a:solidFill>
                  <a:srgbClr val="222222"/>
                </a:solidFill>
                <a:effectLst/>
                <a:latin typeface="Helvetica Neue" panose="02000503000000020004" pitchFamily="2" charset="0"/>
              </a:rPr>
              <a:t>世纪和</a:t>
            </a:r>
            <a:r>
              <a:rPr lang="en-US" altLang="zh-CN" sz="800" b="0" i="0" dirty="0">
                <a:solidFill>
                  <a:srgbClr val="222222"/>
                </a:solidFill>
                <a:effectLst/>
                <a:latin typeface="Helvetica Neue" panose="02000503000000020004" pitchFamily="2" charset="0"/>
              </a:rPr>
              <a:t>20</a:t>
            </a:r>
            <a:r>
              <a:rPr lang="zh-CN" altLang="en-US" sz="800" b="0" i="0" dirty="0">
                <a:solidFill>
                  <a:srgbClr val="222222"/>
                </a:solidFill>
                <a:effectLst/>
                <a:latin typeface="Helvetica Neue" panose="02000503000000020004" pitchFamily="2" charset="0"/>
              </a:rPr>
              <a:t>世纪上半叶几乎完全被人遗忘。直到大约</a:t>
            </a:r>
            <a:r>
              <a:rPr lang="en-US" altLang="zh-CN" sz="800" b="0" i="0" dirty="0">
                <a:solidFill>
                  <a:srgbClr val="222222"/>
                </a:solidFill>
                <a:effectLst/>
                <a:latin typeface="Helvetica Neue" panose="02000503000000020004" pitchFamily="2" charset="0"/>
              </a:rPr>
              <a:t>25</a:t>
            </a:r>
            <a:r>
              <a:rPr lang="zh-CN" altLang="en-US" sz="800" b="0" i="0" dirty="0">
                <a:solidFill>
                  <a:srgbClr val="222222"/>
                </a:solidFill>
                <a:effectLst/>
                <a:latin typeface="Helvetica Neue" panose="02000503000000020004" pitchFamily="2" charset="0"/>
              </a:rPr>
              <a:t>年前，它才被重新发现并被认定为这位作曲家的主要作品之一。欧美的歌剧院都为这部歌剧推出了重要的新制作，甚至还被让</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皮埃尔</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波内勒（</a:t>
            </a:r>
            <a:r>
              <a:rPr lang="en-GB" sz="800" b="0" i="0" dirty="0">
                <a:solidFill>
                  <a:srgbClr val="222222"/>
                </a:solidFill>
                <a:effectLst/>
                <a:latin typeface="Helvetica Neue" panose="02000503000000020004" pitchFamily="2" charset="0"/>
              </a:rPr>
              <a:t>Jean-Pierre </a:t>
            </a:r>
            <a:r>
              <a:rPr lang="en-GB" sz="800" b="0" i="0" dirty="0" err="1">
                <a:solidFill>
                  <a:srgbClr val="222222"/>
                </a:solidFill>
                <a:effectLst/>
                <a:latin typeface="Helvetica Neue" panose="02000503000000020004" pitchFamily="2" charset="0"/>
              </a:rPr>
              <a:t>Ponnelle</a:t>
            </a:r>
            <a:r>
              <a:rPr lang="en-GB"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改编成了一部令人难忘的电视电影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以罗马的卡拉卡拉浴场遗址作为布景。这部歌剧长时期被人遗忘是有原因的，其中之一就是这部戏的六个角色中包含一位阉伶歌手，而这类歌手在这部歌剧问世之后不久就从欧洲的歌剧院消失了。但是今天我们已经能够领略到这部作品不仅具有深刻的心理内涵描写，更拥有一小时以上的最精彩的莫扎特音乐，这足以使其不朽。</a:t>
            </a:r>
            <a:endParaRPr lang="en-US" altLang="zh-CN" sz="800" b="0" i="0" dirty="0">
              <a:solidFill>
                <a:srgbClr val="222222"/>
              </a:solidFill>
              <a:effectLst/>
              <a:latin typeface="Helvetica Neue" panose="02000503000000020004" pitchFamily="2" charset="0"/>
            </a:endParaRPr>
          </a:p>
          <a:p>
            <a:pPr algn="l"/>
            <a:endParaRPr lang="en-US" altLang="zh-CN" sz="800" dirty="0">
              <a:solidFill>
                <a:srgbClr val="222222"/>
              </a:solidFill>
              <a:latin typeface="Helvetica Neue" panose="02000503000000020004" pitchFamily="2" charset="0"/>
            </a:endParaRPr>
          </a:p>
          <a:p>
            <a:pPr marL="228600" indent="-228600" algn="l">
              <a:buAutoNum type="arabicPeriod"/>
            </a:pPr>
            <a:r>
              <a:rPr lang="zh-CN" altLang="en-US" sz="800" b="0" i="0" dirty="0">
                <a:solidFill>
                  <a:srgbClr val="222222"/>
                </a:solidFill>
                <a:effectLst/>
                <a:highlight>
                  <a:srgbClr val="FFFFFF"/>
                </a:highlight>
                <a:latin typeface="Helvetica Neue" panose="02000503000000020004" pitchFamily="2" charset="0"/>
              </a:rPr>
              <a:t>最明显的理由就是这部戏被证明是梅塔斯塔西奥最成功、流传最久的剧本。在</a:t>
            </a:r>
            <a:r>
              <a:rPr lang="en-US" altLang="zh-CN" sz="800" b="0" i="0" dirty="0">
                <a:solidFill>
                  <a:srgbClr val="222222"/>
                </a:solidFill>
                <a:effectLst/>
                <a:highlight>
                  <a:srgbClr val="FFFFFF"/>
                </a:highlight>
                <a:latin typeface="Helvetica Neue" panose="02000503000000020004" pitchFamily="2" charset="0"/>
              </a:rPr>
              <a:t>1734 </a:t>
            </a:r>
            <a:r>
              <a:rPr lang="zh-CN" altLang="en-US" sz="800" b="0" i="0" dirty="0">
                <a:solidFill>
                  <a:srgbClr val="222222"/>
                </a:solidFill>
                <a:effectLst/>
                <a:highlight>
                  <a:srgbClr val="FFFFFF"/>
                </a:highlight>
                <a:latin typeface="Helvetica Neue" panose="02000503000000020004" pitchFamily="2" charset="0"/>
              </a:rPr>
              <a:t>年的卡达拉版本后，欧洲各地的顶尖作曲家都以此创作了不同的作品，包括约翰</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阿道夫</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哈塞（</a:t>
            </a:r>
            <a:r>
              <a:rPr lang="en-GB" sz="800" b="0" i="0" dirty="0">
                <a:solidFill>
                  <a:srgbClr val="222222"/>
                </a:solidFill>
                <a:effectLst/>
                <a:highlight>
                  <a:srgbClr val="FFFFFF"/>
                </a:highlight>
                <a:latin typeface="Helvetica Neue" panose="02000503000000020004" pitchFamily="2" charset="0"/>
              </a:rPr>
              <a:t>J.A. </a:t>
            </a:r>
            <a:r>
              <a:rPr lang="en-GB" sz="800" b="0" i="0" dirty="0" err="1">
                <a:solidFill>
                  <a:srgbClr val="222222"/>
                </a:solidFill>
                <a:effectLst/>
                <a:highlight>
                  <a:srgbClr val="FFFFFF"/>
                </a:highlight>
                <a:latin typeface="Helvetica Neue" panose="02000503000000020004" pitchFamily="2" charset="0"/>
              </a:rPr>
              <a:t>Hasse</a:t>
            </a:r>
            <a:r>
              <a:rPr lang="en-GB" sz="800" b="0" i="0" dirty="0">
                <a:solidFill>
                  <a:srgbClr val="222222"/>
                </a:solidFill>
                <a:effectLst/>
                <a:highlight>
                  <a:srgbClr val="FFFFFF"/>
                </a:highlight>
                <a:latin typeface="Helvetica Neue" panose="02000503000000020004" pitchFamily="2" charset="0"/>
              </a:rPr>
              <a:t> ，</a:t>
            </a:r>
            <a:r>
              <a:rPr lang="zh-CN" altLang="en-US" sz="800" b="0" i="0" dirty="0">
                <a:solidFill>
                  <a:srgbClr val="222222"/>
                </a:solidFill>
                <a:effectLst/>
                <a:highlight>
                  <a:srgbClr val="FFFFFF"/>
                </a:highlight>
                <a:latin typeface="Helvetica Neue" panose="02000503000000020004" pitchFamily="2" charset="0"/>
              </a:rPr>
              <a:t>三次）、格奥尔格</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克里斯托弗</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瓦根塞尔（</a:t>
            </a:r>
            <a:r>
              <a:rPr lang="en-GB" sz="800" b="0" i="0" dirty="0">
                <a:solidFill>
                  <a:srgbClr val="222222"/>
                </a:solidFill>
                <a:effectLst/>
                <a:highlight>
                  <a:srgbClr val="FFFFFF"/>
                </a:highlight>
                <a:latin typeface="Helvetica Neue" panose="02000503000000020004" pitchFamily="2" charset="0"/>
              </a:rPr>
              <a:t>Georg Christoph </a:t>
            </a:r>
            <a:r>
              <a:rPr lang="en-GB" sz="800" b="0" i="0" dirty="0" err="1">
                <a:solidFill>
                  <a:srgbClr val="222222"/>
                </a:solidFill>
                <a:effectLst/>
                <a:highlight>
                  <a:srgbClr val="FFFFFF"/>
                </a:highlight>
                <a:latin typeface="Helvetica Neue" panose="02000503000000020004" pitchFamily="2" charset="0"/>
              </a:rPr>
              <a:t>Wagenseil</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格鲁克（</a:t>
            </a:r>
            <a:r>
              <a:rPr lang="en-GB" sz="800" b="0" i="0" dirty="0">
                <a:solidFill>
                  <a:srgbClr val="222222"/>
                </a:solidFill>
                <a:effectLst/>
                <a:highlight>
                  <a:srgbClr val="FFFFFF"/>
                </a:highlight>
                <a:latin typeface="Helvetica Neue" panose="02000503000000020004" pitchFamily="2" charset="0"/>
              </a:rPr>
              <a:t>Christoph Willibald von Cluck，1752 </a:t>
            </a:r>
            <a:r>
              <a:rPr lang="zh-CN" altLang="en-US" sz="800" b="0" i="0" dirty="0">
                <a:solidFill>
                  <a:srgbClr val="222222"/>
                </a:solidFill>
                <a:effectLst/>
                <a:highlight>
                  <a:srgbClr val="FFFFFF"/>
                </a:highlight>
                <a:latin typeface="Helvetica Neue" panose="02000503000000020004" pitchFamily="2" charset="0"/>
              </a:rPr>
              <a:t>年在那不勒斯）、伊格纳兹</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霍兹鲍尔（</a:t>
            </a:r>
            <a:r>
              <a:rPr lang="en-GB" sz="800" b="0" i="0" dirty="0">
                <a:solidFill>
                  <a:srgbClr val="222222"/>
                </a:solidFill>
                <a:effectLst/>
                <a:highlight>
                  <a:srgbClr val="FFFFFF"/>
                </a:highlight>
                <a:latin typeface="Helvetica Neue" panose="02000503000000020004" pitchFamily="2" charset="0"/>
              </a:rPr>
              <a:t>Ignaz </a:t>
            </a:r>
            <a:r>
              <a:rPr lang="en-GB" sz="800" b="0" i="0" dirty="0" err="1">
                <a:solidFill>
                  <a:srgbClr val="222222"/>
                </a:solidFill>
                <a:effectLst/>
                <a:highlight>
                  <a:srgbClr val="FFFFFF"/>
                </a:highlight>
                <a:latin typeface="Helvetica Neue" panose="02000503000000020004" pitchFamily="2" charset="0"/>
              </a:rPr>
              <a:t>Holzbauer</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巴德萨雷</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伽鲁皮（</a:t>
            </a:r>
            <a:r>
              <a:rPr lang="en-GB" sz="800" b="0" i="0" dirty="0" err="1">
                <a:solidFill>
                  <a:srgbClr val="222222"/>
                </a:solidFill>
                <a:effectLst/>
                <a:highlight>
                  <a:srgbClr val="FFFFFF"/>
                </a:highlight>
                <a:latin typeface="Helvetica Neue" panose="02000503000000020004" pitchFamily="2" charset="0"/>
              </a:rPr>
              <a:t>Baldassarre</a:t>
            </a:r>
            <a:r>
              <a:rPr lang="en-GB" sz="800" b="0" i="0" dirty="0">
                <a:solidFill>
                  <a:srgbClr val="222222"/>
                </a:solidFill>
                <a:effectLst/>
                <a:highlight>
                  <a:srgbClr val="FFFFFF"/>
                </a:highlight>
                <a:latin typeface="Helvetica Neue" panose="02000503000000020004" pitchFamily="2" charset="0"/>
              </a:rPr>
              <a:t> </a:t>
            </a:r>
            <a:r>
              <a:rPr lang="en-GB" sz="800" b="0" i="0" dirty="0" err="1">
                <a:solidFill>
                  <a:srgbClr val="222222"/>
                </a:solidFill>
                <a:effectLst/>
                <a:highlight>
                  <a:srgbClr val="FFFFFF"/>
                </a:highlight>
                <a:latin typeface="Helvetica Neue" panose="02000503000000020004" pitchFamily="2" charset="0"/>
              </a:rPr>
              <a:t>Galuppi</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帕斯卡</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安佛西（</a:t>
            </a:r>
            <a:r>
              <a:rPr lang="en-GB" sz="800" b="0" i="0" dirty="0">
                <a:solidFill>
                  <a:srgbClr val="222222"/>
                </a:solidFill>
                <a:effectLst/>
                <a:highlight>
                  <a:srgbClr val="FFFFFF"/>
                </a:highlight>
                <a:latin typeface="Helvetica Neue" panose="02000503000000020004" pitchFamily="2" charset="0"/>
              </a:rPr>
              <a:t>Pasquale </a:t>
            </a:r>
            <a:r>
              <a:rPr lang="en-GB" sz="800" b="0" i="0" dirty="0" err="1">
                <a:solidFill>
                  <a:srgbClr val="222222"/>
                </a:solidFill>
                <a:effectLst/>
                <a:highlight>
                  <a:srgbClr val="FFFFFF"/>
                </a:highlight>
                <a:latin typeface="Helvetica Neue" panose="02000503000000020004" pitchFamily="2" charset="0"/>
              </a:rPr>
              <a:t>Anfossi</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约翰</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戈特利布</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瑙曼（</a:t>
            </a:r>
            <a:r>
              <a:rPr lang="en-GB" sz="800" b="0" i="0" dirty="0">
                <a:solidFill>
                  <a:srgbClr val="222222"/>
                </a:solidFill>
                <a:effectLst/>
                <a:highlight>
                  <a:srgbClr val="FFFFFF"/>
                </a:highlight>
                <a:latin typeface="Helvetica Neue" panose="02000503000000020004" pitchFamily="2" charset="0"/>
              </a:rPr>
              <a:t>Johann Gottlieb Naumann）、</a:t>
            </a:r>
            <a:r>
              <a:rPr lang="zh-CN" altLang="en-US" sz="800" b="0" i="0" dirty="0">
                <a:solidFill>
                  <a:srgbClr val="222222"/>
                </a:solidFill>
                <a:effectLst/>
                <a:highlight>
                  <a:srgbClr val="FFFFFF"/>
                </a:highlight>
                <a:latin typeface="Helvetica Neue" panose="02000503000000020004" pitchFamily="2" charset="0"/>
              </a:rPr>
              <a:t>托玛索</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塔拉耶塔（</a:t>
            </a:r>
            <a:r>
              <a:rPr lang="en-GB" sz="800" b="0" i="0" dirty="0">
                <a:solidFill>
                  <a:srgbClr val="222222"/>
                </a:solidFill>
                <a:effectLst/>
                <a:highlight>
                  <a:srgbClr val="FFFFFF"/>
                </a:highlight>
                <a:latin typeface="Helvetica Neue" panose="02000503000000020004" pitchFamily="2" charset="0"/>
              </a:rPr>
              <a:t>Tommaso </a:t>
            </a:r>
            <a:r>
              <a:rPr lang="en-GB" sz="800" b="0" i="0" dirty="0" err="1">
                <a:solidFill>
                  <a:srgbClr val="222222"/>
                </a:solidFill>
                <a:effectLst/>
                <a:highlight>
                  <a:srgbClr val="FFFFFF"/>
                </a:highlight>
                <a:latin typeface="Helvetica Neue" panose="02000503000000020004" pitchFamily="2" charset="0"/>
              </a:rPr>
              <a:t>Traetta</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朱塞佩</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萨尔蒂（</a:t>
            </a:r>
            <a:r>
              <a:rPr lang="en-GB" sz="800" b="0" i="0" dirty="0">
                <a:solidFill>
                  <a:srgbClr val="222222"/>
                </a:solidFill>
                <a:effectLst/>
                <a:highlight>
                  <a:srgbClr val="FFFFFF"/>
                </a:highlight>
                <a:latin typeface="Helvetica Neue" panose="02000503000000020004" pitchFamily="2" charset="0"/>
              </a:rPr>
              <a:t>Giuseppe </a:t>
            </a:r>
            <a:r>
              <a:rPr lang="en-GB" sz="800" b="0" i="0" dirty="0" err="1">
                <a:solidFill>
                  <a:srgbClr val="222222"/>
                </a:solidFill>
                <a:effectLst/>
                <a:highlight>
                  <a:srgbClr val="FFFFFF"/>
                </a:highlight>
                <a:latin typeface="Helvetica Neue" panose="02000503000000020004" pitchFamily="2" charset="0"/>
              </a:rPr>
              <a:t>Sarti</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约瑟夫</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米斯利维切克（</a:t>
            </a:r>
            <a:r>
              <a:rPr lang="en-GB" sz="800" b="0" i="0" dirty="0">
                <a:solidFill>
                  <a:srgbClr val="222222"/>
                </a:solidFill>
                <a:effectLst/>
                <a:highlight>
                  <a:srgbClr val="FFFFFF"/>
                </a:highlight>
                <a:latin typeface="Helvetica Neue" panose="02000503000000020004" pitchFamily="2" charset="0"/>
              </a:rPr>
              <a:t>Josef </a:t>
            </a:r>
            <a:r>
              <a:rPr lang="en-GB" sz="800" b="0" i="0" dirty="0" err="1">
                <a:solidFill>
                  <a:srgbClr val="222222"/>
                </a:solidFill>
                <a:effectLst/>
                <a:highlight>
                  <a:srgbClr val="FFFFFF"/>
                </a:highlight>
                <a:latin typeface="Helvetica Neue" panose="02000503000000020004" pitchFamily="2" charset="0"/>
              </a:rPr>
              <a:t>Myslive.ek</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皮耶特罗</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亚历山德罗</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古格列米（</a:t>
            </a:r>
            <a:r>
              <a:rPr lang="en-GB" sz="800" b="0" i="0" dirty="0">
                <a:solidFill>
                  <a:srgbClr val="222222"/>
                </a:solidFill>
                <a:effectLst/>
                <a:highlight>
                  <a:srgbClr val="FFFFFF"/>
                </a:highlight>
                <a:latin typeface="Helvetica Neue" panose="02000503000000020004" pitchFamily="2" charset="0"/>
              </a:rPr>
              <a:t>Pietro Alessandro </a:t>
            </a:r>
            <a:r>
              <a:rPr lang="en-GB" sz="800" b="0" i="0" dirty="0" err="1">
                <a:solidFill>
                  <a:srgbClr val="222222"/>
                </a:solidFill>
                <a:effectLst/>
                <a:highlight>
                  <a:srgbClr val="FFFFFF"/>
                </a:highlight>
                <a:latin typeface="Helvetica Neue" panose="02000503000000020004" pitchFamily="2" charset="0"/>
              </a:rPr>
              <a:t>Guglielmi</a:t>
            </a:r>
            <a:r>
              <a:rPr lang="en-GB"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以及聘用海顿的演出商</a:t>
            </a:r>
            <a:r>
              <a:rPr lang="en-GB" sz="800" b="0" i="0" dirty="0">
                <a:solidFill>
                  <a:srgbClr val="222222"/>
                </a:solidFill>
                <a:effectLst/>
                <a:highlight>
                  <a:srgbClr val="FFFFFF"/>
                </a:highlight>
                <a:latin typeface="Helvetica Neue" panose="02000503000000020004" pitchFamily="2" charset="0"/>
              </a:rPr>
              <a:t>J.P. </a:t>
            </a:r>
            <a:r>
              <a:rPr lang="zh-CN" altLang="en-US" sz="800" b="0" i="0" dirty="0">
                <a:solidFill>
                  <a:srgbClr val="222222"/>
                </a:solidFill>
                <a:effectLst/>
                <a:highlight>
                  <a:srgbClr val="FFFFFF"/>
                </a:highlight>
                <a:latin typeface="Helvetica Neue" panose="02000503000000020004" pitchFamily="2" charset="0"/>
              </a:rPr>
              <a:t>萨罗门。</a:t>
            </a:r>
            <a:endParaRPr lang="en-US" altLang="zh-CN" sz="800" b="0" i="0" dirty="0">
              <a:solidFill>
                <a:srgbClr val="222222"/>
              </a:solidFill>
              <a:effectLst/>
              <a:latin typeface="Helvetica Neue" panose="02000503000000020004" pitchFamily="2" charset="0"/>
            </a:endParaRPr>
          </a:p>
          <a:p>
            <a:pPr marL="228600" indent="-228600" algn="l">
              <a:buAutoNum type="arabicPeriod"/>
            </a:pPr>
            <a:r>
              <a:rPr lang="zh-CN" altLang="en-US" sz="800" b="0" i="0" dirty="0">
                <a:solidFill>
                  <a:srgbClr val="222222"/>
                </a:solidFill>
                <a:effectLst/>
                <a:highlight>
                  <a:srgbClr val="FFFFFF"/>
                </a:highlight>
                <a:latin typeface="Helvetica Neue" panose="02000503000000020004" pitchFamily="2" charset="0"/>
              </a:rPr>
              <a:t>另一个理由是当时的皇帝陛下非常喜爱正歌剧这种体裁，而皇后对此的热爱更胜一筹。而且对于庄严隆重的加冕礼而言，正歌剧毫无疑问比喜歌剧更加适合。</a:t>
            </a:r>
            <a:endParaRPr lang="en-US" altLang="zh-CN" sz="800" dirty="0">
              <a:solidFill>
                <a:srgbClr val="222222"/>
              </a:solidFill>
              <a:highlight>
                <a:srgbClr val="FFFFFF"/>
              </a:highlight>
              <a:latin typeface="Helvetica Neue" panose="02000503000000020004" pitchFamily="2" charset="0"/>
            </a:endParaRPr>
          </a:p>
          <a:p>
            <a:pPr marL="228600" indent="-228600" algn="l">
              <a:buAutoNum type="arabicPeriod"/>
            </a:pPr>
            <a:r>
              <a:rPr lang="zh-CN" altLang="en-US" sz="800" dirty="0">
                <a:solidFill>
                  <a:srgbClr val="222222"/>
                </a:solidFill>
                <a:highlight>
                  <a:srgbClr val="FFFFFF"/>
                </a:highlight>
                <a:latin typeface="Helvetica Neue" panose="02000503000000020004" pitchFamily="2" charset="0"/>
              </a:rPr>
              <a:t>第三个理由是关于这个题材</a:t>
            </a:r>
            <a:r>
              <a:rPr lang="en-US" altLang="zh-CN" sz="800" dirty="0">
                <a:solidFill>
                  <a:srgbClr val="222222"/>
                </a:solidFill>
                <a:highlight>
                  <a:srgbClr val="FFFFFF"/>
                </a:highlight>
                <a:latin typeface="Helvetica Neue" panose="02000503000000020004" pitchFamily="2" charset="0"/>
              </a:rPr>
              <a:t>——</a:t>
            </a:r>
            <a:r>
              <a:rPr lang="zh-CN" altLang="en-US" sz="800" dirty="0">
                <a:solidFill>
                  <a:srgbClr val="222222"/>
                </a:solidFill>
                <a:highlight>
                  <a:srgbClr val="FFFFFF"/>
                </a:highlight>
                <a:latin typeface="Helvetica Neue" panose="02000503000000020004" pitchFamily="2" charset="0"/>
              </a:rPr>
              <a:t>一位皇帝宽恕一个可能要刺杀他的人，展示他的慈悲与善意</a:t>
            </a:r>
            <a:r>
              <a:rPr lang="en-US" altLang="zh-CN" sz="800" dirty="0">
                <a:solidFill>
                  <a:srgbClr val="222222"/>
                </a:solidFill>
                <a:highlight>
                  <a:srgbClr val="FFFFFF"/>
                </a:highlight>
                <a:latin typeface="Helvetica Neue" panose="02000503000000020004" pitchFamily="2" charset="0"/>
              </a:rPr>
              <a:t>——</a:t>
            </a:r>
            <a:r>
              <a:rPr lang="zh-CN" altLang="en-US" sz="800" dirty="0">
                <a:solidFill>
                  <a:srgbClr val="222222"/>
                </a:solidFill>
                <a:highlight>
                  <a:srgbClr val="FFFFFF"/>
                </a:highlight>
                <a:latin typeface="Helvetica Neue" panose="02000503000000020004" pitchFamily="2" charset="0"/>
              </a:rPr>
              <a:t>不仅适合利奥波德二世（他在托斯卡纳采邑废除了酷刑），也符合启蒙时期的时代精神。在布拉格上演</a:t>
            </a:r>
            <a:r>
              <a:rPr lang="en-US" altLang="zh-CN" sz="800" dirty="0">
                <a:solidFill>
                  <a:srgbClr val="222222"/>
                </a:solidFill>
                <a:highlight>
                  <a:srgbClr val="FFFFFF"/>
                </a:highlight>
                <a:latin typeface="Helvetica Neue" panose="02000503000000020004" pitchFamily="2" charset="0"/>
              </a:rPr>
              <a:t>《</a:t>
            </a:r>
            <a:r>
              <a:rPr lang="zh-CN" altLang="en-US" sz="800" dirty="0">
                <a:solidFill>
                  <a:srgbClr val="222222"/>
                </a:solidFill>
                <a:highlight>
                  <a:srgbClr val="FFFFFF"/>
                </a:highlight>
                <a:latin typeface="Helvetica Neue" panose="02000503000000020004" pitchFamily="2" charset="0"/>
              </a:rPr>
              <a:t>狄托的仁慈</a:t>
            </a:r>
            <a:r>
              <a:rPr lang="en-US" altLang="zh-CN" sz="800" dirty="0">
                <a:solidFill>
                  <a:srgbClr val="222222"/>
                </a:solidFill>
                <a:highlight>
                  <a:srgbClr val="FFFFFF"/>
                </a:highlight>
                <a:latin typeface="Helvetica Neue" panose="02000503000000020004" pitchFamily="2" charset="0"/>
              </a:rPr>
              <a:t>》</a:t>
            </a:r>
            <a:r>
              <a:rPr lang="zh-CN" altLang="en-US" sz="800" dirty="0">
                <a:solidFill>
                  <a:srgbClr val="222222"/>
                </a:solidFill>
                <a:highlight>
                  <a:srgbClr val="FFFFFF"/>
                </a:highlight>
                <a:latin typeface="Helvetica Neue" panose="02000503000000020004" pitchFamily="2" charset="0"/>
              </a:rPr>
              <a:t>是为了弘扬理想化的启蒙精神，与此时正在法国发生的令人惊恐的事件形成鲜明的对比。</a:t>
            </a:r>
          </a:p>
          <a:p>
            <a:pPr marL="228600" indent="-228600" algn="l">
              <a:buAutoNum type="arabicPeriod"/>
            </a:pPr>
            <a:endParaRPr lang="en-US" altLang="zh-CN" sz="800" b="0" i="0" dirty="0">
              <a:solidFill>
                <a:srgbClr val="222222"/>
              </a:solidFill>
              <a:effectLst/>
              <a:latin typeface="Helvetica Neue" panose="02000503000000020004" pitchFamily="2" charset="0"/>
            </a:endParaRPr>
          </a:p>
          <a:p>
            <a:pPr algn="l"/>
            <a:endParaRPr lang="en-US" altLang="zh-CN" sz="800" dirty="0">
              <a:solidFill>
                <a:srgbClr val="222222"/>
              </a:solidFill>
              <a:latin typeface="Helvetica Neue" panose="02000503000000020004" pitchFamily="2" charset="0"/>
            </a:endParaRPr>
          </a:p>
        </p:txBody>
      </p:sp>
    </p:spTree>
    <p:extLst>
      <p:ext uri="{BB962C8B-B14F-4D97-AF65-F5344CB8AC3E}">
        <p14:creationId xmlns:p14="http://schemas.microsoft.com/office/powerpoint/2010/main" val="293278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05F0A2-7771-4B92-2C82-24B0EA006B58}"/>
              </a:ext>
            </a:extLst>
          </p:cNvPr>
          <p:cNvSpPr txBox="1"/>
          <p:nvPr/>
        </p:nvSpPr>
        <p:spPr>
          <a:xfrm>
            <a:off x="428263" y="81023"/>
            <a:ext cx="4524737" cy="6740307"/>
          </a:xfrm>
          <a:prstGeom prst="rect">
            <a:avLst/>
          </a:prstGeom>
          <a:noFill/>
        </p:spPr>
        <p:txBody>
          <a:bodyPr wrap="square">
            <a:spAutoFit/>
          </a:bodyPr>
          <a:lstStyle/>
          <a:p>
            <a:r>
              <a:rPr lang="zh-CN" altLang="en-US" sz="800" dirty="0">
                <a:effectLst/>
                <a:latin typeface="Helvetica Neue" panose="02000503000000020004" pitchFamily="2" charset="0"/>
              </a:rPr>
              <a:t>导演</a:t>
            </a:r>
            <a:r>
              <a:rPr lang="en-GB" sz="800" dirty="0" err="1">
                <a:effectLst/>
                <a:latin typeface="Helvetica Neue" panose="02000503000000020004" pitchFamily="2" charset="0"/>
              </a:rPr>
              <a:t>Jetske</a:t>
            </a:r>
            <a:r>
              <a:rPr lang="en-GB" sz="800" dirty="0">
                <a:effectLst/>
                <a:latin typeface="Helvetica Neue" panose="02000503000000020004" pitchFamily="2" charset="0"/>
              </a:rPr>
              <a:t> </a:t>
            </a:r>
            <a:r>
              <a:rPr lang="en-GB" sz="800" dirty="0" err="1">
                <a:effectLst/>
                <a:latin typeface="Helvetica Neue" panose="02000503000000020004" pitchFamily="2" charset="0"/>
              </a:rPr>
              <a:t>Mijnssen</a:t>
            </a:r>
            <a:r>
              <a:rPr lang="zh-CN" altLang="en-US" sz="800" dirty="0">
                <a:effectLst/>
                <a:latin typeface="Helvetica Neue" panose="02000503000000020004" pitchFamily="2" charset="0"/>
              </a:rPr>
              <a:t>关于作品和舞台指导</a:t>
            </a:r>
          </a:p>
          <a:p>
            <a:r>
              <a:rPr lang="zh-CN" altLang="en-US" sz="800" dirty="0">
                <a:effectLst/>
                <a:latin typeface="Helvetica Neue" panose="02000503000000020004" pitchFamily="2" charset="0"/>
              </a:rPr>
              <a:t>记录者：</a:t>
            </a:r>
            <a:r>
              <a:rPr lang="en-GB" sz="800" dirty="0" err="1">
                <a:effectLst/>
                <a:latin typeface="Helvetica Neue" panose="02000503000000020004" pitchFamily="2" charset="0"/>
              </a:rPr>
              <a:t>Nila</a:t>
            </a:r>
            <a:r>
              <a:rPr lang="en-GB" sz="800" dirty="0">
                <a:effectLst/>
                <a:latin typeface="Helvetica Neue" panose="02000503000000020004" pitchFamily="2" charset="0"/>
              </a:rPr>
              <a:t> </a:t>
            </a:r>
            <a:r>
              <a:rPr lang="en-GB" sz="800" dirty="0" err="1">
                <a:effectLst/>
                <a:latin typeface="Helvetica Neue" panose="02000503000000020004" pitchFamily="2" charset="0"/>
              </a:rPr>
              <a:t>Parly</a:t>
            </a:r>
            <a:endParaRPr lang="en-GB" sz="800" dirty="0">
              <a:effectLst/>
              <a:latin typeface="Helvetica Neue" panose="02000503000000020004" pitchFamily="2" charset="0"/>
            </a:endParaRPr>
          </a:p>
          <a:p>
            <a:endParaRPr lang="en-GB" sz="800" dirty="0">
              <a:effectLst/>
              <a:latin typeface="Helvetica Neue" panose="02000503000000020004" pitchFamily="2" charset="0"/>
            </a:endParaRPr>
          </a:p>
          <a:p>
            <a:r>
              <a:rPr lang="zh-CN" altLang="en-US" sz="800" dirty="0">
                <a:effectLst/>
                <a:latin typeface="Helvetica Neue" panose="02000503000000020004" pitchFamily="2" charset="0"/>
              </a:rPr>
              <a:t>我的处理方式对于</a:t>
            </a:r>
            <a:r>
              <a:rPr lang="en-US" altLang="zh-CN" sz="800" dirty="0">
                <a:effectLst/>
                <a:latin typeface="Helvetica Neue" panose="02000503000000020004" pitchFamily="2" charset="0"/>
              </a:rPr>
              <a:t>《</a:t>
            </a:r>
            <a:r>
              <a:rPr lang="en-GB" sz="800" dirty="0">
                <a:effectLst/>
                <a:latin typeface="Helvetica Neue" panose="02000503000000020004" pitchFamily="2" charset="0"/>
              </a:rPr>
              <a:t>Tito》</a:t>
            </a:r>
            <a:r>
              <a:rPr lang="zh-CN" altLang="en-US" sz="800" dirty="0">
                <a:effectLst/>
                <a:latin typeface="Helvetica Neue" panose="02000503000000020004" pitchFamily="2" charset="0"/>
              </a:rPr>
              <a:t>来说是心理学的，这本来就是我的特色。我对于推动人们的东西感兴趣。在此过程中，我寻找我们可以理解、感受以及跟随的人物。这些人物触动我们的内心。</a:t>
            </a:r>
            <a:endParaRPr lang="en-US" altLang="zh-CN" sz="800" dirty="0">
              <a:effectLst/>
              <a:latin typeface="Helvetica Neue" panose="02000503000000020004" pitchFamily="2" charset="0"/>
            </a:endParaRPr>
          </a:p>
          <a:p>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在我的看来，这部歌剧关于人际关系及其固有的错误和不足。它处理我们如何相互对待以及我们如何自处。在这部作品中，必须创造出某些情境，在那里人际关系和社会结构才会显现出来。我对这两者之间的联系、以及维特利亚和赛斯托之间的关系很感兴趣。这是一个不断发现的旅程，充满了问题和谜团，我很好奇他们会如何解决。因此，我也与独唱者们进行了很多试演，因为他们真的非常有启发性。</a:t>
            </a:r>
          </a:p>
          <a:p>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剧情三角关系</a:t>
            </a:r>
          </a:p>
          <a:p>
            <a:r>
              <a:rPr lang="zh-CN" altLang="en-US" sz="800" dirty="0">
                <a:effectLst/>
                <a:latin typeface="Helvetica Neue" panose="02000503000000020004" pitchFamily="2" charset="0"/>
              </a:rPr>
              <a:t>无论是提托、赛斯托还是维特利亚，都可以看作是歌剧的主要角色。在某些时刻，赛斯托因为与维特利亚的关系而陷入绝望的斗争，而他应该成为主角。但在其他时刻，主角可能是维特利亚或提托。这三个角色在某种程度上都扮演着主角的角色。在我看来，这个剧情三角是故事的中心。</a:t>
            </a:r>
            <a:br>
              <a:rPr lang="zh-CN" altLang="en-US" sz="800" dirty="0">
                <a:effectLst/>
                <a:latin typeface="Helvetica Neue" panose="02000503000000020004" pitchFamily="2" charset="0"/>
              </a:rPr>
            </a:br>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每个角色对我而言都有其个人的吸引力，他们直接凝视着他们内心痛苦的深度。这几乎总是在剧中的某个时刻发生</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通过乐队伴奏的陈述性段落，角色表现出戏剧性的质量，比如决定放火烧毁资本，并杀死提托的瞬间。这是赛斯托内心绝望的一个重要时刻。赛斯托的一首著名咏叹调“</a:t>
            </a:r>
            <a:r>
              <a:rPr lang="en-GB" sz="800" dirty="0" err="1">
                <a:effectLst/>
                <a:latin typeface="Helvetica Neue" panose="02000503000000020004" pitchFamily="2" charset="0"/>
              </a:rPr>
              <a:t>Parto</a:t>
            </a:r>
            <a:r>
              <a:rPr lang="en-GB" sz="800" dirty="0">
                <a:effectLst/>
                <a:latin typeface="Helvetica Neue" panose="02000503000000020004" pitchFamily="2" charset="0"/>
              </a:rPr>
              <a:t>, ma </a:t>
            </a:r>
            <a:r>
              <a:rPr lang="en-GB" sz="800" dirty="0" err="1">
                <a:effectLst/>
                <a:latin typeface="Helvetica Neue" panose="02000503000000020004" pitchFamily="2" charset="0"/>
              </a:rPr>
              <a:t>tu</a:t>
            </a:r>
            <a:r>
              <a:rPr lang="en-GB" sz="800" dirty="0">
                <a:effectLst/>
                <a:latin typeface="Helvetica Neue" panose="02000503000000020004" pitchFamily="2" charset="0"/>
              </a:rPr>
              <a:t> ben </a:t>
            </a:r>
            <a:r>
              <a:rPr lang="en-GB" sz="800" dirty="0" err="1">
                <a:effectLst/>
                <a:latin typeface="Helvetica Neue" panose="02000503000000020004" pitchFamily="2" charset="0"/>
              </a:rPr>
              <a:t>mio</a:t>
            </a:r>
            <a:r>
              <a:rPr lang="en-GB" sz="800" dirty="0">
                <a:effectLst/>
                <a:latin typeface="Helvetica Neue" panose="02000503000000020004" pitchFamily="2" charset="0"/>
              </a:rPr>
              <a:t>”（</a:t>
            </a:r>
            <a:r>
              <a:rPr lang="zh-CN" altLang="en-US" sz="800" dirty="0">
                <a:effectLst/>
                <a:latin typeface="Helvetica Neue" panose="02000503000000020004" pitchFamily="2" charset="0"/>
              </a:rPr>
              <a:t>我走了，但亲爱的你），展示了当维特利亚催促赛斯托超越他自身极限的时候。这显示了怪物。这是令人着迷的。提托也有一个伴奏性宣叙调，我们可以体验到他的黑暗面。在这里，他从一个明智的统治者转变为一个充满杀戮欲望的潜在凶手。特别是在第二幕的一首咏叹调中，我们可以看到他深陷于极度的怀疑之中，几乎失去了对人性的所有信仰。</a:t>
            </a:r>
          </a:p>
          <a:p>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关于成长</a:t>
            </a:r>
          </a:p>
          <a:p>
            <a:r>
              <a:rPr lang="zh-CN" altLang="en-US" sz="800" dirty="0">
                <a:effectLst/>
                <a:latin typeface="Helvetica Neue" panose="02000503000000020004" pitchFamily="2" charset="0"/>
              </a:rPr>
              <a:t>我们决定将序曲作为一场无忧无虑的青少年派对进行演绎，在那里朋友们可以畅饮和跳舞，享受彼此的陪伴。提托刚刚与贝伦尼斯在一起，感觉一切都很美好，但突然普布利奥走了进来并宣布，贝伦尼斯将成为皇后。在这个情境中，所有的光都消失了，提托必须把贝伦尼斯送走并且失去所有的光明。</a:t>
            </a:r>
          </a:p>
          <a:p>
            <a:r>
              <a:rPr lang="zh-CN" altLang="en-US" sz="800" dirty="0">
                <a:effectLst/>
                <a:latin typeface="PingFang SC" panose="020B0400000000000000" pitchFamily="34" charset="-122"/>
                <a:ea typeface="PingFang SC" panose="020B0400000000000000" pitchFamily="34" charset="-122"/>
              </a:rPr>
              <a:t>我想清楚地展示，成为皇帝意味着什么，以及它带来的牺牲。提托和贝伦尼斯本应是一对真正幸福的夫妻，但政治原因使得他们必须分离。这是提托第一次也是最后一次为了权力付出代价。</a:t>
            </a:r>
            <a:endParaRPr lang="en-US" altLang="zh-CN" sz="800" dirty="0">
              <a:effectLst/>
              <a:latin typeface="PingFang SC" panose="020B0400000000000000" pitchFamily="34" charset="-122"/>
              <a:ea typeface="PingFang SC" panose="020B0400000000000000" pitchFamily="34" charset="-122"/>
            </a:endParaRPr>
          </a:p>
          <a:p>
            <a:r>
              <a:rPr lang="zh-CN" altLang="en-US" sz="800" dirty="0">
                <a:effectLst/>
                <a:latin typeface="PingFang SC" panose="020B0400000000000000" pitchFamily="34" charset="-122"/>
                <a:ea typeface="PingFang SC" panose="020B0400000000000000" pitchFamily="34" charset="-122"/>
              </a:rPr>
              <a:t>这部歌剧的序曲被设定为一个无忧无虑的青少年派对，朋友们喝酒跳舞，享受彼此的陪伴。一切看起来都很美好，直到普布利奥突然闯入并宣布提托必须将贝伦尼斯送走，因为他将成为皇帝。这使得所有的光芒瞬间消失，提托不得不做出牺牲。导演想要通过这种设定来表现成为皇帝意味着什么，以及这一身份所带来的必须做出的牺牲。</a:t>
            </a:r>
            <a:endParaRPr lang="en-US" altLang="zh-CN" sz="800" dirty="0">
              <a:effectLst/>
              <a:latin typeface="PingFang SC" panose="020B0400000000000000" pitchFamily="34" charset="-122"/>
              <a:ea typeface="PingFang SC" panose="020B0400000000000000" pitchFamily="34" charset="-122"/>
            </a:endParaRPr>
          </a:p>
          <a:p>
            <a:endParaRPr lang="en-US" altLang="zh-CN" sz="800" dirty="0">
              <a:latin typeface="PingFang SC" panose="020B0400000000000000" pitchFamily="34" charset="-122"/>
              <a:ea typeface="PingFang SC" panose="020B0400000000000000" pitchFamily="34" charset="-122"/>
            </a:endParaRPr>
          </a:p>
          <a:p>
            <a:r>
              <a:rPr lang="zh-CN" altLang="en-US" sz="800" dirty="0">
                <a:effectLst/>
                <a:latin typeface="Helvetica Neue" panose="02000503000000020004" pitchFamily="2" charset="0"/>
              </a:rPr>
              <a:t>权力的代价</a:t>
            </a:r>
          </a:p>
          <a:p>
            <a:r>
              <a:rPr lang="zh-CN" altLang="en-US" sz="800" dirty="0">
                <a:effectLst/>
                <a:latin typeface="Helvetica Neue" panose="02000503000000020004" pitchFamily="2" charset="0"/>
              </a:rPr>
              <a:t>当公众得知提托将成为皇帝时，他的朋友们对他的态度发生了变化。一切都不再像以前那样了。从一个无辜的朋友群体变成了一个充满猜疑、嫉妒，由此产生的是被操纵和误解的人群。这种人群变化在三位主角</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一个充满猜疑的团体中尤为明显。</a:t>
            </a:r>
          </a:p>
          <a:p>
            <a:r>
              <a:rPr lang="zh-CN" altLang="en-US" sz="800" dirty="0">
                <a:effectLst/>
                <a:latin typeface="Helvetica Neue" panose="02000503000000020004" pitchFamily="2" charset="0"/>
              </a:rPr>
              <a:t>合唱团的角色在这里是一个古希腊合唱团，与提托及其世界紧密相连，他们对他有深厚的共鸣。但他们也被包围在无尽的责任和束缚中，合唱团在这里代表了被排除在外、不自由和强迫的观点。</a:t>
            </a:r>
          </a:p>
          <a:p>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对诚实的渴望</a:t>
            </a:r>
          </a:p>
          <a:p>
            <a:r>
              <a:rPr lang="zh-CN" altLang="en-US" sz="800" dirty="0">
                <a:effectLst/>
                <a:latin typeface="Helvetica Neue" panose="02000503000000020004" pitchFamily="2" charset="0"/>
              </a:rPr>
              <a:t>特别是在提托试图找到真相后。在此之前，他有一首咏叹调，在咏叹调中他决定，他在新的生活中所期待的，现在需要一位罗马妻子，而不是因为爱而是因为需要一个妻子。</a:t>
            </a:r>
          </a:p>
          <a:p>
            <a:r>
              <a:rPr lang="zh-CN" altLang="en-US" sz="800" dirty="0">
                <a:effectLst/>
                <a:latin typeface="Helvetica Neue" panose="02000503000000020004" pitchFamily="2" charset="0"/>
              </a:rPr>
              <a:t>这位混合性格的女性，塞维利亚，与其他角色不同，她虽然受到了伤害，但她保持纯洁，仍然忠诚于自己。</a:t>
            </a:r>
          </a:p>
          <a:p>
            <a:r>
              <a:rPr lang="zh-CN" altLang="en-US" sz="800" dirty="0">
                <a:effectLst/>
                <a:latin typeface="PingFang SC" panose="020B0400000000000000" pitchFamily="34" charset="-122"/>
                <a:ea typeface="PingFang SC" panose="020B0400000000000000" pitchFamily="34" charset="-122"/>
              </a:rPr>
              <a:t>当提托告诉他的爱人安尼奥，他将与塞维利亚结婚时，安尼奥并没有说</a:t>
            </a:r>
            <a:r>
              <a:rPr lang="zh-CN" altLang="en-US"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不，我爱你</a:t>
            </a:r>
            <a:r>
              <a:rPr lang="zh-CN" altLang="en-US"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，而是说：</a:t>
            </a:r>
            <a:r>
              <a:rPr lang="zh-CN" altLang="en-US"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好的，好的，你可以拥有她。</a:t>
            </a:r>
            <a:r>
              <a:rPr lang="zh-CN" altLang="en-US" sz="800" dirty="0">
                <a:effectLst/>
                <a:latin typeface="Helvetica Neue" panose="02000503000000020004" pitchFamily="2" charset="0"/>
                <a:ea typeface="PingFang SC" panose="020B0400000000000000" pitchFamily="34" charset="-122"/>
              </a:rPr>
              <a:t>” </a:t>
            </a:r>
            <a:r>
              <a:rPr lang="zh-CN" altLang="en-US" sz="800" dirty="0">
                <a:effectLst/>
                <a:latin typeface="PingFang SC" panose="020B0400000000000000" pitchFamily="34" charset="-122"/>
                <a:ea typeface="PingFang SC" panose="020B0400000000000000" pitchFamily="34" charset="-122"/>
              </a:rPr>
              <a:t>但塞维利亚直接回应说：</a:t>
            </a:r>
            <a:r>
              <a:rPr lang="zh-CN" altLang="en-US"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你必须娶我。但是你知道我已经心有所属。</a:t>
            </a:r>
            <a:r>
              <a:rPr lang="zh-CN" altLang="en-US" sz="800" dirty="0">
                <a:effectLst/>
                <a:latin typeface="Helvetica Neue" panose="02000503000000020004" pitchFamily="2" charset="0"/>
                <a:ea typeface="PingFang SC" panose="020B0400000000000000" pitchFamily="34" charset="-122"/>
              </a:rPr>
              <a:t>” </a:t>
            </a:r>
            <a:r>
              <a:rPr lang="zh-CN" altLang="en-US" sz="800" dirty="0">
                <a:effectLst/>
                <a:latin typeface="PingFang SC" panose="020B0400000000000000" pitchFamily="34" charset="-122"/>
                <a:ea typeface="PingFang SC" panose="020B0400000000000000" pitchFamily="34" charset="-122"/>
              </a:rPr>
              <a:t>然后她转向提托说：</a:t>
            </a:r>
            <a:r>
              <a:rPr lang="zh-CN" altLang="en-US"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对不起，但我爱的是他。</a:t>
            </a:r>
            <a:r>
              <a:rPr lang="zh-CN" altLang="en-US" sz="800" dirty="0">
                <a:effectLst/>
                <a:latin typeface="Helvetica Neue" panose="02000503000000020004" pitchFamily="2" charset="0"/>
                <a:ea typeface="PingFang SC" panose="020B0400000000000000" pitchFamily="34" charset="-122"/>
              </a:rPr>
              <a:t>” </a:t>
            </a:r>
            <a:r>
              <a:rPr lang="zh-CN" altLang="en-US" sz="800" dirty="0">
                <a:effectLst/>
                <a:latin typeface="PingFang SC" panose="020B0400000000000000" pitchFamily="34" charset="-122"/>
                <a:ea typeface="PingFang SC" panose="020B0400000000000000" pitchFamily="34" charset="-122"/>
              </a:rPr>
              <a:t>并开始向提托表达。这一直接和坦率的对话令提托欣喜，因为他终于遇到一个真诚的人，这个人敢于表达真实的感受和看法。</a:t>
            </a:r>
          </a:p>
          <a:p>
            <a:endParaRPr lang="zh-CN" altLang="en-US" sz="800" dirty="0">
              <a:effectLst/>
              <a:latin typeface="PingFang SC" panose="020B0400000000000000" pitchFamily="34" charset="-122"/>
              <a:ea typeface="PingFang SC" panose="020B0400000000000000" pitchFamily="34" charset="-122"/>
            </a:endParaRPr>
          </a:p>
        </p:txBody>
      </p:sp>
      <p:sp>
        <p:nvSpPr>
          <p:cNvPr id="4" name="TextBox 3">
            <a:extLst>
              <a:ext uri="{FF2B5EF4-FFF2-40B4-BE49-F238E27FC236}">
                <a16:creationId xmlns:a16="http://schemas.microsoft.com/office/drawing/2014/main" id="{12510932-C9A4-3155-8705-CBA43557621E}"/>
              </a:ext>
            </a:extLst>
          </p:cNvPr>
          <p:cNvSpPr txBox="1"/>
          <p:nvPr/>
        </p:nvSpPr>
        <p:spPr>
          <a:xfrm>
            <a:off x="4952999" y="81023"/>
            <a:ext cx="4619263" cy="6370975"/>
          </a:xfrm>
          <a:prstGeom prst="rect">
            <a:avLst/>
          </a:prstGeom>
          <a:noFill/>
        </p:spPr>
        <p:txBody>
          <a:bodyPr wrap="square">
            <a:spAutoFit/>
          </a:bodyPr>
          <a:lstStyle/>
          <a:p>
            <a:r>
              <a:rPr lang="zh-CN" altLang="en-US" sz="800" dirty="0">
                <a:effectLst/>
                <a:latin typeface="+mn-ea"/>
              </a:rPr>
              <a:t>音乐的出发点</a:t>
            </a:r>
          </a:p>
          <a:p>
            <a:r>
              <a:rPr lang="zh-CN" altLang="en-US" sz="800" dirty="0">
                <a:effectLst/>
                <a:latin typeface="+mn-ea"/>
              </a:rPr>
              <a:t>我的灵感主要来源于音乐。我听到一段音乐，就能想象出一个场景或情形。在赛斯托的一首重要咏叹调中，我想象出与维特利亚的大戏，其中神灵参与，使场面变得震撼人心。这些音乐上的高潮帮助我解释想要讲述的故事。我与歌剧的工作始于聆听。虽然我曾想过简化一些宣叙调，但最终决定保留它们，以便能够更深入地聆听和欣赏音乐中的精彩部分。</a:t>
            </a:r>
            <a:endParaRPr lang="en-US" altLang="zh-CN" sz="800" dirty="0">
              <a:effectLst/>
              <a:latin typeface="+mn-ea"/>
            </a:endParaRPr>
          </a:p>
          <a:p>
            <a:endParaRPr lang="en-US" altLang="zh-CN" sz="800" dirty="0">
              <a:latin typeface="+mn-ea"/>
            </a:endParaRPr>
          </a:p>
          <a:p>
            <a:r>
              <a:rPr lang="zh-CN" altLang="en-US" sz="800" dirty="0">
                <a:effectLst/>
                <a:latin typeface="+mn-ea"/>
              </a:rPr>
              <a:t>在自恋的世界中的仁慈</a:t>
            </a:r>
          </a:p>
          <a:p>
            <a:r>
              <a:rPr lang="zh-CN" altLang="en-US" sz="800" dirty="0">
                <a:effectLst/>
                <a:latin typeface="+mn-ea"/>
              </a:rPr>
              <a:t>一种当代的解读方式对于莫扎特的歌剧</a:t>
            </a:r>
          </a:p>
          <a:p>
            <a:endParaRPr lang="zh-CN" altLang="en-US" sz="800" dirty="0">
              <a:effectLst/>
              <a:latin typeface="+mn-ea"/>
            </a:endParaRPr>
          </a:p>
          <a:p>
            <a:r>
              <a:rPr lang="zh-CN" altLang="en-US" sz="800" dirty="0">
                <a:effectLst/>
                <a:latin typeface="+mn-ea"/>
              </a:rPr>
              <a:t>在莫扎特的歌剧中，皇帝提托几乎已成为他无限的恩典和宽容</a:t>
            </a:r>
            <a:r>
              <a:rPr lang="en-US" altLang="zh-CN" sz="800" dirty="0">
                <a:effectLst/>
                <a:latin typeface="+mn-ea"/>
              </a:rPr>
              <a:t>——</a:t>
            </a:r>
            <a:r>
              <a:rPr lang="zh-CN" altLang="en-US" sz="800" dirty="0">
                <a:effectLst/>
                <a:latin typeface="+mn-ea"/>
              </a:rPr>
              <a:t>他的“仁慈”的代名词。在</a:t>
            </a:r>
            <a:r>
              <a:rPr lang="en-GB" sz="800" dirty="0" err="1">
                <a:effectLst/>
                <a:latin typeface="+mn-ea"/>
              </a:rPr>
              <a:t>Jetske</a:t>
            </a:r>
            <a:r>
              <a:rPr lang="en-GB" sz="800" dirty="0">
                <a:effectLst/>
                <a:latin typeface="+mn-ea"/>
              </a:rPr>
              <a:t> </a:t>
            </a:r>
            <a:r>
              <a:rPr lang="en-GB" sz="800" dirty="0" err="1">
                <a:effectLst/>
                <a:latin typeface="+mn-ea"/>
              </a:rPr>
              <a:t>Mijnssen</a:t>
            </a:r>
            <a:r>
              <a:rPr lang="zh-CN" altLang="en-US" sz="800" dirty="0">
                <a:effectLst/>
                <a:latin typeface="+mn-ea"/>
              </a:rPr>
              <a:t>的戏剧解读中，我们看到这种美德是如何代价昂贵的，以及伴随的痛苦和绝望。我和心理分析学家</a:t>
            </a:r>
            <a:r>
              <a:rPr lang="en-GB" sz="800" dirty="0" err="1">
                <a:effectLst/>
                <a:latin typeface="+mn-ea"/>
              </a:rPr>
              <a:t>Dr.</a:t>
            </a:r>
            <a:r>
              <a:rPr lang="en-GB" sz="800" dirty="0">
                <a:effectLst/>
                <a:latin typeface="+mn-ea"/>
              </a:rPr>
              <a:t> </a:t>
            </a:r>
            <a:r>
              <a:rPr lang="en-GB" sz="800" dirty="0" err="1">
                <a:effectLst/>
                <a:latin typeface="+mn-ea"/>
              </a:rPr>
              <a:t>Benigna</a:t>
            </a:r>
            <a:r>
              <a:rPr lang="en-GB" sz="800" dirty="0">
                <a:effectLst/>
                <a:latin typeface="+mn-ea"/>
              </a:rPr>
              <a:t> </a:t>
            </a:r>
            <a:r>
              <a:rPr lang="en-GB" sz="800" dirty="0" err="1">
                <a:effectLst/>
                <a:latin typeface="+mn-ea"/>
              </a:rPr>
              <a:t>Gerisch</a:t>
            </a:r>
            <a:r>
              <a:rPr lang="zh-CN" altLang="en-US" sz="800" dirty="0">
                <a:effectLst/>
                <a:latin typeface="+mn-ea"/>
              </a:rPr>
              <a:t>讨论了这个主题，她在柏林的国际精神分析大学教授，研究几年来关于文化和心理的自杀和自我优化问题。</a:t>
            </a:r>
          </a:p>
          <a:p>
            <a:endParaRPr lang="zh-CN" altLang="en-US" sz="800" dirty="0">
              <a:effectLst/>
              <a:latin typeface="+mn-ea"/>
            </a:endParaRPr>
          </a:p>
          <a:p>
            <a:r>
              <a:rPr lang="zh-CN" altLang="en-US" sz="800" dirty="0">
                <a:effectLst/>
                <a:latin typeface="+mn-ea"/>
              </a:rPr>
              <a:t>莫扎特在</a:t>
            </a:r>
            <a:r>
              <a:rPr lang="en-US" altLang="zh-CN" sz="800" dirty="0">
                <a:effectLst/>
                <a:latin typeface="+mn-ea"/>
              </a:rPr>
              <a:t>1791</a:t>
            </a:r>
            <a:r>
              <a:rPr lang="zh-CN" altLang="en-US" sz="800" dirty="0">
                <a:effectLst/>
                <a:latin typeface="+mn-ea"/>
              </a:rPr>
              <a:t>年创作了这部歌剧</a:t>
            </a:r>
            <a:r>
              <a:rPr lang="en-US" altLang="zh-CN" sz="800" dirty="0">
                <a:effectLst/>
                <a:latin typeface="+mn-ea"/>
              </a:rPr>
              <a:t>《</a:t>
            </a:r>
            <a:r>
              <a:rPr lang="zh-CN" altLang="en-US" sz="800" dirty="0">
                <a:effectLst/>
                <a:latin typeface="+mn-ea"/>
              </a:rPr>
              <a:t>提托的仁慈</a:t>
            </a:r>
            <a:r>
              <a:rPr lang="en-US" altLang="zh-CN" sz="800" dirty="0">
                <a:effectLst/>
                <a:latin typeface="+mn-ea"/>
              </a:rPr>
              <a:t>》</a:t>
            </a:r>
            <a:r>
              <a:rPr lang="zh-CN" altLang="en-US" sz="800" dirty="0">
                <a:effectLst/>
                <a:latin typeface="+mn-ea"/>
              </a:rPr>
              <a:t>。作为一位君主，该剧反映了启蒙时代的理想，即一个即使在面对最高的个人侮辱和绝对的权力时也能保持自制和宽容的好领导者。他没有以残酷和暴力回应背叛和对生命的攻击。我们可以从这个启蒙理想中看到与当今对自我提升和成为“最好版本的自己”潮流之间的联系吗？答案是否定的。与提托的形象不同，现代社会强调个人与性能的竞争，这是高度竞争性和对自我利益的关注。这与提托的道德品质</a:t>
            </a:r>
            <a:r>
              <a:rPr lang="en-US" altLang="zh-CN" sz="800" dirty="0">
                <a:effectLst/>
                <a:latin typeface="+mn-ea"/>
              </a:rPr>
              <a:t>——</a:t>
            </a:r>
            <a:r>
              <a:rPr lang="zh-CN" altLang="en-US" sz="800" dirty="0">
                <a:effectLst/>
                <a:latin typeface="+mn-ea"/>
              </a:rPr>
              <a:t>成为一个好人</a:t>
            </a:r>
            <a:r>
              <a:rPr lang="en-US" altLang="zh-CN" sz="800" dirty="0">
                <a:effectLst/>
                <a:latin typeface="+mn-ea"/>
              </a:rPr>
              <a:t>——</a:t>
            </a:r>
            <a:r>
              <a:rPr lang="zh-CN" altLang="en-US" sz="800" dirty="0">
                <a:effectLst/>
                <a:latin typeface="+mn-ea"/>
              </a:rPr>
              <a:t>通常是不相符的。</a:t>
            </a:r>
            <a:br>
              <a:rPr lang="zh-CN" altLang="en-US" sz="800" dirty="0">
                <a:effectLst/>
                <a:latin typeface="+mn-ea"/>
              </a:rPr>
            </a:br>
            <a:endParaRPr lang="zh-CN" altLang="en-US" sz="800" dirty="0">
              <a:effectLst/>
              <a:latin typeface="+mn-ea"/>
            </a:endParaRPr>
          </a:p>
          <a:p>
            <a:r>
              <a:rPr lang="zh-CN" altLang="en-US" sz="800" dirty="0">
                <a:effectLst/>
                <a:latin typeface="+mn-ea"/>
              </a:rPr>
              <a:t>社会互动的意义是什么？</a:t>
            </a:r>
          </a:p>
          <a:p>
            <a:r>
              <a:rPr lang="zh-CN" altLang="en-US" sz="800" dirty="0">
                <a:effectLst/>
                <a:latin typeface="+mn-ea"/>
              </a:rPr>
              <a:t>这意味着在人际关系中，那些以他人为中心的关系，如爱和爱的能力，往往会受到忽视。</a:t>
            </a:r>
          </a:p>
          <a:p>
            <a:endParaRPr lang="zh-CN" altLang="en-US" sz="800" dirty="0">
              <a:effectLst/>
              <a:latin typeface="+mn-ea"/>
            </a:endParaRPr>
          </a:p>
          <a:p>
            <a:r>
              <a:rPr lang="zh-CN" altLang="en-US" sz="800" dirty="0">
                <a:effectLst/>
                <a:latin typeface="+mn-ea"/>
              </a:rPr>
              <a:t>在莫扎特的歌剧中，我们不能不谈到爱的能力，尽管在三位主要人物</a:t>
            </a:r>
            <a:r>
              <a:rPr lang="en-US" altLang="zh-CN" sz="800" dirty="0">
                <a:effectLst/>
                <a:latin typeface="+mn-ea"/>
              </a:rPr>
              <a:t>——</a:t>
            </a:r>
            <a:r>
              <a:rPr lang="zh-CN" altLang="en-US" sz="800" dirty="0">
                <a:effectLst/>
                <a:latin typeface="+mn-ea"/>
              </a:rPr>
              <a:t>维特利亚、提托和赛斯托之间，人际关系方面发生了一些让人困惑的事情，特别是赛斯托的角色似乎特别矛盾，这样的人物似乎只能在一部正剧中想象出来</a:t>
            </a:r>
            <a:r>
              <a:rPr lang="en-US" altLang="zh-CN" sz="800" dirty="0">
                <a:effectLst/>
                <a:latin typeface="+mn-ea"/>
              </a:rPr>
              <a:t>…</a:t>
            </a:r>
          </a:p>
          <a:p>
            <a:r>
              <a:rPr lang="zh-CN" altLang="en-US" sz="800" dirty="0">
                <a:effectLst/>
                <a:latin typeface="+mn-ea"/>
              </a:rPr>
              <a:t>实际上，这是非常人性的表现。</a:t>
            </a:r>
          </a:p>
          <a:p>
            <a:endParaRPr lang="zh-CN" altLang="en-US" sz="800" dirty="0">
              <a:effectLst/>
              <a:latin typeface="+mn-ea"/>
            </a:endParaRPr>
          </a:p>
          <a:p>
            <a:r>
              <a:rPr lang="zh-CN" altLang="en-US" sz="800" dirty="0">
                <a:effectLst/>
                <a:latin typeface="+mn-ea"/>
              </a:rPr>
              <a:t>从心理分析的角度，您如何看待这个人物的合理性？</a:t>
            </a:r>
          </a:p>
          <a:p>
            <a:r>
              <a:rPr lang="zh-CN" altLang="en-US" sz="800" dirty="0">
                <a:effectLst/>
                <a:latin typeface="+mn-ea"/>
              </a:rPr>
              <a:t>是的，这是典型的人性，这种不一致性。这就是为什么我们在面对人际冲突时会感到如此困难。从心理分析的视角，我们可以说：这是不可能的！但考虑到复杂性和多重性，我们可以理解这种矛盾和撕裂感。或者，一个人可能会在被背叛或欺骗后仍然爱着另一个人。这是怎么可能的呢？</a:t>
            </a:r>
            <a:br>
              <a:rPr lang="zh-CN" altLang="en-US" sz="800" dirty="0">
                <a:effectLst/>
                <a:latin typeface="+mn-ea"/>
              </a:rPr>
            </a:br>
            <a:endParaRPr lang="zh-CN" altLang="en-US" sz="800" dirty="0">
              <a:effectLst/>
              <a:latin typeface="+mn-ea"/>
            </a:endParaRPr>
          </a:p>
          <a:p>
            <a:r>
              <a:rPr lang="zh-CN" altLang="en-US" sz="800" dirty="0">
                <a:effectLst/>
                <a:latin typeface="+mn-ea"/>
              </a:rPr>
              <a:t>是的，怎么可能一个人会准备好杀死他的最好的朋友，只是为了向维特利亚证明他的爱呢？如果仔细观察，我们会发现，总有另一面，一个内在的倾向或某种逻辑，解释了为什么一个人会突然做出奇怪的事情。</a:t>
            </a:r>
            <a:br>
              <a:rPr lang="zh-CN" altLang="en-US" sz="800" dirty="0">
                <a:effectLst/>
                <a:latin typeface="+mn-ea"/>
              </a:rPr>
            </a:br>
            <a:endParaRPr lang="zh-CN" altLang="en-US" sz="800" dirty="0">
              <a:effectLst/>
              <a:latin typeface="+mn-ea"/>
            </a:endParaRPr>
          </a:p>
          <a:p>
            <a:r>
              <a:rPr lang="zh-CN" altLang="en-US" sz="800" dirty="0">
                <a:effectLst/>
                <a:latin typeface="+mn-ea"/>
              </a:rPr>
              <a:t>让我们看看维特利亚。这里可能确实是一个最初与描述的自我优化者行为一致，表现出强烈的自恋倾向的人物。</a:t>
            </a:r>
          </a:p>
          <a:p>
            <a:r>
              <a:rPr lang="zh-CN" altLang="en-US" sz="800" dirty="0">
                <a:effectLst/>
                <a:latin typeface="+mn-ea"/>
              </a:rPr>
              <a:t>是的，一个有趣的女性角色，她以“自我优化者”的能量行事</a:t>
            </a:r>
            <a:r>
              <a:rPr lang="en-US" altLang="zh-CN" sz="800" dirty="0">
                <a:effectLst/>
                <a:latin typeface="+mn-ea"/>
              </a:rPr>
              <a:t>——</a:t>
            </a:r>
            <a:r>
              <a:rPr lang="zh-CN" altLang="en-US" sz="800" dirty="0">
                <a:effectLst/>
                <a:latin typeface="+mn-ea"/>
              </a:rPr>
              <a:t>高度自我中心、自我提升的人。事实上，这种路径可能导致极端的自我中心和轻浮的行为，这通常会导致严重的个人问题，甚至背叛，这些她可能一直在进行。</a:t>
            </a:r>
            <a:br>
              <a:rPr lang="zh-CN" altLang="en-US" sz="800" dirty="0">
                <a:effectLst/>
                <a:latin typeface="+mn-ea"/>
              </a:rPr>
            </a:br>
            <a:endParaRPr lang="zh-CN" altLang="en-US" sz="800" dirty="0">
              <a:effectLst/>
              <a:latin typeface="+mn-ea"/>
            </a:endParaRPr>
          </a:p>
          <a:p>
            <a:r>
              <a:rPr lang="zh-CN" altLang="en-US" sz="800" dirty="0">
                <a:effectLst/>
                <a:latin typeface="+mn-ea"/>
              </a:rPr>
              <a:t>从您的心理分析实践经验来看，这种危机能否引发某种转变或思维改变？</a:t>
            </a:r>
          </a:p>
          <a:p>
            <a:r>
              <a:rPr lang="zh-CN" altLang="en-US" sz="800" dirty="0">
                <a:effectLst/>
                <a:latin typeface="+mn-ea"/>
              </a:rPr>
              <a:t>通常情况下，我在工作中遇到的男性结构非常自恋，难以从这种结构中创造出有益的东西。但在极少数情况下，某些人能够发展出真正的创造性生活动力。</a:t>
            </a:r>
          </a:p>
          <a:p>
            <a:endParaRPr lang="zh-CN" altLang="en-US" sz="800" dirty="0">
              <a:effectLst/>
              <a:latin typeface="+mn-ea"/>
            </a:endParaRPr>
          </a:p>
          <a:p>
            <a:r>
              <a:rPr lang="zh-CN" altLang="en-US" sz="800" dirty="0">
                <a:effectLst/>
                <a:latin typeface="+mn-ea"/>
              </a:rPr>
              <a:t>接下来的部分，文章继续探讨维特利亚在剧中的角色演变，并讨论了提托如何面对背叛和个人灾难，以及他如何使用个人力量和不使用绝对权力作为回应。这些分析展示了人物深层的心理动态和剧中所体现的深刻主题。</a:t>
            </a:r>
          </a:p>
          <a:p>
            <a:endParaRPr lang="zh-CN" altLang="en-US" sz="800" dirty="0">
              <a:effectLst/>
              <a:latin typeface="+mn-ea"/>
            </a:endParaRPr>
          </a:p>
        </p:txBody>
      </p:sp>
    </p:spTree>
    <p:extLst>
      <p:ext uri="{BB962C8B-B14F-4D97-AF65-F5344CB8AC3E}">
        <p14:creationId xmlns:p14="http://schemas.microsoft.com/office/powerpoint/2010/main" val="1858905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3622</Words>
  <Application>Microsoft Macintosh PowerPoint</Application>
  <PresentationFormat>A4 Paper (210x297 mm)</PresentationFormat>
  <Paragraphs>70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PingFang SC</vt:lpstr>
      <vt:lpstr>Arial</vt:lpstr>
      <vt:lpstr>Calibri</vt:lpstr>
      <vt:lpstr>Calibri Light</vt:lpstr>
      <vt:lpstr>Helvetica Neue</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179</cp:revision>
  <cp:lastPrinted>2024-05-02T12:19:03Z</cp:lastPrinted>
  <dcterms:created xsi:type="dcterms:W3CDTF">2022-11-07T20:45:57Z</dcterms:created>
  <dcterms:modified xsi:type="dcterms:W3CDTF">2024-05-02T12:28:27Z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98e16e8-c07a-4d54-b613-7ba52508ca4b_Enabled">
    <vt:lpwstr>true</vt:lpwstr>
  </property>
  <property fmtid="{D5CDD505-2E9C-101B-9397-08002B2CF9AE}" pid="3" name="MSIP_Label_898e16e8-c07a-4d54-b613-7ba52508ca4b_SetDate">
    <vt:lpwstr>2024-05-02T11:59:04Z</vt:lpwstr>
  </property>
  <property fmtid="{D5CDD505-2E9C-101B-9397-08002B2CF9AE}" pid="4" name="MSIP_Label_898e16e8-c07a-4d54-b613-7ba52508ca4b_Method">
    <vt:lpwstr>Standard</vt:lpwstr>
  </property>
  <property fmtid="{D5CDD505-2E9C-101B-9397-08002B2CF9AE}" pid="5" name="MSIP_Label_898e16e8-c07a-4d54-b613-7ba52508ca4b_Name">
    <vt:lpwstr>Restricted – Any Recipient</vt:lpwstr>
  </property>
  <property fmtid="{D5CDD505-2E9C-101B-9397-08002B2CF9AE}" pid="6" name="MSIP_Label_898e16e8-c07a-4d54-b613-7ba52508ca4b_SiteId">
    <vt:lpwstr>06fe4af5-9412-436c-acdb-444ee0010489</vt:lpwstr>
  </property>
  <property fmtid="{D5CDD505-2E9C-101B-9397-08002B2CF9AE}" pid="7" name="MSIP_Label_898e16e8-c07a-4d54-b613-7ba52508ca4b_ActionId">
    <vt:lpwstr>98a1625e-6089-4799-8e2a-64db4a74906f</vt:lpwstr>
  </property>
  <property fmtid="{D5CDD505-2E9C-101B-9397-08002B2CF9AE}" pid="8" name="MSIP_Label_898e16e8-c07a-4d54-b613-7ba52508ca4b_ContentBits">
    <vt:lpwstr>0</vt:lpwstr>
  </property>
</Properties>
</file>