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30" r:id="rId2"/>
    <p:sldId id="534" r:id="rId3"/>
    <p:sldId id="535" r:id="rId4"/>
    <p:sldId id="536" r:id="rId5"/>
    <p:sldId id="537" r:id="rId6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IE SCHÖNE MÜLLERIN" id="{3252F97B-A1AF-4DD8-AB04-D02FE8FF14CC}">
          <p14:sldIdLst>
            <p14:sldId id="530"/>
            <p14:sldId id="534"/>
            <p14:sldId id="535"/>
            <p14:sldId id="536"/>
            <p14:sldId id="537"/>
          </p14:sldIdLst>
        </p14:section>
        <p14:section name="Default Section" id="{556C44EF-54C7-5C46-B7D4-7080E1A2127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6%8A%92%E6%83%85%E9%A3%8E%E6%A0%BC/7546425" TargetMode="External"/><Relationship Id="rId13" Type="http://schemas.openxmlformats.org/officeDocument/2006/relationships/hyperlink" Target="https://baike.baidu.com/item/%E7%A4%BE%E4%BC%9A%E7%8E%B0%E5%AE%9E/2062101" TargetMode="External"/><Relationship Id="rId3" Type="http://schemas.openxmlformats.org/officeDocument/2006/relationships/hyperlink" Target="https://baike.baidu.com/item/%E6%B5%AA%E6%BC%AB%E4%B8%BB%E4%B9%89/214808" TargetMode="External"/><Relationship Id="rId7" Type="http://schemas.openxmlformats.org/officeDocument/2006/relationships/hyperlink" Target="https://baike.baidu.com/item/%E5%8E%BB%E5%AF%BB%E6%89%BE/1526057" TargetMode="External"/><Relationship Id="rId12" Type="http://schemas.openxmlformats.org/officeDocument/2006/relationships/hyperlink" Target="https://baike.baidu.com/item/%E5%B0%8F%E8%B5%84%E4%BA%A7%E9%98%B6%E7%BA%A7/636655" TargetMode="External"/><Relationship Id="rId17" Type="http://schemas.openxmlformats.org/officeDocument/2006/relationships/hyperlink" Target="https://baike.baidu.com/item/%E5%B0%8F%E6%BA%AA%E6%97%81/49736098" TargetMode="External"/><Relationship Id="rId2" Type="http://schemas.openxmlformats.org/officeDocument/2006/relationships/hyperlink" Target="https://baike.baidu.com/item/%E8%88%92%E4%BC%AF%E7%89%B9/334915" TargetMode="External"/><Relationship Id="rId16" Type="http://schemas.openxmlformats.org/officeDocument/2006/relationships/hyperlink" Target="https://baike.baidu.com/item/%E6%B0%B4%E7%A3%A8/6534192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8%B5%B0%E5%90%91%E7%94%9F%E6%B4%BB/2283798" TargetMode="External"/><Relationship Id="rId11" Type="http://schemas.openxmlformats.org/officeDocument/2006/relationships/hyperlink" Target="https://baike.baidu.com/item/%E5%A5%A5%E5%9C%B0%E5%88%A9/149221" TargetMode="External"/><Relationship Id="rId5" Type="http://schemas.openxmlformats.org/officeDocument/2006/relationships/hyperlink" Target="https://baike.baidu.com/item/%E8%89%BA%E6%9C%AF%E6%AD%8C%E6%9B%B2/755917" TargetMode="External"/><Relationship Id="rId15" Type="http://schemas.openxmlformats.org/officeDocument/2006/relationships/hyperlink" Target="https://baike.baidu.com/item/%E5%94%B1%E5%90%A7/1482943" TargetMode="External"/><Relationship Id="rId10" Type="http://schemas.openxmlformats.org/officeDocument/2006/relationships/hyperlink" Target="https://baike.baidu.com/item/%E6%88%8F%E5%89%A7%E6%80%A7/5815195" TargetMode="External"/><Relationship Id="rId4" Type="http://schemas.openxmlformats.org/officeDocument/2006/relationships/hyperlink" Target="https://baike.baidu.com/item/%E5%A3%B0%E4%B9%90%E5%A5%97%E6%9B%B2/1219000" TargetMode="External"/><Relationship Id="rId9" Type="http://schemas.openxmlformats.org/officeDocument/2006/relationships/hyperlink" Target="https://baike.baidu.com/item/%E5%93%B2%E7%90%86%E6%80%A7/22621339" TargetMode="External"/><Relationship Id="rId14" Type="http://schemas.openxmlformats.org/officeDocument/2006/relationships/hyperlink" Target="https://baike.baidu.com/item/%E9%9F%B3%E4%B9%90%E4%BD%9C%E5%93%81/967873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A0%91%E5%B9%B2/4335518" TargetMode="External"/><Relationship Id="rId2" Type="http://schemas.openxmlformats.org/officeDocument/2006/relationships/hyperlink" Target="https://baike.baidu.com/item/%E5%A4%A7%E8%B0%83/659787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aike.baidu.com/item/%E8%B5%A4%E6%9D%A8/9907159" TargetMode="External"/><Relationship Id="rId4" Type="http://schemas.openxmlformats.org/officeDocument/2006/relationships/hyperlink" Target="https://baike.baidu.com/item/%E4%BA%91%E9%9B%80/6705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7%A3%A8%E5%9D%8A%E9%87%8C/60109326" TargetMode="External"/><Relationship Id="rId13" Type="http://schemas.openxmlformats.org/officeDocument/2006/relationships/hyperlink" Target="https://baike.baidu.com/item/%E7%BF%A0%E6%9F%8F/526804" TargetMode="External"/><Relationship Id="rId3" Type="http://schemas.openxmlformats.org/officeDocument/2006/relationships/hyperlink" Target="https://baike.baidu.com/item/%E5%B8%B8%E5%BC%80/8730315" TargetMode="External"/><Relationship Id="rId7" Type="http://schemas.openxmlformats.org/officeDocument/2006/relationships/hyperlink" Target="https://baike.baidu.com/item/%E5%B0%91%E5%A6%87/10024996" TargetMode="External"/><Relationship Id="rId12" Type="http://schemas.openxmlformats.org/officeDocument/2006/relationships/hyperlink" Target="https://baike.baidu.com/item/%E5%9E%82%E6%9F%B3/3935180" TargetMode="External"/><Relationship Id="rId2" Type="http://schemas.openxmlformats.org/officeDocument/2006/relationships/hyperlink" Target="https://baike.baidu.com/item/%E4%B8%83%E5%BC%A6%E7%90%B4/16456" TargetMode="External"/><Relationship Id="rId16" Type="http://schemas.openxmlformats.org/officeDocument/2006/relationships/hyperlink" Target="https://baike.baidu.com/item/%E9%83%BD%E5%AE%89/744453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aike.baidu.com/item/%E7%8C%8E%E7%8B%97/5240" TargetMode="External"/><Relationship Id="rId11" Type="http://schemas.openxmlformats.org/officeDocument/2006/relationships/hyperlink" Target="https://baike.baidu.com/item/%E5%90%B9%E5%87%BA/5548304" TargetMode="External"/><Relationship Id="rId5" Type="http://schemas.openxmlformats.org/officeDocument/2006/relationships/hyperlink" Target="https://baike.baidu.com/item/%E6%A3%AE%E6%9E%97%E9%87%8C/7288854" TargetMode="External"/><Relationship Id="rId15" Type="http://schemas.openxmlformats.org/officeDocument/2006/relationships/hyperlink" Target="https://baike.baidu.com/item/%E5%A5%94%E9%A9%B0/1064" TargetMode="External"/><Relationship Id="rId10" Type="http://schemas.openxmlformats.org/officeDocument/2006/relationships/hyperlink" Target="https://baike.baidu.com/item/%E8%8F%9C%E5%9B%AD%E9%87%8C/56367293" TargetMode="External"/><Relationship Id="rId4" Type="http://schemas.openxmlformats.org/officeDocument/2006/relationships/hyperlink" Target="https://baike.baidu.com/item/%E9%B2%81%E7%89%B9%E7%90%B4/6608631" TargetMode="External"/><Relationship Id="rId9" Type="http://schemas.openxmlformats.org/officeDocument/2006/relationships/hyperlink" Target="https://baike.baidu.com/item/%E5%B0%8F%E6%9D%BE%E9%BC%A0/8485577" TargetMode="External"/><Relationship Id="rId14" Type="http://schemas.openxmlformats.org/officeDocument/2006/relationships/hyperlink" Target="https://baike.baidu.com/item/%E9%9D%92%E8%92%BF/6033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89%8B%E5%B8%95/5077149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baike.baidu.com/item/%E5%82%AC%E7%9C%A0%E6%9B%B2/186484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baike.baidu.com/item/%E5%A4%9C%E9%9B%BE/22614973" TargetMode="External"/><Relationship Id="rId4" Type="http://schemas.openxmlformats.org/officeDocument/2006/relationships/hyperlink" Target="https://baike.baidu.com/item/%E6%98%8E%E6%9C%88/463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1F0BE7F-FCE8-A72C-063C-2C445C9A2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6" r="2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  <p:pic>
        <p:nvPicPr>
          <p:cNvPr id="5" name="Grafik 4" descr="Ein Bild, das Tisch enthält.&#10;&#10;Automatisch generierte Beschreibung">
            <a:extLst>
              <a:ext uri="{FF2B5EF4-FFF2-40B4-BE49-F238E27FC236}">
                <a16:creationId xmlns:a16="http://schemas.microsoft.com/office/drawing/2014/main" id="{D35CA84A-B0E0-DB8C-F12D-15D62BF20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100506"/>
            <a:ext cx="4990944" cy="175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0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44D1387-4ADA-9203-F8BA-08A50C244F2F}"/>
              </a:ext>
            </a:extLst>
          </p:cNvPr>
          <p:cNvSpPr txBox="1"/>
          <p:nvPr/>
        </p:nvSpPr>
        <p:spPr>
          <a:xfrm>
            <a:off x="-698" y="0"/>
            <a:ext cx="49536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effectLst/>
                <a:latin typeface="Helvetica Neue"/>
              </a:rPr>
              <a:t>《</a:t>
            </a:r>
            <a:r>
              <a:rPr lang="zh-CN" altLang="en-US" sz="1000" b="0" i="0" dirty="0">
                <a:effectLst/>
                <a:latin typeface="Helvetica Neue"/>
              </a:rPr>
              <a:t>美丽的磨坊女</a:t>
            </a:r>
            <a:r>
              <a:rPr lang="en-US" altLang="zh-CN" sz="1000" b="0" i="0" dirty="0">
                <a:effectLst/>
                <a:latin typeface="Helvetica Neue"/>
              </a:rPr>
              <a:t>》</a:t>
            </a:r>
            <a:r>
              <a:rPr lang="zh-CN" altLang="en-US" sz="1000" b="0" i="0" dirty="0">
                <a:effectLst/>
                <a:latin typeface="Helvetica Neue"/>
              </a:rPr>
              <a:t>是</a:t>
            </a:r>
            <a:r>
              <a:rPr lang="zh-CN" altLang="en-US" sz="1000" b="0" i="0" strike="noStrike" dirty="0">
                <a:effectLst/>
                <a:latin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舒伯特</a:t>
            </a:r>
            <a:r>
              <a:rPr lang="zh-CN" altLang="en-US" sz="1000" b="0" i="0" dirty="0">
                <a:effectLst/>
                <a:latin typeface="Helvetica Neue"/>
              </a:rPr>
              <a:t>从德国</a:t>
            </a:r>
            <a:r>
              <a:rPr lang="zh-CN" altLang="en-US" sz="1000" b="0" i="0" strike="noStrike" dirty="0">
                <a:effectLst/>
                <a:latin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浪漫主义</a:t>
            </a:r>
            <a:r>
              <a:rPr lang="zh-CN" altLang="en-US" sz="1000" b="0" i="0" dirty="0">
                <a:effectLst/>
                <a:latin typeface="Helvetica Neue"/>
              </a:rPr>
              <a:t>诗人缪勒的同名长诗里，选出其中二十首谱写成的</a:t>
            </a:r>
            <a:r>
              <a:rPr lang="zh-CN" altLang="en-US" sz="1000" b="0" i="0" strike="noStrike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声乐套曲</a:t>
            </a:r>
            <a:r>
              <a:rPr lang="zh-CN" altLang="en-US" sz="1000" b="0" i="0" dirty="0">
                <a:effectLst/>
                <a:latin typeface="Helvetica Neue"/>
              </a:rPr>
              <a:t>。作于</a:t>
            </a:r>
            <a:r>
              <a:rPr lang="en-US" altLang="zh-CN" sz="1000" b="0" i="0" dirty="0">
                <a:effectLst/>
                <a:latin typeface="Helvetica Neue"/>
              </a:rPr>
              <a:t>1823</a:t>
            </a:r>
            <a:r>
              <a:rPr lang="zh-CN" altLang="en-US" sz="1000" b="0" i="0" dirty="0">
                <a:effectLst/>
                <a:latin typeface="Helvetica Neue"/>
              </a:rPr>
              <a:t>年。舒伯特著名的声乐套曲</a:t>
            </a:r>
            <a:r>
              <a:rPr lang="en-US" altLang="zh-CN" sz="1000" b="0" i="0" dirty="0">
                <a:effectLst/>
                <a:latin typeface="Helvetica Neue"/>
              </a:rPr>
              <a:t>《</a:t>
            </a:r>
            <a:r>
              <a:rPr lang="zh-CN" altLang="en-US" sz="1000" b="0" i="0" dirty="0">
                <a:effectLst/>
                <a:latin typeface="Helvetica Neue"/>
              </a:rPr>
              <a:t>美丽的磨坊女</a:t>
            </a:r>
            <a:r>
              <a:rPr lang="en-US" altLang="zh-CN" sz="1000" b="0" i="0" dirty="0">
                <a:effectLst/>
                <a:latin typeface="Helvetica Neue"/>
              </a:rPr>
              <a:t>》,</a:t>
            </a:r>
            <a:r>
              <a:rPr lang="zh-CN" altLang="en-US" sz="1000" b="0" i="0" dirty="0">
                <a:effectLst/>
                <a:latin typeface="Helvetica Neue"/>
              </a:rPr>
              <a:t>是浪漫主义题材声乐套曲的典范。它不仅是舒伯特自己的经历和内心真实情感的写照，更是他对</a:t>
            </a:r>
            <a:r>
              <a:rPr lang="zh-CN" altLang="en-US" sz="1000" b="0" i="0" strike="noStrike" dirty="0">
                <a:effectLst/>
                <a:latin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艺术歌曲</a:t>
            </a:r>
            <a:r>
              <a:rPr lang="zh-CN" altLang="en-US" sz="1000" b="0" i="0" dirty="0">
                <a:effectLst/>
                <a:latin typeface="Helvetica Neue"/>
              </a:rPr>
              <a:t>的热爱和执着追求的更高形式上的成果，对这一体裁的形成起了重要作用。</a:t>
            </a:r>
            <a:endParaRPr lang="en-GB" altLang="zh-CN" sz="1000" b="0" i="0" dirty="0">
              <a:effectLst/>
              <a:latin typeface="Helvetica Neue"/>
            </a:endParaRPr>
          </a:p>
          <a:p>
            <a:endParaRPr lang="en-GB" sz="1000" dirty="0">
              <a:latin typeface="Helvetica Neue"/>
            </a:endParaRPr>
          </a:p>
          <a:p>
            <a:pPr algn="l"/>
            <a:r>
              <a:rPr lang="zh-CN" altLang="en-US" sz="1000" b="0" i="0" dirty="0">
                <a:effectLst/>
                <a:latin typeface="Helvetica Neue"/>
              </a:rPr>
              <a:t>长诗所描述的主人公是一个朝气蓬勃满怀幻想</a:t>
            </a:r>
            <a:r>
              <a:rPr lang="zh-CN" altLang="en-US" sz="1000" b="0" i="0" strike="noStrike" dirty="0">
                <a:effectLst/>
                <a:latin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走向生活</a:t>
            </a:r>
            <a:r>
              <a:rPr lang="zh-CN" altLang="en-US" sz="1000" b="0" i="0" dirty="0">
                <a:effectLst/>
                <a:latin typeface="Helvetica Neue"/>
              </a:rPr>
              <a:t>旅程的青年。在孤独流浪中，他被雇为磨工，并深深地爱上了磨坊主人的女儿。但是，他的忠诚并没有打动磨坊主女儿的心，她却爱上了一个猎人。爱情的不幸使青年磨工陷入极度的悲观和苦闷之中，最后他投进清澈的河水，到水底</a:t>
            </a:r>
            <a:r>
              <a:rPr lang="zh-CN" altLang="en-US" sz="1000" b="0" i="0" strike="noStrike" dirty="0">
                <a:effectLst/>
                <a:latin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去寻找</a:t>
            </a:r>
            <a:r>
              <a:rPr lang="zh-CN" altLang="en-US" sz="1000" b="0" i="0" dirty="0">
                <a:effectLst/>
                <a:latin typeface="Helvetica Neue"/>
              </a:rPr>
              <a:t>慰藉。</a:t>
            </a:r>
            <a:endParaRPr lang="en-GB" altLang="zh-CN" sz="1000" b="0" i="0" dirty="0">
              <a:effectLst/>
              <a:latin typeface="Helvetica Neue"/>
            </a:endParaRPr>
          </a:p>
          <a:p>
            <a:pPr algn="l"/>
            <a:endParaRPr lang="zh-CN" altLang="en-US" sz="1000" b="0" i="0" dirty="0">
              <a:effectLst/>
              <a:latin typeface="Helvetica Neue"/>
            </a:endParaRPr>
          </a:p>
          <a:p>
            <a:pPr algn="l"/>
            <a:r>
              <a:rPr lang="zh-CN" altLang="en-US" sz="1000" b="0" i="0" dirty="0">
                <a:effectLst/>
                <a:latin typeface="Helvetica Neue"/>
              </a:rPr>
              <a:t>这部具有鲜明</a:t>
            </a:r>
            <a:r>
              <a:rPr lang="zh-CN" altLang="en-US" sz="1000" b="0" i="0" strike="noStrike" dirty="0">
                <a:effectLst/>
                <a:latin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抒情风格</a:t>
            </a:r>
            <a:r>
              <a:rPr lang="zh-CN" altLang="en-US" sz="1000" b="0" i="0" dirty="0">
                <a:effectLst/>
                <a:latin typeface="Helvetica Neue"/>
              </a:rPr>
              <a:t>的套曲，富有深刻的</a:t>
            </a:r>
            <a:r>
              <a:rPr lang="zh-CN" altLang="en-US" sz="1000" b="0" i="0" strike="noStrike" dirty="0">
                <a:effectLst/>
                <a:latin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哲理性</a:t>
            </a:r>
            <a:r>
              <a:rPr lang="zh-CN" altLang="en-US" sz="1000" b="0" i="0" dirty="0">
                <a:effectLst/>
                <a:latin typeface="Helvetica Neue"/>
              </a:rPr>
              <a:t>和强烈的</a:t>
            </a:r>
            <a:r>
              <a:rPr lang="zh-CN" altLang="en-US" sz="1000" b="0" i="0" strike="noStrike" dirty="0">
                <a:effectLst/>
                <a:latin typeface="Helvetica Neue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戏剧性</a:t>
            </a:r>
            <a:r>
              <a:rPr lang="zh-CN" altLang="en-US" sz="1000" b="0" i="0" dirty="0">
                <a:effectLst/>
                <a:latin typeface="Helvetica Neue"/>
              </a:rPr>
              <a:t>，它反映了当时在</a:t>
            </a:r>
            <a:r>
              <a:rPr lang="zh-CN" altLang="en-US" sz="1000" b="0" i="0" strike="noStrike" dirty="0">
                <a:effectLst/>
                <a:latin typeface="Helvetica Neue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奥地利</a:t>
            </a:r>
            <a:r>
              <a:rPr lang="zh-CN" altLang="en-US" sz="1000" b="0" i="0" dirty="0">
                <a:effectLst/>
                <a:latin typeface="Helvetica Neue"/>
              </a:rPr>
              <a:t>反动统治下的</a:t>
            </a:r>
            <a:r>
              <a:rPr lang="zh-CN" altLang="en-US" sz="1000" b="0" i="0" strike="noStrike" dirty="0">
                <a:effectLst/>
                <a:latin typeface="Helvetica Neue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小资产阶级</a:t>
            </a:r>
            <a:r>
              <a:rPr lang="zh-CN" altLang="en-US" sz="1000" b="0" i="0" dirty="0">
                <a:effectLst/>
                <a:latin typeface="Helvetica Neue"/>
              </a:rPr>
              <a:t>知识分子的郁闷、悲愤和对于光明幸福的热切期望，在一定程度上反映了十九世纪欧洲封建复辟时期的社 会现实。同时，这部套曲也表达了作者对自己的命运和</a:t>
            </a:r>
            <a:r>
              <a:rPr lang="zh-CN" altLang="en-US" sz="1000" b="0" i="0" strike="noStrike" dirty="0">
                <a:effectLst/>
                <a:latin typeface="Helvetica Neue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社会现实</a:t>
            </a:r>
            <a:r>
              <a:rPr lang="zh-CN" altLang="en-US" sz="1000" b="0" i="0" dirty="0">
                <a:effectLst/>
                <a:latin typeface="Helvetica Neue"/>
              </a:rPr>
              <a:t>的不满和怨恨。</a:t>
            </a:r>
            <a:endParaRPr lang="en-GB" altLang="zh-CN" sz="1000" b="0" i="0" dirty="0">
              <a:effectLst/>
              <a:latin typeface="Helvetica Neue"/>
            </a:endParaRPr>
          </a:p>
          <a:p>
            <a:pPr algn="l"/>
            <a:endParaRPr lang="zh-CN" altLang="en-US" sz="1000" b="0" i="0" dirty="0">
              <a:effectLst/>
              <a:latin typeface="Helvetica Neue"/>
            </a:endParaRPr>
          </a:p>
          <a:p>
            <a:pPr algn="l"/>
            <a:r>
              <a:rPr lang="zh-CN" altLang="en-US" sz="1000" b="0" i="0" dirty="0">
                <a:effectLst/>
                <a:latin typeface="Helvetica Neue"/>
              </a:rPr>
              <a:t>套曲中除了青年磨工（第一人称）的形象之外，还有辅助的形象。一个是人格化了的小河，它是主人公的忠实朋友、伴侣和唯一的安慰者；另一个是主人公的情敌</a:t>
            </a:r>
            <a:r>
              <a:rPr lang="en-US" altLang="zh-CN" sz="1000" b="0" i="0" dirty="0">
                <a:effectLst/>
                <a:latin typeface="Helvetica Neue"/>
              </a:rPr>
              <a:t>——</a:t>
            </a:r>
            <a:r>
              <a:rPr lang="zh-CN" altLang="en-US" sz="1000" b="0" i="0" dirty="0">
                <a:effectLst/>
                <a:latin typeface="Helvetica Neue"/>
              </a:rPr>
              <a:t>猎人。它们都是在钢琴伴奏中加以体现的。</a:t>
            </a:r>
            <a:endParaRPr lang="en-GB" altLang="zh-CN" sz="1000" b="0" i="0" dirty="0">
              <a:effectLst/>
              <a:latin typeface="Helvetica Neue"/>
            </a:endParaRPr>
          </a:p>
          <a:p>
            <a:pPr algn="l"/>
            <a:endParaRPr lang="zh-CN" altLang="en-US" sz="1000" b="0" i="0" dirty="0">
              <a:effectLst/>
              <a:latin typeface="Helvetica Neue"/>
            </a:endParaRPr>
          </a:p>
          <a:p>
            <a:pPr algn="l"/>
            <a:r>
              <a:rPr lang="zh-CN" altLang="en-US" sz="1000" b="0" i="0" dirty="0">
                <a:effectLst/>
                <a:latin typeface="Helvetica Neue"/>
              </a:rPr>
              <a:t>故事的结局是不幸的，但是整个套曲的情绪却是明朗、抒情的。这说明当时舒伯特虽然处在苦闷、彷徨和悲观失望中，但他对生活却仍抱有幻想、充满希望。他认为“悲痛使人的辨别能力敏锐起来，使人们的精神坚强起来”（</a:t>
            </a:r>
            <a:r>
              <a:rPr lang="en-US" altLang="zh-CN" sz="1000" b="0" i="0" dirty="0">
                <a:effectLst/>
                <a:latin typeface="Helvetica Neue"/>
              </a:rPr>
              <a:t>1824</a:t>
            </a:r>
            <a:r>
              <a:rPr lang="zh-CN" altLang="en-US" sz="1000" b="0" i="0" dirty="0">
                <a:effectLst/>
                <a:latin typeface="Helvetica Neue"/>
              </a:rPr>
              <a:t>年</a:t>
            </a:r>
            <a:r>
              <a:rPr lang="en-US" altLang="zh-CN" sz="1000" b="0" i="0" dirty="0">
                <a:effectLst/>
                <a:latin typeface="Helvetica Neue"/>
              </a:rPr>
              <a:t>3</a:t>
            </a:r>
            <a:r>
              <a:rPr lang="zh-CN" altLang="en-US" sz="1000" b="0" i="0" dirty="0">
                <a:effectLst/>
                <a:latin typeface="Helvetica Neue"/>
              </a:rPr>
              <a:t>月</a:t>
            </a:r>
            <a:r>
              <a:rPr lang="en-US" altLang="zh-CN" sz="1000" b="0" i="0" dirty="0">
                <a:effectLst/>
                <a:latin typeface="Helvetica Neue"/>
              </a:rPr>
              <a:t>25</a:t>
            </a:r>
            <a:r>
              <a:rPr lang="zh-CN" altLang="en-US" sz="1000" b="0" i="0" dirty="0">
                <a:effectLst/>
                <a:latin typeface="Helvetica Neue"/>
              </a:rPr>
              <a:t>日日记），“我的</a:t>
            </a:r>
            <a:r>
              <a:rPr lang="zh-CN" altLang="en-US" sz="1000" b="0" i="0" strike="noStrike" dirty="0">
                <a:effectLst/>
                <a:latin typeface="Helvetica Neue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音乐作品</a:t>
            </a:r>
            <a:r>
              <a:rPr lang="zh-CN" altLang="en-US" sz="1000" b="0" i="0" dirty="0">
                <a:effectLst/>
                <a:latin typeface="Helvetica Neue"/>
              </a:rPr>
              <a:t>是从我对音乐的理解和对痛苦 的理解中产生的，而那些从痛苦中产生的作品，将为世人带来幸福”（</a:t>
            </a:r>
            <a:r>
              <a:rPr lang="en-US" altLang="zh-CN" sz="1000" b="0" i="0" dirty="0">
                <a:effectLst/>
                <a:latin typeface="Helvetica Neue"/>
              </a:rPr>
              <a:t>1824</a:t>
            </a:r>
            <a:r>
              <a:rPr lang="zh-CN" altLang="en-US" sz="1000" b="0" i="0" dirty="0">
                <a:effectLst/>
                <a:latin typeface="Helvetica Neue"/>
              </a:rPr>
              <a:t>年</a:t>
            </a:r>
            <a:r>
              <a:rPr lang="en-US" altLang="zh-CN" sz="1000" b="0" i="0" dirty="0">
                <a:effectLst/>
                <a:latin typeface="Helvetica Neue"/>
              </a:rPr>
              <a:t>3</a:t>
            </a:r>
            <a:r>
              <a:rPr lang="zh-CN" altLang="en-US" sz="1000" b="0" i="0" dirty="0">
                <a:effectLst/>
                <a:latin typeface="Helvetica Neue"/>
              </a:rPr>
              <a:t>月</a:t>
            </a:r>
            <a:r>
              <a:rPr lang="en-US" altLang="zh-CN" sz="1000" b="0" i="0" dirty="0">
                <a:effectLst/>
                <a:latin typeface="Helvetica Neue"/>
              </a:rPr>
              <a:t>22</a:t>
            </a:r>
            <a:r>
              <a:rPr lang="zh-CN" altLang="en-US" sz="1000" b="0" i="0" dirty="0">
                <a:effectLst/>
                <a:latin typeface="Helvetica Neue"/>
              </a:rPr>
              <a:t>日日记）。</a:t>
            </a:r>
            <a:r>
              <a:rPr lang="en-US" altLang="zh-CN" sz="1000" b="0" i="0" dirty="0">
                <a:effectLst/>
                <a:latin typeface="Helvetica Neue"/>
              </a:rPr>
              <a:t>《</a:t>
            </a:r>
            <a:r>
              <a:rPr lang="zh-CN" altLang="en-US" sz="1000" b="0" i="0" dirty="0">
                <a:effectLst/>
                <a:latin typeface="Helvetica Neue"/>
              </a:rPr>
              <a:t>美丽的磨坊女</a:t>
            </a:r>
            <a:r>
              <a:rPr lang="en-US" altLang="zh-CN" sz="1000" b="0" i="0" dirty="0">
                <a:effectLst/>
                <a:latin typeface="Helvetica Neue"/>
              </a:rPr>
              <a:t>》</a:t>
            </a:r>
            <a:r>
              <a:rPr lang="zh-CN" altLang="en-US" sz="1000" b="0" i="0" dirty="0">
                <a:effectLst/>
                <a:latin typeface="Helvetica Neue"/>
              </a:rPr>
              <a:t>这部</a:t>
            </a:r>
            <a:r>
              <a:rPr lang="zh-CN" altLang="en-US" sz="1000" b="0" i="0" strike="noStrike" dirty="0">
                <a:effectLst/>
                <a:latin typeface="Helvetica Neu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声乐套曲</a:t>
            </a:r>
            <a:r>
              <a:rPr lang="zh-CN" altLang="en-US" sz="1000" b="0" i="0" dirty="0">
                <a:effectLst/>
                <a:latin typeface="Helvetica Neue"/>
              </a:rPr>
              <a:t>在创作思想上和作曲家所追求的理想是一致的。</a:t>
            </a:r>
            <a:endParaRPr lang="en-GB" altLang="zh-CN" sz="1000" b="0" i="0" dirty="0">
              <a:effectLst/>
              <a:latin typeface="Helvetica Neue"/>
            </a:endParaRPr>
          </a:p>
          <a:p>
            <a:pPr algn="l"/>
            <a:endParaRPr lang="en-GB" altLang="zh-CN" sz="1000" dirty="0"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1.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流浪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流水是我们的好榜样，流水是我们的好榜样，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它们日日夜夜在奔流，不停奔流向远方，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学流水好榜样，好榜样。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你看那水车旋转忙，你看那水车旋转忙，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它们飞快旋转多爽朗，它们永不疲倦地旋转忙，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那水车旋转忙，旋转忙。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再看沉重的大磨盘，歌声扬，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它们尽情欢快地在舞蹈，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它们旋转越快越欢畅，看磨盘多欢畅，多欢畅。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啊，我的乐趣是流浪，啊，我的乐趣是流浪，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我的男女主人在磨坊，让我自由地去流浪，去流浪。</a:t>
            </a:r>
          </a:p>
          <a:p>
            <a:pPr algn="l"/>
            <a:endParaRPr lang="zh-CN" altLang="en-US" sz="1000" b="0" i="0" dirty="0"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2. 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向何方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我听见小溪在歌唱，奔腾在山岗上，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它潺潺流入幽谷，多清新多嘹亮。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我不知道我将何往，我该去向何方，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我只有奔向远方，带着我心爱的手仗。</a:t>
            </a:r>
          </a:p>
          <a:p>
            <a:endParaRPr lang="en-US" sz="1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FDE618-9A8B-2337-AA19-77A36834913E}"/>
              </a:ext>
            </a:extLst>
          </p:cNvPr>
          <p:cNvSpPr txBox="1"/>
          <p:nvPr/>
        </p:nvSpPr>
        <p:spPr>
          <a:xfrm>
            <a:off x="5354973" y="0"/>
            <a:ext cx="49536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向远方啊，再向远方，沿着小溪奔向远方，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小溪不停的歌唱，歌声越唱越嘹亮。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你将带我向何方，啊，小溪向何方，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你那迷人的歌声令我陶醉神往。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我听到窃窃私语，不像溪水在歌唱，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仿佛是水仙女的歌声在水底轻轻吟唱。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5"/>
              </a:rPr>
              <a:t>唱吧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伙伴，纵情歌唱，我们愉快地去流浪，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我听到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6"/>
              </a:rPr>
              <a:t>水磨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的声音在清澈的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7"/>
              </a:rPr>
              <a:t>小溪旁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 止步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远远望见一座磨坊，四周环绕着赤扬，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水车声声歌唱，歌声多嘹亮。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“喂，欢迎你，欢迎你”水车甜蜜地唱。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看那房舍多亲切，看那窗户多明亮，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看那太阳在天空灿烂又辉煌。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“喂，小溪，亲爱的小溪，是否也这样想”。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4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，感谢小溪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你饶舌的伙伴是否也这样想？你欢笑，你歌唱，是否也这样想。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磨坊的好姑娘多令人神往。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小溪说的对，有位好姑娘。那磨房姑娘多令人向往。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是她吩咐你还是我在猜想，我要确实知道，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是她吩咐你对我这样讲。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也许真是这样，我在这样想，我心中一切期望都如愿以偿。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找到这工作我如愿以偿，得到劳动与爱情我如愿以偿。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5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，憩息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但愿我有一千条臂膀，我将使水车旋转如狂。我将吹动所有的丛林，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让磨盘转得更欢畅，让那美丽好姑娘把我牢记在心上。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但我却没有力量，无论手提，无论肩扛，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无论割麦，无论打场。徒工个个力量强。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每当黄昏大家围坐在场上，同把劳动后的憩息共享，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主人就会对我们讲：大家的工作都该得到夸奖；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那可爱的少女说：愿常像今晚一样，大家欢聚在一堂。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但愿我有一千条臂膀，我将使水车旋转如狂。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我将吹动所有的丛林，让磨盘转得更欢畅，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让那美丽好姑娘把我牢记在心上。让那磨坊好姑娘把我牢记在心上。</a:t>
            </a: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6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，疑虑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我不会问花朵，也不会问星星，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因为它们都不能解答我心中的疑虑重重。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我不是一位园丁，而星星高挂天空。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我只有去问小溪，是谁让我心动。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啊，我亲爱的小溪，为何默不作声？我心中只不过有一个期望：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1212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44D1387-4ADA-9203-F8BA-08A50C244F2F}"/>
              </a:ext>
            </a:extLst>
          </p:cNvPr>
          <p:cNvSpPr txBox="1"/>
          <p:nvPr/>
        </p:nvSpPr>
        <p:spPr>
          <a:xfrm>
            <a:off x="-698" y="0"/>
            <a:ext cx="495369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你能够用一个字，解除我疑虑重重。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你或者对我说“是”，你或者对我说“否”。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这两个字就能我的命运来决定。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啊，我亲爱的小溪，请你快告诉我，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你为何默不作声，她对我是否钟情。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「问」这是一首求爱的恋歌，在他内心深处默默的思念着美丽的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磨坊女，究竟是否也在爱他，歌中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大调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、小调的交替，显示出年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轻的磨坊小工他内心的踌躇和不安，他的渴望和焦急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7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，焦急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我常在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树干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上刻划诗文，也常在石头上雕凿刀痕，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我爱在花坛上裁种播种，用紫罗兰来表白爱情，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在每一张白纸上我都这样写着：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心心相印，心心相印，让我们永远心心相印。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我驯养一只伶俐的小八哥，它能模仿说话的声音，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它会用我温柔的语调，向它倾我满腔热忱，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八哥飞到她的窗前对她歌唱：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心心相印，心心相印，让我们永远心心相印。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当清晨微风轻轻吹拂，我总爱穿过雨后的丛林，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每一朵小花像闪烁的星辰，到处散发着清香阵阵，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小溪奔流推动水车高唱低吟：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心心相印，心心相印，让我们永远心心相印。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我眼中露出情竟殷殷，我脸颊燃烧着似火的红晕，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我嘴唇边嗫动却没有声音，只有喘息能表达我的心，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但她却从不关怀我的满腹愁云。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心心相印，心心相印，让我们永远心心相印。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「焦躁」磨坊小工，经过踌躇和探求疑问后，由于获得磨坊女的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微笑，终于使他鼓起勇气，激烈的唱出他对心中人的爱，他渴望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着让心爱的磨坊女，知道他对她的恋情和倾心，是多么的深刻和炽热。</a:t>
            </a: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8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，早安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早上好啊美丽的姑娘，你为何低头静无言？有什么忧虑挂心间？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我的问候可把你扰乱，我的目光可使你不安，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我不敢站在你的面前，我只有悄悄的走开，远离你的身边。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我只有远远地伫立，急切地向你窗前窥探，期待着和你见面。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你金发披肩的笑脸，终于出现在你的门前，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你蔚兰色的眼睛，像黎明的星星闪闪 ，像晨星闪闪。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你惺松迷人的睡眼，像洒满露珠的花瓣，在阳光的照耀下眨眼。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我心中暗暗猜想，昨晚你曾落泪呜咽，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快乐被愁云驱散，快乐被愁云驱散。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你已从梦境中苏醒，这清新舒展的早晨，又已降临在人间。</a:t>
            </a:r>
          </a:p>
          <a:p>
            <a:pPr algn="l"/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云雀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正飞翔在天边，他们纵情高唱歌声欢，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把爱的忧伤驱散，把爱的忧伤驱散。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FDE618-9A8B-2337-AA19-77A36834913E}"/>
              </a:ext>
            </a:extLst>
          </p:cNvPr>
          <p:cNvSpPr txBox="1"/>
          <p:nvPr/>
        </p:nvSpPr>
        <p:spPr>
          <a:xfrm>
            <a:off x="4952302" y="0"/>
            <a:ext cx="4953698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9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，磨工的花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小溪边开放无数小花，像蓝色眼睛轻轻的眨，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小溪啊你不见这些小花多像她的蓝眼睛神采焕发。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这就是我的心爱的花，这就是我的心爱的花。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我在她住房的小窗前，种满了无数美丽的鲜花，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每当夜深人静万籁俱寂，小花就会为我把心意表达。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我把心意向她表达，把我的心意向她表达。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每当夜晚她闭上美丽眼睛，在甜睡中梦境如画，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她会听到亲切的梦中幻影对她说：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这就是勿忘我花。这就是我的心里话，这就是我的心里话。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每当清晨她打开她的窗户，就会看到窗前开满了鲜花，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在花瓣上洒满了颗颗露珠，那就是我的泪花，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我愿和你把热泪同洒，我愿和你把热泪同洒。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，泪雨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我和她亲密地并坐在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赤杨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树荫中，我忧郁地凝视着溪中清澈的不慢慢流动。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那天边的皓月初升，星星在了眨着眼睛，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我们默默地注视水中皓月，象银光闪烁在明境。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我不去看天边的明月也是看闪烁的星，只望着她美丽的身影和她那迷人的眼睛。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她却低头凝望着溪水，似乎羡慕它的平静，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岸边那些蓝色的勿忘我，正在点头向她致敬。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小溪现在是这样宁静，皓月照亮了夜空，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我愿跳进清凉的溪水，永远安详在它怀中。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越过云和星星的倒影，小溪仍活泼地流动，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用歌声向我频频招唤：伙伴快投入我怀中。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泪水涌上了我的眼睛，水面上浪花在奔腾，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她说：暴风雨来了，让我们快回家中。</a:t>
            </a: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11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．属于我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小溪你别再喧闹，水车你快快沉默，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欢乐的小鸟别再唱歌，别再唱歌，你们别再唱歌。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田野上到处都回荡着一支同样的歌，田野上到处都回荡着一支同样的歌，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那可爱的磨房姑娘她已属于我。那可爱的磨房姑娘她已属于我。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春天，鲜花怎比得上她艳丽，太阳怎比得上她的光泽，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我无比的幸福，生活充满欢乐，仿佛走进无比奇妙的新天地。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是在说明磨坊小工陷入所谓的极端意乱情迷的忘形境界中，虽然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这只是小工的幻想，他要求小溪河自然界所有的一切和他一起欢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乐，这首歌是这个爱情故事中快乐的高潮，也是这部歌集前半部的最高潮，为最有魄力的一首。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1554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44D1387-4ADA-9203-F8BA-08A50C244F2F}"/>
              </a:ext>
            </a:extLst>
          </p:cNvPr>
          <p:cNvSpPr txBox="1"/>
          <p:nvPr/>
        </p:nvSpPr>
        <p:spPr>
          <a:xfrm>
            <a:off x="-698" y="0"/>
            <a:ext cx="4953698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12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．暂停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我的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七弦琴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常在墙上高挂，用一条美丽的绿色丝带着它。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纵然我的心中有千言万语，但却没有勇气来弹奏它。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我的思恋使我心乱如麻，我的心声需要向她表达，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我急于倾吐心中的话，爱的折磨使我难以自拔。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我在忍受着无情的鞭挞，谁能为我把这深情来传达。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心爱的七弦琴在墙上高挂，它常被阵阵微风轻轻吹拂，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也常常被蜜蜂翅膀无心拍打，使我心惊肉跳，使我暗自惊诧，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为何让绿丝带在墙上高挂，让琴弦哀叹命运的倾轧。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它是我爱情痛苦的回响，还是那新歌的前奏将要迸发？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．绿丝带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我愧对我的绿丝带，让它在墙上失去光彩，绿颜色多可爱。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亲爱的你说过你要来，我愿赠给你绿丝带，绿颜色多么可爱。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纯洁的白色虽然美好，但绿颜色更让我喜爱，绿颜色更可爱。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但愿我们的爱常存，但愿希望之花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常开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。绿颜色我们都喜爱。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请你用这条绿丝带，把你的金发束起来，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你也爱这绿丝带，你也爱这绿丝带。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我们的愿望都相同，爱情也会永远存在。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绿颜色最可爱。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绿色的丝带」年轻的磨坊小工，这时候正陶醉在初恋的快乐中，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因为那女孩子喜欢绿的颜色，而绿色是象征一种希望和年轻人的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爱情。于是他立即将系在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鲁特琴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上那条绿色丝带解下，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献给心爱的人－美丽的磨坊女，来装饰他的风采。</a:t>
            </a: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14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．猎人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那猎人在小溪旁到处寻觅，傲慢的猎人为何不到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森林里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在这里找不到野兽的踪迹，只有一头小鹿属于我自己。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你若想看我那驯良的小鹿，就把你的猎枪放在森林里，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再把你的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猎狗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在家中栓起来，你不要让那号角扰攘喧闹，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还要把零乱的头发理一理，别吓坏我那小鹿磨坊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7"/>
              </a:rPr>
              <a:t>少妇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女。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你最好快快回到森林里去，好让我在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8"/>
              </a:rPr>
              <a:t>磨坊里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安心休息，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你来打猎不啻是缘木求鱼，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9"/>
              </a:rPr>
              <a:t>小松鼠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难到会跳进池塘里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傲慢的猎人快回到丝林里，我要和三座水车安享静寂。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我想我的小宝贝会爱上你，我知道，朋友，她已为你着迷。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那野猪在黑暗里窜出树林里，它闯进了卷心菜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0"/>
              </a:rPr>
              <a:t>菜园里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它踩坏了菜蔬，践踏了田地，你若能杀死野猪，我敬佩你。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情敌猎人在第四段（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14-17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）出现，主人公开始变得愤怒，既而绝望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FDE618-9A8B-2337-AA19-77A36834913E}"/>
              </a:ext>
            </a:extLst>
          </p:cNvPr>
          <p:cNvSpPr txBox="1"/>
          <p:nvPr/>
        </p:nvSpPr>
        <p:spPr>
          <a:xfrm>
            <a:off x="4952302" y="0"/>
            <a:ext cx="495369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15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．嫉妒与矜持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你急急的奔向哪里，亲爱的小溪，是否要找到那个猎人去讲道理？回去，回去。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为爱那磨房少女，对也轻浮行为我并不在意，回去，回去。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她昨天傍晚没有在门前站立，也不曾引颈张望把别人寻觅，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当那猎人从她门前疾驰而过，也不见她的身影出现在窗里。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去，小溪，快去告诉她，去，小溪，快去她那里。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不说也好，你看我竟然找不到合适的话语，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就说：他为你做了一支芦笛，能为你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1"/>
              </a:rPr>
              <a:t>吹出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迷人的舞曲。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快去快去快去。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16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．可爱的颜色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用青草来装饰我，让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2"/>
              </a:rPr>
              <a:t>垂柳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来掩盖我，只因为我爱人她喜欢绿颜色。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让坟上生长一树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3"/>
              </a:rPr>
              <a:t>翠柏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4"/>
              </a:rPr>
              <a:t>青蒿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开满黄绿色的花朵，只因为我的爱人她喜欢绿颜色。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我也想跟她去打猎，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5"/>
              </a:rPr>
              <a:t>奔驰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在漫野荒坡。只因为她爱打猎，她已捕获了我。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即使我只能猎取毁灭，也是为爱情遭受折磨。只因为她爱打猎，打猎使她快乐。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请把我埋葬在荒坡，坟墓上绿草婆娑，只因为我亲爱的人她喜欢绿颜色。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我不要花圈和十字架，只需要四周都布满了绿颜色。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只因为我爱人她喜欢绿颜色。</a:t>
            </a: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17,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可恨的颜色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但愿我能离开这世界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,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到另一个世界生活，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因为这里森林田野都是绿颜色。我真想树上的绿叶一片一片撕得粉碎，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我诅咒地上的青草，一棵也别再活。绿色，可恨的绿颜色，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为什么会这样猖狂，骄横，幸灾乐祸，难到不见我已失魂落魄。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我情愿死在你的磨房门前，在冰天雪地里缰卧，日夜把离愁向你诉说，只把离愁向你诉说。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当猎人的号角吹响，号声使你焦灼，当你上颈向外翘望，我也能一睹芳泽。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啊，绿丝带仍然在你的金发上闪烁，在金发上闪烁。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别了，别了，握手道别，在这永诀的时刻。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18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．凋零的花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她带来无数鲜花，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16"/>
              </a:rPr>
              <a:t>都安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放在我的坟墓上，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她似乎也理解我的悲伤，让泪水不断地流下脸庞，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为什么她的花儿都凋谢？为什么她的花都消亡？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啊泪水不能使爱情复生，就象这凋零的枯枝一样，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当春天来临，寒冬过去，凋零的花儿会重新开放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我坟上的花儿都将开放，她给我的花儿也会开放。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当她行步在那山岗上，她心中一定会这样想，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鲜花都重新开放，开放！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五月已来临，残冬已隐藏，当她行步在那山岗上，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她心中一定会这样想，鲜花都重新开放，开放！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「枯萎的花朵」故事情节演变到这里，已经变成为爱情悲剧，因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为美丽的磨坊女爱的不是自己，却是一位英俊的猎人，这首歌中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用极端哀痛的旋律，以一连串下降的音符表现悲伤和失望。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843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44D1387-4ADA-9203-F8BA-08A50C244F2F}"/>
              </a:ext>
            </a:extLst>
          </p:cNvPr>
          <p:cNvSpPr txBox="1"/>
          <p:nvPr/>
        </p:nvSpPr>
        <p:spPr>
          <a:xfrm>
            <a:off x="158692" y="843677"/>
            <a:ext cx="392817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19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．磨工与小溪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当那颗痴情的心儿终于平静，花园中的百合都忆凋零，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天空中明月躲入云层，为了遮住它满面泪痕的愁容，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快乐的小天使也闭上了眼睛，用悼歌使他的灵魂得安宁。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当爱情里不再有幸酸悲痛，将有一颗新星在天边诞生。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三朵玫瑰开放，有白也有红，在荆棘中生长，永不凋谢。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那小天使殿翅飞翔在天空，每天清晨降落在尘寰中。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啊，小溪，亲爱的小溪，这话多动听，但小溪你可知道：这就是爱情。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我愿安息在你冷漠的水波中。啊小溪，亲爱的小溪，你唱歌不停。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啊小溪，亲爱的小溪，唱歌永不停。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「磨坊小工与小溪」里面分成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3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小段。第一段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先是年轻的磨坊小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工用伤心何绝望的表情，痛苦的像小溪哀诉。第二段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是小溪以安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慰跟欢愉的方式，用平静和明晰的话语柔和的摇摆着，来缓和回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答这不幸的失恋者提出的悲哀问题。第三段</a:t>
            </a:r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: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小衷，最后终于下定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决心向小溪告别，并要求为他唱出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2"/>
              </a:rPr>
              <a:t>催眠曲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，好让他在水底安息。</a:t>
            </a:r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endParaRPr lang="en-GB" altLang="zh-CN" sz="1000" dirty="0">
              <a:solidFill>
                <a:srgbClr val="333333"/>
              </a:solidFill>
              <a:latin typeface="Helvetica Neue"/>
            </a:endParaRPr>
          </a:p>
          <a:p>
            <a:pPr algn="l"/>
            <a:r>
              <a:rPr lang="en-US" altLang="zh-CN" sz="1000" b="0" i="0" dirty="0">
                <a:solidFill>
                  <a:srgbClr val="333333"/>
                </a:solidFill>
                <a:effectLst/>
                <a:latin typeface="Helvetica Neue"/>
              </a:rPr>
              <a:t>20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．小溪的摇篮曲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安睡吧，安睡吧，闭上你的眼睛，倦游的流浪者不再远行。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真情不泯，愿你心灵得平静，直到大海把小溪吞没在怀中。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睡在柔软的枕上别再苏醒，你将安居在这蓝色的水晶宫中，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轻轻荡漾，就象摇篮的摇动，好让流浪儿平安地进入梦境。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当那猎人的号角声声吹动，我的波涛声将为你分外暄腾，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勿忘我别张望，免得触影生情，愿你让他在沉睡中做个好梦。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走开吧，快离开这桥边小径，姑娘啊，你虽然美丽却残酷无情，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你的身影啊会扰乱他的平静，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但愿你能留下你那洁白的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手帕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，好让我拿来遮住他未闭的眼睛。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晚安，晚安，等万物苏醒，你就会忘掉欢乐与悲痛，</a:t>
            </a:r>
          </a:p>
          <a:p>
            <a:pPr algn="l"/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4"/>
              </a:rPr>
              <a:t>明月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初升，</a:t>
            </a:r>
            <a:r>
              <a:rPr lang="zh-CN" altLang="en-US" sz="10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夜雾</a:t>
            </a:r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迷蒙，天空却显得格外地辽阔纯净。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心灰意冷终于自溺在溪底，在潺潺的小溪流水声音催眠下，使他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悠然的进入梦乡。这首歌中，宁静伴奏单调，有着想摇篮曲一般</a:t>
            </a:r>
          </a:p>
          <a:p>
            <a:pPr algn="l"/>
            <a:r>
              <a:rPr lang="zh-CN" altLang="en-US" sz="1000" b="0" i="0" dirty="0">
                <a:solidFill>
                  <a:srgbClr val="333333"/>
                </a:solidFill>
                <a:effectLst/>
                <a:latin typeface="Helvetica Neue"/>
              </a:rPr>
              <a:t>的节奏，这一切的表现，都创造出宁静和安抚的印象。</a:t>
            </a:r>
          </a:p>
          <a:p>
            <a:pPr algn="l"/>
            <a:endParaRPr lang="zh-CN" altLang="en-US" sz="1000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9235CF-0623-DC09-2F6A-8C1975FB76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976" y="536895"/>
            <a:ext cx="5686397" cy="319393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7BDC9A2-6AFD-EE45-1DC2-D2149512C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" b="-1"/>
          <a:stretch/>
        </p:blipFill>
        <p:spPr>
          <a:xfrm>
            <a:off x="5077817" y="4046372"/>
            <a:ext cx="3838713" cy="22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4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4069</Words>
  <Application>Microsoft Macintosh PowerPoint</Application>
  <PresentationFormat>A4 Paper (210x297 mm)</PresentationFormat>
  <Paragraphs>266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325</cp:revision>
  <cp:lastPrinted>2022-12-15T13:45:23Z</cp:lastPrinted>
  <dcterms:created xsi:type="dcterms:W3CDTF">2022-11-07T20:45:57Z</dcterms:created>
  <dcterms:modified xsi:type="dcterms:W3CDTF">2023-10-14T19:32:32Z</dcterms:modified>
</cp:coreProperties>
</file>