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9" r:id="rId2"/>
    <p:sldId id="388" r:id="rId3"/>
    <p:sldId id="386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s schlaue Füchslein (2023.06.04)" id="{9682E03C-7ED9-4DA8-8CF8-FC66DB0701FF}">
          <p14:sldIdLst>
            <p14:sldId id="379"/>
            <p14:sldId id="388"/>
            <p14:sldId id="386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84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6579083" cy="1889043"/>
          </a:xfrm>
          <a:prstGeom prst="rect">
            <a:avLst/>
          </a:prstGeom>
        </p:spPr>
      </p:pic>
      <p:pic>
        <p:nvPicPr>
          <p:cNvPr id="4" name="Grafik 3" descr="Ein Bild, das draußen, Fahrrad enthält.&#10;&#10;Automatisch generierte Beschreibung">
            <a:extLst>
              <a:ext uri="{FF2B5EF4-FFF2-40B4-BE49-F238E27FC236}">
                <a16:creationId xmlns:a16="http://schemas.microsoft.com/office/drawing/2014/main" id="{AAE4BA6D-E92F-7704-6C04-45FFAA3D8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07" y="2989143"/>
            <a:ext cx="6507324" cy="366037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8E479E-2377-4EB7-B7BA-27031D61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331" y="149630"/>
            <a:ext cx="3071669" cy="160426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46A595F-46D0-9301-A532-C28D93D6AD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9612"/>
          <a:stretch/>
        </p:blipFill>
        <p:spPr>
          <a:xfrm>
            <a:off x="7015677" y="1889043"/>
            <a:ext cx="2890323" cy="48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72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A2EFF0A1-01A3-2490-E387-9669247A014F}"/>
              </a:ext>
            </a:extLst>
          </p:cNvPr>
          <p:cNvSpPr txBox="1"/>
          <p:nvPr/>
        </p:nvSpPr>
        <p:spPr>
          <a:xfrm>
            <a:off x="-698" y="0"/>
            <a:ext cx="4953698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900" b="0" i="0" dirty="0">
                <a:solidFill>
                  <a:srgbClr val="B66B6B"/>
                </a:solidFill>
                <a:effectLst/>
                <a:latin typeface="Helvetica Neue"/>
              </a:rPr>
              <a:t>简介 </a:t>
            </a:r>
            <a:r>
              <a:rPr lang="en-US" altLang="zh-CN" sz="900" b="0" i="0" dirty="0">
                <a:solidFill>
                  <a:srgbClr val="989090"/>
                </a:solidFill>
                <a:effectLst/>
                <a:latin typeface="Helvetica Neue"/>
              </a:rPr>
              <a:t>Introduction</a:t>
            </a:r>
            <a:endParaRPr lang="zh-CN" altLang="en-US" sz="900" b="0" i="0" dirty="0">
              <a:solidFill>
                <a:srgbClr val="B66B6B"/>
              </a:solidFill>
              <a:effectLst/>
              <a:latin typeface="Helvetica Neue"/>
            </a:endParaRPr>
          </a:p>
          <a:p>
            <a:pPr algn="l"/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狡猾的小狐狸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是亚纳切克的第十部歌剧，也是东欧相当重要的代表性歌剧。此剧取自捷克民间传说，剧中的动物与人类有了交流，从一只小狐狸眼中可以看到人类的感情世界，从音乐的角度又发现动物的语汇。亚纳切克让这部歌剧不再只是单纯的童话寓言，还表现出当年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69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岁的作曲家对于世间百态的精心刻画。</a:t>
            </a:r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GB" altLang="zh-CN" sz="9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B66B6B"/>
                </a:solidFill>
                <a:effectLst/>
                <a:latin typeface="Helvetica Neue"/>
              </a:rPr>
              <a:t>概述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三幕歌剧，捷克作曲家亚纳切克据杰斯诺夫利德克的小说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狐狸比斯特洛斯卡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亲自执笔撰脚本并作曲的。作于 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1921―1923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年， 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1924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年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11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月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6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日在布鲁诺首演。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亚纳切克一生共完成十部歌剧。其中有一出被销毁，有一出是单幕的，另一出是两个单幕组合而成，其余的七出是三幕作品。其中最常演出的戏码是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颜如花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卡嘉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卡芭诺娃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狡猾的小狐狸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马克罗普洛斯事件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和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自死屋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等五部。</a:t>
            </a:r>
          </a:p>
          <a:p>
            <a:pPr algn="l"/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B66B6B"/>
                </a:solidFill>
                <a:effectLst/>
                <a:latin typeface="Helvetica Neue"/>
              </a:rPr>
              <a:t>剧情简介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一只小狐狸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女高音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)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为了捕捉青蛙，不幸被猎场管理员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男中音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)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抓住，透过狗儿的帮助，她机警地逃走。由于小狐狸知道管理员、校长、商人等都爱恋着同一个女人，所以小狐狸开始捉弄他们，并把人类耍得团团转，最后这只狡猾的小狐狸还跟一只热情的公狐狸快乐地结了婚。</a:t>
            </a:r>
          </a:p>
          <a:p>
            <a:pPr algn="l"/>
            <a:endParaRPr lang="en-GB" altLang="zh-CN" sz="9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B66B6B"/>
                </a:solidFill>
                <a:effectLst/>
                <a:latin typeface="Helvetica Neue"/>
              </a:rPr>
              <a:t>分幕介绍</a:t>
            </a:r>
          </a:p>
          <a:p>
            <a:pPr algn="l"/>
            <a:r>
              <a:rPr lang="zh-CN" altLang="en-US" sz="900" b="1" i="0" dirty="0">
                <a:solidFill>
                  <a:srgbClr val="222222"/>
                </a:solidFill>
                <a:effectLst/>
                <a:latin typeface="Helvetica Neue"/>
              </a:rPr>
              <a:t>第一幕 第一场黑色又干燥的峡谷。仲夏的午后</a:t>
            </a:r>
            <a:endParaRPr lang="en-GB" altLang="zh-CN" sz="900" b="1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zh-CN" altLang="en-US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先是开幕音乐。森林管理员巡视到这里时，由于太疲倦了，坐在树下石头上以后，很快就睡着了。这时狗獾从洞里探出头来，用烟斗抽烟。蝴蝶和蜻蜓，绕着圈子在飞舞。蟋蟀和螽斯也跑出来开心地歌唱，蚊子和苍蝇也抽起烟斗来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这时青蛙出现了，想捕捉蚊子，蚊子就挣扎着逃生。一只小母狐狸碧丝特娄希卡悄悄地走出来，因为听妈妈说青蛙是可以吃的，于是开始捕捉。惊吓的青蛙，慌张地逃走时，不料跳到森林管理员的鼻子上。结果被弄醒的管理员，便地发现这只小狐狸，然后很灵巧地把它抓住。小狐狸尽管悲伤地喊叫着妈妈，还是被管理员抱走了，他说这只小狐狸一定会为孩子们带来快乐。</a:t>
            </a:r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zh-CN" altLang="en-US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第二场 湖畔管理员小屋前的花园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在管理员小屋里，被养大的小狐狸碧丝特娄希卡，这时正寂寞地呜呜叫着。接着，狗儿拉帕克就安慰她说，不要再哭了，恋爱季节即将来到。母狐狸说：“我自己虽然还不懂得什么是恋爱，却看过小鸟们在卿卿我我的情景。”拉帕克用尾巴碰触她，不料小狐狸碧丝特娄希卡却叫着说：“你真不知害臊！”然后跑掉了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这时调皮小主人佩比克来了，神气地告诉好朋友富兰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?f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克，他饲养着一只狐狸。然后把小狐狸抱起来，用木棒戮戮她的鼻子等，加以嬉弄。小狐狸碧丝特娄希卡被激怒了，于是把佩比克紧紧咬住。听到哭叫声，管理员飞也似地跑出来，把小狐狸抓过来，用绳子把她绑起来。夜深之后，小狐狸碧丝特娄希卡一边哭着，一边进入梦乡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经过一段优美的间奏曲后，东方发白，黎明来到。拉帕克先醒过来，他安慰小狐狸碧丝特娄希卡说：“你如果想逃走，我会替你安排。”公鸡昂头阔步地走过来，看到被绑的小狐狸，就加以嘲笑。母鸡们则以合唱表示：“我们要努力下蛋，卖力工作。”小狐狸听了就对母鸡们煽动地演说：“公鸡虐待母鸡们拼命工作的时代已经过去，你们应该团结起来挣脱公鸡的支配，拾回自由之身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</a:p>
          <a:p>
            <a:pPr algn="l"/>
            <a:endParaRPr lang="zh-CN" altLang="en-US" sz="9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0BEF827-29A7-BF0C-7117-9340A48749C5}"/>
              </a:ext>
            </a:extLst>
          </p:cNvPr>
          <p:cNvSpPr txBox="1"/>
          <p:nvPr/>
        </p:nvSpPr>
        <p:spPr>
          <a:xfrm>
            <a:off x="4953000" y="70549"/>
            <a:ext cx="4953698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小狐狸又说：“看你们连打倒一只公鸡的信心都没有，我看你们不如一死了之。”于是就装作死掉的模样。这群笨鸡以为她真的死了，就围到她身边，想看看究竟。不料小狐狸突然一跃而起，先把公鸡杀死，然后接连把母鸡一只只杀掉。听到鸡的悲鸣，管理员的妻子很快跑出来，举起木棍要打小狐狸，但机警的小狐狸碧丝特娄希卡很快用门牙把绳子咬断，飞也似地逃到森林里。</a:t>
            </a:r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en-GB" altLang="zh-CN" sz="9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900" b="1" i="0" dirty="0">
                <a:solidFill>
                  <a:srgbClr val="222222"/>
                </a:solidFill>
                <a:effectLst/>
                <a:latin typeface="Helvetica Neue"/>
              </a:rPr>
              <a:t>第二幕 第一场 森林中，狗獾洞穴之前。秋天的午后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。</a:t>
            </a:r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endParaRPr lang="zh-CN" altLang="en-US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小狐狸碧丝特娄希卡来到狗獾洞穴前面，对着洞穴说话。狗獾不高兴地对她说，不该窥视别人的家。她听了很生气地叫：“你虽然拥有可以住三个人的大屋子，可我只想看一看，你就这样的侮辱我，实在是可恶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因此得到了森林动物们的同情，他们终于把狗獾送交给众人去判决。狗獾觉得如果真的受到所有森林动物们的指责是无以自容的，于是气咻咻地走了。接着，小狐狸碧丝特娄希卡就大摇大摆地住进去。</a:t>
            </a:r>
          </a:p>
          <a:p>
            <a:pPr algn="l"/>
            <a:endParaRPr lang="en-GB" altLang="zh-CN" sz="9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第二场 巴塞克经营的乡村酒吧中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在这客栈兼酒吧中，瘦得像蚊子一样的校长和森林管理员在玩着扑克牌。酷似狗獾的牧师抽着烟斗看他们玩牌。管理员对校长说，应该结婚了。牧师则嘲笑管理员说，你所疼爱的小狐狸被跑掉了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在他们彼此挖苦的当中，才发现他们每人都是失恋者，而且对象似乎是同一个人，这时由管理员先唱出了大家对这位泰琳卡姑娘一直难以忘怀的歌曲。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后来牧师用拉丁语嘀咕了一些话，管理员表示听不懂，他就解释说“不可把你的肉体给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―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个女人”。管理员指着校长说：“你是在讽刺这位瘦子吧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听了这些话，校长心情变坏了，他说天快亮了，就起身回家了。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这时，酒吧主人巴塞克回来了，对酷似狗獾的牧师说，有一位新房客想到你府上看看。牧师则嘀咕说，让我又回忆起讨厌的事，说完就回家去。猎场管理员这时已经醉了，校长对巴塞克说，其实能给女人的，只有骨头，而且还要了一杯酒。老板说，这杯酒免费，但交换条件是要他说出小狐狸的故事。管理员就生气地说，她逃走了，我还来不及杀掉她。</a:t>
            </a:r>
          </a:p>
          <a:p>
            <a:pPr algn="l"/>
            <a:endParaRPr lang="en-GB" altLang="zh-CN" sz="900" dirty="0">
              <a:solidFill>
                <a:srgbClr val="222222"/>
              </a:solidFill>
              <a:latin typeface="Helvetica Neue"/>
            </a:endParaRP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第三场 月夜森林中的小径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在酒吧中喝一个晚上的酒，校长摇摇晃晃地往回家的途中，小狐狸碧丝特娄希卡从向曰葵后采出头来嘲笑他。校长误以为她就是泰琳卡，于是对她倾诉爱意，表示自己对她的爱永生不渝。小狐狸碧丝特娄希卡做出抚媚的表情，好像和他的话语产生共鸣，校长就兴奋地奔入向曰葵的树丛中。</a:t>
            </a:r>
          </a:p>
          <a:p>
            <a:pPr algn="l"/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接着，牧师也以愉快的心情走过来。他年轻时也热恋这泰琳卡。他点燃香烟，就坐在这儿回忆起往事。小狐狸碧丝特娄希卡一直注视着他的举止。突然传来猎场管理员骂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恶棍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的声音。校长和牧师才像从梦中清醒，叫嚷着：“那个男人根本不懂人类是很容易崩溃的</a:t>
            </a:r>
            <a:r>
              <a:rPr lang="en-US" altLang="zh-CN" sz="9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900" b="0" i="0" dirty="0">
                <a:solidFill>
                  <a:srgbClr val="222222"/>
                </a:solidFill>
                <a:effectLst/>
                <a:latin typeface="Helvetica Neue"/>
              </a:rPr>
              <a:t>说罢就逃之夭夭了。管理员从森林里跑出来，他拿着猎枪，下决心要把小狐狸解决掉，这时嘀咕说，她是一只邪恶的母狐狸，这次又让她跑掉了。</a:t>
            </a:r>
          </a:p>
          <a:p>
            <a:pPr algn="l"/>
            <a:endParaRPr lang="zh-CN" altLang="en-US" sz="9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7990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1670</Words>
  <Application>Microsoft Macintosh PowerPoint</Application>
  <PresentationFormat>A4 Paper (210x297 mm)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124</cp:revision>
  <cp:lastPrinted>2023-05-18T08:47:50Z</cp:lastPrinted>
  <dcterms:created xsi:type="dcterms:W3CDTF">2022-11-07T20:45:57Z</dcterms:created>
  <dcterms:modified xsi:type="dcterms:W3CDTF">2023-10-05T18:57:34Z</dcterms:modified>
</cp:coreProperties>
</file>