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418" r:id="rId2"/>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nizetti-Don Pasquale" id="{39AB4217-DE46-4C27-8C28-AD2495C85509}">
          <p14:sldIdLst>
            <p14:sldId id="418"/>
          </p14:sldIdLst>
        </p14:section>
        <p14:section name="Default Section" id="{2806D2AC-5B83-CD49-A701-2A5BBFC47D67}">
          <p14:sldIdLst/>
        </p14:section>
      </p14:sectionLst>
    </p:ex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23" autoAdjust="0"/>
    <p:restoredTop sz="94660"/>
  </p:normalViewPr>
  <p:slideViewPr>
    <p:cSldViewPr snapToGrid="0">
      <p:cViewPr varScale="1">
        <p:scale>
          <a:sx n="111" d="100"/>
          <a:sy n="111" d="100"/>
        </p:scale>
        <p:origin x="1400" y="192"/>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6/8/24</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6/8/24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6/8/24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6/8/24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6/8/24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6/8/24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6/8/24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6/8/24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6/8/24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6/8/24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6/8/24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6/8/24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6/8/24</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059CA8-8377-3CEA-BE5E-CA9A091E67F8}"/>
              </a:ext>
            </a:extLst>
          </p:cNvPr>
          <p:cNvSpPr txBox="1"/>
          <p:nvPr/>
        </p:nvSpPr>
        <p:spPr>
          <a:xfrm>
            <a:off x="392576" y="138481"/>
            <a:ext cx="4560424" cy="6494085"/>
          </a:xfrm>
          <a:prstGeom prst="rect">
            <a:avLst/>
          </a:prstGeom>
          <a:noFill/>
        </p:spPr>
        <p:txBody>
          <a:bodyPr wrap="square">
            <a:spAutoFit/>
          </a:bodyPr>
          <a:lstStyle/>
          <a:p>
            <a:r>
              <a:rPr lang="en-US" altLang="zh-CN" sz="800" dirty="0"/>
              <a:t>《</a:t>
            </a:r>
            <a:r>
              <a:rPr lang="zh-CN" altLang="en-US" sz="800" dirty="0"/>
              <a:t>死城</a:t>
            </a:r>
            <a:r>
              <a:rPr lang="en-US" altLang="zh-CN" sz="800" dirty="0"/>
              <a:t>》</a:t>
            </a:r>
            <a:r>
              <a:rPr lang="zh-CN" altLang="en-US" sz="800" dirty="0"/>
              <a:t>（</a:t>
            </a:r>
            <a:r>
              <a:rPr lang="en-GB" sz="800" dirty="0"/>
              <a:t>Die tote Stadt）</a:t>
            </a:r>
            <a:r>
              <a:rPr lang="zh-CN" altLang="en-US" sz="800" dirty="0"/>
              <a:t>是由奥地利作曲家埃里希</a:t>
            </a:r>
            <a:r>
              <a:rPr lang="en-US" altLang="zh-CN" sz="800" dirty="0"/>
              <a:t>·</a:t>
            </a:r>
            <a:r>
              <a:rPr lang="zh-CN" altLang="en-US" sz="800" dirty="0"/>
              <a:t>沃尔夫冈</a:t>
            </a:r>
            <a:r>
              <a:rPr lang="en-US" altLang="zh-CN" sz="800" dirty="0"/>
              <a:t>·</a:t>
            </a:r>
            <a:r>
              <a:rPr lang="zh-CN" altLang="en-US" sz="800" dirty="0"/>
              <a:t>科尔恩戈尔德创作的一部歌剧，首演于</a:t>
            </a:r>
            <a:r>
              <a:rPr lang="en-US" altLang="zh-CN" sz="800" dirty="0"/>
              <a:t>1920</a:t>
            </a:r>
            <a:r>
              <a:rPr lang="zh-CN" altLang="en-US" sz="800" dirty="0"/>
              <a:t>年。这部歌剧的剧情基于格奥尔格</a:t>
            </a:r>
            <a:r>
              <a:rPr lang="en-US" altLang="zh-CN" sz="800" dirty="0"/>
              <a:t>·</a:t>
            </a:r>
            <a:r>
              <a:rPr lang="zh-CN" altLang="en-US" sz="800" dirty="0"/>
              <a:t>特里默的小说</a:t>
            </a:r>
            <a:r>
              <a:rPr lang="en-US" altLang="zh-CN" sz="800" dirty="0"/>
              <a:t>《</a:t>
            </a:r>
            <a:r>
              <a:rPr lang="zh-CN" altLang="en-US" sz="800" dirty="0"/>
              <a:t>布吕赫斯的死亡</a:t>
            </a:r>
            <a:r>
              <a:rPr lang="en-US" altLang="zh-CN" sz="800" dirty="0"/>
              <a:t>》</a:t>
            </a:r>
            <a:r>
              <a:rPr lang="zh-CN" altLang="en-US" sz="800" dirty="0"/>
              <a:t>，讲述了一位名叫保罗的男主角无法摆脱对已故妻子玛丽的怀念，以及他如何在悲痛中寻找救赎的故事。</a:t>
            </a:r>
          </a:p>
          <a:p>
            <a:r>
              <a:rPr lang="zh-CN" altLang="en-US" sz="800" dirty="0"/>
              <a:t>剧情设定在比利时的一个名叫布吕赫的城市，被描绘为一座充满哀伤与往昔回忆的“死城”。保罗无法接受妻子的死亡，他在家中保留了一个关于玛丽的神龛，里面摆满了她的照片和回忆录物。他的生活似乎完全停滞在她去世的那一刻。</a:t>
            </a:r>
          </a:p>
          <a:p>
            <a:r>
              <a:rPr lang="zh-CN" altLang="en-US" sz="800" dirty="0"/>
              <a:t>一天，保罗遇到了一位与玛丽长相惊人相似的女演员玛丽埃塔。他的情感逐渐复杂化，一方面深陷于对已故妻子的回忆，另一方面又对玛丽埃塔产生了强烈的吸引。在与玛丽埃塔的互动中，保罗的内心挣扎愈发激烈，他甚至幻想着玛丽埃塔是玛丽的化身。</a:t>
            </a:r>
          </a:p>
          <a:p>
            <a:r>
              <a:rPr lang="zh-CN" altLang="en-US" sz="800" dirty="0"/>
              <a:t>随着剧情的发展，保罗开始意识到他对玛丽的记忆和对玛丽埃塔的爱恋是不同的。他经历了一系列心理与情感的冲突和抉择，包括幻想、梦魇和现实的交织。最终，他决定放下对玛丽的执着，从过去的阴影中解脱出来，开始接受新的生活。</a:t>
            </a:r>
          </a:p>
          <a:p>
            <a:r>
              <a:rPr lang="zh-CN" altLang="en-US" sz="800" dirty="0"/>
              <a:t>歌剧的结尾，保罗在一次幻想中梦见自己杀死了玛丽埃塔，这使他彻底觉醒，意识到自己必须面对现实，释放内心的悲伤。他决定移除玛丽的遗像和神龛，随着布吕赫城市的钟声响起，象征着保罗新生活的开始。</a:t>
            </a:r>
          </a:p>
          <a:p>
            <a:r>
              <a:rPr lang="en-US" altLang="zh-CN" sz="800" dirty="0"/>
              <a:t>《</a:t>
            </a:r>
            <a:r>
              <a:rPr lang="zh-CN" altLang="en-US" sz="800" dirty="0"/>
              <a:t>死城</a:t>
            </a:r>
            <a:r>
              <a:rPr lang="en-US" altLang="zh-CN" sz="800" dirty="0"/>
              <a:t>》</a:t>
            </a:r>
            <a:r>
              <a:rPr lang="zh-CN" altLang="en-US" sz="800" dirty="0"/>
              <a:t>以其丰富的心理描写和复杂的情感纠葛，加上科尔恩戈尔德的浪漫主义音乐，成为</a:t>
            </a:r>
            <a:r>
              <a:rPr lang="en-US" altLang="zh-CN" sz="800" dirty="0"/>
              <a:t>20</a:t>
            </a:r>
            <a:r>
              <a:rPr lang="zh-CN" altLang="en-US" sz="800" dirty="0"/>
              <a:t>世纪初欧洲非常流行的歌剧之一。</a:t>
            </a:r>
            <a:endParaRPr lang="en-US" altLang="zh-CN" sz="800" dirty="0"/>
          </a:p>
          <a:p>
            <a:endParaRPr lang="en-US" altLang="zh-CN" sz="800" dirty="0"/>
          </a:p>
          <a:p>
            <a:endParaRPr lang="en-US" altLang="zh-CN" sz="800" dirty="0"/>
          </a:p>
          <a:p>
            <a:endParaRPr lang="en-US" altLang="zh-CN" sz="800" dirty="0"/>
          </a:p>
          <a:p>
            <a:r>
              <a:rPr lang="zh-CN" altLang="en-US" sz="800" b="1" dirty="0"/>
              <a:t>第一幕</a:t>
            </a:r>
          </a:p>
          <a:p>
            <a:pPr>
              <a:buFont typeface="Arial" panose="020B0604020202020204" pitchFamily="34" charset="0"/>
              <a:buChar char="•"/>
            </a:pPr>
            <a:r>
              <a:rPr lang="zh-CN" altLang="en-US" sz="800" b="1" dirty="0"/>
              <a:t>场景</a:t>
            </a:r>
            <a:r>
              <a:rPr lang="zh-CN" altLang="en-US" sz="800" dirty="0"/>
              <a:t>：保罗的家中，他为已故妻子玛丽设立了一个纪念神龛。</a:t>
            </a:r>
          </a:p>
          <a:p>
            <a:pPr>
              <a:buFont typeface="Arial" panose="020B0604020202020204" pitchFamily="34" charset="0"/>
              <a:buChar char="•"/>
            </a:pPr>
            <a:r>
              <a:rPr lang="zh-CN" altLang="en-US" sz="800" b="1" dirty="0"/>
              <a:t>剧情</a:t>
            </a:r>
            <a:r>
              <a:rPr lang="zh-CN" altLang="en-US" sz="800" dirty="0"/>
              <a:t>：保罗无法释怀对玛丽的怀念，他的朋友弗兰克和他的家仆布里格尔尝试帮助他走出失落的阴影。在一次对话中，保罗讲述了他如何梦见玛丽从死里复活。此时，玛丽埃塔，一位与玛丽长得惊人相似的女演员，意外地进入了保罗的生活。保罗对玛丽埃塔产生了复杂的情感，他同时被她的魅力吸引，又将她视为玛丽的替代者。</a:t>
            </a:r>
            <a:endParaRPr lang="en-US" altLang="zh-CN" sz="800" dirty="0"/>
          </a:p>
          <a:p>
            <a:pPr>
              <a:buFont typeface="Arial" panose="020B0604020202020204" pitchFamily="34" charset="0"/>
              <a:buChar char="•"/>
            </a:pPr>
            <a:endParaRPr lang="zh-CN" altLang="en-US" sz="800" dirty="0"/>
          </a:p>
          <a:p>
            <a:r>
              <a:rPr lang="zh-CN" altLang="en-US" sz="800" b="1" dirty="0"/>
              <a:t>第二幕</a:t>
            </a:r>
          </a:p>
          <a:p>
            <a:pPr>
              <a:buFont typeface="Arial" panose="020B0604020202020204" pitchFamily="34" charset="0"/>
              <a:buChar char="•"/>
            </a:pPr>
            <a:r>
              <a:rPr lang="zh-CN" altLang="en-US" sz="800" b="1" dirty="0"/>
              <a:t>场景</a:t>
            </a:r>
            <a:r>
              <a:rPr lang="zh-CN" altLang="en-US" sz="800" dirty="0"/>
              <a:t>：保罗的家以及布吕赫的街头。</a:t>
            </a:r>
          </a:p>
          <a:p>
            <a:pPr>
              <a:buFont typeface="Arial" panose="020B0604020202020204" pitchFamily="34" charset="0"/>
              <a:buChar char="•"/>
            </a:pPr>
            <a:r>
              <a:rPr lang="zh-CN" altLang="en-US" sz="800" b="1" dirty="0"/>
              <a:t>剧情</a:t>
            </a:r>
            <a:r>
              <a:rPr lang="zh-CN" altLang="en-US" sz="800" dirty="0"/>
              <a:t>：这一幕中，保罗与玛丽埃塔的关系进一步发展。玛丽埃塔试图用她的爱和激情让保罗忘记过去，两人之间发生了一系列的互动，包括玛丽埃塔的一段舞蹈表演。然而，保罗在与玛丽埃塔共度愉快时光的同时，内心仍然无法完全摆脱对玛丽的怀念。最终，当玛丽埃塔开始唱起一首关于死亡和超越爱情的歌时，保罗的情绪失控，他激动地命令她停止歌唱，因为这让他想起了玛丽。</a:t>
            </a:r>
            <a:endParaRPr lang="en-US" altLang="zh-CN" sz="800" dirty="0"/>
          </a:p>
          <a:p>
            <a:pPr>
              <a:buFont typeface="Arial" panose="020B0604020202020204" pitchFamily="34" charset="0"/>
              <a:buChar char="•"/>
            </a:pPr>
            <a:endParaRPr lang="zh-CN" altLang="en-US" sz="800" dirty="0"/>
          </a:p>
          <a:p>
            <a:r>
              <a:rPr lang="zh-CN" altLang="en-US" sz="800" b="1" dirty="0"/>
              <a:t>第三幕</a:t>
            </a:r>
          </a:p>
          <a:p>
            <a:pPr>
              <a:buFont typeface="Arial" panose="020B0604020202020204" pitchFamily="34" charset="0"/>
              <a:buChar char="•"/>
            </a:pPr>
            <a:r>
              <a:rPr lang="zh-CN" altLang="en-US" sz="800" b="1" dirty="0"/>
              <a:t>场景</a:t>
            </a:r>
            <a:r>
              <a:rPr lang="zh-CN" altLang="en-US" sz="800" dirty="0"/>
              <a:t>：保罗的家。</a:t>
            </a:r>
          </a:p>
          <a:p>
            <a:pPr>
              <a:buFont typeface="Arial" panose="020B0604020202020204" pitchFamily="34" charset="0"/>
              <a:buChar char="•"/>
            </a:pPr>
            <a:r>
              <a:rPr lang="zh-CN" altLang="en-US" sz="800" b="1" dirty="0"/>
              <a:t>剧情</a:t>
            </a:r>
            <a:r>
              <a:rPr lang="zh-CN" altLang="en-US" sz="800" dirty="0"/>
              <a:t>：在经历了一连串关于玛丽埃塔的激烈幻想和噩梦后，保罗终于意识到他必须放下对玛丽的执念。这一幕中，保罗梦见自己杀死了玛丽埃塔，随后醒来，发现这一切只是梦境。这个梦境让他意识到，他必须面对现实，继续前行。剧末，保罗决定拆除玛丽的纪念神龛，放下过去，重新开始他的生活。随着布吕赫的钟声响起，保罗对未来充满了希望。</a:t>
            </a:r>
          </a:p>
          <a:p>
            <a:endParaRPr lang="en-US" altLang="zh-CN" sz="800" dirty="0"/>
          </a:p>
          <a:p>
            <a:r>
              <a:rPr lang="zh-CN" altLang="en-US" sz="800" dirty="0"/>
              <a:t>汉堡，</a:t>
            </a:r>
            <a:r>
              <a:rPr lang="en-US" altLang="zh-CN" sz="800" dirty="0"/>
              <a:t>1920</a:t>
            </a:r>
            <a:r>
              <a:rPr lang="zh-CN" altLang="en-US" sz="800" dirty="0"/>
              <a:t>年</a:t>
            </a:r>
            <a:r>
              <a:rPr lang="en-US" altLang="zh-CN" sz="800" dirty="0"/>
              <a:t>12</a:t>
            </a:r>
            <a:r>
              <a:rPr lang="zh-CN" altLang="en-US" sz="800" dirty="0"/>
              <a:t>月</a:t>
            </a:r>
            <a:r>
              <a:rPr lang="en-US" altLang="zh-CN" sz="800" dirty="0"/>
              <a:t>4</a:t>
            </a:r>
            <a:r>
              <a:rPr lang="zh-CN" altLang="en-US" sz="800" dirty="0"/>
              <a:t>日：“首演！作曲家到场！座无虚席！社会名流自然也在场，音乐界的知名人士也不例外！”国际媒体也在场，并将这一胜利传遍世界：“</a:t>
            </a:r>
            <a:r>
              <a:rPr lang="en-US" altLang="zh-CN" sz="800" dirty="0"/>
              <a:t>《</a:t>
            </a:r>
            <a:r>
              <a:rPr lang="zh-CN" altLang="en-US" sz="800" dirty="0"/>
              <a:t>死城</a:t>
            </a:r>
            <a:r>
              <a:rPr lang="en-US" altLang="zh-CN" sz="800" dirty="0"/>
              <a:t>》</a:t>
            </a:r>
            <a:r>
              <a:rPr lang="zh-CN" altLang="en-US" sz="800" dirty="0"/>
              <a:t>，这位仅</a:t>
            </a:r>
            <a:r>
              <a:rPr lang="en-US" altLang="zh-CN" sz="800" dirty="0"/>
              <a:t>23</a:t>
            </a:r>
            <a:r>
              <a:rPr lang="zh-CN" altLang="en-US" sz="800" dirty="0"/>
              <a:t>岁的作曲家埃里希</a:t>
            </a:r>
            <a:r>
              <a:rPr lang="en-US" altLang="zh-CN" sz="800" dirty="0"/>
              <a:t>·</a:t>
            </a:r>
            <a:r>
              <a:rPr lang="zh-CN" altLang="en-US" sz="800" dirty="0"/>
              <a:t>沃尔夫冈</a:t>
            </a:r>
            <a:r>
              <a:rPr lang="en-US" altLang="zh-CN" sz="800" dirty="0"/>
              <a:t>·</a:t>
            </a:r>
            <a:r>
              <a:rPr lang="zh-CN" altLang="en-US" sz="800" dirty="0"/>
              <a:t>科恩戈尔德的第三部舞台作品，收获了‘轰动性的成功’，‘掌声如潮’，‘热情的赞誉’：‘科恩戈尔德和参与者多次出现在台口’，评论家们这样报道。中场休息时，年轻的作曲家已被汉堡观众召唤出场。 在汉堡市剧院首演的同一天，</a:t>
            </a:r>
            <a:r>
              <a:rPr lang="en-US" altLang="zh-CN" sz="800" dirty="0"/>
              <a:t>《</a:t>
            </a:r>
            <a:r>
              <a:rPr lang="zh-CN" altLang="en-US" sz="800" dirty="0"/>
              <a:t>死城</a:t>
            </a:r>
            <a:r>
              <a:rPr lang="en-US" altLang="zh-CN" sz="800" dirty="0"/>
              <a:t>》</a:t>
            </a:r>
            <a:r>
              <a:rPr lang="zh-CN" altLang="en-US" sz="800" dirty="0"/>
              <a:t>在科隆也拉开了帷幕；奥托</a:t>
            </a:r>
            <a:r>
              <a:rPr lang="en-US" altLang="zh-CN" sz="800" dirty="0"/>
              <a:t>·</a:t>
            </a:r>
            <a:r>
              <a:rPr lang="zh-CN" altLang="en-US" sz="800" dirty="0"/>
              <a:t>克伦佩勒站在指挥台上。这样的双重首演在剧院历史上还是相当罕见的。科恩戈尔德成为当天的焦点人物：不久之后，维也纳、纽约、布拉格和苏黎世也相继上演</a:t>
            </a:r>
            <a:r>
              <a:rPr lang="en-US" altLang="zh-CN" sz="800" dirty="0"/>
              <a:t>《</a:t>
            </a:r>
            <a:r>
              <a:rPr lang="zh-CN" altLang="en-US" sz="800" dirty="0"/>
              <a:t>死城</a:t>
            </a:r>
            <a:r>
              <a:rPr lang="en-US" altLang="zh-CN" sz="800" dirty="0"/>
              <a:t>》</a:t>
            </a:r>
            <a:r>
              <a:rPr lang="zh-CN" altLang="en-US" sz="800" dirty="0"/>
              <a:t>。观众争相购票：仅在汉堡的第一个赛季，这部作品就上演了</a:t>
            </a:r>
            <a:r>
              <a:rPr lang="en-US" altLang="zh-CN" sz="800" dirty="0"/>
              <a:t>26</a:t>
            </a:r>
            <a:r>
              <a:rPr lang="zh-CN" altLang="en-US" sz="800" dirty="0"/>
              <a:t>次。这位昔日的神童，维也纳著名音乐评论家朱利叶斯</a:t>
            </a:r>
            <a:r>
              <a:rPr lang="en-US" altLang="zh-CN" sz="800" dirty="0"/>
              <a:t>·</a:t>
            </a:r>
            <a:r>
              <a:rPr lang="zh-CN" altLang="en-US" sz="800" dirty="0"/>
              <a:t>科恩戈尔德的儿子，似乎超越了人们的高期望：“一个充满活力、非常富有创造力的发明者，从小就以灵感充沛的创意能力压倒一切，现在作为青年展现得更加完美，”著名评论家理查德</a:t>
            </a:r>
            <a:r>
              <a:rPr lang="en-US" altLang="zh-CN" sz="800" dirty="0"/>
              <a:t>·</a:t>
            </a:r>
            <a:r>
              <a:rPr lang="zh-CN" altLang="en-US" sz="800" dirty="0"/>
              <a:t>斯佩赫特这样写道。但最高的赞誉来自无人能及的贾科莫</a:t>
            </a:r>
            <a:r>
              <a:rPr lang="en-US" altLang="zh-CN" sz="800" dirty="0"/>
              <a:t>·</a:t>
            </a:r>
            <a:r>
              <a:rPr lang="zh-CN" altLang="en-US" sz="800" dirty="0"/>
              <a:t>普契尼：科恩戈尔德被视为“新德国音乐最有力的希望”。</a:t>
            </a:r>
          </a:p>
        </p:txBody>
      </p:sp>
      <p:sp>
        <p:nvSpPr>
          <p:cNvPr id="4" name="TextBox 3">
            <a:extLst>
              <a:ext uri="{FF2B5EF4-FFF2-40B4-BE49-F238E27FC236}">
                <a16:creationId xmlns:a16="http://schemas.microsoft.com/office/drawing/2014/main" id="{36B2287C-44FF-02D1-C896-31059594E09B}"/>
              </a:ext>
            </a:extLst>
          </p:cNvPr>
          <p:cNvSpPr txBox="1"/>
          <p:nvPr/>
        </p:nvSpPr>
        <p:spPr>
          <a:xfrm>
            <a:off x="4953000" y="138481"/>
            <a:ext cx="4560424" cy="6370975"/>
          </a:xfrm>
          <a:prstGeom prst="rect">
            <a:avLst/>
          </a:prstGeom>
          <a:noFill/>
        </p:spPr>
        <p:txBody>
          <a:bodyPr wrap="square">
            <a:spAutoFit/>
          </a:bodyPr>
          <a:lstStyle/>
          <a:p>
            <a:r>
              <a:rPr lang="en-US" altLang="zh-CN" sz="800" dirty="0"/>
              <a:t>《</a:t>
            </a:r>
            <a:r>
              <a:rPr lang="zh-CN" altLang="en-US" sz="800" dirty="0"/>
              <a:t>死城</a:t>
            </a:r>
            <a:r>
              <a:rPr lang="en-US" altLang="zh-CN" sz="800" dirty="0"/>
              <a:t>》</a:t>
            </a:r>
            <a:r>
              <a:rPr lang="zh-CN" altLang="en-US" sz="800" dirty="0"/>
              <a:t>的轰动成功是什么原因呢？可能是心理上精妙的剧情、弗洛伊德的梦境象征主义和充满感性、色彩斑斓的音乐的幸运组合。当时，这种过度的感官刺激也引起了不同阵营的批评。作为纯粹主义者的勋伯格门徒阿多诺在</a:t>
            </a:r>
            <a:r>
              <a:rPr lang="en-US" altLang="zh-CN" sz="800" dirty="0"/>
              <a:t>1932</a:t>
            </a:r>
            <a:r>
              <a:rPr lang="zh-CN" altLang="en-US" sz="800" dirty="0"/>
              <a:t>年就已否认科恩戈尔德的音乐的“存在权”。而作为犹太人的科恩戈尔德很快就被纳粹列入了黑名单。自</a:t>
            </a:r>
            <a:r>
              <a:rPr lang="en-US" altLang="zh-CN" sz="800" dirty="0"/>
              <a:t>1934</a:t>
            </a:r>
            <a:r>
              <a:rPr lang="zh-CN" altLang="en-US" sz="800" dirty="0"/>
              <a:t>年起，他在好莱坞为马克斯</a:t>
            </a:r>
            <a:r>
              <a:rPr lang="en-US" altLang="zh-CN" sz="800" dirty="0"/>
              <a:t>·</a:t>
            </a:r>
            <a:r>
              <a:rPr lang="zh-CN" altLang="en-US" sz="800" dirty="0"/>
              <a:t>雷因哈特工作，</a:t>
            </a:r>
            <a:r>
              <a:rPr lang="en-US" altLang="zh-CN" sz="800" dirty="0"/>
              <a:t>"</a:t>
            </a:r>
            <a:r>
              <a:rPr lang="zh-CN" altLang="en-US" sz="800" dirty="0"/>
              <a:t>合并</a:t>
            </a:r>
            <a:r>
              <a:rPr lang="en-US" altLang="zh-CN" sz="800" dirty="0"/>
              <a:t>"</a:t>
            </a:r>
            <a:r>
              <a:rPr lang="zh-CN" altLang="en-US" sz="800" dirty="0"/>
              <a:t>之后他没有返回奥地利。与许多其他移民不同，科恩戈尔德在好莱坞成功地开启了第二次辉煌的职业生涯，作为电影音乐作曲家参与了如</a:t>
            </a:r>
            <a:r>
              <a:rPr lang="en-US" altLang="zh-CN" sz="800" dirty="0"/>
              <a:t>《</a:t>
            </a:r>
            <a:r>
              <a:rPr lang="zh-CN" altLang="en-US" sz="800" dirty="0"/>
              <a:t>罗宾汉</a:t>
            </a:r>
            <a:r>
              <a:rPr lang="en-US" altLang="zh-CN" sz="800" dirty="0"/>
              <a:t>》</a:t>
            </a:r>
            <a:r>
              <a:rPr lang="zh-CN" altLang="en-US" sz="800" dirty="0"/>
              <a:t>或</a:t>
            </a:r>
            <a:r>
              <a:rPr lang="en-US" altLang="zh-CN" sz="800" dirty="0"/>
              <a:t>《</a:t>
            </a:r>
            <a:r>
              <a:rPr lang="zh-CN" altLang="en-US" sz="800" dirty="0"/>
              <a:t>七海霸王</a:t>
            </a:r>
            <a:r>
              <a:rPr lang="en-US" altLang="zh-CN" sz="800" dirty="0"/>
              <a:t>》</a:t>
            </a:r>
            <a:r>
              <a:rPr lang="zh-CN" altLang="en-US" sz="800" dirty="0"/>
              <a:t>等影片。然而，他的歌剧作品却逐渐被人遗忘</a:t>
            </a:r>
            <a:r>
              <a:rPr lang="en-US" altLang="zh-CN" sz="800" dirty="0"/>
              <a:t>——</a:t>
            </a:r>
            <a:r>
              <a:rPr lang="zh-CN" altLang="en-US" sz="800" dirty="0"/>
              <a:t>甚至在他曾经取得巨大成功的汉堡，几十年来</a:t>
            </a:r>
            <a:r>
              <a:rPr lang="en-US" altLang="zh-CN" sz="800" dirty="0"/>
              <a:t>《</a:t>
            </a:r>
            <a:r>
              <a:rPr lang="zh-CN" altLang="en-US" sz="800" dirty="0"/>
              <a:t>死城</a:t>
            </a:r>
            <a:r>
              <a:rPr lang="en-US" altLang="zh-CN" sz="800" dirty="0"/>
              <a:t>》</a:t>
            </a:r>
            <a:r>
              <a:rPr lang="zh-CN" altLang="en-US" sz="800" dirty="0"/>
              <a:t>都未能上演。直到最近，这部作品的持久复兴才初现端倪。 </a:t>
            </a:r>
            <a:endParaRPr lang="en-US" altLang="zh-CN" sz="800" dirty="0"/>
          </a:p>
          <a:p>
            <a:endParaRPr lang="en-US" altLang="zh-CN" sz="800" dirty="0"/>
          </a:p>
          <a:p>
            <a:r>
              <a:rPr lang="zh-CN" altLang="en-US" sz="800" dirty="0"/>
              <a:t>对于西蒙妮</a:t>
            </a:r>
            <a:r>
              <a:rPr lang="en-US" altLang="zh-CN" sz="800" dirty="0"/>
              <a:t>·</a:t>
            </a:r>
            <a:r>
              <a:rPr lang="zh-CN" altLang="en-US" sz="800" dirty="0"/>
              <a:t>扬来说，将</a:t>
            </a:r>
            <a:r>
              <a:rPr lang="en-US" altLang="zh-CN" sz="800" dirty="0"/>
              <a:t>《</a:t>
            </a:r>
            <a:r>
              <a:rPr lang="zh-CN" altLang="en-US" sz="800" dirty="0"/>
              <a:t>死城</a:t>
            </a:r>
            <a:r>
              <a:rPr lang="en-US" altLang="zh-CN" sz="800" dirty="0"/>
              <a:t>》</a:t>
            </a:r>
            <a:r>
              <a:rPr lang="zh-CN" altLang="en-US" sz="800" dirty="0"/>
              <a:t>带回汉堡是一件心愿事项：“这部剧是二十年代的真正产物：充满异国情调和色情。很久以前我第一次接触到其中的皮埃罗之歌。这让我好奇：一部允许如此旋律性、几乎像音乐剧一样的流行旋律的歌剧是怎样的？当我打开这样一部精致、复杂但极具吸引力的乐谱时，我感到惊讶。如果你熟悉科恩戈尔德的那些伟大电影音乐，你会发现这里已经有了很多雏形，只是更加严谨和结构化。</a:t>
            </a:r>
            <a:endParaRPr lang="en-US" altLang="zh-CN" sz="800" dirty="0"/>
          </a:p>
          <a:p>
            <a:endParaRPr lang="en-US" altLang="zh-CN" sz="800" dirty="0">
              <a:effectLst/>
              <a:latin typeface="PingFang SC" panose="020B0400000000000000" pitchFamily="34" charset="-122"/>
              <a:ea typeface="PingFang SC" panose="020B0400000000000000" pitchFamily="34" charset="-122"/>
            </a:endParaRPr>
          </a:p>
          <a:p>
            <a:r>
              <a:rPr lang="en-US" altLang="zh-CN" sz="800" dirty="0"/>
              <a:t>《</a:t>
            </a:r>
            <a:r>
              <a:rPr lang="zh-CN" altLang="en-US" sz="800" dirty="0"/>
              <a:t>死城</a:t>
            </a:r>
            <a:r>
              <a:rPr lang="en-US" altLang="zh-CN" sz="800" dirty="0"/>
              <a:t>》</a:t>
            </a:r>
            <a:r>
              <a:rPr lang="zh-CN" altLang="en-US" sz="800" dirty="0"/>
              <a:t>的基础是乔治</a:t>
            </a:r>
            <a:r>
              <a:rPr lang="en-US" altLang="zh-CN" sz="800" dirty="0"/>
              <a:t>·</a:t>
            </a:r>
            <a:r>
              <a:rPr lang="zh-CN" altLang="en-US" sz="800" dirty="0"/>
              <a:t>罗登巴赫同名的戏剧，这位比利时象征主义者最初是以小说的形式来阐述的。科恩戈尔德据说被“梦幻般的幻想性剧情”所吸引，并与他的父亲一起将其改编为剧本。寡夫保罗拒绝生活，完全封闭在对逝去妻子玛丽的哀悼中。只有布里吉塔和弗兰克是他与外界的联系。直到与他的创伤进行公开对抗，保罗才爆发出被压抑的渴望。奇异的事件模糊了现实与虚幻的界限。保罗开始重新恋爱</a:t>
            </a:r>
            <a:r>
              <a:rPr lang="en-US" altLang="zh-CN" sz="800" dirty="0"/>
              <a:t>——</a:t>
            </a:r>
            <a:r>
              <a:rPr lang="zh-CN" altLang="en-US" sz="800" dirty="0"/>
              <a:t>但他爱的是谁呢？ 这种深度心理学的剧情为导演提供了丰富的实验领域。现在，汉堡的新制作由</a:t>
            </a:r>
            <a:r>
              <a:rPr lang="en-US" altLang="zh-CN" sz="800" dirty="0"/>
              <a:t>2012</a:t>
            </a:r>
            <a:r>
              <a:rPr lang="zh-CN" altLang="en-US" sz="800" dirty="0"/>
              <a:t>年与阿里贝特</a:t>
            </a:r>
            <a:r>
              <a:rPr lang="en-US" altLang="zh-CN" sz="800" dirty="0"/>
              <a:t>·</a:t>
            </a:r>
            <a:r>
              <a:rPr lang="zh-CN" altLang="en-US" sz="800" dirty="0"/>
              <a:t>雷曼的莎士比亚歌剧</a:t>
            </a:r>
            <a:r>
              <a:rPr lang="en-US" altLang="zh-CN" sz="800" dirty="0"/>
              <a:t>《</a:t>
            </a:r>
            <a:r>
              <a:rPr lang="zh-CN" altLang="en-US" sz="800" dirty="0"/>
              <a:t>李尔</a:t>
            </a:r>
            <a:r>
              <a:rPr lang="en-US" altLang="zh-CN" sz="800" dirty="0"/>
              <a:t>》</a:t>
            </a:r>
            <a:r>
              <a:rPr lang="zh-CN" altLang="en-US" sz="800" dirty="0"/>
              <a:t>取得巨大成功的同一团队制作：导演卡罗琳</a:t>
            </a:r>
            <a:r>
              <a:rPr lang="en-US" altLang="zh-CN" sz="800" dirty="0"/>
              <a:t>·</a:t>
            </a:r>
            <a:r>
              <a:rPr lang="zh-CN" altLang="en-US" sz="800" dirty="0"/>
              <a:t>格鲁伯、服装设计师梅希迪德</a:t>
            </a:r>
            <a:r>
              <a:rPr lang="en-US" altLang="zh-CN" sz="800" dirty="0"/>
              <a:t>·</a:t>
            </a:r>
            <a:r>
              <a:rPr lang="zh-CN" altLang="en-US" sz="800" dirty="0"/>
              <a:t>塞佩尔和舞台设计师罗伊</a:t>
            </a:r>
            <a:r>
              <a:rPr lang="en-US" altLang="zh-CN" sz="800" dirty="0"/>
              <a:t>·</a:t>
            </a:r>
            <a:r>
              <a:rPr lang="zh-CN" altLang="en-US" sz="800" dirty="0"/>
              <a:t>斯潘。“我们首先是从保罗内心的空虚出发”，卡罗琳</a:t>
            </a:r>
            <a:r>
              <a:rPr lang="en-US" altLang="zh-CN" sz="800" dirty="0"/>
              <a:t>·</a:t>
            </a:r>
            <a:r>
              <a:rPr lang="zh-CN" altLang="en-US" sz="800" dirty="0"/>
              <a:t>格鲁伯说。“保罗将自己困在一个崇拜中：那就是逝去的玛丽的闪亮头发。他把它当作圣物保护和神圣化。面对这种死物，所有活物都显得苍白无力。”</a:t>
            </a:r>
            <a:endParaRPr lang="en-US" altLang="zh-CN" sz="800" dirty="0">
              <a:latin typeface="PingFang SC" panose="020B0400000000000000" pitchFamily="34" charset="-122"/>
              <a:ea typeface="PingFang SC" panose="020B0400000000000000" pitchFamily="34" charset="-122"/>
            </a:endParaRPr>
          </a:p>
          <a:p>
            <a:endParaRPr lang="en-US" altLang="zh-CN" sz="800" dirty="0">
              <a:effectLst/>
              <a:latin typeface="PingFang SC" panose="020B0400000000000000" pitchFamily="34" charset="-122"/>
              <a:ea typeface="PingFang SC" panose="020B0400000000000000" pitchFamily="34" charset="-122"/>
            </a:endParaRPr>
          </a:p>
          <a:p>
            <a:r>
              <a:rPr lang="en-US" altLang="zh-CN" sz="800" dirty="0"/>
              <a:t>《</a:t>
            </a:r>
            <a:r>
              <a:rPr lang="zh-CN" altLang="en-US" sz="800" dirty="0"/>
              <a:t>死城</a:t>
            </a:r>
            <a:r>
              <a:rPr lang="en-US" altLang="zh-CN" sz="800" dirty="0"/>
              <a:t>》</a:t>
            </a:r>
            <a:r>
              <a:rPr lang="zh-CN" altLang="en-US" sz="800" dirty="0"/>
              <a:t>的窒息性的病态在罗登巴赫的文本中有一个非常具体的原型：佛兰德的布鲁日。“布鲁日曾是一个繁荣的港口城市，但在</a:t>
            </a:r>
            <a:r>
              <a:rPr lang="en-US" altLang="zh-CN" sz="800" dirty="0"/>
              <a:t>15</a:t>
            </a:r>
            <a:r>
              <a:rPr lang="zh-CN" altLang="en-US" sz="800" dirty="0"/>
              <a:t>世纪，通往海洋的河道淤塞了”，舞台设计师罗伊</a:t>
            </a:r>
            <a:r>
              <a:rPr lang="en-US" altLang="zh-CN" sz="800" dirty="0"/>
              <a:t>·</a:t>
            </a:r>
            <a:r>
              <a:rPr lang="zh-CN" altLang="en-US" sz="800" dirty="0"/>
              <a:t>斯潘讲述。“这使得城市成为其自身的纪念碑，陷入了一种微光状态，与赋予生命的海洋活力隔绝。罗登巴赫的象征主义将这种状态作为保罗悲伤的隐喻，这也激发了我们的形象世界。” 随着玛丽埃塔的出现，生命闯入了保罗的麻痹中。他允许自己的欲望，将玛丽埃塔与逝去的玛丽相认同</a:t>
            </a:r>
            <a:r>
              <a:rPr lang="en-US" altLang="zh-CN" sz="800" dirty="0"/>
              <a:t>——</a:t>
            </a:r>
            <a:r>
              <a:rPr lang="zh-CN" altLang="en-US" sz="800" dirty="0"/>
              <a:t>最终杀死了她。与罗登巴赫的原作不同的是，这场谋杀在科恩戈尔德的歌剧中显然只是一个梦。这一决定性的转变让英雄得以净化：保罗通过第二次震惊摆脱了自己的迷恋。</a:t>
            </a:r>
            <a:endParaRPr lang="en-US" altLang="zh-CN" sz="800" dirty="0">
              <a:latin typeface="PingFang SC" panose="020B0400000000000000" pitchFamily="34" charset="-122"/>
              <a:ea typeface="PingFang SC" panose="020B0400000000000000" pitchFamily="34" charset="-122"/>
            </a:endParaRPr>
          </a:p>
          <a:p>
            <a:endParaRPr lang="en-US" altLang="zh-CN" sz="800" dirty="0">
              <a:effectLst/>
              <a:latin typeface="PingFang SC" panose="020B0400000000000000" pitchFamily="34" charset="-122"/>
              <a:ea typeface="PingFang SC" panose="020B0400000000000000" pitchFamily="34" charset="-122"/>
            </a:endParaRPr>
          </a:p>
          <a:p>
            <a:r>
              <a:rPr lang="zh-CN" altLang="en-US" sz="800" dirty="0"/>
              <a:t>“科恩戈尔德的聪明转折当然是纯粹的心理分析”，卡罗琳</a:t>
            </a:r>
            <a:r>
              <a:rPr lang="en-US" altLang="zh-CN" sz="800" dirty="0"/>
              <a:t>·</a:t>
            </a:r>
            <a:r>
              <a:rPr lang="zh-CN" altLang="en-US" sz="800" dirty="0"/>
              <a:t>格鲁伯说。“这也为加剧梦魇般的场景提供了可能。我觉得人物关系还可以引发更深远的困扰。” 科恩戈尔德的乐谱在一场壮观的声音狂欢中达到高潮。“这是保罗所有问题汇集的时刻”，卡罗琳</a:t>
            </a:r>
            <a:r>
              <a:rPr lang="en-US" altLang="zh-CN" sz="800" dirty="0"/>
              <a:t>·</a:t>
            </a:r>
            <a:r>
              <a:rPr lang="zh-CN" altLang="en-US" sz="800" dirty="0"/>
              <a:t>格鲁伯说：“罪恶感、恐惧、道德，这些对他重新苏醒的生命欲望进行审判的伪善者，它们为他念着黑弥撒。不可思议的是，科恩戈尔德的华丽而夺目的音乐在这里同时也表达了保罗压抑的灵魂痛苦！这部作品包含了许多超现实的情境，我们真的想尽情地利用这些奇妙的密码。这不是现实主义，而是一个真正的心理惊悚片。” 在</a:t>
            </a:r>
            <a:r>
              <a:rPr lang="en-US" altLang="zh-CN" sz="800" dirty="0"/>
              <a:t>1920</a:t>
            </a:r>
            <a:r>
              <a:rPr lang="zh-CN" altLang="en-US" sz="800" dirty="0"/>
              <a:t>年</a:t>
            </a:r>
            <a:r>
              <a:rPr lang="en-US" altLang="zh-CN" sz="800" dirty="0"/>
              <a:t>10</a:t>
            </a:r>
            <a:r>
              <a:rPr lang="zh-CN" altLang="en-US" sz="800" dirty="0"/>
              <a:t>月给“亲爱的，非常尊敬的指挥大师”埃贡</a:t>
            </a:r>
            <a:r>
              <a:rPr lang="en-US" altLang="zh-CN" sz="800" dirty="0"/>
              <a:t>·</a:t>
            </a:r>
            <a:r>
              <a:rPr lang="zh-CN" altLang="en-US" sz="800" dirty="0"/>
              <a:t>波拉克的信中，科恩戈尔德写道：“</a:t>
            </a:r>
            <a:r>
              <a:rPr lang="en-US" altLang="zh-CN" sz="800" dirty="0"/>
              <a:t>《</a:t>
            </a:r>
            <a:r>
              <a:rPr lang="zh-CN" altLang="en-US" sz="800" dirty="0"/>
              <a:t>死城</a:t>
            </a:r>
            <a:r>
              <a:rPr lang="en-US" altLang="zh-CN" sz="800" dirty="0"/>
              <a:t>》</a:t>
            </a:r>
            <a:r>
              <a:rPr lang="zh-CN" altLang="en-US" sz="800" dirty="0"/>
              <a:t>在汉堡怎么样？大家都说它非常难；我觉得它其实很简单</a:t>
            </a:r>
            <a:r>
              <a:rPr lang="en-US" altLang="zh-CN" sz="800" dirty="0"/>
              <a:t>——‘</a:t>
            </a:r>
            <a:r>
              <a:rPr lang="zh-CN" altLang="en-US" sz="800" dirty="0"/>
              <a:t>尽是美妙的音乐’”。他说得都对。确实，“极其复杂”的确是这部乐谱的特点，西蒙妮</a:t>
            </a:r>
            <a:r>
              <a:rPr lang="en-US" altLang="zh-CN" sz="800" dirty="0"/>
              <a:t>·</a:t>
            </a:r>
            <a:r>
              <a:rPr lang="zh-CN" altLang="en-US" sz="800" dirty="0"/>
              <a:t>扬证实，具有复杂的主题动机和高技巧的弦乐段落：“像这个时代的许多作品一样，</a:t>
            </a:r>
            <a:r>
              <a:rPr lang="en-US" altLang="zh-CN" sz="800" dirty="0"/>
              <a:t>《</a:t>
            </a:r>
            <a:r>
              <a:rPr lang="zh-CN" altLang="en-US" sz="800" dirty="0"/>
              <a:t>死城</a:t>
            </a:r>
            <a:r>
              <a:rPr lang="en-US" altLang="zh-CN" sz="800" dirty="0"/>
              <a:t>》</a:t>
            </a:r>
            <a:r>
              <a:rPr lang="zh-CN" altLang="en-US" sz="800" dirty="0"/>
              <a:t>沉浸在奢华的管弦乐声中，这就需要在舞台和乐池之间进行大量的平衡练习。”</a:t>
            </a:r>
            <a:endParaRPr lang="en-US" altLang="zh-CN" sz="800" dirty="0">
              <a:latin typeface="PingFang SC" panose="020B0400000000000000" pitchFamily="34" charset="-122"/>
              <a:ea typeface="PingFang SC" panose="020B0400000000000000" pitchFamily="34" charset="-122"/>
            </a:endParaRPr>
          </a:p>
          <a:p>
            <a:endParaRPr lang="en-US" altLang="zh-CN" sz="800" dirty="0">
              <a:effectLst/>
              <a:latin typeface="PingFang SC" panose="020B0400000000000000" pitchFamily="34" charset="-122"/>
              <a:ea typeface="PingFang SC" panose="020B0400000000000000" pitchFamily="34" charset="-122"/>
            </a:endParaRPr>
          </a:p>
          <a:p>
            <a:r>
              <a:rPr lang="zh-CN" altLang="en-US" sz="800" dirty="0"/>
              <a:t>但</a:t>
            </a:r>
            <a:r>
              <a:rPr lang="en-US" altLang="zh-CN" sz="800" dirty="0"/>
              <a:t>《</a:t>
            </a:r>
            <a:r>
              <a:rPr lang="zh-CN" altLang="en-US" sz="800" dirty="0"/>
              <a:t>死城</a:t>
            </a:r>
            <a:r>
              <a:rPr lang="en-US" altLang="zh-CN" sz="800" dirty="0"/>
              <a:t>》</a:t>
            </a:r>
            <a:r>
              <a:rPr lang="zh-CN" altLang="en-US" sz="800" dirty="0"/>
              <a:t>当然也是“尽是美妙的音乐”。两首旋律一直在愿望音乐会中保持着：皮埃罗的歌曲</a:t>
            </a:r>
            <a:r>
              <a:rPr lang="en-US" altLang="zh-CN" sz="800" dirty="0"/>
              <a:t>《</a:t>
            </a:r>
            <a:r>
              <a:rPr lang="zh-CN" altLang="en-US" sz="800" dirty="0"/>
              <a:t>我的向往，我的幻想</a:t>
            </a:r>
            <a:r>
              <a:rPr lang="en-US" altLang="zh-CN" sz="800" dirty="0"/>
              <a:t>》</a:t>
            </a:r>
            <a:r>
              <a:rPr lang="zh-CN" altLang="en-US" sz="800" dirty="0"/>
              <a:t>和玛丽埃塔的琵琶歌</a:t>
            </a:r>
            <a:r>
              <a:rPr lang="en-US" altLang="zh-CN" sz="800" dirty="0"/>
              <a:t>《</a:t>
            </a:r>
            <a:r>
              <a:rPr lang="zh-CN" altLang="en-US" sz="800" dirty="0"/>
              <a:t>留给我的幸福</a:t>
            </a:r>
            <a:r>
              <a:rPr lang="en-US" altLang="zh-CN" sz="800" dirty="0"/>
              <a:t>》</a:t>
            </a:r>
            <a:r>
              <a:rPr lang="zh-CN" altLang="en-US" sz="800" dirty="0"/>
              <a:t>。“这两部作品是美妙的歌唱曲目，充满了温柔的哀愁。我很期待听到我们出色的合唱团男中音劳里</a:t>
            </a:r>
            <a:r>
              <a:rPr lang="en-US" altLang="zh-CN" sz="800" dirty="0"/>
              <a:t>·</a:t>
            </a:r>
            <a:r>
              <a:rPr lang="zh-CN" altLang="en-US" sz="800" dirty="0"/>
              <a:t>瓦萨和非常适合的青年戏剧女高音梅根</a:t>
            </a:r>
            <a:r>
              <a:rPr lang="en-US" altLang="zh-CN" sz="800" dirty="0"/>
              <a:t>·</a:t>
            </a:r>
            <a:r>
              <a:rPr lang="zh-CN" altLang="en-US" sz="800" dirty="0"/>
              <a:t>米勒的演唱！”西蒙妮</a:t>
            </a:r>
            <a:r>
              <a:rPr lang="en-US" altLang="zh-CN" sz="800" dirty="0"/>
              <a:t>·</a:t>
            </a:r>
            <a:r>
              <a:rPr lang="zh-CN" altLang="en-US" sz="800" dirty="0"/>
              <a:t>扬这样说。 而保罗呢？这个角色非常具有挑战性：戏剧性的力量和轻歌剧的情感融合，还需要表演上的巨大努力。观众的宠儿克劳斯</a:t>
            </a:r>
            <a:r>
              <a:rPr lang="en-US" altLang="zh-CN" sz="800" dirty="0"/>
              <a:t>·</a:t>
            </a:r>
            <a:r>
              <a:rPr lang="zh-CN" altLang="en-US" sz="800" dirty="0"/>
              <a:t>弗洛里安</a:t>
            </a:r>
            <a:r>
              <a:rPr lang="en-US" altLang="zh-CN" sz="800" dirty="0"/>
              <a:t>·</a:t>
            </a:r>
            <a:r>
              <a:rPr lang="zh-CN" altLang="en-US" sz="800" dirty="0"/>
              <a:t>沃格特将面对这个挑战。因此，有望使科恩戈尔德的作品像</a:t>
            </a:r>
            <a:r>
              <a:rPr lang="en-US" altLang="zh-CN" sz="800" dirty="0"/>
              <a:t>95</a:t>
            </a:r>
            <a:r>
              <a:rPr lang="zh-CN" altLang="en-US" sz="800"/>
              <a:t>年前那样迷倒汉堡观众。</a:t>
            </a:r>
            <a:endParaRPr lang="zh-CN" altLang="en-US" sz="800" dirty="0">
              <a:effectLst/>
              <a:latin typeface="PingFang SC" panose="020B0400000000000000" pitchFamily="34" charset="-122"/>
              <a:ea typeface="PingFang SC" panose="020B0400000000000000" pitchFamily="34" charset="-122"/>
            </a:endParaRPr>
          </a:p>
        </p:txBody>
      </p:sp>
    </p:spTree>
    <p:extLst>
      <p:ext uri="{BB962C8B-B14F-4D97-AF65-F5344CB8AC3E}">
        <p14:creationId xmlns:p14="http://schemas.microsoft.com/office/powerpoint/2010/main" val="31947658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TotalTime>
  <Words>2310</Words>
  <Application>Microsoft Macintosh PowerPoint</Application>
  <PresentationFormat>A4 Paper (210x297 mm)</PresentationFormat>
  <Paragraphs>33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PingFang SC</vt:lpstr>
      <vt:lpstr>Arial</vt:lpstr>
      <vt:lpstr>Calibri</vt:lpstr>
      <vt:lpstr>Calibri Light</vt:lpstr>
      <vt:lpstr>Office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172</cp:revision>
  <cp:lastPrinted>2024-04-23T20:00:49Z</cp:lastPrinted>
  <dcterms:created xsi:type="dcterms:W3CDTF">2022-11-07T20:45:57Z</dcterms:created>
  <dcterms:modified xsi:type="dcterms:W3CDTF">2024-06-08T16:03:03Z</dcterms:modified>
</cp:coreProperties>
</file>