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498" r:id="rId2"/>
    <p:sldId id="502" r:id="rId3"/>
    <p:sldId id="503"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O Berlin" id="{DF39317A-B6D4-481A-B003-0D3F30EF3558}">
          <p14:sldIdLst>
            <p14:sldId id="498"/>
            <p14:sldId id="502"/>
            <p14:sldId id="503"/>
          </p14:sldIdLst>
        </p14:section>
      </p14:sectionLst>
    </p:ex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3" autoAdjust="0"/>
    <p:restoredTop sz="94660"/>
  </p:normalViewPr>
  <p:slideViewPr>
    <p:cSldViewPr snapToGrid="0">
      <p:cViewPr varScale="1">
        <p:scale>
          <a:sx n="110" d="100"/>
          <a:sy n="110" d="100"/>
        </p:scale>
        <p:origin x="1400" y="176"/>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5/4/24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5/4/24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5/4/24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5/4/24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5/4/24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5/4/24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5/4/24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05F0A2-7771-4B92-2C82-24B0EA006B58}"/>
              </a:ext>
            </a:extLst>
          </p:cNvPr>
          <p:cNvSpPr txBox="1"/>
          <p:nvPr/>
        </p:nvSpPr>
        <p:spPr>
          <a:xfrm>
            <a:off x="298938" y="19477"/>
            <a:ext cx="4654062" cy="6986528"/>
          </a:xfrm>
          <a:prstGeom prst="rect">
            <a:avLst/>
          </a:prstGeom>
          <a:noFill/>
        </p:spPr>
        <p:txBody>
          <a:bodyPr wrap="square">
            <a:spAutoFit/>
          </a:bodyPr>
          <a:lstStyle/>
          <a:p>
            <a:pPr algn="l"/>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间奏曲</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是柏林德意志歌剧院施特劳斯三部曲的中间部分。在第一部分中，阿拉贝拉，你揭示了解放和性别方面的现代性，这令许多人感到惊讶。 </a:t>
            </a:r>
            <a:r>
              <a:rPr lang="en-US" altLang="zh-CN" sz="800" b="1" i="0" dirty="0">
                <a:solidFill>
                  <a:srgbClr val="000000"/>
                </a:solidFill>
                <a:effectLst/>
                <a:latin typeface="Akzidenz-Grotesk-Pro-regular"/>
              </a:rPr>
              <a:t>INTERMEZZO </a:t>
            </a:r>
            <a:r>
              <a:rPr lang="zh-CN" altLang="en-US" sz="800" b="1" i="0" dirty="0">
                <a:solidFill>
                  <a:srgbClr val="000000"/>
                </a:solidFill>
                <a:effectLst/>
                <a:latin typeface="Akzidenz-Grotesk-Pro-regular"/>
              </a:rPr>
              <a:t>是否也适合作为现代花束的证据？</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与 </a:t>
            </a:r>
            <a:r>
              <a:rPr lang="en-US" altLang="zh-CN" sz="800" b="0" i="0" dirty="0">
                <a:solidFill>
                  <a:srgbClr val="000000"/>
                </a:solidFill>
                <a:effectLst/>
                <a:latin typeface="NovelPro-regular"/>
              </a:rPr>
              <a:t>ARABELLA </a:t>
            </a:r>
            <a:r>
              <a:rPr lang="zh-CN" altLang="en-US" sz="800" b="0" i="0" dirty="0">
                <a:solidFill>
                  <a:srgbClr val="000000"/>
                </a:solidFill>
                <a:effectLst/>
                <a:latin typeface="NovelPro-regular"/>
              </a:rPr>
              <a:t>不同，人们无法在这里找出性别辩论的隐藏核心；</a:t>
            </a:r>
            <a:r>
              <a:rPr lang="en-US" altLang="zh-CN" sz="800" b="0" i="0" dirty="0">
                <a:solidFill>
                  <a:srgbClr val="000000"/>
                </a:solidFill>
                <a:effectLst/>
                <a:latin typeface="NovelPro-regular"/>
              </a:rPr>
              <a:t>INTERMEZZO </a:t>
            </a:r>
            <a:r>
              <a:rPr lang="zh-CN" altLang="en-US" sz="800" b="0" i="0" dirty="0">
                <a:solidFill>
                  <a:srgbClr val="000000"/>
                </a:solidFill>
                <a:effectLst/>
                <a:latin typeface="NovelPro-regular"/>
              </a:rPr>
              <a:t>的现代性更多地在于日常生活的升级，直到“</a:t>
            </a:r>
            <a:r>
              <a:rPr lang="en-US" altLang="zh-CN" sz="800" b="0" i="0" dirty="0">
                <a:solidFill>
                  <a:srgbClr val="000000"/>
                </a:solidFill>
                <a:effectLst/>
                <a:latin typeface="NovelPro-regular"/>
              </a:rPr>
              <a:t>Neue </a:t>
            </a:r>
            <a:r>
              <a:rPr lang="en-US" altLang="zh-CN" sz="800" b="0" i="0" dirty="0" err="1">
                <a:solidFill>
                  <a:srgbClr val="000000"/>
                </a:solidFill>
                <a:effectLst/>
                <a:latin typeface="NovelPro-regular"/>
              </a:rPr>
              <a:t>Sachlichkeit</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被认为没有足够的价值在舞台上呈现：例如，在那之前，歌剧院里的电话铃声是不可想象的。我们的施特劳斯周期进展得越多，我就越意识到我的目的不是强调施特劳斯的特定现代性，而是要表明他的歌剧最初可能在声音中散发出难以接近的纪念性，但与我们今天的生活是兼容的。 </a:t>
            </a:r>
            <a:r>
              <a:rPr lang="en-US" altLang="zh-CN" sz="800" b="0" i="0" dirty="0">
                <a:solidFill>
                  <a:srgbClr val="000000"/>
                </a:solidFill>
                <a:effectLst/>
                <a:latin typeface="NovelPro-regular"/>
              </a:rPr>
              <a:t>INTERMEZZO </a:t>
            </a:r>
            <a:r>
              <a:rPr lang="zh-CN" altLang="en-US" sz="800" b="0" i="0" dirty="0">
                <a:solidFill>
                  <a:srgbClr val="000000"/>
                </a:solidFill>
                <a:effectLst/>
                <a:latin typeface="NovelPro-regular"/>
              </a:rPr>
              <a:t>是一个很好的例子，因为就材料而言，它展示了一种更容易获得、因此更具争议性的花束。如果你再用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间奏曲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所锐化的视角来审视其他歌剧，例如</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无影的女人</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，这些作品就会展现出不同的一面。在这里，施特劳斯比在神话后期作品中更符合自己，在这些作品中，他被剧本作者引诱到更加荒诞的故事中，鉴于他脚踏实地的本性，这些故事对他来说是不合适的。</a:t>
            </a:r>
          </a:p>
          <a:p>
            <a:pPr algn="l"/>
            <a:r>
              <a:rPr lang="zh-CN" altLang="en-US" sz="800" b="1" i="0" dirty="0">
                <a:solidFill>
                  <a:srgbClr val="000000"/>
                </a:solidFill>
                <a:effectLst/>
                <a:latin typeface="Akzidenz-Grotesk-Pro-regular"/>
              </a:rPr>
              <a:t>现代性的问题也自然而然地出现，因为施特劳斯本人在乐谱序言中声称，他通过</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间奏曲</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向音乐剧展示了一条全新的道路。</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一方面，他的意思是可以被称为音乐散文的东西：令人难以置信的详细声音措辞，就像雅纳切克的一样，它更多地基于日常言语，而不是基于大的旋律弧线，一直到</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音乐剧</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的情节剧段落。人们用音乐说话。这可以被描述为“新客观性”的施特劳斯变体。施特劳斯可能想到的另一个方面是前面提到的日常生活的声音。然而，对今天的我来说，第三个方面更有趣：通过将一个几乎就是他自己的角色搬上舞台，施特劳斯实现了一种自我讽刺、自我虚构的作品方式。他基本上是在玩弄自己的形象。这与 </a:t>
            </a:r>
            <a:r>
              <a:rPr lang="en-US" altLang="zh-CN" sz="800" b="0" i="0" dirty="0">
                <a:solidFill>
                  <a:srgbClr val="000000"/>
                </a:solidFill>
                <a:effectLst/>
                <a:latin typeface="NovelPro-regular"/>
              </a:rPr>
              <a:t>19 </a:t>
            </a:r>
            <a:r>
              <a:rPr lang="zh-CN" altLang="en-US" sz="800" b="0" i="0" dirty="0">
                <a:solidFill>
                  <a:srgbClr val="000000"/>
                </a:solidFill>
                <a:effectLst/>
                <a:latin typeface="NovelPro-regular"/>
              </a:rPr>
              <a:t>世纪的艺术理念彻底决裂，在 </a:t>
            </a:r>
            <a:r>
              <a:rPr lang="en-US" altLang="zh-CN" sz="800" b="0" i="0" dirty="0">
                <a:solidFill>
                  <a:srgbClr val="000000"/>
                </a:solidFill>
                <a:effectLst/>
                <a:latin typeface="NovelPro-regular"/>
              </a:rPr>
              <a:t>19 </a:t>
            </a:r>
            <a:r>
              <a:rPr lang="zh-CN" altLang="en-US" sz="800" b="0" i="0" dirty="0">
                <a:solidFill>
                  <a:srgbClr val="000000"/>
                </a:solidFill>
                <a:effectLst/>
                <a:latin typeface="NovelPro-regular"/>
              </a:rPr>
              <a:t>世纪，“伟大艺术家”的作品往往都有传记背景，但像理查德</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瓦格纳这样的艺术家从来没有直接将自己作为人物登上舞台。事实上，施特劳斯现在将自己和妻子几乎不加掩饰的另一个自我带到了舞台上，这一事实证明了自我反思，让人想起后现代策略。对我来说，这部作品最大的吸引力在于这部剧本身作为作曲家的角色，也在于现实与虚构之间的摇摆。</a:t>
            </a:r>
          </a:p>
          <a:p>
            <a:pPr algn="l"/>
            <a:r>
              <a:rPr lang="zh-CN" altLang="en-US" sz="800" b="1" i="0" dirty="0">
                <a:solidFill>
                  <a:srgbClr val="000000"/>
                </a:solidFill>
                <a:effectLst/>
                <a:latin typeface="Akzidenz-Grotesk-Pro-regular"/>
              </a:rPr>
              <a:t>然而，在 </a:t>
            </a:r>
            <a:r>
              <a:rPr lang="en-US" altLang="zh-CN" sz="800" b="1" i="0" dirty="0">
                <a:solidFill>
                  <a:srgbClr val="000000"/>
                </a:solidFill>
                <a:effectLst/>
                <a:latin typeface="Akzidenz-Grotesk-Pro-regular"/>
              </a:rPr>
              <a:t>1924 </a:t>
            </a:r>
            <a:r>
              <a:rPr lang="zh-CN" altLang="en-US" sz="800" b="1" i="0" dirty="0">
                <a:solidFill>
                  <a:srgbClr val="000000"/>
                </a:solidFill>
                <a:effectLst/>
                <a:latin typeface="Akzidenz-Grotesk-Pro-regular"/>
              </a:rPr>
              <a:t>年首映时，几乎没有人理解这一点。施特劳斯正是因他的自画像而受到批评。</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因为施特劳斯在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间奏曲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所讲述的他一生中的一段情节与伟大的激情、英雄事迹甚至政治纠葛无关，而只是涉及一个非常平庸的误解：怀疑，这个人很快就被证明是错误的。有外遇。首先，这并不是人们所认为的伟大杰作的材料，而是尘世存在的微小而​​令人尴尬的副作用之一。这里的艺术家不是巨头，而是一个出差、玩滑板、热爱玫瑰果冻的完全正常人。唯一缺少的是厕所里的场景。</a:t>
            </a:r>
          </a:p>
          <a:p>
            <a:pPr algn="l"/>
            <a:r>
              <a:rPr lang="zh-CN" altLang="en-US" sz="800" b="1" i="0" dirty="0">
                <a:solidFill>
                  <a:srgbClr val="000000"/>
                </a:solidFill>
                <a:effectLst/>
                <a:latin typeface="Akzidenz-Grotesk-Pro-regular"/>
              </a:rPr>
              <a:t>施特劳斯称他的第八部歌剧为“资产阶级喜剧”。这里的资产阶级是更崇尚新的文雅，还是更崇尚过时的道德观念和对一战前“美好时光”的怀念？</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无论如何，你都可以在当下看到这件作品，这就是我们所做的。这里我们看到的是公证婚姻的关系模式，这种模式仍然相当普遍。资产阶级还对不忠行为有一定的容忍度，至少只要不公开。顺便说一句，我们通过让原著中只有暴力调情的克里斯汀实际上在这里发生了外遇，进一步强化了这种所谓的法国婚姻模式。无论如何，她对丈夫的很多指责都是推断性的自责。虽然我们在</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间奏曲</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中没有像</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阿拉贝拉</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那样找到“</a:t>
            </a:r>
            <a:r>
              <a:rPr lang="en-US" altLang="zh-CN" sz="800" b="0" i="0" dirty="0">
                <a:solidFill>
                  <a:srgbClr val="000000"/>
                </a:solidFill>
                <a:effectLst/>
                <a:latin typeface="NovelPro-regular"/>
              </a:rPr>
              <a:t>2024</a:t>
            </a:r>
            <a:r>
              <a:rPr lang="zh-CN" altLang="en-US" sz="800" b="0" i="0" dirty="0">
                <a:solidFill>
                  <a:srgbClr val="000000"/>
                </a:solidFill>
                <a:effectLst/>
                <a:latin typeface="NovelPro-regular"/>
              </a:rPr>
              <a:t>年的关系概念”，但这部作品没有理由一定要发生在帝国时期。</a:t>
            </a:r>
          </a:p>
          <a:p>
            <a:pPr algn="l"/>
            <a:r>
              <a:rPr lang="zh-CN" altLang="en-US" sz="800" b="1" i="0" dirty="0">
                <a:solidFill>
                  <a:srgbClr val="000000"/>
                </a:solidFill>
                <a:effectLst/>
                <a:latin typeface="Akzidenz-Grotesk-Pro-regular"/>
              </a:rPr>
              <a:t>在首映式上，</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间奏曲</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实际上是在施特劳斯家族重建的客厅里上演的。对作曲家传记的具体提及对您来说有多重要？</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我对此很系统地感兴趣，但与施特劳斯无关。这就是为什么我们把他排除在制作之外，但不包括他创造的原型角色：马夏林、艾丽卡、莎乐美</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这些角色都有一个原型核心，人们在其中认识自己。对我们来说，真正的理查</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施特劳斯对于斯托奇乐团的情况并不重要，重要的是柏林德意志歌剧院的演出情况，这是明确讨论的。我也不认为你可以通过这部歌剧更好地了解真正的理查</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施特劳斯，因为他在这里没有向我们展示他的真实自我，而只是他自己的照片</a:t>
            </a:r>
            <a:r>
              <a:rPr lang="en-US" altLang="zh-CN" sz="800" b="0" i="0" dirty="0">
                <a:solidFill>
                  <a:srgbClr val="000000"/>
                </a:solidFill>
                <a:effectLst/>
                <a:latin typeface="NovelPro-regular"/>
              </a:rPr>
              <a:t>——</a:t>
            </a:r>
            <a:r>
              <a:rPr lang="zh-CN" altLang="en-US" sz="800" b="0" i="0" dirty="0">
                <a:solidFill>
                  <a:srgbClr val="000000"/>
                </a:solidFill>
                <a:effectLst/>
                <a:latin typeface="NovelPro-regular"/>
              </a:rPr>
              <a:t>基本上这适用于所有自传。你无法通过“诗与真”来认识真正的歌德，他更像是一个虚构的人物。 </a:t>
            </a:r>
            <a:endParaRPr lang="en-US" altLang="zh-CN" sz="800" b="0" i="0" dirty="0">
              <a:solidFill>
                <a:srgbClr val="000000"/>
              </a:solidFill>
              <a:effectLst/>
              <a:latin typeface="NovelPro-regular"/>
            </a:endParaRPr>
          </a:p>
          <a:p>
            <a:pPr algn="l"/>
            <a:r>
              <a:rPr lang="zh-CN" altLang="en-US" sz="800" b="1" i="0" dirty="0">
                <a:solidFill>
                  <a:srgbClr val="000000"/>
                </a:solidFill>
                <a:effectLst/>
                <a:latin typeface="Akzidenz-Grotesk-Pro-regular"/>
              </a:rPr>
              <a:t>可以这么说，施特劳斯本人在</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间奏曲</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中以两种方式呈现：一方面他在舞台上，另一方面他在交响乐间奏曲中向我们展示了他的自我，交响乐间奏曲构成了音乐的重要组成部分，甚至是特别的。歌剧的形式决定副标题中提到。作曲家的这两种表现如何相互关联？</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我试图阐明这些间奏曲本身的音乐价值，而不是将它们作为说明性的戏剧音乐来说明。这就是我们在现场视频中展示管弦乐队本身的原因。在第二幕中，我们之前拍摄的内容以一种有趣的方式给出了主题参考。在那里，我们探索了这种几乎绝对的音乐中固有的戏剧性。因为与大多数歌剧作曲家不同，施特劳斯在歌剧中加入插曲时总是考虑到戏剧背景，而施特劳斯以真正交响乐的方式思考。</a:t>
            </a:r>
          </a:p>
          <a:p>
            <a:pPr algn="l"/>
            <a:r>
              <a:rPr lang="zh-CN" altLang="en-US" sz="800" b="1" i="0" dirty="0">
                <a:solidFill>
                  <a:srgbClr val="000000"/>
                </a:solidFill>
                <a:effectLst/>
                <a:latin typeface="Akzidenz-Grotesk-Pro-regular"/>
              </a:rPr>
              <a:t>与斯托奇夫妇相比，所有其他角色似乎都像是线索，让人想起</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阿里阿德涅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中的一群角色，或者</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即兴喜剧</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中穿着日常服装的角色。</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为了强化这种印象，除了管弦乐队的场景外，我们不使用临时演员，而是只使用乐团的成员，他们以小角色出现，但也扮演沉默的角色，例如路人或乘客。这基本上是他们的社会角色的结果：这些角色只出现在主角各自的社会功能中。施特劳斯对他们是否有自己私人的内心生活并不感兴趣，就像大多数人对他们在日常生活中遇到的 </a:t>
            </a:r>
            <a:r>
              <a:rPr lang="en-US" altLang="zh-CN" sz="800" b="0" i="0" dirty="0">
                <a:solidFill>
                  <a:srgbClr val="000000"/>
                </a:solidFill>
                <a:effectLst/>
                <a:latin typeface="NovelPro-regular"/>
              </a:rPr>
              <a:t>95% </a:t>
            </a:r>
            <a:r>
              <a:rPr lang="zh-CN" altLang="en-US" sz="800" b="0" i="0" dirty="0">
                <a:solidFill>
                  <a:srgbClr val="000000"/>
                </a:solidFill>
                <a:effectLst/>
                <a:latin typeface="NovelPro-regular"/>
              </a:rPr>
              <a:t>的人一样感兴趣。我并不是说以评判的方式，事情就是这样。社会功能优先于个人。</a:t>
            </a:r>
          </a:p>
        </p:txBody>
      </p:sp>
      <p:sp>
        <p:nvSpPr>
          <p:cNvPr id="4" name="TextBox 3">
            <a:extLst>
              <a:ext uri="{FF2B5EF4-FFF2-40B4-BE49-F238E27FC236}">
                <a16:creationId xmlns:a16="http://schemas.microsoft.com/office/drawing/2014/main" id="{12510932-C9A4-3155-8705-CBA43557621E}"/>
              </a:ext>
            </a:extLst>
          </p:cNvPr>
          <p:cNvSpPr txBox="1"/>
          <p:nvPr/>
        </p:nvSpPr>
        <p:spPr>
          <a:xfrm>
            <a:off x="4953000" y="19477"/>
            <a:ext cx="4654062" cy="7109639"/>
          </a:xfrm>
          <a:prstGeom prst="rect">
            <a:avLst/>
          </a:prstGeom>
          <a:noFill/>
        </p:spPr>
        <p:txBody>
          <a:bodyPr wrap="square">
            <a:spAutoFit/>
          </a:bodyPr>
          <a:lstStyle/>
          <a:p>
            <a:pPr algn="l"/>
            <a:r>
              <a:rPr lang="zh-CN" altLang="en-US" sz="800" b="1" i="0" dirty="0">
                <a:solidFill>
                  <a:srgbClr val="000000"/>
                </a:solidFill>
                <a:effectLst/>
                <a:latin typeface="Akzidenz-Grotesk-Pro-regular"/>
              </a:rPr>
              <a:t>甚至与克里斯汀开始恋情的年轻男爵也似乎是从一部老喜剧中借来的。</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无论如何，探索这个角色很有趣，即使它可能有点肤浅。正如当晚真正的指挥家也在贯穿整晚的元小说游戏中客串配角一样，我讽刺地给了男爵一些我自己的特征。但这些并不是语义上清晰的参考，而是有助于这部作品的元小说发挥的虚假痕迹。</a:t>
            </a:r>
          </a:p>
          <a:p>
            <a:pPr algn="l"/>
            <a:r>
              <a:rPr lang="zh-CN" altLang="en-US" sz="800" b="1" i="0" dirty="0">
                <a:solidFill>
                  <a:srgbClr val="000000"/>
                </a:solidFill>
                <a:effectLst/>
                <a:latin typeface="Akzidenz-Grotesk-Pro-regular"/>
              </a:rPr>
              <a:t>克里斯汀的榜样波琳</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施特劳斯被认为非常暴躁，她的丈夫也是如此描绘的。今天的制作应该如何应对这种情况？</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这很大程度上取决于歌手的个性。虽然这个克里斯汀是焦点，但我们对她的看法当然是由男人的看法决定的。每个歌手都必须找到与导演合作的方式来维护自己。最后，我试图非常清楚地表明，即使在他体验到自己绝对真实的那一刻，这个角色也遵循某些预定的角色模式。这种被困在由我们的社会处境预先决定的角色中，最终也是这部喜剧的悲剧元素。</a:t>
            </a:r>
          </a:p>
          <a:p>
            <a:pPr algn="l"/>
            <a:r>
              <a:rPr lang="zh-CN" altLang="en-US" sz="800" b="1" i="0" dirty="0">
                <a:solidFill>
                  <a:srgbClr val="000000"/>
                </a:solidFill>
                <a:effectLst/>
                <a:latin typeface="Akzidenz-Grotesk-Pro-regular"/>
              </a:rPr>
              <a:t>鹳鸟夫妇还有一个孩子。这是弗兰兹尔的受害者吗？</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我认为这个孩子的角色在其矛盾的心理中被刻画得非常出色。这里的童年不是纯真的避难所，孩子也不是沃采克笔下的悲剧受害者，而是几乎是他父亲的形象，他也强烈捍卫父亲。就像在现实生活中一样，这里自然会出现这样的问题：孩子更爱谁？父母做错了什么，做对了什么？这使得弗朗兹成为歌剧舞台上最真实、最精确的儿童形象之一。</a:t>
            </a:r>
          </a:p>
          <a:p>
            <a:pPr algn="l"/>
            <a:r>
              <a:rPr lang="zh-CN" altLang="en-US" sz="800" b="1" i="0" dirty="0">
                <a:solidFill>
                  <a:srgbClr val="000000"/>
                </a:solidFill>
                <a:effectLst/>
                <a:latin typeface="Akzidenz-Grotesk-Pro-regular"/>
              </a:rPr>
              <a:t>最后有一句话“这才是真正的幸福婚姻”。你同意吗？</a:t>
            </a:r>
            <a:endParaRPr lang="zh-CN" altLang="en-US" sz="800" b="0" i="0" dirty="0">
              <a:solidFill>
                <a:srgbClr val="000000"/>
              </a:solidFill>
              <a:effectLst/>
              <a:latin typeface="NovelPro-regular"/>
            </a:endParaRPr>
          </a:p>
          <a:p>
            <a:pPr algn="l"/>
            <a:r>
              <a:rPr lang="zh-CN" altLang="en-US" sz="800" b="0" i="0" dirty="0">
                <a:solidFill>
                  <a:srgbClr val="000000"/>
                </a:solidFill>
                <a:effectLst/>
                <a:latin typeface="NovelPro-regular"/>
              </a:rPr>
              <a:t>我认为这是施特劳斯创作过的最具讽刺意味和最暧昧的歌剧结局。具有讽刺意味的不是主张相反的意思，而是对我们来说是一个悬而未决的问题：我们对幸福的真正理解是什么？</a:t>
            </a:r>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endParaRPr lang="en-US" altLang="zh-CN" sz="800" b="0" i="0" dirty="0">
              <a:solidFill>
                <a:srgbClr val="000000"/>
              </a:solidFill>
              <a:effectLst/>
              <a:latin typeface="NovelPro-regular"/>
            </a:endParaRPr>
          </a:p>
          <a:p>
            <a:pPr algn="l"/>
            <a:endParaRPr lang="en-US" altLang="zh-CN" sz="800" dirty="0">
              <a:solidFill>
                <a:srgbClr val="000000"/>
              </a:solidFill>
              <a:latin typeface="NovelPro-regular"/>
            </a:endParaRPr>
          </a:p>
          <a:p>
            <a:pPr algn="l"/>
            <a:endParaRPr lang="en-US" altLang="zh-CN" sz="800" dirty="0">
              <a:solidFill>
                <a:srgbClr val="000000"/>
              </a:solidFill>
              <a:latin typeface="NovelPro-regular"/>
            </a:endParaRPr>
          </a:p>
          <a:p>
            <a:pPr algn="l"/>
            <a:r>
              <a:rPr lang="zh-CN" altLang="en-US" sz="800" b="1" i="0" dirty="0">
                <a:solidFill>
                  <a:srgbClr val="0D0D0D"/>
                </a:solidFill>
                <a:effectLst/>
                <a:latin typeface="Söhne"/>
              </a:rPr>
              <a:t>第一幕</a:t>
            </a:r>
          </a:p>
          <a:p>
            <a:pPr algn="l">
              <a:buFont typeface="+mj-lt"/>
              <a:buAutoNum type="arabicPeriod"/>
            </a:pPr>
            <a:r>
              <a:rPr lang="zh-CN" altLang="en-US" sz="800" b="0" i="0" dirty="0">
                <a:solidFill>
                  <a:srgbClr val="0D0D0D"/>
                </a:solidFill>
                <a:effectLst/>
                <a:latin typeface="Söhne"/>
              </a:rPr>
              <a:t>场景 </a:t>
            </a:r>
            <a:r>
              <a:rPr lang="en-US" altLang="zh-CN" sz="800" b="0" i="0" dirty="0">
                <a:solidFill>
                  <a:srgbClr val="0D0D0D"/>
                </a:solidFill>
                <a:effectLst/>
                <a:latin typeface="Söhne"/>
              </a:rPr>
              <a:t>(a): </a:t>
            </a:r>
            <a:r>
              <a:rPr lang="zh-CN" altLang="en-US" sz="800" b="0" i="0" dirty="0">
                <a:solidFill>
                  <a:srgbClr val="0D0D0D"/>
                </a:solidFill>
                <a:effectLst/>
                <a:latin typeface="Söhne"/>
              </a:rPr>
              <a:t>男主离家前 音乐作曲家兼指挥家罗伯特</a:t>
            </a:r>
            <a:r>
              <a:rPr lang="en-US" altLang="zh-CN" sz="800" b="0" i="0" dirty="0">
                <a:solidFill>
                  <a:srgbClr val="0D0D0D"/>
                </a:solidFill>
                <a:effectLst/>
                <a:latin typeface="Söhne"/>
              </a:rPr>
              <a:t>·</a:t>
            </a:r>
            <a:r>
              <a:rPr lang="zh-CN" altLang="en-US" sz="800" b="0" i="0" dirty="0">
                <a:solidFill>
                  <a:srgbClr val="0D0D0D"/>
                </a:solidFill>
                <a:effectLst/>
                <a:latin typeface="Söhne"/>
              </a:rPr>
              <a:t>斯托尔奇将出去巡回演出。他的妻子克里斯蒂娜留在家中。</a:t>
            </a:r>
          </a:p>
          <a:p>
            <a:pPr algn="l">
              <a:buFont typeface="+mj-lt"/>
              <a:buAutoNum type="arabicPeriod"/>
            </a:pPr>
            <a:r>
              <a:rPr lang="zh-CN" altLang="en-US" sz="800" b="0" i="0" dirty="0">
                <a:solidFill>
                  <a:srgbClr val="0D0D0D"/>
                </a:solidFill>
                <a:effectLst/>
                <a:latin typeface="Söhne"/>
              </a:rPr>
              <a:t>场景 </a:t>
            </a:r>
            <a:r>
              <a:rPr lang="en-US" altLang="zh-CN" sz="800" b="0" i="0" dirty="0">
                <a:solidFill>
                  <a:srgbClr val="0D0D0D"/>
                </a:solidFill>
                <a:effectLst/>
                <a:latin typeface="Söhne"/>
              </a:rPr>
              <a:t>(b): </a:t>
            </a:r>
            <a:r>
              <a:rPr lang="zh-CN" altLang="en-US" sz="800" b="0" i="0" dirty="0">
                <a:solidFill>
                  <a:srgbClr val="0D0D0D"/>
                </a:solidFill>
                <a:effectLst/>
                <a:latin typeface="Söhne"/>
              </a:rPr>
              <a:t>在更衣室 克里斯蒂娜在梳妆时向她的家庭女佣安娜抱怨她作为“一个著名男人的妻子”的苦恼。</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滑雪橇道上 克里斯蒂娜在一次户外意外中遇到了一位年轻的巴伦</a:t>
            </a:r>
            <a:r>
              <a:rPr lang="en-US" altLang="zh-CN" sz="800" b="0" i="0" dirty="0">
                <a:solidFill>
                  <a:srgbClr val="0D0D0D"/>
                </a:solidFill>
                <a:effectLst/>
                <a:latin typeface="Söhne"/>
              </a:rPr>
              <a:t>·</a:t>
            </a:r>
            <a:r>
              <a:rPr lang="zh-CN" altLang="en-US" sz="800" b="0" i="0" dirty="0">
                <a:solidFill>
                  <a:srgbClr val="0D0D0D"/>
                </a:solidFill>
                <a:effectLst/>
                <a:latin typeface="Söhne"/>
              </a:rPr>
              <a:t>卢默，这次相遇带来了重大的后果。</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格伦德尔湖主人的舞会 克里斯蒂娜和巴伦</a:t>
            </a:r>
            <a:r>
              <a:rPr lang="en-US" altLang="zh-CN" sz="800" b="0" i="0" dirty="0">
                <a:solidFill>
                  <a:srgbClr val="0D0D0D"/>
                </a:solidFill>
                <a:effectLst/>
                <a:latin typeface="Söhne"/>
              </a:rPr>
              <a:t>·</a:t>
            </a:r>
            <a:r>
              <a:rPr lang="zh-CN" altLang="en-US" sz="800" b="0" i="0" dirty="0">
                <a:solidFill>
                  <a:srgbClr val="0D0D0D"/>
                </a:solidFill>
                <a:effectLst/>
                <a:latin typeface="Söhne"/>
              </a:rPr>
              <a:t>卢默一起愉快地度过时光。</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公证人家中的家具齐全的房间 克里斯蒂娜帮助巴伦</a:t>
            </a:r>
            <a:r>
              <a:rPr lang="en-US" altLang="zh-CN" sz="800" b="0" i="0" dirty="0">
                <a:solidFill>
                  <a:srgbClr val="0D0D0D"/>
                </a:solidFill>
                <a:effectLst/>
                <a:latin typeface="Söhne"/>
              </a:rPr>
              <a:t>·</a:t>
            </a:r>
            <a:r>
              <a:rPr lang="zh-CN" altLang="en-US" sz="800" b="0" i="0" dirty="0">
                <a:solidFill>
                  <a:srgbClr val="0D0D0D"/>
                </a:solidFill>
                <a:effectLst/>
                <a:latin typeface="Söhne"/>
              </a:rPr>
              <a:t>卢默并为他找到了一个便宜的学生房间。</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斯托尔奇夫人的公寓 巴伦</a:t>
            </a:r>
            <a:r>
              <a:rPr lang="en-US" altLang="zh-CN" sz="800" b="0" i="0" dirty="0">
                <a:solidFill>
                  <a:srgbClr val="0D0D0D"/>
                </a:solidFill>
                <a:effectLst/>
                <a:latin typeface="Söhne"/>
              </a:rPr>
              <a:t>·</a:t>
            </a:r>
            <a:r>
              <a:rPr lang="zh-CN" altLang="en-US" sz="800" b="0" i="0" dirty="0">
                <a:solidFill>
                  <a:srgbClr val="0D0D0D"/>
                </a:solidFill>
                <a:effectLst/>
                <a:latin typeface="Söhne"/>
              </a:rPr>
              <a:t>卢默来访克里斯蒂娜家。但是这次会面充满了误解。克里斯蒂娜寻求亲密，而卢默寻求财务支持。</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公证人家中巴伦的房间 卢默反思他与克里斯蒂娜的关系，并接到了他的女友瑞希的访问。他向克里斯蒂娜发出了资金请求。</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外面大雪纷飞 克里斯蒂娜对卢默的资金请求感到愤怒。但当她打开一封写给她丈夫的信时，更大的烦恼浮现。信的寄件人“米泽</a:t>
            </a:r>
            <a:r>
              <a:rPr lang="en-US" altLang="zh-CN" sz="800" b="0" i="0" dirty="0">
                <a:solidFill>
                  <a:srgbClr val="0D0D0D"/>
                </a:solidFill>
                <a:effectLst/>
                <a:latin typeface="Söhne"/>
              </a:rPr>
              <a:t>·</a:t>
            </a:r>
            <a:r>
              <a:rPr lang="zh-CN" altLang="en-US" sz="800" b="0" i="0" dirty="0">
                <a:solidFill>
                  <a:srgbClr val="0D0D0D"/>
                </a:solidFill>
                <a:effectLst/>
                <a:latin typeface="Söhne"/>
              </a:rPr>
              <a:t>迈尔”似乎与罗伯特有染。克里斯蒂娜愤怒并决定离开她的丈夫。</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孩子的卧室，仅由一支蜡烛照亮 克里斯蒂娜带着儿子弗朗茨尔准备离开。但孩子支持“爸爸”。</a:t>
            </a:r>
          </a:p>
          <a:p>
            <a:pPr algn="l"/>
            <a:r>
              <a:rPr lang="zh-CN" altLang="en-US" sz="800" b="1" i="0" dirty="0">
                <a:solidFill>
                  <a:srgbClr val="0D0D0D"/>
                </a:solidFill>
                <a:effectLst/>
                <a:latin typeface="Söhne"/>
              </a:rPr>
              <a:t>第二幕</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斯卡特牌局 罗伯特</a:t>
            </a:r>
            <a:r>
              <a:rPr lang="en-US" altLang="zh-CN" sz="800" b="0" i="0" dirty="0">
                <a:solidFill>
                  <a:srgbClr val="0D0D0D"/>
                </a:solidFill>
                <a:effectLst/>
                <a:latin typeface="Söhne"/>
              </a:rPr>
              <a:t>·</a:t>
            </a:r>
            <a:r>
              <a:rPr lang="zh-CN" altLang="en-US" sz="800" b="0" i="0" dirty="0">
                <a:solidFill>
                  <a:srgbClr val="0D0D0D"/>
                </a:solidFill>
                <a:effectLst/>
                <a:latin typeface="Söhne"/>
              </a:rPr>
              <a:t>斯托尔奇在和同事们玩斯卡特牌时收到克里斯蒂娜的消息。他不明白她为什么要离开他，因为他不认识“米泽</a:t>
            </a:r>
            <a:r>
              <a:rPr lang="en-US" altLang="zh-CN" sz="800" b="0" i="0" dirty="0">
                <a:solidFill>
                  <a:srgbClr val="0D0D0D"/>
                </a:solidFill>
                <a:effectLst/>
                <a:latin typeface="Söhne"/>
              </a:rPr>
              <a:t>·</a:t>
            </a:r>
            <a:r>
              <a:rPr lang="zh-CN" altLang="en-US" sz="800" b="0" i="0" dirty="0">
                <a:solidFill>
                  <a:srgbClr val="0D0D0D"/>
                </a:solidFill>
                <a:effectLst/>
                <a:latin typeface="Söhne"/>
              </a:rPr>
              <a:t>迈尔”。</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公证人的办公室 克里斯蒂娜试图在公证人那里申请离婚，但公证人拒绝接受这项任务，因为他“非常尊敬您的丈夫”。</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普拉特公园。雷暴和风暴 在偶遇他的同事施特罗时，误会的原因被澄清。施特罗坦白“米泽</a:t>
            </a:r>
            <a:r>
              <a:rPr lang="en-US" altLang="zh-CN" sz="800" b="0" i="0" dirty="0">
                <a:solidFill>
                  <a:srgbClr val="0D0D0D"/>
                </a:solidFill>
                <a:effectLst/>
                <a:latin typeface="Söhne"/>
              </a:rPr>
              <a:t>·</a:t>
            </a:r>
            <a:r>
              <a:rPr lang="zh-CN" altLang="en-US" sz="800" b="0" i="0" dirty="0">
                <a:solidFill>
                  <a:srgbClr val="0D0D0D"/>
                </a:solidFill>
                <a:effectLst/>
                <a:latin typeface="Söhne"/>
              </a:rPr>
              <a:t>迈尔”是他的情妇，她的信误寄给了同名的同事斯托尔奇。</a:t>
            </a:r>
          </a:p>
          <a:p>
            <a:pPr algn="l">
              <a:buFont typeface="+mj-lt"/>
              <a:buAutoNum type="arabicPeriod"/>
            </a:pP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女士的厕所房间一片混乱 当克里斯蒂娜正打包准备离开时，误会的消息传来。尽管收到了这个好消息，克里斯蒂娜依然持怀疑态度。</a:t>
            </a:r>
          </a:p>
          <a:p>
            <a:pPr algn="l">
              <a:buFont typeface="+mj-lt"/>
              <a:buAutoNum type="arabicPeriod"/>
            </a:pPr>
            <a:r>
              <a:rPr lang="zh-CN" altLang="en-US" sz="800" b="0" i="0" dirty="0">
                <a:solidFill>
                  <a:srgbClr val="0D0D0D"/>
                </a:solidFill>
                <a:effectLst/>
                <a:latin typeface="Söhne"/>
              </a:rPr>
              <a:t>和 </a:t>
            </a:r>
            <a:r>
              <a:rPr lang="en-US" altLang="zh-CN" sz="800" b="0" i="0" dirty="0">
                <a:solidFill>
                  <a:srgbClr val="0D0D0D"/>
                </a:solidFill>
                <a:effectLst/>
                <a:latin typeface="Söhne"/>
              </a:rPr>
              <a:t>6. </a:t>
            </a:r>
            <a:r>
              <a:rPr lang="zh-CN" altLang="en-US" sz="800" b="0" i="0" dirty="0">
                <a:solidFill>
                  <a:srgbClr val="0D0D0D"/>
                </a:solidFill>
                <a:effectLst/>
                <a:latin typeface="Söhne"/>
              </a:rPr>
              <a:t>场景</a:t>
            </a:r>
            <a:r>
              <a:rPr lang="en-US" altLang="zh-CN" sz="800" b="0" i="0" dirty="0">
                <a:solidFill>
                  <a:srgbClr val="0D0D0D"/>
                </a:solidFill>
                <a:effectLst/>
                <a:latin typeface="Söhne"/>
              </a:rPr>
              <a:t>: </a:t>
            </a:r>
            <a:r>
              <a:rPr lang="zh-CN" altLang="en-US" sz="800" b="0" i="0" dirty="0">
                <a:solidFill>
                  <a:srgbClr val="0D0D0D"/>
                </a:solidFill>
                <a:effectLst/>
                <a:latin typeface="Söhne"/>
              </a:rPr>
              <a:t>节日装饰的餐厅 罗伯特</a:t>
            </a:r>
            <a:r>
              <a:rPr lang="en-US" altLang="zh-CN" sz="800" b="0" i="0" dirty="0">
                <a:solidFill>
                  <a:srgbClr val="0D0D0D"/>
                </a:solidFill>
                <a:effectLst/>
                <a:latin typeface="Söhne"/>
              </a:rPr>
              <a:t>·</a:t>
            </a:r>
            <a:r>
              <a:rPr lang="zh-CN" altLang="en-US" sz="800" b="0" i="0" dirty="0">
                <a:solidFill>
                  <a:srgbClr val="0D0D0D"/>
                </a:solidFill>
                <a:effectLst/>
                <a:latin typeface="Söhne"/>
              </a:rPr>
              <a:t>斯托尔奇回到家，但未能和解，反而引发新的争吵。巴伦</a:t>
            </a:r>
            <a:r>
              <a:rPr lang="en-US" altLang="zh-CN" sz="800" b="0" i="0" dirty="0">
                <a:solidFill>
                  <a:srgbClr val="0D0D0D"/>
                </a:solidFill>
                <a:effectLst/>
                <a:latin typeface="Söhne"/>
              </a:rPr>
              <a:t>·</a:t>
            </a:r>
            <a:r>
              <a:rPr lang="zh-CN" altLang="en-US" sz="800" b="0" i="0" dirty="0">
                <a:solidFill>
                  <a:srgbClr val="0D0D0D"/>
                </a:solidFill>
                <a:effectLst/>
                <a:latin typeface="Söhne"/>
              </a:rPr>
              <a:t>卢默的再次造访也未能解决问题。克里斯蒂娜和她丈夫的关系仍然紧张。</a:t>
            </a:r>
            <a:endParaRPr lang="en-US" altLang="zh-CN" sz="800" b="0" i="0" dirty="0">
              <a:solidFill>
                <a:srgbClr val="0D0D0D"/>
              </a:solidFill>
              <a:effectLst/>
              <a:latin typeface="Söhne"/>
            </a:endParaRPr>
          </a:p>
          <a:p>
            <a:pPr algn="l">
              <a:buFont typeface="+mj-lt"/>
              <a:buAutoNum type="arabicPeriod"/>
            </a:pPr>
            <a:endParaRPr lang="en-US" altLang="zh-CN" sz="800" dirty="0">
              <a:solidFill>
                <a:srgbClr val="0D0D0D"/>
              </a:solidFill>
              <a:latin typeface="Söhne"/>
            </a:endParaRPr>
          </a:p>
        </p:txBody>
      </p:sp>
    </p:spTree>
    <p:extLst>
      <p:ext uri="{BB962C8B-B14F-4D97-AF65-F5344CB8AC3E}">
        <p14:creationId xmlns:p14="http://schemas.microsoft.com/office/powerpoint/2010/main" val="2932788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05F0A2-7771-4B92-2C82-24B0EA006B58}"/>
              </a:ext>
            </a:extLst>
          </p:cNvPr>
          <p:cNvSpPr txBox="1"/>
          <p:nvPr/>
        </p:nvSpPr>
        <p:spPr>
          <a:xfrm>
            <a:off x="298938" y="81023"/>
            <a:ext cx="4654062" cy="6863417"/>
          </a:xfrm>
          <a:prstGeom prst="rect">
            <a:avLst/>
          </a:prstGeom>
          <a:noFill/>
        </p:spPr>
        <p:txBody>
          <a:bodyPr wrap="square">
            <a:spAutoFit/>
          </a:bodyPr>
          <a:lstStyle/>
          <a:p>
            <a:r>
              <a:rPr lang="zh-CN" altLang="en-US" sz="800" b="1" i="0" dirty="0">
                <a:solidFill>
                  <a:srgbClr val="000000"/>
                </a:solidFill>
                <a:effectLst/>
                <a:highlight>
                  <a:srgbClr val="FFFF00"/>
                </a:highlight>
                <a:latin typeface="Akzidenz-Grotesk-Pro-medium"/>
              </a:rPr>
              <a:t>一张结婚自拍照，发布于 </a:t>
            </a:r>
            <a:r>
              <a:rPr lang="en-US" altLang="zh-CN" sz="800" b="1" i="0" dirty="0">
                <a:solidFill>
                  <a:srgbClr val="000000"/>
                </a:solidFill>
                <a:effectLst/>
                <a:highlight>
                  <a:srgbClr val="FFFF00"/>
                </a:highlight>
                <a:latin typeface="Akzidenz-Grotesk-Pro-medium"/>
              </a:rPr>
              <a:t>1924 </a:t>
            </a:r>
            <a:r>
              <a:rPr lang="zh-CN" altLang="en-US" sz="800" b="1" i="0" dirty="0">
                <a:solidFill>
                  <a:srgbClr val="000000"/>
                </a:solidFill>
                <a:effectLst/>
                <a:highlight>
                  <a:srgbClr val="FFFF00"/>
                </a:highlight>
                <a:latin typeface="Akzidenz-Grotesk-Pro-medium"/>
              </a:rPr>
              <a:t>年：理查德</a:t>
            </a:r>
            <a:r>
              <a:rPr lang="en-US" altLang="zh-CN" sz="800" b="1" i="0" dirty="0">
                <a:solidFill>
                  <a:srgbClr val="000000"/>
                </a:solidFill>
                <a:effectLst/>
                <a:highlight>
                  <a:srgbClr val="FFFF00"/>
                </a:highlight>
                <a:latin typeface="Akzidenz-Grotesk-Pro-medium"/>
              </a:rPr>
              <a:t>·</a:t>
            </a:r>
            <a:r>
              <a:rPr lang="zh-CN" altLang="en-US" sz="800" b="1" i="0" dirty="0">
                <a:solidFill>
                  <a:srgbClr val="000000"/>
                </a:solidFill>
                <a:effectLst/>
                <a:highlight>
                  <a:srgbClr val="FFFF00"/>
                </a:highlight>
                <a:latin typeface="Akzidenz-Grotesk-Pro-medium"/>
              </a:rPr>
              <a:t>施特劳斯的</a:t>
            </a:r>
            <a:r>
              <a:rPr lang="en-US" altLang="zh-CN" sz="800" b="1" i="0" dirty="0">
                <a:solidFill>
                  <a:srgbClr val="000000"/>
                </a:solidFill>
                <a:effectLst/>
                <a:highlight>
                  <a:srgbClr val="FFFF00"/>
                </a:highlight>
                <a:latin typeface="Akzidenz-Grotesk-Pro-medium"/>
              </a:rPr>
              <a:t>《</a:t>
            </a:r>
            <a:r>
              <a:rPr lang="zh-CN" altLang="en-US" sz="800" b="1" i="0" dirty="0">
                <a:solidFill>
                  <a:srgbClr val="000000"/>
                </a:solidFill>
                <a:effectLst/>
                <a:highlight>
                  <a:srgbClr val="FFFF00"/>
                </a:highlight>
                <a:latin typeface="Akzidenz-Grotesk-Pro-medium"/>
              </a:rPr>
              <a:t>间奏曲</a:t>
            </a:r>
            <a:r>
              <a:rPr lang="en-US" altLang="zh-CN" sz="800" b="1" i="0" dirty="0">
                <a:solidFill>
                  <a:srgbClr val="000000"/>
                </a:solidFill>
                <a:effectLst/>
                <a:highlight>
                  <a:srgbClr val="FFFF00"/>
                </a:highlight>
                <a:latin typeface="Akzidenz-Grotesk-Pro-medium"/>
              </a:rPr>
              <a:t>》</a:t>
            </a:r>
            <a:r>
              <a:rPr lang="zh-CN" altLang="en-US" sz="800" b="1" i="0" dirty="0">
                <a:solidFill>
                  <a:srgbClr val="000000"/>
                </a:solidFill>
                <a:effectLst/>
                <a:highlight>
                  <a:srgbClr val="FFFF00"/>
                </a:highlight>
                <a:latin typeface="Akzidenz-Grotesk-Pro-medium"/>
              </a:rPr>
              <a:t>或歌剧作为关系镜子</a:t>
            </a:r>
            <a:endParaRPr lang="en-US" altLang="zh-CN" sz="800" b="1" i="0" dirty="0">
              <a:solidFill>
                <a:srgbClr val="000000"/>
              </a:solidFill>
              <a:effectLst/>
              <a:highlight>
                <a:srgbClr val="FFFF00"/>
              </a:highlight>
              <a:latin typeface="Akzidenz-Grotesk-Pro-medium"/>
            </a:endParaRPr>
          </a:p>
          <a:p>
            <a:endParaRPr lang="en-US" altLang="zh-CN" sz="800" dirty="0">
              <a:solidFill>
                <a:srgbClr val="000000"/>
              </a:solidFill>
              <a:latin typeface="Akzidenz-Grotesk-Pro-medium"/>
            </a:endParaRPr>
          </a:p>
          <a:p>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间奏曲</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是理查德</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施特劳斯基于自身与妻子保利娜的生活故事改编的一部歌剧，其真实性和自我揭露的程度在歌剧史上都显得格外突出。该剧不仅在剧情上贴近施特劳斯夫妇的真实生活，还在演出上刻意追求真实感，反映出施特劳斯对于个人隐私与公众形象之间界限的探讨。</a:t>
            </a:r>
          </a:p>
          <a:p>
            <a:pPr marL="171450" indent="-171450">
              <a:buFont typeface="Arial" panose="020B0604020202020204" pitchFamily="34" charset="0"/>
              <a:buChar char="•"/>
            </a:pPr>
            <a:r>
              <a:rPr lang="zh-CN" altLang="en-US" sz="800" b="0" i="0" dirty="0">
                <a:solidFill>
                  <a:srgbClr val="000000"/>
                </a:solidFill>
                <a:effectLst/>
                <a:latin typeface="Akzidenz-Grotesk-Pro-medium"/>
              </a:rPr>
              <a:t>首先，剧中的情节和人物对话充满了生活的细节和个人情感的波动，使得整部歌剧既是一场戏剧表演，也似乎是一次对施特劳斯夫妇内心世界的窥探。施特劳斯将他与保利娜的婚姻生活以及其中的误解和矛盾公之于众，这在当时社会背景下显得尤为大胆。</a:t>
            </a:r>
          </a:p>
          <a:p>
            <a:pPr marL="171450" indent="-171450">
              <a:buFont typeface="Arial" panose="020B0604020202020204" pitchFamily="34" charset="0"/>
              <a:buChar char="•"/>
            </a:pPr>
            <a:r>
              <a:rPr lang="zh-CN" altLang="en-US" sz="800" b="0" i="0" dirty="0">
                <a:solidFill>
                  <a:srgbClr val="000000"/>
                </a:solidFill>
                <a:effectLst/>
                <a:latin typeface="Akzidenz-Grotesk-Pro-medium"/>
              </a:rPr>
              <a:t>其次，</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间奏曲</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的音乐和情节紧密结合，通过一系列误解和随之而来的情感冲突，展现了夫妻关系中的紧张与和解。特别是在剧中的风暴场景，不仅是剧情的高潮，也象征着夫妻二人关系中的风波。这样的处理方式展示了施特劳斯对于戏剧表现手法的精妙掌控，以及他对于人物心理描绘的深刻理解。</a:t>
            </a:r>
          </a:p>
          <a:p>
            <a:pPr marL="171450" indent="-171450">
              <a:buFont typeface="Arial" panose="020B0604020202020204" pitchFamily="34" charset="0"/>
              <a:buChar char="•"/>
            </a:pPr>
            <a:r>
              <a:rPr lang="zh-CN" altLang="en-US" sz="800" b="0" i="0" dirty="0">
                <a:solidFill>
                  <a:srgbClr val="000000"/>
                </a:solidFill>
                <a:effectLst/>
                <a:latin typeface="Akzidenz-Grotesk-Pro-medium"/>
              </a:rPr>
              <a:t>最后，该歌剧在当时的上演也引起了不少争议，特别是关于个人生活被搬上舞台的问题。施特劳斯通过</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间奏曲</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探讨了艺术与生活、公共与私人之间的界限，同时也引发观众对于何为私人空间和公众形象的思考。这种直接而坦诚的自我展示，在某种程度上，反映了施特劳斯个人对于艺术表达和生活真实之间关系的理解和态度。</a:t>
            </a:r>
            <a:endParaRPr lang="en-US" altLang="zh-CN" sz="800" b="0" i="0" dirty="0">
              <a:solidFill>
                <a:srgbClr val="000000"/>
              </a:solidFill>
              <a:effectLst/>
              <a:latin typeface="Akzidenz-Grotesk-Pro-medium"/>
            </a:endParaRPr>
          </a:p>
          <a:p>
            <a:r>
              <a:rPr lang="zh-CN" altLang="en-US" sz="800" b="0" i="0" dirty="0">
                <a:solidFill>
                  <a:srgbClr val="000000"/>
                </a:solidFill>
                <a:effectLst/>
                <a:latin typeface="Akzidenz-Grotesk-Pro-medium"/>
              </a:rPr>
              <a:t>理查德</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施特劳斯的歌剧</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间奏曲</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在其作品中占有独特的地位，这不仅因为作品自身的艺术价值，还因为它深刻地反映了施特劳斯与妻子保利娜的婚姻生活。这部作品可以被视为一种“婚姻自白”，通过对日常生活的描绘和婚姻矛盾的戏剧化处理，展示了夫妻之间的情感波动和复杂性。</a:t>
            </a:r>
            <a:endParaRPr lang="en-US" altLang="zh-CN" sz="800" b="0" i="0" dirty="0">
              <a:solidFill>
                <a:srgbClr val="000000"/>
              </a:solidFill>
              <a:effectLst/>
              <a:latin typeface="Akzidenz-Grotesk-Pro-medium"/>
            </a:endParaRPr>
          </a:p>
          <a:p>
            <a:endParaRPr lang="zh-CN" altLang="en-US" sz="800" b="0" i="0" dirty="0">
              <a:solidFill>
                <a:srgbClr val="000000"/>
              </a:solidFill>
              <a:effectLst/>
              <a:latin typeface="Akzidenz-Grotesk-Pro-medium"/>
            </a:endParaRPr>
          </a:p>
          <a:p>
            <a:pPr marL="171450" indent="-171450">
              <a:buFont typeface="Arial" panose="020B0604020202020204" pitchFamily="34" charset="0"/>
              <a:buChar char="•"/>
            </a:pP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间奏曲</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的剧本和音乐紧密结合，通过现实生活中的小事件引发夫妻关系的危机，这种处理方式非常符合施特劳斯追求现实主义的艺术风格。在作品中，施特劳斯通过细腻的心理描写和丰富的情感表达，揭示了婚姻中的深层次问题，如信任、误解和个人独立性的冲突。</a:t>
            </a:r>
          </a:p>
          <a:p>
            <a:pPr marL="171450" indent="-171450">
              <a:buFont typeface="Arial" panose="020B0604020202020204" pitchFamily="34" charset="0"/>
              <a:buChar char="•"/>
            </a:pPr>
            <a:r>
              <a:rPr lang="zh-CN" altLang="en-US" sz="800" b="0" i="0" dirty="0">
                <a:solidFill>
                  <a:srgbClr val="000000"/>
                </a:solidFill>
                <a:effectLst/>
                <a:latin typeface="Akzidenz-Grotesk-Pro-medium"/>
              </a:rPr>
              <a:t>施特劳斯在</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间奏曲</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中利用音乐的力量，将平凡的日常生活转化为具有深刻意义的戏剧事件。例如，通过对话和情绪的音乐化处理，施特劳斯不仅展示了人物的情感动态，还加深了观众对人物心理状态的理解。这种将日常对话转化为音乐表现形式的尝试，显示了施特劳斯在歌剧创作中的创新和实验精神</a:t>
            </a:r>
          </a:p>
          <a:p>
            <a:pPr marL="171450" indent="-171450">
              <a:buFont typeface="Arial" panose="020B0604020202020204" pitchFamily="34" charset="0"/>
              <a:buChar char="•"/>
            </a:pPr>
            <a:r>
              <a:rPr lang="zh-CN" altLang="en-US" sz="800" b="0" i="0" dirty="0">
                <a:solidFill>
                  <a:srgbClr val="000000"/>
                </a:solidFill>
                <a:effectLst/>
                <a:latin typeface="Akzidenz-Grotesk-Pro-medium"/>
              </a:rPr>
              <a:t>值得注意的是，</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间奏曲</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中的人物和情节虽然源自施特劳斯的个人生活，但他通过艺术加工，赋予了这些日常事件以普遍的情感和人性的探索。这种从个人经历中提炼出普遍主题的能力，使</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间奏曲</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不仅是对施特劳斯个人婚姻的反思，也是对婚姻作为一种普遍人类经验的深刻探讨。</a:t>
            </a:r>
            <a:endParaRPr lang="en-US" altLang="zh-CN" sz="800" b="0" i="0" dirty="0">
              <a:solidFill>
                <a:srgbClr val="000000"/>
              </a:solidFill>
              <a:effectLst/>
              <a:latin typeface="Akzidenz-Grotesk-Pro-medium"/>
            </a:endParaRPr>
          </a:p>
          <a:p>
            <a:pPr marL="171450" indent="-171450">
              <a:buFont typeface="Arial" panose="020B0604020202020204" pitchFamily="34" charset="0"/>
              <a:buChar char="•"/>
            </a:pPr>
            <a:endParaRPr lang="zh-CN" altLang="en-US" sz="800" b="0" i="0" dirty="0">
              <a:solidFill>
                <a:srgbClr val="000000"/>
              </a:solidFill>
              <a:effectLst/>
              <a:latin typeface="Akzidenz-Grotesk-Pro-medium"/>
            </a:endParaRPr>
          </a:p>
          <a:p>
            <a:r>
              <a:rPr lang="zh-CN" altLang="en-US" sz="800" b="0" i="0" dirty="0">
                <a:solidFill>
                  <a:srgbClr val="000000"/>
                </a:solidFill>
                <a:effectLst/>
                <a:latin typeface="Akzidenz-Grotesk-Pro-medium"/>
              </a:rPr>
              <a:t>总的来说，</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间奏曲</a:t>
            </a:r>
            <a:r>
              <a:rPr lang="en-US" altLang="zh-CN" sz="800" b="0" i="0" dirty="0">
                <a:solidFill>
                  <a:srgbClr val="000000"/>
                </a:solidFill>
                <a:effectLst/>
                <a:latin typeface="Akzidenz-Grotesk-Pro-medium"/>
              </a:rPr>
              <a:t>》</a:t>
            </a:r>
            <a:r>
              <a:rPr lang="zh-CN" altLang="en-US" sz="800" b="0" i="0" dirty="0">
                <a:solidFill>
                  <a:srgbClr val="000000"/>
                </a:solidFill>
                <a:effectLst/>
                <a:latin typeface="Akzidenz-Grotesk-Pro-medium"/>
              </a:rPr>
              <a:t>是施特劳斯歌剧中一个非常特殊的存在，它以其对婚姻微妙而复杂的描绘，突显了作为一名作曲家的施特劳斯如何将个人生活转化为具有普遍共鸣的艺术表达。这部作品不仅展示了施特劳斯的音乐天赋和戏剧才能，也反映了他对人生和艺术之间复杂关系的深刻洞察。</a:t>
            </a:r>
            <a:endParaRPr lang="en-US" altLang="zh-CN" sz="800" b="0" i="0" dirty="0">
              <a:solidFill>
                <a:srgbClr val="000000"/>
              </a:solidFill>
              <a:effectLst/>
              <a:latin typeface="Akzidenz-Grotesk-Pro-medium"/>
            </a:endParaRPr>
          </a:p>
          <a:p>
            <a:endParaRPr lang="en-US" altLang="zh-CN" sz="800" dirty="0">
              <a:solidFill>
                <a:srgbClr val="000000"/>
              </a:solidFill>
              <a:latin typeface="Akzidenz-Grotesk-Pro-medium"/>
            </a:endParaRPr>
          </a:p>
          <a:p>
            <a:pPr algn="l"/>
            <a:r>
              <a:rPr lang="zh-CN" altLang="en-US" sz="800" b="1" i="0" dirty="0">
                <a:solidFill>
                  <a:srgbClr val="000000"/>
                </a:solidFill>
                <a:effectLst/>
                <a:latin typeface="Akzidenz-Grotesk-Pro-regular"/>
              </a:rPr>
              <a:t>**</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婚姻间的秘密</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杰拉尔德</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文森特**</a:t>
            </a:r>
          </a:p>
          <a:p>
            <a:pPr algn="l"/>
            <a:endParaRPr lang="zh-CN" altLang="en-US" sz="800" b="1" i="0" dirty="0">
              <a:solidFill>
                <a:srgbClr val="000000"/>
              </a:solidFill>
              <a:effectLst/>
              <a:latin typeface="Akzidenz-Grotesk-Pro-regular"/>
            </a:endParaRPr>
          </a:p>
          <a:p>
            <a:pPr algn="l"/>
            <a:r>
              <a:rPr lang="zh-CN" altLang="en-US" sz="800" i="0" dirty="0">
                <a:solidFill>
                  <a:srgbClr val="000000"/>
                </a:solidFill>
                <a:effectLst/>
                <a:latin typeface="Akzidenz-Grotesk-Pro-regular"/>
              </a:rPr>
              <a:t>曾经，人们会秘而不宣地维护那份婚姻中的爱情热忱，而今天，随着人们寿命的延长，原先不为人知的长久婚姻生活中感情的衰竭甚至熄灭成了新的秘密。如果说夫妻间真有共同守护的秘密，那么这些就是了。我们对一方向另一方隐藏的秘密知道多少呢？当然是一无所知。过去，人们接受这样的谜团：只要对方在社会和家庭中扮演好自己的角色，就可以放弃探求对方的真实身份。也许这个“真实故事”并非虚构，讲的是一位老先生在金婚之前的前夕问他的儿媳：“我该给你婆婆送什么礼物好呢？我根本不了解她的喜好。”</a:t>
            </a:r>
          </a:p>
          <a:p>
            <a:pPr algn="l"/>
            <a:endParaRPr lang="zh-CN" altLang="en-US" sz="800" i="0" dirty="0">
              <a:solidFill>
                <a:srgbClr val="000000"/>
              </a:solidFill>
              <a:effectLst/>
              <a:latin typeface="Akzidenz-Grotesk-Pro-regular"/>
            </a:endParaRPr>
          </a:p>
          <a:p>
            <a:pPr algn="l"/>
            <a:r>
              <a:rPr lang="zh-CN" altLang="en-US" sz="800" i="0" dirty="0">
                <a:solidFill>
                  <a:srgbClr val="000000"/>
                </a:solidFill>
                <a:effectLst/>
                <a:latin typeface="Akzidenz-Grotesk-Pro-regular"/>
              </a:rPr>
              <a:t>一个夫妻，如果一方活在自己的计划里，另一方沉浸于回忆中，他们之间还有什么（共同点）呢？在一个不再共寝的婚床上，会发生什么呢？是爱情的重新燃起、幻想的滋生、习惯性的禁欲、友好的交流，还是沉默？随着年岁的增长，共同生活的记忆机制是如何运作的呢？一方铭记为“最美好的时光”的，另一方却早已遗忘。就连那些所谓的“客观”证据，如信件、照片、电影，也会被不同地解读。</a:t>
            </a:r>
          </a:p>
          <a:p>
            <a:pPr algn="l"/>
            <a:endParaRPr lang="zh-CN" altLang="en-US" sz="800" i="0" dirty="0">
              <a:solidFill>
                <a:srgbClr val="000000"/>
              </a:solidFill>
              <a:effectLst/>
              <a:latin typeface="Akzidenz-Grotesk-Pro-regular"/>
            </a:endParaRPr>
          </a:p>
          <a:p>
            <a:pPr algn="l"/>
            <a:r>
              <a:rPr lang="zh-CN" altLang="en-US" sz="800" i="0" dirty="0">
                <a:solidFill>
                  <a:srgbClr val="000000"/>
                </a:solidFill>
                <a:effectLst/>
                <a:latin typeface="Akzidenz-Grotesk-Pro-regular"/>
              </a:rPr>
              <a:t>夫妻共度数十年，期间明智地避免了某些评论或问题。这里不仅是指那些“实用的”秘密，如隐瞒外遇或幻想活动，还包括那些世俗琐事，比如对方的打鼾、某个动作或是那些被反复讲述、早已耳熟能详的“轶事”的压抑怒气。过去</a:t>
            </a:r>
            <a:r>
              <a:rPr lang="en-US" altLang="zh-CN" sz="800" i="0" dirty="0">
                <a:solidFill>
                  <a:srgbClr val="000000"/>
                </a:solidFill>
                <a:effectLst/>
                <a:latin typeface="Akzidenz-Grotesk-Pro-regular"/>
              </a:rPr>
              <a:t>——</a:t>
            </a:r>
            <a:r>
              <a:rPr lang="zh-CN" altLang="en-US" sz="800" i="0" dirty="0">
                <a:solidFill>
                  <a:srgbClr val="000000"/>
                </a:solidFill>
                <a:effectLst/>
                <a:latin typeface="Akzidenz-Grotesk-Pro-regular"/>
              </a:rPr>
              <a:t>一个被遗忘破坏的过去</a:t>
            </a:r>
            <a:r>
              <a:rPr lang="en-US" altLang="zh-CN" sz="800" i="0" dirty="0">
                <a:solidFill>
                  <a:srgbClr val="000000"/>
                </a:solidFill>
                <a:effectLst/>
                <a:latin typeface="Akzidenz-Grotesk-Pro-regular"/>
              </a:rPr>
              <a:t>——</a:t>
            </a:r>
            <a:r>
              <a:rPr lang="zh-CN" altLang="en-US" sz="800" i="0" dirty="0">
                <a:solidFill>
                  <a:srgbClr val="000000"/>
                </a:solidFill>
                <a:effectLst/>
                <a:latin typeface="Akzidenz-Grotesk-Pro-regular"/>
              </a:rPr>
              <a:t>在生活的每一个瞬间都存在，然而老年夫妻共享了同一种生活方式，他们还保留着一种潜在的自传（他们没有去写），而对方对此一无所知。因此，欲望机制及其失败的秘密依旧没有解开。</a:t>
            </a:r>
            <a:endParaRPr lang="zh-CN" altLang="en-US" sz="800" i="0" dirty="0">
              <a:solidFill>
                <a:srgbClr val="000000"/>
              </a:solidFill>
              <a:effectLst/>
              <a:latin typeface="NovelPro-regular"/>
            </a:endParaRPr>
          </a:p>
          <a:p>
            <a:endParaRPr lang="zh-CN" altLang="en-US" sz="800" b="0" i="0" dirty="0">
              <a:solidFill>
                <a:srgbClr val="000000"/>
              </a:solidFill>
              <a:effectLst/>
              <a:latin typeface="Akzidenz-Grotesk-Pro-medium"/>
            </a:endParaRPr>
          </a:p>
        </p:txBody>
      </p:sp>
      <p:sp>
        <p:nvSpPr>
          <p:cNvPr id="4" name="TextBox 3">
            <a:extLst>
              <a:ext uri="{FF2B5EF4-FFF2-40B4-BE49-F238E27FC236}">
                <a16:creationId xmlns:a16="http://schemas.microsoft.com/office/drawing/2014/main" id="{12510932-C9A4-3155-8705-CBA43557621E}"/>
              </a:ext>
            </a:extLst>
          </p:cNvPr>
          <p:cNvSpPr txBox="1"/>
          <p:nvPr/>
        </p:nvSpPr>
        <p:spPr>
          <a:xfrm>
            <a:off x="4953000" y="81023"/>
            <a:ext cx="4443714" cy="5878532"/>
          </a:xfrm>
          <a:prstGeom prst="rect">
            <a:avLst/>
          </a:prstGeom>
          <a:noFill/>
        </p:spPr>
        <p:txBody>
          <a:bodyPr wrap="square">
            <a:spAutoFit/>
          </a:bodyPr>
          <a:lstStyle/>
          <a:p>
            <a:r>
              <a:rPr lang="zh-CN" altLang="en-US" sz="800" b="1" i="0" dirty="0">
                <a:solidFill>
                  <a:srgbClr val="000000"/>
                </a:solidFill>
                <a:effectLst/>
                <a:latin typeface="Akzidenz-Grotesk-Pro-medium"/>
              </a:rPr>
              <a:t>思考</a:t>
            </a:r>
            <a:r>
              <a:rPr lang="en-US" altLang="zh-CN" sz="800" b="1" i="0" dirty="0">
                <a:solidFill>
                  <a:srgbClr val="000000"/>
                </a:solidFill>
                <a:effectLst/>
                <a:latin typeface="Akzidenz-Grotesk-Pro-medium"/>
              </a:rPr>
              <a:t>《</a:t>
            </a:r>
            <a:r>
              <a:rPr lang="zh-CN" altLang="en-US" sz="800" b="1" i="0" dirty="0">
                <a:solidFill>
                  <a:srgbClr val="000000"/>
                </a:solidFill>
                <a:effectLst/>
                <a:latin typeface="Akzidenz-Grotesk-Pro-medium"/>
              </a:rPr>
              <a:t>间奏曲</a:t>
            </a:r>
            <a:r>
              <a:rPr lang="en-US" altLang="zh-CN" sz="800" b="1" i="0" dirty="0">
                <a:solidFill>
                  <a:srgbClr val="000000"/>
                </a:solidFill>
                <a:effectLst/>
                <a:latin typeface="Akzidenz-Grotesk-Pro-medium"/>
              </a:rPr>
              <a:t>》</a:t>
            </a:r>
            <a:r>
              <a:rPr lang="zh-CN" altLang="en-US" sz="800" b="1" i="0" dirty="0">
                <a:solidFill>
                  <a:srgbClr val="000000"/>
                </a:solidFill>
                <a:effectLst/>
                <a:latin typeface="Akzidenz-Grotesk-Pro-medium"/>
              </a:rPr>
              <a:t>中的音乐</a:t>
            </a:r>
          </a:p>
          <a:p>
            <a:r>
              <a:rPr lang="zh-CN" altLang="en-US" sz="800" b="1" i="0" dirty="0">
                <a:solidFill>
                  <a:srgbClr val="000000"/>
                </a:solidFill>
                <a:effectLst/>
                <a:latin typeface="Akzidenz-Grotesk-Pro-medium"/>
              </a:rPr>
              <a:t>唐纳德</a:t>
            </a:r>
            <a:r>
              <a:rPr lang="en-US" altLang="zh-CN" sz="800" b="1" i="0" dirty="0">
                <a:solidFill>
                  <a:srgbClr val="000000"/>
                </a:solidFill>
                <a:effectLst/>
                <a:latin typeface="Akzidenz-Grotesk-Pro-medium"/>
              </a:rPr>
              <a:t>·</a:t>
            </a:r>
            <a:r>
              <a:rPr lang="zh-CN" altLang="en-US" sz="800" b="1" i="0" dirty="0">
                <a:solidFill>
                  <a:srgbClr val="000000"/>
                </a:solidFill>
                <a:effectLst/>
                <a:latin typeface="Akzidenz-Grotesk-Pro-medium"/>
              </a:rPr>
              <a:t>拉尼克尔斯爵士 </a:t>
            </a:r>
            <a:r>
              <a:rPr lang="en-US" altLang="zh-CN" sz="800" b="1" i="0" dirty="0">
                <a:solidFill>
                  <a:srgbClr val="000000"/>
                </a:solidFill>
                <a:effectLst/>
                <a:latin typeface="Akzidenz-Grotesk-Pro-medium"/>
              </a:rPr>
              <a:t>/ </a:t>
            </a:r>
            <a:r>
              <a:rPr lang="zh-CN" altLang="en-US" sz="800" b="1" i="0" dirty="0">
                <a:solidFill>
                  <a:srgbClr val="000000"/>
                </a:solidFill>
                <a:effectLst/>
                <a:latin typeface="Akzidenz-Grotesk-Pro-medium"/>
              </a:rPr>
              <a:t>多米尼克</a:t>
            </a:r>
            <a:r>
              <a:rPr lang="en-US" altLang="zh-CN" sz="800" b="1" i="0" dirty="0">
                <a:solidFill>
                  <a:srgbClr val="000000"/>
                </a:solidFill>
                <a:effectLst/>
                <a:latin typeface="Akzidenz-Grotesk-Pro-medium"/>
              </a:rPr>
              <a:t>·</a:t>
            </a:r>
            <a:r>
              <a:rPr lang="zh-CN" altLang="en-US" sz="800" b="1" i="0" dirty="0">
                <a:solidFill>
                  <a:srgbClr val="000000"/>
                </a:solidFill>
                <a:effectLst/>
                <a:latin typeface="Akzidenz-Grotesk-Pro-medium"/>
              </a:rPr>
              <a:t>林堡</a:t>
            </a:r>
          </a:p>
          <a:p>
            <a:endParaRPr lang="zh-CN" altLang="en-US" sz="800" b="1" i="0" dirty="0">
              <a:solidFill>
                <a:srgbClr val="000000"/>
              </a:solidFill>
              <a:effectLst/>
              <a:latin typeface="Akzidenz-Grotesk-Pro-medium"/>
            </a:endParaRPr>
          </a:p>
          <a:p>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间奏曲</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是在理查德</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施特劳斯</a:t>
            </a:r>
            <a:r>
              <a:rPr lang="en-US" altLang="zh-CN" sz="800" i="0" dirty="0">
                <a:solidFill>
                  <a:srgbClr val="000000"/>
                </a:solidFill>
                <a:effectLst/>
                <a:latin typeface="Akzidenz-Grotesk-Pro-medium"/>
              </a:rPr>
              <a:t>60</a:t>
            </a:r>
            <a:r>
              <a:rPr lang="zh-CN" altLang="en-US" sz="800" i="0" dirty="0">
                <a:solidFill>
                  <a:srgbClr val="000000"/>
                </a:solidFill>
                <a:effectLst/>
                <a:latin typeface="Akzidenz-Grotesk-Pro-medium"/>
              </a:rPr>
              <a:t>岁生日的庆典活动中首次公演的，或许最好的理解这部歌剧的方式是将其视为作曲家送给自己的礼物。这一点从音乐中可以明显感受到：施特劳斯在这里的作曲方式是轻松愉快的，没有与霍夫曼斯塔尔合作的那些歌剧中所体现的世界观主张所带来的庄严感。在此，他首先向他的理想莫扎特致敬。</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间奏曲</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的音乐在其不断变化的音乐形态中让人想起</a:t>
            </a:r>
            <a:r>
              <a:rPr lang="en-US" altLang="zh-CN" sz="800" i="0" dirty="0">
                <a:solidFill>
                  <a:srgbClr val="000000"/>
                </a:solidFill>
                <a:effectLst/>
                <a:latin typeface="Akzidenz-Grotesk-Pro-medium"/>
              </a:rPr>
              <a:t>18</a:t>
            </a:r>
            <a:r>
              <a:rPr lang="zh-CN" altLang="en-US" sz="800" i="0" dirty="0">
                <a:solidFill>
                  <a:srgbClr val="000000"/>
                </a:solidFill>
                <a:effectLst/>
                <a:latin typeface="Akzidenz-Grotesk-Pro-medium"/>
              </a:rPr>
              <a:t>世纪的歌剧：可以辨认出背后的宣叙调、伴奏宣叙调和咏叹调，但在这里它们被融合在一起。施特劳斯在这里进一步发展了我们之前在</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阿里阿德涅在拿索斯</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第一部分中见到的风格：快速变化的，不断在节奏和情感上转换的对话音调，语言在这里决定了音乐的构造。对于施特劳斯而言，歌唱词句的清晰可懂至关重要。</a:t>
            </a:r>
          </a:p>
          <a:p>
            <a:endParaRPr lang="zh-CN" altLang="en-US" sz="800" i="0" dirty="0">
              <a:solidFill>
                <a:srgbClr val="000000"/>
              </a:solidFill>
              <a:effectLst/>
              <a:latin typeface="Akzidenz-Grotesk-Pro-medium"/>
            </a:endParaRPr>
          </a:p>
          <a:p>
            <a:r>
              <a:rPr lang="zh-CN" altLang="en-US" sz="800" i="0" dirty="0">
                <a:solidFill>
                  <a:srgbClr val="000000"/>
                </a:solidFill>
                <a:effectLst/>
                <a:latin typeface="Akzidenz-Grotesk-Pro-medium"/>
              </a:rPr>
              <a:t>在</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间奏曲</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中，更甚于其他施特劳斯歌剧的是，所有元素都要服从于文本的清晰性。如同</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阿里阿德涅在拿索斯</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一样，将乐队规模减少到大歌剧院的莫扎特编制，不仅仅是对其偶像的致敬，也是实现这一要求的一种非常实际的帮助</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间奏曲</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最终也不是在德累斯顿森珀歌剧院而是在市剧院首演的。</a:t>
            </a:r>
          </a:p>
          <a:p>
            <a:endParaRPr lang="zh-CN" altLang="en-US" sz="800" i="0" dirty="0">
              <a:solidFill>
                <a:srgbClr val="000000"/>
              </a:solidFill>
              <a:effectLst/>
              <a:latin typeface="Akzidenz-Grotesk-Pro-medium"/>
            </a:endParaRPr>
          </a:p>
          <a:p>
            <a:r>
              <a:rPr lang="zh-CN" altLang="en-US" sz="800" i="0" dirty="0">
                <a:solidFill>
                  <a:srgbClr val="000000"/>
                </a:solidFill>
                <a:effectLst/>
                <a:latin typeface="Akzidenz-Grotesk-Pro-medium"/>
              </a:rPr>
              <a:t>这种为自己而作曲的方式，在这部歌剧中不仅表现为对古典音乐的敬意，还体现在施特劳斯将大量音乐历史上的引用融入音乐中，这些引用或多或少都能被识别出来</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仿佛他想让我们参与到他对自己音乐生涯的幽默回顾。无论是在斯卡特场景中出现的演唱者引用</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魔弹射手</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中隐士的音乐，还是当“音乐”一词出现时闪现的特里斯坦和伊索尔德的和弦，或是当克里斯蒂娜抨击那位为观众表演的指挥时引用古诺的</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浮士德</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中的一个主题。这些引用有时在乐谱中标出，有时需要自己发现，显然是作为内部玩笑而设计的</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就像</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间奏曲</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中存在的许多施特劳斯自引用一样，比如从</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英雄的生涯</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中引用，这是施特劳斯的第一个音乐自画像。当然，从音乐中也可以听出施特劳斯在这里展示他的作曲大师级技艺的自在和愉悦。与</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阿里阿德涅</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相似，他似乎也将乐队规模的自选限制视为一个激励，从这支小乐队中引出尽可能多的变化。施特劳斯在这里如何编织动机，发展复杂的复调，并在管弦乐间奏中构建最高光辉的声音，是非常高超的</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第一幕末尾的“壁炉边的梦幻”就是一个美妙的例子。</a:t>
            </a:r>
          </a:p>
          <a:p>
            <a:endParaRPr lang="zh-CN" altLang="en-US" sz="800" i="0" dirty="0">
              <a:solidFill>
                <a:srgbClr val="000000"/>
              </a:solidFill>
              <a:effectLst/>
              <a:latin typeface="Akzidenz-Grotesk-Pro-medium"/>
            </a:endParaRPr>
          </a:p>
          <a:p>
            <a:r>
              <a:rPr lang="zh-CN" altLang="en-US" sz="800" i="0" dirty="0">
                <a:solidFill>
                  <a:srgbClr val="000000"/>
                </a:solidFill>
                <a:effectLst/>
                <a:latin typeface="Akzidenz-Grotesk-Pro-medium"/>
              </a:rPr>
              <a:t>在</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间奏曲</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中，音乐的范围从第二幕斯卡特开始时的弦乐声部分离</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我们甚至可以听到非常室内乐式的首席声部</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到在普拉特场景中充满激情地描绘风暴和雷电的全交响乐、戏剧性和自然也很响亮的声音轮廓。我们在</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阿拉贝拉</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中再次遇到的精细节奏，在</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间奏曲</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中已有预示：有整个段落中不同的节拍，例如</a:t>
            </a:r>
            <a:r>
              <a:rPr lang="en-US" altLang="zh-CN" sz="800" i="0" dirty="0">
                <a:solidFill>
                  <a:srgbClr val="000000"/>
                </a:solidFill>
                <a:effectLst/>
                <a:latin typeface="Akzidenz-Grotesk-Pro-medium"/>
              </a:rPr>
              <a:t>2/4</a:t>
            </a:r>
            <a:r>
              <a:rPr lang="zh-CN" altLang="en-US" sz="800" i="0" dirty="0">
                <a:solidFill>
                  <a:srgbClr val="000000"/>
                </a:solidFill>
                <a:effectLst/>
                <a:latin typeface="Akzidenz-Grotesk-Pro-medium"/>
              </a:rPr>
              <a:t>和</a:t>
            </a:r>
            <a:r>
              <a:rPr lang="en-US" altLang="zh-CN" sz="800" i="0" dirty="0">
                <a:solidFill>
                  <a:srgbClr val="000000"/>
                </a:solidFill>
                <a:effectLst/>
                <a:latin typeface="Akzidenz-Grotesk-Pro-medium"/>
              </a:rPr>
              <a:t>3/4</a:t>
            </a:r>
            <a:r>
              <a:rPr lang="zh-CN" altLang="en-US" sz="800" i="0" dirty="0">
                <a:solidFill>
                  <a:srgbClr val="000000"/>
                </a:solidFill>
                <a:effectLst/>
                <a:latin typeface="Akzidenz-Grotesk-Pro-medium"/>
              </a:rPr>
              <a:t>同时进行，而指挥只能给出节拍，每位音乐家必须自知属于哪个组。因为尽管其标题下的轻松和低调，</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间奏曲</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并不容易演奏</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尤其是需要在对话式的段落（需要精确但干燥的伴奏）和更为浓密、绽放的管弦乐声中不断切换，这要求持续的警觉。从这一点也可以看出，经验丰富的指挥施特劳斯非常清楚他能给音乐家们带来多少挑战，他可以要求多少，而不至于过度要求。</a:t>
            </a:r>
          </a:p>
          <a:p>
            <a:endParaRPr lang="zh-CN" altLang="en-US" sz="800" i="0" dirty="0">
              <a:solidFill>
                <a:srgbClr val="000000"/>
              </a:solidFill>
              <a:effectLst/>
              <a:latin typeface="Akzidenz-Grotesk-Pro-medium"/>
            </a:endParaRPr>
          </a:p>
          <a:p>
            <a:r>
              <a:rPr lang="zh-CN" altLang="en-US" sz="800" i="0" dirty="0">
                <a:solidFill>
                  <a:srgbClr val="000000"/>
                </a:solidFill>
                <a:effectLst/>
                <a:latin typeface="Akzidenz-Grotesk-Pro-medium"/>
              </a:rPr>
              <a:t>然而，这部音乐自画像最终还是通过与克里斯蒂娜这一角色相关的抒情声部来完成。当我们看到歌唱部分时，她是唯一一个具有真正深度的角色，而其他人更像是性格面具，施特劳斯通过管弦乐而不是通过指挥家斯托尔奇的歌唱部分来描绘自己。这一点可以在第一幕的第一场看出，当克里斯蒂娜抱怨她丈夫“永远的善良”时，在管弦乐中伴随着她的责骂声响起一个赞美的主题，听起来像是一种爱的表白。标志性地，这个主题在斯卡特场景中被重复，正当斯托尔奇表示克里斯蒂娜对他来说是“合适的人”。</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间奏曲</a:t>
            </a:r>
            <a:r>
              <a:rPr lang="en-US" altLang="zh-CN" sz="800" i="0" dirty="0">
                <a:solidFill>
                  <a:srgbClr val="000000"/>
                </a:solidFill>
                <a:effectLst/>
                <a:latin typeface="Akzidenz-Grotesk-Pro-medium"/>
              </a:rPr>
              <a:t>》</a:t>
            </a:r>
            <a:r>
              <a:rPr lang="zh-CN" altLang="en-US" sz="800" i="0" dirty="0">
                <a:solidFill>
                  <a:srgbClr val="000000"/>
                </a:solidFill>
                <a:effectLst/>
                <a:latin typeface="Akzidenz-Grotesk-Pro-medium"/>
              </a:rPr>
              <a:t>在首演一百年后今天对我们的吸引力，不仅仅在于对乐谱精致性的美食般的享受，而且在于施特劳斯在这里创作了一部来自生活中的作品，并运用他所有的艺术手段以富有趣味的方式揭示日常生活的深层次。</a:t>
            </a:r>
          </a:p>
        </p:txBody>
      </p:sp>
    </p:spTree>
    <p:extLst>
      <p:ext uri="{BB962C8B-B14F-4D97-AF65-F5344CB8AC3E}">
        <p14:creationId xmlns:p14="http://schemas.microsoft.com/office/powerpoint/2010/main" val="17332612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005F0A2-7771-4B92-2C82-24B0EA006B58}"/>
              </a:ext>
            </a:extLst>
          </p:cNvPr>
          <p:cNvSpPr txBox="1"/>
          <p:nvPr/>
        </p:nvSpPr>
        <p:spPr>
          <a:xfrm>
            <a:off x="298938" y="19477"/>
            <a:ext cx="4654062" cy="6986528"/>
          </a:xfrm>
          <a:prstGeom prst="rect">
            <a:avLst/>
          </a:prstGeom>
          <a:noFill/>
        </p:spPr>
        <p:txBody>
          <a:bodyPr wrap="square">
            <a:spAutoFit/>
          </a:bodyPr>
          <a:lstStyle/>
          <a:p>
            <a:pPr algn="l"/>
            <a:r>
              <a:rPr lang="zh-CN" altLang="en-US" sz="800" b="1" i="0" dirty="0">
                <a:solidFill>
                  <a:srgbClr val="000000"/>
                </a:solidFill>
                <a:effectLst/>
                <a:latin typeface="Akzidenz-Grotesk-Pro-regular"/>
              </a:rPr>
              <a:t>**</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婚姻间的秘密</a:t>
            </a:r>
            <a:r>
              <a:rPr lang="en-US" altLang="zh-CN" sz="800" b="1" i="0" dirty="0">
                <a:solidFill>
                  <a:srgbClr val="000000"/>
                </a:solidFill>
                <a:effectLst/>
                <a:latin typeface="Akzidenz-Grotesk-Pro-regular"/>
              </a:rPr>
              <a:t>》**</a:t>
            </a:r>
          </a:p>
          <a:p>
            <a:pPr algn="l"/>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杰拉尔德</a:t>
            </a:r>
            <a:r>
              <a:rPr lang="en-US" altLang="zh-CN" sz="800" b="1" i="0" dirty="0">
                <a:solidFill>
                  <a:srgbClr val="000000"/>
                </a:solidFill>
                <a:effectLst/>
                <a:latin typeface="Akzidenz-Grotesk-Pro-regular"/>
              </a:rPr>
              <a:t>·</a:t>
            </a:r>
            <a:r>
              <a:rPr lang="zh-CN" altLang="en-US" sz="800" b="1" i="0" dirty="0">
                <a:solidFill>
                  <a:srgbClr val="000000"/>
                </a:solidFill>
                <a:effectLst/>
                <a:latin typeface="Akzidenz-Grotesk-Pro-regular"/>
              </a:rPr>
              <a:t>文森特**</a:t>
            </a:r>
          </a:p>
          <a:p>
            <a:pPr algn="l"/>
            <a:endParaRPr lang="zh-CN" altLang="en-US" sz="800" b="1" i="0" dirty="0">
              <a:solidFill>
                <a:srgbClr val="000000"/>
              </a:solidFill>
              <a:effectLst/>
              <a:latin typeface="Akzidenz-Grotesk-Pro-regular"/>
            </a:endParaRPr>
          </a:p>
          <a:p>
            <a:pPr algn="l"/>
            <a:r>
              <a:rPr lang="zh-CN" altLang="en-US" sz="800" i="0" dirty="0">
                <a:solidFill>
                  <a:srgbClr val="000000"/>
                </a:solidFill>
                <a:effectLst/>
                <a:latin typeface="Akzidenz-Grotesk-Pro-regular"/>
              </a:rPr>
              <a:t>曾经，人们会秘而不宣地维护那份婚姻中的爱情热忱，而今天，随着人们寿命的延长，原先不为人知的长久婚姻生活中感情的衰竭甚至熄灭成了新的秘密。如果说夫妻间真有共同守护的秘密，那么这些就是了。我们对一方向另一方隐藏的秘密知道多少呢？当然是一无所知。过去，人们接受这样的谜团：只要对方在社会和家庭中扮演好自己的角色，就可以放弃探求对方的真实身份。也许这个“真实故事”并非虚构，讲的是一位老先生在金婚之前的前夕问他的儿媳：“我该给你婆婆送什么礼物好呢？我根本不了解她的喜好。”</a:t>
            </a:r>
          </a:p>
          <a:p>
            <a:pPr algn="l"/>
            <a:endParaRPr lang="zh-CN" altLang="en-US" sz="800" i="0" dirty="0">
              <a:solidFill>
                <a:srgbClr val="000000"/>
              </a:solidFill>
              <a:effectLst/>
              <a:latin typeface="Akzidenz-Grotesk-Pro-regular"/>
            </a:endParaRPr>
          </a:p>
          <a:p>
            <a:pPr algn="l"/>
            <a:r>
              <a:rPr lang="zh-CN" altLang="en-US" sz="800" i="0" dirty="0">
                <a:solidFill>
                  <a:srgbClr val="000000"/>
                </a:solidFill>
                <a:effectLst/>
                <a:latin typeface="Akzidenz-Grotesk-Pro-regular"/>
              </a:rPr>
              <a:t>一个夫妻，如果一方活在自己的计划里，另一方沉浸于回忆中，他们之间还有什么（共同点）呢？在一个不再共寝的婚床上，会发生什么呢？是爱情的重新燃起、幻想的滋生、习惯性的禁欲、友好的交流，还是沉默？随着年岁的增长，共同生活的记忆机制是如何运作的呢？一方铭记为“最美好的时光”的，另一方却早已遗忘。就连那些所谓的“客观”证据，如信件、照片、电影，也会被不同地解读。</a:t>
            </a:r>
          </a:p>
          <a:p>
            <a:pPr algn="l"/>
            <a:endParaRPr lang="zh-CN" altLang="en-US" sz="800" i="0" dirty="0">
              <a:solidFill>
                <a:srgbClr val="000000"/>
              </a:solidFill>
              <a:effectLst/>
              <a:latin typeface="Akzidenz-Grotesk-Pro-regular"/>
            </a:endParaRPr>
          </a:p>
          <a:p>
            <a:pPr algn="l"/>
            <a:r>
              <a:rPr lang="zh-CN" altLang="en-US" sz="800" i="0" dirty="0">
                <a:solidFill>
                  <a:srgbClr val="000000"/>
                </a:solidFill>
                <a:effectLst/>
                <a:latin typeface="Akzidenz-Grotesk-Pro-regular"/>
              </a:rPr>
              <a:t>夫妻共度数十年，期间明智地避免了某些评论或问题。这里不仅是指那些“实用的”秘密，如隐瞒外遇或幻想活动，还包括那些世俗琐事，比如对方的打鼾、某个动作或是那些被反复讲述、早已耳熟能详的“轶事”的压抑怒气。过去</a:t>
            </a:r>
            <a:r>
              <a:rPr lang="en-US" altLang="zh-CN" sz="800" i="0" dirty="0">
                <a:solidFill>
                  <a:srgbClr val="000000"/>
                </a:solidFill>
                <a:effectLst/>
                <a:latin typeface="Akzidenz-Grotesk-Pro-regular"/>
              </a:rPr>
              <a:t>——</a:t>
            </a:r>
            <a:r>
              <a:rPr lang="zh-CN" altLang="en-US" sz="800" i="0" dirty="0">
                <a:solidFill>
                  <a:srgbClr val="000000"/>
                </a:solidFill>
                <a:effectLst/>
                <a:latin typeface="Akzidenz-Grotesk-Pro-regular"/>
              </a:rPr>
              <a:t>一个被遗忘破坏的过去</a:t>
            </a:r>
            <a:r>
              <a:rPr lang="en-US" altLang="zh-CN" sz="800" i="0" dirty="0">
                <a:solidFill>
                  <a:srgbClr val="000000"/>
                </a:solidFill>
                <a:effectLst/>
                <a:latin typeface="Akzidenz-Grotesk-Pro-regular"/>
              </a:rPr>
              <a:t>——</a:t>
            </a:r>
            <a:r>
              <a:rPr lang="zh-CN" altLang="en-US" sz="800" i="0" dirty="0">
                <a:solidFill>
                  <a:srgbClr val="000000"/>
                </a:solidFill>
                <a:effectLst/>
                <a:latin typeface="Akzidenz-Grotesk-Pro-regular"/>
              </a:rPr>
              <a:t>在生活的每一个瞬间都存在，然而老年夫妻共享了同一种生活方式，他们还保留着一种潜在的自传（他们没有去写），而对方对此一无所知。因此，欲望机制及其失败的秘密依旧没有解开。</a:t>
            </a:r>
            <a:endParaRPr lang="en-US" altLang="zh-CN" sz="800" i="0" dirty="0">
              <a:solidFill>
                <a:srgbClr val="000000"/>
              </a:solidFill>
              <a:effectLst/>
              <a:latin typeface="Akzidenz-Grotesk-Pro-regular"/>
            </a:endParaRPr>
          </a:p>
          <a:p>
            <a:pPr algn="l"/>
            <a:endParaRPr lang="en-US" altLang="zh-CN" sz="800" dirty="0">
              <a:solidFill>
                <a:srgbClr val="000000"/>
              </a:solidFill>
              <a:latin typeface="Akzidenz-Grotesk-Pro-regular"/>
            </a:endParaRPr>
          </a:p>
          <a:p>
            <a:pPr algn="l"/>
            <a:r>
              <a:rPr lang="zh-CN" altLang="en-US" sz="800" i="0" dirty="0">
                <a:solidFill>
                  <a:srgbClr val="000000"/>
                </a:solidFill>
                <a:effectLst/>
                <a:latin typeface="NovelPro-regular"/>
              </a:rPr>
              <a:t>**</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私人生活是否适合作为艺术素材</a:t>
            </a:r>
            <a:r>
              <a:rPr lang="en-US" altLang="zh-CN" sz="800" i="0" dirty="0">
                <a:solidFill>
                  <a:srgbClr val="000000"/>
                </a:solidFill>
                <a:effectLst/>
                <a:latin typeface="NovelPro-regular"/>
              </a:rPr>
              <a:t>》**</a:t>
            </a:r>
          </a:p>
          <a:p>
            <a:pPr algn="l"/>
            <a:r>
              <a:rPr lang="en-US" altLang="zh-CN" sz="800" i="0" dirty="0">
                <a:solidFill>
                  <a:srgbClr val="000000"/>
                </a:solidFill>
                <a:effectLst/>
                <a:latin typeface="NovelPro-regular"/>
              </a:rPr>
              <a:t>**</a:t>
            </a:r>
            <a:r>
              <a:rPr lang="zh-CN" altLang="en-US" sz="800" i="0" dirty="0">
                <a:solidFill>
                  <a:srgbClr val="000000"/>
                </a:solidFill>
                <a:effectLst/>
                <a:latin typeface="NovelPro-regular"/>
              </a:rPr>
              <a:t>罗伯特</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普法勒**</a:t>
            </a:r>
          </a:p>
          <a:p>
            <a:pPr algn="l"/>
            <a:endParaRPr lang="zh-CN" altLang="en-US" sz="800" i="0" dirty="0">
              <a:solidFill>
                <a:srgbClr val="000000"/>
              </a:solidFill>
              <a:effectLst/>
              <a:latin typeface="NovelPro-regular"/>
            </a:endParaRPr>
          </a:p>
          <a:p>
            <a:pPr algn="l"/>
            <a:r>
              <a:rPr lang="zh-CN" altLang="en-US" sz="800" i="0" dirty="0">
                <a:solidFill>
                  <a:srgbClr val="000000"/>
                </a:solidFill>
                <a:effectLst/>
                <a:latin typeface="NovelPro-regular"/>
              </a:rPr>
              <a:t>艺术家可以将自己的私生活作为创作材料吗？私人生活是否应该在公众舞台上展示？当然，对艺术作品中的元素提出的决定性问题并不是它从何而来，而是它在作品中扮演了什么角色。形式是否成功地使这些材料成为自己的一部分，以至于人们可能会认为是形式本身产生了这些材料？或者它只是一个勉强掩饰的异物，似乎不断地为自己的存在辩解，好像它是违背自己的意愿，只因为其知名度才被带到这里的？</a:t>
            </a:r>
          </a:p>
          <a:p>
            <a:pPr algn="l"/>
            <a:endParaRPr lang="zh-CN" altLang="en-US" sz="800" i="0" dirty="0">
              <a:solidFill>
                <a:srgbClr val="000000"/>
              </a:solidFill>
              <a:effectLst/>
              <a:latin typeface="NovelPro-regular"/>
            </a:endParaRPr>
          </a:p>
          <a:p>
            <a:pPr algn="l"/>
            <a:r>
              <a:rPr lang="zh-CN" altLang="en-US" sz="800" b="1" i="0" dirty="0">
                <a:solidFill>
                  <a:srgbClr val="000000"/>
                </a:solidFill>
                <a:effectLst/>
                <a:latin typeface="NovelPro-regular"/>
              </a:rPr>
              <a:t>换句话说：这些素材在这种表现中是否真正适合成为“市民喜剧”的一部分，还是它们的吸引力仅限于些许的窥探和偷窥？ </a:t>
            </a:r>
            <a:r>
              <a:rPr lang="zh-CN" altLang="en-US" sz="800" i="0" dirty="0">
                <a:solidFill>
                  <a:srgbClr val="000000"/>
                </a:solidFill>
                <a:effectLst/>
                <a:latin typeface="NovelPro-regular"/>
              </a:rPr>
              <a:t>在其</a:t>
            </a:r>
            <a:r>
              <a:rPr lang="en-US" altLang="zh-CN" sz="800" i="0" dirty="0">
                <a:solidFill>
                  <a:srgbClr val="000000"/>
                </a:solidFill>
                <a:effectLst/>
                <a:latin typeface="NovelPro-regular"/>
              </a:rPr>
              <a:t>1977</a:t>
            </a:r>
            <a:r>
              <a:rPr lang="zh-CN" altLang="en-US" sz="800" i="0" dirty="0">
                <a:solidFill>
                  <a:srgbClr val="000000"/>
                </a:solidFill>
                <a:effectLst/>
                <a:latin typeface="NovelPro-regular"/>
              </a:rPr>
              <a:t>年发表的研究</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公共生活的衰落和终结：亲密关系的暴政</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中，社会学家理查德</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塞内特描述了一种自文艺复兴以来一直适用于西方社会的原则：私人人物与公共角色之间的分隔。在公共场合，人们应该抛开私事。因为：“用自己的私事来打扰别人是不文明的。”</a:t>
            </a:r>
          </a:p>
          <a:p>
            <a:pPr algn="l"/>
            <a:endParaRPr lang="zh-CN" altLang="en-US" sz="800" i="0" dirty="0">
              <a:solidFill>
                <a:srgbClr val="000000"/>
              </a:solidFill>
              <a:effectLst/>
              <a:latin typeface="NovelPro-regular"/>
            </a:endParaRPr>
          </a:p>
          <a:p>
            <a:pPr algn="l"/>
            <a:r>
              <a:rPr lang="zh-CN" altLang="en-US" sz="800" i="0" dirty="0">
                <a:solidFill>
                  <a:srgbClr val="000000"/>
                </a:solidFill>
                <a:effectLst/>
                <a:latin typeface="NovelPro-regular"/>
              </a:rPr>
              <a:t>通过这种方式的轻松，人们可以避免用自己的情绪来烦扰别人，不会让分离的、无关紧要的事情凌驾于联结的、重要的事情之上。这带来了双重的益处：一方面是道德上的</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人们突然感觉好多了，因为他们给自己的行为加上了一些形式，而不是任由自己的情绪左右；另一方面是政治上的</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因为这使得人们可以与其他可能完全不同的人进行论证交换，并在此过程中认识到共同追求一个合理目标的共同利益。正如塞内特所展示的，扮演公共角色需要一种戏剧性的努力。在公共生活中，人们实际上成了自己的演员。</a:t>
            </a:r>
          </a:p>
          <a:p>
            <a:pPr algn="l"/>
            <a:endParaRPr lang="zh-CN" altLang="en-US" sz="800" i="0" dirty="0">
              <a:solidFill>
                <a:srgbClr val="000000"/>
              </a:solidFill>
              <a:effectLst/>
              <a:latin typeface="NovelPro-regular"/>
            </a:endParaRPr>
          </a:p>
          <a:p>
            <a:pPr algn="l"/>
            <a:r>
              <a:rPr lang="zh-CN" altLang="en-US" sz="800" i="0" dirty="0">
                <a:solidFill>
                  <a:srgbClr val="000000"/>
                </a:solidFill>
                <a:effectLst/>
                <a:latin typeface="NovelPro-regular"/>
              </a:rPr>
              <a:t>这一发现最初让私人生活适合舞台的可能性看起来很低。但理查德</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施特劳斯却敏锐地发现：在私人生活中，也有些人能够从最小的事情上演一场大戏。而且，夫妻间的对话及其配角往往具有相当喜剧性的品质。对参与者来说，这些可能是意外的且痛苦的个人经历，但从舞台的角度看，这些都是私人生活戏剧性的幽默典型。至少在借助一些抽象和艺术夸张的帮助下，它们可以被塑造成这样。这种将极其个人的事物转化为非个人的、普遍的事物的转变，正是诗意工作的效果。正如西格蒙德</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弗洛伊德在分析白日梦时所指出的，它能将通常与这种亲密性的交流相关的不愉快、尴尬和无趣之物转化为有</a:t>
            </a:r>
          </a:p>
          <a:p>
            <a:pPr algn="l"/>
            <a:endParaRPr lang="zh-CN" altLang="en-US" sz="800" i="0" dirty="0">
              <a:solidFill>
                <a:srgbClr val="000000"/>
              </a:solidFill>
              <a:effectLst/>
              <a:latin typeface="NovelPro-regular"/>
            </a:endParaRPr>
          </a:p>
          <a:p>
            <a:pPr algn="l"/>
            <a:r>
              <a:rPr lang="zh-CN" altLang="en-US" sz="800" b="1" i="0" dirty="0">
                <a:solidFill>
                  <a:srgbClr val="000000"/>
                </a:solidFill>
                <a:effectLst/>
                <a:latin typeface="NovelPro-regular"/>
              </a:rPr>
              <a:t>吸引力和令人愉悦的东西。</a:t>
            </a:r>
            <a:r>
              <a:rPr lang="zh-CN" altLang="en-US" sz="800" i="0" dirty="0">
                <a:solidFill>
                  <a:srgbClr val="000000"/>
                </a:solidFill>
                <a:effectLst/>
                <a:latin typeface="NovelPro-regular"/>
              </a:rPr>
              <a:t>这也解决了一个道德问题</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是否可以将私密性转化为艺术，或者是否应保持谨慎。这取决于形式的成功。正如我们在施特劳斯的作品中所看到的，美学形式能够纳入一切；即使是那些极其真实的东西。多亏了这种形式，人们甚至可以用真相来说谎。艺术让真实的事物看起来像是艺术幻想的产物。乔丹诺</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布鲁诺的名言“</a:t>
            </a:r>
            <a:r>
              <a:rPr lang="en-US" altLang="zh-CN" sz="800" i="0" dirty="0">
                <a:solidFill>
                  <a:srgbClr val="000000"/>
                </a:solidFill>
                <a:effectLst/>
                <a:latin typeface="NovelPro-regular"/>
              </a:rPr>
              <a:t>se non è </a:t>
            </a:r>
            <a:r>
              <a:rPr lang="en-US" altLang="zh-CN" sz="800" i="0" dirty="0" err="1">
                <a:solidFill>
                  <a:srgbClr val="000000"/>
                </a:solidFill>
                <a:effectLst/>
                <a:latin typeface="NovelPro-regular"/>
              </a:rPr>
              <a:t>vero</a:t>
            </a:r>
            <a:r>
              <a:rPr lang="en-US" altLang="zh-CN" sz="800" i="0" dirty="0">
                <a:solidFill>
                  <a:srgbClr val="000000"/>
                </a:solidFill>
                <a:effectLst/>
                <a:latin typeface="NovelPro-regular"/>
              </a:rPr>
              <a:t>, è molto ben </a:t>
            </a:r>
            <a:r>
              <a:rPr lang="en-US" altLang="zh-CN" sz="800" i="0" dirty="0" err="1">
                <a:solidFill>
                  <a:srgbClr val="000000"/>
                </a:solidFill>
                <a:effectLst/>
                <a:latin typeface="NovelPro-regular"/>
              </a:rPr>
              <a:t>trovato</a:t>
            </a:r>
            <a:r>
              <a:rPr lang="en-US" altLang="zh-CN" sz="800" i="0" dirty="0">
                <a:solidFill>
                  <a:srgbClr val="000000"/>
                </a:solidFill>
                <a:effectLst/>
                <a:latin typeface="NovelPro-regular"/>
              </a:rPr>
              <a:t>”</a:t>
            </a:r>
            <a:r>
              <a:rPr lang="zh-CN" altLang="en-US" sz="800" i="0" dirty="0">
                <a:solidFill>
                  <a:srgbClr val="000000"/>
                </a:solidFill>
                <a:effectLst/>
                <a:latin typeface="NovelPro-regular"/>
              </a:rPr>
              <a:t>（如果不是真的，至少是个好故事），在这里可以稍作修改作为一个规则：即使它是真的，也看起来像是巧妙的创造。</a:t>
            </a:r>
          </a:p>
        </p:txBody>
      </p:sp>
    </p:spTree>
    <p:extLst>
      <p:ext uri="{BB962C8B-B14F-4D97-AF65-F5344CB8AC3E}">
        <p14:creationId xmlns:p14="http://schemas.microsoft.com/office/powerpoint/2010/main" val="83651196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TotalTime>
  <Words>5577</Words>
  <Application>Microsoft Macintosh PowerPoint</Application>
  <PresentationFormat>A4 Paper (210x297 mm)</PresentationFormat>
  <Paragraphs>102</Paragraphs>
  <Slides>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Akzidenz-Grotesk-Pro-medium</vt:lpstr>
      <vt:lpstr>Akzidenz-Grotesk-Pro-regular</vt:lpstr>
      <vt:lpstr>NovelPro-regular</vt:lpstr>
      <vt:lpstr>Söhne</vt:lpstr>
      <vt:lpstr>Arial</vt:lpstr>
      <vt:lpstr>Calibri</vt:lpstr>
      <vt:lpstr>Calibri Light</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184</cp:revision>
  <cp:lastPrinted>2024-05-04T14:57:44Z</cp:lastPrinted>
  <dcterms:created xsi:type="dcterms:W3CDTF">2022-11-07T20:45:57Z</dcterms:created>
  <dcterms:modified xsi:type="dcterms:W3CDTF">2024-05-04T15:03:33Z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898e16e8-c07a-4d54-b613-7ba52508ca4b_Enabled">
    <vt:lpwstr>true</vt:lpwstr>
  </property>
  <property fmtid="{D5CDD505-2E9C-101B-9397-08002B2CF9AE}" pid="3" name="MSIP_Label_898e16e8-c07a-4d54-b613-7ba52508ca4b_SetDate">
    <vt:lpwstr>2024-05-02T11:59:04Z</vt:lpwstr>
  </property>
  <property fmtid="{D5CDD505-2E9C-101B-9397-08002B2CF9AE}" pid="4" name="MSIP_Label_898e16e8-c07a-4d54-b613-7ba52508ca4b_Method">
    <vt:lpwstr>Standard</vt:lpwstr>
  </property>
  <property fmtid="{D5CDD505-2E9C-101B-9397-08002B2CF9AE}" pid="5" name="MSIP_Label_898e16e8-c07a-4d54-b613-7ba52508ca4b_Name">
    <vt:lpwstr>Restricted – Any Recipient</vt:lpwstr>
  </property>
  <property fmtid="{D5CDD505-2E9C-101B-9397-08002B2CF9AE}" pid="6" name="MSIP_Label_898e16e8-c07a-4d54-b613-7ba52508ca4b_SiteId">
    <vt:lpwstr>06fe4af5-9412-436c-acdb-444ee0010489</vt:lpwstr>
  </property>
  <property fmtid="{D5CDD505-2E9C-101B-9397-08002B2CF9AE}" pid="7" name="MSIP_Label_898e16e8-c07a-4d54-b613-7ba52508ca4b_ActionId">
    <vt:lpwstr>98a1625e-6089-4799-8e2a-64db4a74906f</vt:lpwstr>
  </property>
  <property fmtid="{D5CDD505-2E9C-101B-9397-08002B2CF9AE}" pid="8" name="MSIP_Label_898e16e8-c07a-4d54-b613-7ba52508ca4b_ContentBits">
    <vt:lpwstr>0</vt:lpwstr>
  </property>
</Properties>
</file>