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364" r:id="rId2"/>
    <p:sldId id="369" r:id="rId3"/>
    <p:sldId id="370" r:id="rId4"/>
    <p:sldId id="371" r:id="rId5"/>
  </p:sldIdLst>
  <p:sldSz cx="9906000" cy="6858000" type="A4"/>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8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483" autoAdjust="0"/>
    <p:restoredTop sz="94660"/>
  </p:normalViewPr>
  <p:slideViewPr>
    <p:cSldViewPr snapToGrid="0">
      <p:cViewPr varScale="1">
        <p:scale>
          <a:sx n="117" d="100"/>
          <a:sy n="117" d="100"/>
        </p:scale>
        <p:origin x="176" y="392"/>
      </p:cViewPr>
      <p:guideLst>
        <p:guide orient="horz" pos="2160"/>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2945406" cy="497333"/>
          </a:xfrm>
          <a:prstGeom prst="rect">
            <a:avLst/>
          </a:prstGeom>
        </p:spPr>
        <p:txBody>
          <a:bodyPr vert="horz" lIns="88194" tIns="44097" rIns="88194" bIns="44097" rtlCol="0"/>
          <a:lstStyle>
            <a:lvl1pPr algn="l">
              <a:defRPr sz="1200"/>
            </a:lvl1pPr>
          </a:lstStyle>
          <a:p>
            <a:endParaRPr lang="en-US"/>
          </a:p>
        </p:txBody>
      </p:sp>
      <p:sp>
        <p:nvSpPr>
          <p:cNvPr id="3" name="Datumsplatzhalter 2"/>
          <p:cNvSpPr>
            <a:spLocks noGrp="1"/>
          </p:cNvSpPr>
          <p:nvPr>
            <p:ph type="dt" idx="1"/>
          </p:nvPr>
        </p:nvSpPr>
        <p:spPr>
          <a:xfrm>
            <a:off x="3850750" y="1"/>
            <a:ext cx="2945405" cy="497333"/>
          </a:xfrm>
          <a:prstGeom prst="rect">
            <a:avLst/>
          </a:prstGeom>
        </p:spPr>
        <p:txBody>
          <a:bodyPr vert="horz" lIns="88194" tIns="44097" rIns="88194" bIns="44097" rtlCol="0"/>
          <a:lstStyle>
            <a:lvl1pPr algn="r">
              <a:defRPr sz="1200"/>
            </a:lvl1pPr>
          </a:lstStyle>
          <a:p>
            <a:fld id="{1E980196-448A-481A-8A1B-A58FF56D8844}" type="datetimeFigureOut">
              <a:rPr lang="en-US" smtClean="0"/>
              <a:t>3/30/24</a:t>
            </a:fld>
            <a:endParaRPr lang="en-US"/>
          </a:p>
        </p:txBody>
      </p:sp>
      <p:sp>
        <p:nvSpPr>
          <p:cNvPr id="4" name="Folienbildplatzhalter 3"/>
          <p:cNvSpPr>
            <a:spLocks noGrp="1" noRot="1" noChangeAspect="1"/>
          </p:cNvSpPr>
          <p:nvPr>
            <p:ph type="sldImg" idx="2"/>
          </p:nvPr>
        </p:nvSpPr>
        <p:spPr>
          <a:xfrm>
            <a:off x="981075" y="1241425"/>
            <a:ext cx="4837113" cy="3349625"/>
          </a:xfrm>
          <a:prstGeom prst="rect">
            <a:avLst/>
          </a:prstGeom>
          <a:noFill/>
          <a:ln w="12700">
            <a:solidFill>
              <a:prstClr val="black"/>
            </a:solidFill>
          </a:ln>
        </p:spPr>
        <p:txBody>
          <a:bodyPr vert="horz" lIns="88194" tIns="44097" rIns="88194" bIns="44097" rtlCol="0" anchor="ctr"/>
          <a:lstStyle/>
          <a:p>
            <a:endParaRPr lang="en-US"/>
          </a:p>
        </p:txBody>
      </p:sp>
      <p:sp>
        <p:nvSpPr>
          <p:cNvPr id="5" name="Notizenplatzhalter 4"/>
          <p:cNvSpPr>
            <a:spLocks noGrp="1"/>
          </p:cNvSpPr>
          <p:nvPr>
            <p:ph type="body" sz="quarter" idx="3"/>
          </p:nvPr>
        </p:nvSpPr>
        <p:spPr>
          <a:xfrm>
            <a:off x="680527" y="4777782"/>
            <a:ext cx="5438140" cy="3907834"/>
          </a:xfrm>
          <a:prstGeom prst="rect">
            <a:avLst/>
          </a:prstGeom>
        </p:spPr>
        <p:txBody>
          <a:bodyPr vert="horz" lIns="88194" tIns="44097" rIns="88194" bIns="44097"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1" y="9429305"/>
            <a:ext cx="2945406" cy="497333"/>
          </a:xfrm>
          <a:prstGeom prst="rect">
            <a:avLst/>
          </a:prstGeom>
        </p:spPr>
        <p:txBody>
          <a:bodyPr vert="horz" lIns="88194" tIns="44097" rIns="88194" bIns="44097" rtlCol="0" anchor="b"/>
          <a:lstStyle>
            <a:lvl1pPr algn="l">
              <a:defRPr sz="1200"/>
            </a:lvl1pPr>
          </a:lstStyle>
          <a:p>
            <a:endParaRPr lang="en-US"/>
          </a:p>
        </p:txBody>
      </p:sp>
      <p:sp>
        <p:nvSpPr>
          <p:cNvPr id="7" name="Foliennummernplatzhalter 6"/>
          <p:cNvSpPr>
            <a:spLocks noGrp="1"/>
          </p:cNvSpPr>
          <p:nvPr>
            <p:ph type="sldNum" sz="quarter" idx="5"/>
          </p:nvPr>
        </p:nvSpPr>
        <p:spPr>
          <a:xfrm>
            <a:off x="3850750" y="9429305"/>
            <a:ext cx="2945405" cy="497333"/>
          </a:xfrm>
          <a:prstGeom prst="rect">
            <a:avLst/>
          </a:prstGeom>
        </p:spPr>
        <p:txBody>
          <a:bodyPr vert="horz" lIns="88194" tIns="44097" rIns="88194" bIns="44097" rtlCol="0" anchor="b"/>
          <a:lstStyle>
            <a:lvl1pPr algn="r">
              <a:defRPr sz="1200"/>
            </a:lvl1pPr>
          </a:lstStyle>
          <a:p>
            <a:fld id="{B552DB39-1987-4DDB-8E06-96607888F454}" type="slidenum">
              <a:rPr lang="en-US" smtClean="0"/>
              <a:t>‹#›</a:t>
            </a:fld>
            <a:endParaRPr lang="en-US"/>
          </a:p>
        </p:txBody>
      </p:sp>
    </p:spTree>
    <p:extLst>
      <p:ext uri="{BB962C8B-B14F-4D97-AF65-F5344CB8AC3E}">
        <p14:creationId xmlns:p14="http://schemas.microsoft.com/office/powerpoint/2010/main" val="1818136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de-DE"/>
              <a:t>Mastertitelformat bearbeiten</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3/30/24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619785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3/30/24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409985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3/30/24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883170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3/30/24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943480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de-DE"/>
              <a:t>Mastertitelformat bearbeiten</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F63CEDD3-0525-4453-AC94-ABA547278219}" type="datetimeFigureOut">
              <a:rPr lang="en-US" smtClean="0"/>
              <a:t>3/30/24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757234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F63CEDD3-0525-4453-AC94-ABA547278219}" type="datetimeFigureOut">
              <a:rPr lang="en-US" smtClean="0"/>
              <a:t>3/30/24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2245810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de-DE"/>
              <a:t>Mastertitelformat bearbeiten</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82329" y="2505075"/>
            <a:ext cx="4190702"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014913" y="2505075"/>
            <a:ext cx="4211340"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F63CEDD3-0525-4453-AC94-ABA547278219}" type="datetimeFigureOut">
              <a:rPr lang="en-US" smtClean="0"/>
              <a:t>3/30/24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799390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F63CEDD3-0525-4453-AC94-ABA547278219}" type="datetimeFigureOut">
              <a:rPr lang="en-US" smtClean="0"/>
              <a:t>3/30/24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641272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3CEDD3-0525-4453-AC94-ABA547278219}" type="datetimeFigureOut">
              <a:rPr lang="en-US" smtClean="0"/>
              <a:t>3/30/24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48692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3/30/24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300236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3/30/24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570676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3CEDD3-0525-4453-AC94-ABA547278219}" type="datetimeFigureOut">
              <a:rPr lang="en-US" smtClean="0"/>
              <a:t>3/30/24</a:t>
            </a:fld>
            <a:endParaRPr 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383C20-71CB-4325-A0DB-27D93BA0293C}" type="slidenum">
              <a:rPr lang="en-US" smtClean="0"/>
              <a:t>‹#›</a:t>
            </a:fld>
            <a:endParaRPr lang="en-US"/>
          </a:p>
        </p:txBody>
      </p:sp>
    </p:spTree>
    <p:extLst>
      <p:ext uri="{BB962C8B-B14F-4D97-AF65-F5344CB8AC3E}">
        <p14:creationId xmlns:p14="http://schemas.microsoft.com/office/powerpoint/2010/main" val="2300922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Deutsche Oper Berlin - The AIDS Foundation benefit concert - 2017 | Schedule">
            <a:extLst>
              <a:ext uri="{FF2B5EF4-FFF2-40B4-BE49-F238E27FC236}">
                <a16:creationId xmlns:a16="http://schemas.microsoft.com/office/drawing/2014/main" id="{0AD2D478-9C18-CEC1-0346-C914AB7345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43" y="290574"/>
            <a:ext cx="4476755" cy="11242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4868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0082F62A-7867-9CB5-45BA-7FB730586051}"/>
              </a:ext>
            </a:extLst>
          </p:cNvPr>
          <p:cNvSpPr txBox="1"/>
          <p:nvPr/>
        </p:nvSpPr>
        <p:spPr>
          <a:xfrm>
            <a:off x="331614" y="0"/>
            <a:ext cx="4621386" cy="6986528"/>
          </a:xfrm>
          <a:prstGeom prst="rect">
            <a:avLst/>
          </a:prstGeom>
          <a:noFill/>
        </p:spPr>
        <p:txBody>
          <a:bodyPr wrap="square">
            <a:spAutoFit/>
          </a:bodyPr>
          <a:lstStyle/>
          <a:p>
            <a:pPr algn="l"/>
            <a:r>
              <a:rPr lang="zh-CN" altLang="en-US" sz="800" b="0" i="0" dirty="0">
                <a:solidFill>
                  <a:srgbClr val="B66B6B"/>
                </a:solidFill>
                <a:effectLst/>
                <a:highlight>
                  <a:srgbClr val="FFFFFF"/>
                </a:highlight>
                <a:latin typeface="Helvetica Neue" panose="02000503000000020004" pitchFamily="2" charset="0"/>
              </a:rPr>
              <a:t>作品背景</a:t>
            </a:r>
          </a:p>
          <a:p>
            <a:pPr algn="l"/>
            <a:r>
              <a:rPr lang="en-US" altLang="zh-CN" sz="800" b="0" i="0" dirty="0">
                <a:solidFill>
                  <a:srgbClr val="222222"/>
                </a:solidFill>
                <a:effectLst/>
                <a:highlight>
                  <a:srgbClr val="FFFFFF"/>
                </a:highlight>
                <a:latin typeface="Helvetica Neue" panose="02000503000000020004" pitchFamily="2" charset="0"/>
              </a:rPr>
              <a:t>《</a:t>
            </a:r>
            <a:r>
              <a:rPr lang="zh-CN" altLang="en-US" sz="800" b="0" i="0" dirty="0">
                <a:solidFill>
                  <a:srgbClr val="222222"/>
                </a:solidFill>
                <a:effectLst/>
                <a:highlight>
                  <a:srgbClr val="FFFFFF"/>
                </a:highlight>
                <a:latin typeface="Helvetica Neue" panose="02000503000000020004" pitchFamily="2" charset="0"/>
              </a:rPr>
              <a:t>黑桃皇后</a:t>
            </a:r>
            <a:r>
              <a:rPr lang="en-US" altLang="zh-CN" sz="800" b="0" i="0" dirty="0">
                <a:solidFill>
                  <a:srgbClr val="222222"/>
                </a:solidFill>
                <a:effectLst/>
                <a:highlight>
                  <a:srgbClr val="FFFFFF"/>
                </a:highlight>
                <a:latin typeface="Helvetica Neue" panose="02000503000000020004" pitchFamily="2" charset="0"/>
              </a:rPr>
              <a:t>》</a:t>
            </a:r>
            <a:r>
              <a:rPr lang="zh-CN" altLang="en-US" sz="800" b="0" i="0" dirty="0">
                <a:solidFill>
                  <a:srgbClr val="222222"/>
                </a:solidFill>
                <a:effectLst/>
                <a:highlight>
                  <a:srgbClr val="FFFFFF"/>
                </a:highlight>
                <a:latin typeface="Helvetica Neue" panose="02000503000000020004" pitchFamily="2" charset="0"/>
              </a:rPr>
              <a:t>改编自普希金发表于</a:t>
            </a:r>
            <a:r>
              <a:rPr lang="en-US" altLang="zh-CN" sz="800" b="0" i="0" dirty="0">
                <a:solidFill>
                  <a:srgbClr val="222222"/>
                </a:solidFill>
                <a:effectLst/>
                <a:highlight>
                  <a:srgbClr val="FFFFFF"/>
                </a:highlight>
                <a:latin typeface="Helvetica Neue" panose="02000503000000020004" pitchFamily="2" charset="0"/>
              </a:rPr>
              <a:t>1834</a:t>
            </a:r>
            <a:r>
              <a:rPr lang="zh-CN" altLang="en-US" sz="800" b="0" i="0" dirty="0">
                <a:solidFill>
                  <a:srgbClr val="222222"/>
                </a:solidFill>
                <a:effectLst/>
                <a:highlight>
                  <a:srgbClr val="FFFFFF"/>
                </a:highlight>
                <a:latin typeface="Helvetica Neue" panose="02000503000000020004" pitchFamily="2" charset="0"/>
              </a:rPr>
              <a:t>年的同名小说，作者在作品中塑造了一个赌徒的形象，揭示了俄国封建资本主义社会中的阴暗面，为金钱而不顾一切的冒险发疯。在原著中，丽莎这个人物后来嫁给了一个有为的青年，而赫尔曼则被关进了疯人院。歌剧脚本与小说有些差异，柴可夫斯基本人参与了脚本的创作，他改掉了丽莎幸福的结局，想通过死亡来讴歌纯洁的少女形象，并安排赫尔曼因为受到良心的谴责而自杀，以此表现人性的回归。另外，歌剧将小说中的场景搬到了</a:t>
            </a:r>
            <a:r>
              <a:rPr lang="en-US" altLang="zh-CN" sz="800" b="0" i="0" dirty="0">
                <a:solidFill>
                  <a:srgbClr val="222222"/>
                </a:solidFill>
                <a:effectLst/>
                <a:highlight>
                  <a:srgbClr val="FFFFFF"/>
                </a:highlight>
                <a:latin typeface="Helvetica Neue" panose="02000503000000020004" pitchFamily="2" charset="0"/>
              </a:rPr>
              <a:t>18</a:t>
            </a:r>
            <a:r>
              <a:rPr lang="zh-CN" altLang="en-US" sz="800" b="0" i="0" dirty="0">
                <a:solidFill>
                  <a:srgbClr val="222222"/>
                </a:solidFill>
                <a:effectLst/>
                <a:highlight>
                  <a:srgbClr val="FFFFFF"/>
                </a:highlight>
                <a:latin typeface="Helvetica Neue" panose="02000503000000020004" pitchFamily="2" charset="0"/>
              </a:rPr>
              <a:t>世纪，因为当时的服装华丽，适合舞台演出。</a:t>
            </a:r>
            <a:endParaRPr lang="en-US" altLang="zh-CN" sz="800" b="0" i="0" dirty="0">
              <a:solidFill>
                <a:srgbClr val="222222"/>
              </a:solidFill>
              <a:effectLst/>
              <a:highlight>
                <a:srgbClr val="FFFFFF"/>
              </a:highlight>
              <a:latin typeface="Helvetica Neue" panose="02000503000000020004" pitchFamily="2" charset="0"/>
            </a:endParaRPr>
          </a:p>
          <a:p>
            <a:pPr algn="l"/>
            <a:endParaRPr lang="en-US" altLang="zh-CN" sz="800" dirty="0">
              <a:solidFill>
                <a:srgbClr val="222222"/>
              </a:solidFill>
              <a:highlight>
                <a:srgbClr val="FFFFFF"/>
              </a:highlight>
              <a:latin typeface="Helvetica Neue" panose="02000503000000020004" pitchFamily="2" charset="0"/>
            </a:endParaRPr>
          </a:p>
          <a:p>
            <a:pPr algn="l"/>
            <a:r>
              <a:rPr lang="zh-CN" altLang="en-US" sz="800" b="0" i="0" dirty="0">
                <a:solidFill>
                  <a:srgbClr val="222222"/>
                </a:solidFill>
                <a:effectLst/>
                <a:highlight>
                  <a:srgbClr val="FFFFFF"/>
                </a:highlight>
                <a:latin typeface="Helvetica Neue" panose="02000503000000020004" pitchFamily="2" charset="0"/>
              </a:rPr>
              <a:t>歌剧</a:t>
            </a:r>
            <a:r>
              <a:rPr lang="en-US" altLang="zh-CN" sz="800" b="0" i="0" dirty="0">
                <a:solidFill>
                  <a:srgbClr val="222222"/>
                </a:solidFill>
                <a:effectLst/>
                <a:highlight>
                  <a:srgbClr val="FFFFFF"/>
                </a:highlight>
                <a:latin typeface="Helvetica Neue" panose="02000503000000020004" pitchFamily="2" charset="0"/>
              </a:rPr>
              <a:t>《</a:t>
            </a:r>
            <a:r>
              <a:rPr lang="zh-CN" altLang="en-US" sz="800" b="0" i="0" dirty="0">
                <a:solidFill>
                  <a:srgbClr val="222222"/>
                </a:solidFill>
                <a:effectLst/>
                <a:highlight>
                  <a:srgbClr val="FFFFFF"/>
                </a:highlight>
                <a:latin typeface="Helvetica Neue" panose="02000503000000020004" pitchFamily="2" charset="0"/>
              </a:rPr>
              <a:t>黑桃女王</a:t>
            </a:r>
            <a:r>
              <a:rPr lang="en-US" altLang="zh-CN" sz="800" b="0" i="0" dirty="0">
                <a:solidFill>
                  <a:srgbClr val="222222"/>
                </a:solidFill>
                <a:effectLst/>
                <a:highlight>
                  <a:srgbClr val="FFFFFF"/>
                </a:highlight>
                <a:latin typeface="Helvetica Neue" panose="02000503000000020004" pitchFamily="2" charset="0"/>
              </a:rPr>
              <a:t>》</a:t>
            </a:r>
            <a:r>
              <a:rPr lang="zh-CN" altLang="en-US" sz="800" b="0" i="0" dirty="0">
                <a:solidFill>
                  <a:srgbClr val="222222"/>
                </a:solidFill>
                <a:effectLst/>
                <a:highlight>
                  <a:srgbClr val="FFFFFF"/>
                </a:highlight>
                <a:latin typeface="Helvetica Neue" panose="02000503000000020004" pitchFamily="2" charset="0"/>
              </a:rPr>
              <a:t>和普希金的原著之间尽管有相当的差距，但仍然以绝对能赌赢的三张扑克牌作为戏剧发展的中心，描写上流阶级沉溺于赌博的堕落生活，并穿插美丽少女丽莎的恋爱悲剧。剧中伯爵夫人幽灵出现的场面，会使人不寒而栗。又如在深夜运河堤岸上莉萨所唱的咏叹调也的确很美，随处出现的抒情旋律都很让人喜爱。这部歌剧的音乐素材是由</a:t>
            </a:r>
            <a:r>
              <a:rPr lang="en-US" altLang="zh-CN" sz="800" b="0" i="0" dirty="0">
                <a:solidFill>
                  <a:srgbClr val="222222"/>
                </a:solidFill>
                <a:effectLst/>
                <a:highlight>
                  <a:srgbClr val="FFFFFF"/>
                </a:highlight>
                <a:latin typeface="Helvetica Neue" panose="02000503000000020004" pitchFamily="2" charset="0"/>
              </a:rPr>
              <a:t>19</a:t>
            </a:r>
            <a:r>
              <a:rPr lang="zh-CN" altLang="en-US" sz="800" b="0" i="0" dirty="0">
                <a:solidFill>
                  <a:srgbClr val="222222"/>
                </a:solidFill>
                <a:effectLst/>
                <a:highlight>
                  <a:srgbClr val="FFFFFF"/>
                </a:highlight>
                <a:latin typeface="Helvetica Neue" panose="02000503000000020004" pitchFamily="2" charset="0"/>
              </a:rPr>
              <a:t>世纪俄罗斯城市浪漫曲和民歌音调发展而来的，从中可以清楚地听到悲凉凄楚的民间音调，催人泪下，它是一部举世闻名的音乐悲剧。</a:t>
            </a:r>
            <a:endParaRPr lang="en-US" altLang="zh-CN" sz="800" b="0" i="0" dirty="0">
              <a:solidFill>
                <a:srgbClr val="222222"/>
              </a:solidFill>
              <a:effectLst/>
              <a:highlight>
                <a:srgbClr val="FFFFFF"/>
              </a:highlight>
              <a:latin typeface="Helvetica Neue" panose="02000503000000020004" pitchFamily="2" charset="0"/>
            </a:endParaRPr>
          </a:p>
          <a:p>
            <a:pPr algn="l"/>
            <a:endParaRPr lang="en-US" altLang="zh-CN" sz="800" dirty="0">
              <a:solidFill>
                <a:srgbClr val="222222"/>
              </a:solidFill>
              <a:highlight>
                <a:srgbClr val="FFFFFF"/>
              </a:highlight>
              <a:latin typeface="Helvetica Neue" panose="02000503000000020004" pitchFamily="2" charset="0"/>
            </a:endParaRPr>
          </a:p>
          <a:p>
            <a:pPr algn="l"/>
            <a:r>
              <a:rPr lang="zh-CN" altLang="en-US" sz="800" b="0" i="0" dirty="0">
                <a:solidFill>
                  <a:srgbClr val="B66B6B"/>
                </a:solidFill>
                <a:effectLst/>
                <a:highlight>
                  <a:srgbClr val="FFFFFF"/>
                </a:highlight>
                <a:latin typeface="Helvetica Neue" panose="02000503000000020004" pitchFamily="2" charset="0"/>
              </a:rPr>
              <a:t>剧幕信息</a:t>
            </a:r>
          </a:p>
          <a:p>
            <a:pPr algn="l"/>
            <a:r>
              <a:rPr lang="zh-CN" altLang="en-US" sz="800" b="0" i="0" dirty="0">
                <a:solidFill>
                  <a:srgbClr val="222222"/>
                </a:solidFill>
                <a:effectLst/>
                <a:highlight>
                  <a:srgbClr val="FFFFFF"/>
                </a:highlight>
                <a:latin typeface="Helvetica Neue" panose="02000503000000020004" pitchFamily="2" charset="0"/>
              </a:rPr>
              <a:t>序曲：在这序曲中简洁地叙述了整个歌剧的根本曲思。先是托姆斯基叙事曲开头的动机，然后是三张扑克牌的胁迫式动机，接着孕育出伯爵夫人可怕的主题。后半部是盖尔曼对丽莎之爱的主题，音响无比光辉，这是一首狂喜的情歌。</a:t>
            </a:r>
            <a:endParaRPr lang="en-US" altLang="zh-CN" sz="800" b="0" i="0" dirty="0">
              <a:solidFill>
                <a:srgbClr val="222222"/>
              </a:solidFill>
              <a:effectLst/>
              <a:highlight>
                <a:srgbClr val="FFFFFF"/>
              </a:highlight>
              <a:latin typeface="Helvetica Neue" panose="02000503000000020004" pitchFamily="2" charset="0"/>
            </a:endParaRPr>
          </a:p>
          <a:p>
            <a:pPr algn="l"/>
            <a:endParaRPr lang="zh-CN" altLang="en-US" sz="800" b="0" i="0" dirty="0">
              <a:solidFill>
                <a:srgbClr val="222222"/>
              </a:solidFill>
              <a:effectLst/>
              <a:highlight>
                <a:srgbClr val="FFFFFF"/>
              </a:highlight>
              <a:latin typeface="Helvetica Neue" panose="02000503000000020004" pitchFamily="2" charset="0"/>
            </a:endParaRPr>
          </a:p>
          <a:p>
            <a:pPr algn="l"/>
            <a:r>
              <a:rPr lang="zh-CN" altLang="en-US" sz="800" b="1" i="0" dirty="0">
                <a:solidFill>
                  <a:srgbClr val="222222"/>
                </a:solidFill>
                <a:effectLst/>
                <a:highlight>
                  <a:srgbClr val="FFFFFF"/>
                </a:highlight>
                <a:latin typeface="Helvetica Neue" panose="02000503000000020004" pitchFamily="2" charset="0"/>
              </a:rPr>
              <a:t>第一幕</a:t>
            </a:r>
            <a:endParaRPr lang="zh-CN" altLang="en-US" sz="800" b="0" i="0" dirty="0">
              <a:solidFill>
                <a:srgbClr val="222222"/>
              </a:solidFill>
              <a:effectLst/>
              <a:highlight>
                <a:srgbClr val="FFFFFF"/>
              </a:highlight>
              <a:latin typeface="Helvetica Neue" panose="02000503000000020004" pitchFamily="2" charset="0"/>
            </a:endParaRPr>
          </a:p>
          <a:p>
            <a:pPr algn="l"/>
            <a:r>
              <a:rPr lang="zh-CN" altLang="en-US" sz="800" b="0" i="0" dirty="0">
                <a:solidFill>
                  <a:srgbClr val="222222"/>
                </a:solidFill>
                <a:effectLst/>
                <a:highlight>
                  <a:srgbClr val="FFFFFF"/>
                </a:highlight>
                <a:latin typeface="Helvetica Neue" panose="02000503000000020004" pitchFamily="2" charset="0"/>
              </a:rPr>
              <a:t>第一场 圣彼得堡公园的广场。夏天</a:t>
            </a:r>
          </a:p>
          <a:p>
            <a:pPr algn="l"/>
            <a:r>
              <a:rPr lang="zh-CN" altLang="en-US" sz="800" b="0" i="0" dirty="0">
                <a:solidFill>
                  <a:srgbClr val="222222"/>
                </a:solidFill>
                <a:effectLst/>
                <a:highlight>
                  <a:srgbClr val="FFFFFF"/>
                </a:highlight>
                <a:latin typeface="Helvetica Neue" panose="02000503000000020004" pitchFamily="2" charset="0"/>
              </a:rPr>
              <a:t>保姆、奶妈或家庭教师，各自带着孩子们在这里游戏。少年们学着兵操、列队走过来。儿童们就跟在少年们的队伍后走掉了，保姆赶紧跟着他们。</a:t>
            </a:r>
          </a:p>
          <a:p>
            <a:pPr algn="l"/>
            <a:r>
              <a:rPr lang="zh-CN" altLang="en-US" sz="800" b="0" i="0" dirty="0">
                <a:solidFill>
                  <a:srgbClr val="222222"/>
                </a:solidFill>
                <a:effectLst/>
                <a:highlight>
                  <a:srgbClr val="FFFFFF"/>
                </a:highlight>
                <a:latin typeface="Helvetica Neue" panose="02000503000000020004" pitchFamily="2" charset="0"/>
              </a:rPr>
              <a:t>近卫士兵杰卡林斯基和史林，一面交谈着昨晚赌博的事一起登场。两人对于好友盖尔曼最近只沉默地喝酒的情形觉得很奇怪。这时候，盖尔曼和托姆斯基伯爵 一起来到。当朋友们关心地问他：“最近为什么老是愁眉苦睑”时，盖尔曼坦白答说自己已经坠入情网了，于是唱出咏叹调</a:t>
            </a:r>
            <a:r>
              <a:rPr lang="en-US" altLang="zh-CN" sz="800" b="0" i="0" dirty="0">
                <a:solidFill>
                  <a:srgbClr val="222222"/>
                </a:solidFill>
                <a:effectLst/>
                <a:highlight>
                  <a:srgbClr val="FFFFFF"/>
                </a:highlight>
                <a:latin typeface="Helvetica Neue" panose="02000503000000020004" pitchFamily="2" charset="0"/>
              </a:rPr>
              <a:t>《</a:t>
            </a:r>
            <a:r>
              <a:rPr lang="zh-CN" altLang="en-US" sz="800" b="0" i="0" dirty="0">
                <a:solidFill>
                  <a:srgbClr val="222222"/>
                </a:solidFill>
                <a:effectLst/>
                <a:highlight>
                  <a:srgbClr val="FFFFFF"/>
                </a:highlight>
                <a:latin typeface="Helvetica Neue" panose="02000503000000020004" pitchFamily="2" charset="0"/>
              </a:rPr>
              <a:t>我还不知道她的芳名</a:t>
            </a:r>
            <a:r>
              <a:rPr lang="en-US" altLang="zh-CN" sz="800" b="0" i="0" dirty="0">
                <a:solidFill>
                  <a:srgbClr val="222222"/>
                </a:solidFill>
                <a:effectLst/>
                <a:highlight>
                  <a:srgbClr val="FFFFFF"/>
                </a:highlight>
                <a:latin typeface="Helvetica Neue" panose="02000503000000020004" pitchFamily="2" charset="0"/>
              </a:rPr>
              <a:t>》</a:t>
            </a:r>
            <a:r>
              <a:rPr lang="zh-CN" altLang="en-US" sz="800" b="0" i="0" dirty="0">
                <a:solidFill>
                  <a:srgbClr val="222222"/>
                </a:solidFill>
                <a:effectLst/>
                <a:highlight>
                  <a:srgbClr val="FFFFFF"/>
                </a:highlight>
                <a:latin typeface="Helvetica Neue" panose="02000503000000020004" pitchFamily="2" charset="0"/>
              </a:rPr>
              <a:t>。朋友们听了就 表示，这太简单了，只要调查一下不就得了</a:t>
            </a:r>
            <a:r>
              <a:rPr lang="en-US" altLang="zh-CN" sz="800" b="0" i="0" dirty="0">
                <a:solidFill>
                  <a:srgbClr val="222222"/>
                </a:solidFill>
                <a:effectLst/>
                <a:highlight>
                  <a:srgbClr val="FFFFFF"/>
                </a:highlight>
                <a:latin typeface="Helvetica Neue" panose="02000503000000020004" pitchFamily="2" charset="0"/>
              </a:rPr>
              <a:t>?</a:t>
            </a:r>
            <a:r>
              <a:rPr lang="zh-CN" altLang="en-US" sz="800" b="0" i="0" dirty="0">
                <a:solidFill>
                  <a:srgbClr val="222222"/>
                </a:solidFill>
                <a:effectLst/>
                <a:highlight>
                  <a:srgbClr val="FFFFFF"/>
                </a:highlight>
                <a:latin typeface="Helvetica Neue" panose="02000503000000020004" pitchFamily="2" charset="0"/>
              </a:rPr>
              <a:t>但盖尔曼绝望地高喊说“她是出身名门的姑娘”，然后悒郁地离去。</a:t>
            </a:r>
          </a:p>
          <a:p>
            <a:pPr algn="l"/>
            <a:r>
              <a:rPr lang="zh-CN" altLang="en-US" sz="800" b="0" i="0" dirty="0">
                <a:solidFill>
                  <a:srgbClr val="222222"/>
                </a:solidFill>
                <a:effectLst/>
                <a:highlight>
                  <a:srgbClr val="FFFFFF"/>
                </a:highlight>
                <a:latin typeface="Helvetica Neue" panose="02000503000000020004" pitchFamily="2" charset="0"/>
              </a:rPr>
              <a:t>公园里，男女老幼三五成群，前来散步、聊天，又陆续离开。盖尔曼和朋友们又回来了。这时从另一角落，出来散步的叶列茨基公爵，逐渐走近他们身边。大 家知道这位年轻公爵最近刚订婚，于是争相为他庆贺。当大伙们好奇地问“新娘是谁”时，公爵便指着刚好跟伯爵夫人来到的丽莎，向大家介绍“就是这一位”。</a:t>
            </a:r>
          </a:p>
          <a:p>
            <a:pPr algn="l"/>
            <a:r>
              <a:rPr lang="zh-CN" altLang="en-US" sz="800" b="0" i="0" dirty="0">
                <a:solidFill>
                  <a:srgbClr val="222222"/>
                </a:solidFill>
                <a:effectLst/>
                <a:highlight>
                  <a:srgbClr val="FFFFFF"/>
                </a:highlight>
                <a:latin typeface="Helvetica Neue" panose="02000503000000020004" pitchFamily="2" charset="0"/>
              </a:rPr>
              <a:t>这时，盖尔曼的脸色突然发青，托姆斯基顿时领悟她就是所谓的“不知芳名的情人”。丽莎对于盖尔曼那灼热的眼神，也感到恐惧。大家交换过例行的问候 后，叶列茨基陪着伯爵夫人和丽莎先走了。目送伯爵夫人的背影，士官们交谈说这个老太婆的模样很邪恶时，托姆斯基就告诉大家，这位夫人年轻时在巴黎是响叮当 的人物，他唱出三张扑克牌的叙事曲</a:t>
            </a:r>
            <a:r>
              <a:rPr lang="en-US" altLang="zh-CN" sz="800" b="0" i="0" dirty="0">
                <a:solidFill>
                  <a:srgbClr val="222222"/>
                </a:solidFill>
                <a:effectLst/>
                <a:highlight>
                  <a:srgbClr val="FFFFFF"/>
                </a:highlight>
                <a:latin typeface="Helvetica Neue" panose="02000503000000020004" pitchFamily="2" charset="0"/>
              </a:rPr>
              <a:t>《</a:t>
            </a:r>
            <a:r>
              <a:rPr lang="zh-CN" altLang="en-US" sz="800" b="0" i="0" dirty="0">
                <a:solidFill>
                  <a:srgbClr val="222222"/>
                </a:solidFill>
                <a:effectLst/>
                <a:highlight>
                  <a:srgbClr val="FFFFFF"/>
                </a:highlight>
                <a:latin typeface="Helvetica Neue" panose="02000503000000020004" pitchFamily="2" charset="0"/>
              </a:rPr>
              <a:t>某次在凡尔赛宫的皇后扑克牌聚会上</a:t>
            </a:r>
            <a:r>
              <a:rPr lang="en-US" altLang="zh-CN" sz="800" b="0" i="0" dirty="0">
                <a:solidFill>
                  <a:srgbClr val="222222"/>
                </a:solidFill>
                <a:effectLst/>
                <a:highlight>
                  <a:srgbClr val="FFFFFF"/>
                </a:highlight>
                <a:latin typeface="Helvetica Neue" panose="02000503000000020004" pitchFamily="2" charset="0"/>
              </a:rPr>
              <a:t>》</a:t>
            </a:r>
            <a:r>
              <a:rPr lang="zh-CN" altLang="en-US" sz="800" b="0" i="0" dirty="0">
                <a:solidFill>
                  <a:srgbClr val="222222"/>
                </a:solidFill>
                <a:effectLst/>
                <a:highlight>
                  <a:srgbClr val="FFFFFF"/>
                </a:highlight>
                <a:latin typeface="Helvetica Neue" panose="02000503000000020004" pitchFamily="2" charset="0"/>
              </a:rPr>
              <a:t>。他说：伯爵从前她是个美人，在巴黎被称为莫斯科的维纳斯，四周的人都对她很热 情、殷勤。可是比起恋爱，她却更热中于赌博，所以对任何人都不领情。某一次在皇后的扑克牌赌局上输得很惨时，一直对她很着迷的圣杰尔曼伯爵就低语说：“你 如果和我睡一个晚上，就教给你必胜的三张扑克牌秘密。”她接受他的要求，第二天的扑克牌赌局上，她果然把输掉的钱全都赢回来了。</a:t>
            </a:r>
          </a:p>
          <a:p>
            <a:pPr algn="l"/>
            <a:r>
              <a:rPr lang="zh-CN" altLang="en-US" sz="800" b="0" i="0" dirty="0">
                <a:solidFill>
                  <a:srgbClr val="222222"/>
                </a:solidFill>
                <a:effectLst/>
                <a:highlight>
                  <a:srgbClr val="FFFFFF"/>
                </a:highlight>
                <a:latin typeface="Helvetica Neue" panose="02000503000000020004" pitchFamily="2" charset="0"/>
              </a:rPr>
              <a:t>后来，她就把这个扑克牌的秘密教给了自己的丈夫，接着又传授给一位英俊青年。可是当夜有个幽灵出现并预言说：“第三个男人为了知道这三张扑克牌的秘密，当他接近你的时候，你将有死亡的灾祸。”</a:t>
            </a:r>
          </a:p>
          <a:p>
            <a:pPr algn="l"/>
            <a:r>
              <a:rPr lang="zh-CN" altLang="en-US" sz="800" b="0" i="0" dirty="0">
                <a:solidFill>
                  <a:srgbClr val="222222"/>
                </a:solidFill>
                <a:effectLst/>
                <a:highlight>
                  <a:srgbClr val="FFFFFF"/>
                </a:highlight>
                <a:latin typeface="Helvetica Neue" panose="02000503000000020004" pitchFamily="2" charset="0"/>
              </a:rPr>
              <a:t>当托姆斯基把这段故事讲完以后，卡林斯基等人愉快地表示，这或许不是真的，但相当有趣，然后嘲笑盖尔曼说：“你看如何</a:t>
            </a:r>
            <a:r>
              <a:rPr lang="en-US" altLang="zh-CN" sz="800" b="0" i="0" dirty="0">
                <a:solidFill>
                  <a:srgbClr val="222222"/>
                </a:solidFill>
                <a:effectLst/>
                <a:highlight>
                  <a:srgbClr val="FFFFFF"/>
                </a:highlight>
                <a:latin typeface="Helvetica Neue" panose="02000503000000020004" pitchFamily="2" charset="0"/>
              </a:rPr>
              <a:t>?</a:t>
            </a:r>
            <a:r>
              <a:rPr lang="zh-CN" altLang="en-US" sz="800" b="0" i="0" dirty="0">
                <a:solidFill>
                  <a:srgbClr val="222222"/>
                </a:solidFill>
                <a:effectLst/>
                <a:highlight>
                  <a:srgbClr val="FFFFFF"/>
                </a:highlight>
                <a:latin typeface="Helvetica Neue" panose="02000503000000020004" pitchFamily="2" charset="0"/>
              </a:rPr>
              <a:t>它可能带给你好运 </a:t>
            </a:r>
            <a:r>
              <a:rPr lang="en-US" altLang="zh-CN" sz="800" b="0" i="0" dirty="0">
                <a:solidFill>
                  <a:srgbClr val="222222"/>
                </a:solidFill>
                <a:effectLst/>
                <a:highlight>
                  <a:srgbClr val="FFFFFF"/>
                </a:highlight>
                <a:latin typeface="Helvetica Neue" panose="02000503000000020004" pitchFamily="2" charset="0"/>
              </a:rPr>
              <a:t>!”</a:t>
            </a:r>
            <a:r>
              <a:rPr lang="zh-CN" altLang="en-US" sz="800" b="0" i="0" dirty="0">
                <a:solidFill>
                  <a:srgbClr val="222222"/>
                </a:solidFill>
                <a:effectLst/>
                <a:highlight>
                  <a:srgbClr val="FFFFFF"/>
                </a:highlight>
                <a:latin typeface="Helvetica Neue" panose="02000503000000020004" pitchFamily="2" charset="0"/>
              </a:rPr>
              <a:t>这时，天上突然雷电交加，倾盆大雨随即来到，公园内的人争相跑开，各自避雨去了。独自留下的盖尔曼就大声高喊说：“她若不属于我，就只有死亡</a:t>
            </a:r>
            <a:r>
              <a:rPr lang="en-US" altLang="zh-CN" sz="800" b="0" i="0" dirty="0">
                <a:solidFill>
                  <a:srgbClr val="222222"/>
                </a:solidFill>
                <a:effectLst/>
                <a:highlight>
                  <a:srgbClr val="FFFFFF"/>
                </a:highlight>
                <a:latin typeface="Helvetica Neue" panose="02000503000000020004" pitchFamily="2" charset="0"/>
              </a:rPr>
              <a:t>!”</a:t>
            </a:r>
            <a:r>
              <a:rPr lang="zh-CN" altLang="en-US" sz="800" b="0" i="0" dirty="0">
                <a:solidFill>
                  <a:srgbClr val="222222"/>
                </a:solidFill>
                <a:effectLst/>
                <a:highlight>
                  <a:srgbClr val="FFFFFF"/>
                </a:highlight>
                <a:latin typeface="Helvetica Neue" panose="02000503000000020004" pitchFamily="2" charset="0"/>
              </a:rPr>
              <a:t>并快 步离去。</a:t>
            </a:r>
          </a:p>
          <a:p>
            <a:pPr algn="l"/>
            <a:endParaRPr lang="en-US" altLang="zh-CN" sz="800" b="0" i="0" dirty="0">
              <a:solidFill>
                <a:srgbClr val="222222"/>
              </a:solidFill>
              <a:effectLst/>
              <a:highlight>
                <a:srgbClr val="FFFFFF"/>
              </a:highlight>
              <a:latin typeface="Helvetica Neue" panose="02000503000000020004" pitchFamily="2" charset="0"/>
            </a:endParaRPr>
          </a:p>
          <a:p>
            <a:pPr algn="l"/>
            <a:r>
              <a:rPr lang="zh-CN" altLang="en-US" sz="800" b="0" i="0" dirty="0">
                <a:solidFill>
                  <a:srgbClr val="222222"/>
                </a:solidFill>
                <a:effectLst/>
                <a:highlight>
                  <a:srgbClr val="FFFFFF"/>
                </a:highlight>
                <a:latin typeface="Helvetica Neue" panose="02000503000000020004" pitchFamily="2" charset="0"/>
              </a:rPr>
              <a:t>第二场 丽莎的房间，后方有阳台</a:t>
            </a:r>
          </a:p>
          <a:p>
            <a:pPr algn="l"/>
            <a:r>
              <a:rPr lang="zh-CN" altLang="en-US" sz="800" b="0" i="0" dirty="0">
                <a:solidFill>
                  <a:srgbClr val="222222"/>
                </a:solidFill>
                <a:effectLst/>
                <a:highlight>
                  <a:srgbClr val="FFFFFF"/>
                </a:highlight>
                <a:latin typeface="Helvetica Neue" panose="02000503000000020004" pitchFamily="2" charset="0"/>
              </a:rPr>
              <a:t>丽莎一边弹着琴，一边和好友波丽娜在唱歌，接着就由波丽娜一个人唱出浪漫曲</a:t>
            </a:r>
            <a:r>
              <a:rPr lang="en-US" altLang="zh-CN" sz="800" b="0" i="0" dirty="0">
                <a:solidFill>
                  <a:srgbClr val="222222"/>
                </a:solidFill>
                <a:effectLst/>
                <a:highlight>
                  <a:srgbClr val="FFFFFF"/>
                </a:highlight>
                <a:latin typeface="Helvetica Neue" panose="02000503000000020004" pitchFamily="2" charset="0"/>
              </a:rPr>
              <a:t>《</a:t>
            </a:r>
            <a:r>
              <a:rPr lang="zh-CN" altLang="en-US" sz="800" b="0" i="0" dirty="0">
                <a:solidFill>
                  <a:srgbClr val="222222"/>
                </a:solidFill>
                <a:effectLst/>
                <a:highlight>
                  <a:srgbClr val="FFFFFF"/>
                </a:highlight>
                <a:latin typeface="Helvetica Neue" panose="02000503000000020004" pitchFamily="2" charset="0"/>
              </a:rPr>
              <a:t>可爱的朋友们</a:t>
            </a:r>
            <a:r>
              <a:rPr lang="en-US" altLang="zh-CN" sz="800" b="0" i="0" dirty="0">
                <a:solidFill>
                  <a:srgbClr val="222222"/>
                </a:solidFill>
                <a:effectLst/>
                <a:highlight>
                  <a:srgbClr val="FFFFFF"/>
                </a:highlight>
                <a:latin typeface="Helvetica Neue" panose="02000503000000020004" pitchFamily="2" charset="0"/>
              </a:rPr>
              <a:t>》</a:t>
            </a:r>
            <a:r>
              <a:rPr lang="zh-CN" altLang="en-US" sz="800" b="0" i="0" dirty="0">
                <a:solidFill>
                  <a:srgbClr val="222222"/>
                </a:solidFill>
                <a:effectLst/>
                <a:highlight>
                  <a:srgbClr val="FFFFFF"/>
                </a:highlight>
                <a:latin typeface="Helvetica Neue" panose="02000503000000020004" pitchFamily="2" charset="0"/>
              </a:rPr>
              <a:t>。这时有人建议唱明亮一点的歌曲，于是就改唱了一首民谣，朋友们也跟着拍手唱和，并翩翩起舞。家庭教师觉得实在太喧闹了便前来制止，朋友们遂告别离去。</a:t>
            </a:r>
          </a:p>
          <a:p>
            <a:pPr algn="l"/>
            <a:r>
              <a:rPr lang="zh-CN" altLang="en-US" sz="800" b="0" i="0" dirty="0">
                <a:solidFill>
                  <a:srgbClr val="222222"/>
                </a:solidFill>
                <a:effectLst/>
                <a:highlight>
                  <a:srgbClr val="FFFFFF"/>
                </a:highlight>
                <a:latin typeface="Helvetica Neue" panose="02000503000000020004" pitchFamily="2" charset="0"/>
              </a:rPr>
              <a:t>最后走的波丽娜在离开之前对丽莎说</a:t>
            </a:r>
            <a:r>
              <a:rPr lang="en-US" altLang="zh-CN" sz="800" b="0" i="0" dirty="0">
                <a:solidFill>
                  <a:srgbClr val="222222"/>
                </a:solidFill>
                <a:effectLst/>
                <a:highlight>
                  <a:srgbClr val="FFFFFF"/>
                </a:highlight>
                <a:latin typeface="Helvetica Neue" panose="02000503000000020004" pitchFamily="2" charset="0"/>
              </a:rPr>
              <a:t>;“</a:t>
            </a:r>
            <a:r>
              <a:rPr lang="zh-CN" altLang="en-US" sz="800" b="0" i="0" dirty="0">
                <a:solidFill>
                  <a:srgbClr val="222222"/>
                </a:solidFill>
                <a:effectLst/>
                <a:highlight>
                  <a:srgbClr val="FFFFFF"/>
                </a:highlight>
                <a:latin typeface="Helvetica Neue" panose="02000503000000020004" pitchFamily="2" charset="0"/>
              </a:rPr>
              <a:t>今天是你订婚喜庆的日子，不应该愁容满面，要露出笑容才好，说完就回去了。丽莎也要女仆退去，独自留在房里里，强忍着眼泪，唱出了咏叹调</a:t>
            </a:r>
            <a:r>
              <a:rPr lang="en-US" altLang="zh-CN" sz="800" b="0" i="0" dirty="0">
                <a:solidFill>
                  <a:srgbClr val="222222"/>
                </a:solidFill>
                <a:effectLst/>
                <a:highlight>
                  <a:srgbClr val="FFFFFF"/>
                </a:highlight>
                <a:latin typeface="Helvetica Neue" panose="02000503000000020004" pitchFamily="2" charset="0"/>
              </a:rPr>
              <a:t>《</a:t>
            </a:r>
            <a:r>
              <a:rPr lang="zh-CN" altLang="en-US" sz="800" b="0" i="0" dirty="0">
                <a:solidFill>
                  <a:srgbClr val="222222"/>
                </a:solidFill>
                <a:effectLst/>
                <a:highlight>
                  <a:srgbClr val="FFFFFF"/>
                </a:highlight>
                <a:latin typeface="Helvetica Neue" panose="02000503000000020004" pitchFamily="2" charset="0"/>
              </a:rPr>
              <a:t>为何热泪直流</a:t>
            </a:r>
            <a:r>
              <a:rPr lang="en-US" altLang="zh-CN" sz="800" b="0" i="0" dirty="0">
                <a:solidFill>
                  <a:srgbClr val="222222"/>
                </a:solidFill>
                <a:effectLst/>
                <a:highlight>
                  <a:srgbClr val="FFFFFF"/>
                </a:highlight>
                <a:latin typeface="Helvetica Neue" panose="02000503000000020004" pitchFamily="2" charset="0"/>
              </a:rPr>
              <a:t>》</a:t>
            </a:r>
            <a:r>
              <a:rPr lang="zh-CN" altLang="en-US" sz="800" b="0" i="0" dirty="0">
                <a:solidFill>
                  <a:srgbClr val="222222"/>
                </a:solidFill>
                <a:effectLst/>
                <a:highlight>
                  <a:srgbClr val="FFFFFF"/>
                </a:highlight>
                <a:latin typeface="Helvetica Neue" panose="02000503000000020004" pitchFamily="2" charset="0"/>
              </a:rPr>
              <a:t>。她说比起那身份高贵的、完美的未婚夫，却更喜欢那双眼燃烧的年轻人。</a:t>
            </a:r>
          </a:p>
          <a:p>
            <a:pPr algn="l"/>
            <a:endParaRPr lang="zh-CN" altLang="en-US" sz="800" b="0" i="0" dirty="0">
              <a:solidFill>
                <a:srgbClr val="222222"/>
              </a:solidFill>
              <a:effectLst/>
              <a:highlight>
                <a:srgbClr val="FFFFFF"/>
              </a:highlight>
              <a:latin typeface="Helvetica Neue" panose="02000503000000020004" pitchFamily="2" charset="0"/>
            </a:endParaRPr>
          </a:p>
        </p:txBody>
      </p:sp>
      <p:sp>
        <p:nvSpPr>
          <p:cNvPr id="2" name="Textfeld 2">
            <a:extLst>
              <a:ext uri="{FF2B5EF4-FFF2-40B4-BE49-F238E27FC236}">
                <a16:creationId xmlns:a16="http://schemas.microsoft.com/office/drawing/2014/main" id="{F66104AB-4438-A336-F90D-79A2007CD9B9}"/>
              </a:ext>
            </a:extLst>
          </p:cNvPr>
          <p:cNvSpPr txBox="1"/>
          <p:nvPr/>
        </p:nvSpPr>
        <p:spPr>
          <a:xfrm>
            <a:off x="4953000" y="0"/>
            <a:ext cx="4621386" cy="6863417"/>
          </a:xfrm>
          <a:prstGeom prst="rect">
            <a:avLst/>
          </a:prstGeom>
          <a:noFill/>
        </p:spPr>
        <p:txBody>
          <a:bodyPr wrap="square">
            <a:spAutoFit/>
          </a:bodyPr>
          <a:lstStyle/>
          <a:p>
            <a:pPr algn="l"/>
            <a:r>
              <a:rPr lang="zh-CN" altLang="en-US" sz="800" b="0" i="0" dirty="0">
                <a:solidFill>
                  <a:srgbClr val="222222"/>
                </a:solidFill>
                <a:effectLst/>
                <a:highlight>
                  <a:srgbClr val="FFFFFF"/>
                </a:highlight>
                <a:latin typeface="Helvetica Neue" panose="02000503000000020004" pitchFamily="2" charset="0"/>
              </a:rPr>
              <a:t>这时出人意料地，盖尔曼出现在阳台上。管弦乐中凝聚了一切，就像呼吸已经停止那样。自此出现一些乐句的片断，表示丽莎的犹豫，然后盖尔曼热情的情歌 就流泻出来了，有如一道柔美的光波将丽莎的身体包围住。激烈的爱的告白逐渐变成热烈的祷告，这就是盖尔曼唱的短咏叹调。他唱道：“请宽恕我，天上女神，我 破坏了你的宁静。请宽恕我，请不要拒绝这痛苦的告白，不要拒绝这苦恼的告别</a:t>
            </a:r>
            <a:r>
              <a:rPr lang="en-US" altLang="zh-CN" sz="800" b="0" i="0" dirty="0">
                <a:solidFill>
                  <a:srgbClr val="222222"/>
                </a:solidFill>
                <a:effectLst/>
                <a:highlight>
                  <a:srgbClr val="FFFFFF"/>
                </a:highlight>
                <a:latin typeface="Helvetica Neue" panose="02000503000000020004" pitchFamily="2" charset="0"/>
              </a:rPr>
              <a:t>……</a:t>
            </a:r>
            <a:r>
              <a:rPr lang="zh-CN" altLang="en-US" sz="800" b="0" i="0" dirty="0">
                <a:solidFill>
                  <a:srgbClr val="222222"/>
                </a:solidFill>
                <a:effectLst/>
                <a:highlight>
                  <a:srgbClr val="FFFFFF"/>
                </a:highlight>
                <a:latin typeface="Helvetica Neue" panose="02000503000000020004" pitchFamily="2" charset="0"/>
              </a:rPr>
              <a:t>。”接着他就从口袋中掏出手枪说：“你如果拒绝我，我就自杀。”丽莎请他回 去，但没有说服力。这时像死亡威吓般的信号，传来了不吉祥的脚步声，伯爵夫人来了。盖尔曼自言自语说 “墓场的阴风突然吹来了，死亡呵我需要你”，然后又对丽莎说“你打开我幸福的大门，我愿与你共生死。”</a:t>
            </a:r>
          </a:p>
          <a:p>
            <a:pPr algn="l"/>
            <a:r>
              <a:rPr lang="zh-CN" altLang="en-US" sz="800" b="0" i="0" dirty="0">
                <a:solidFill>
                  <a:srgbClr val="222222"/>
                </a:solidFill>
                <a:effectLst/>
                <a:highlight>
                  <a:srgbClr val="FFFFFF"/>
                </a:highlight>
                <a:latin typeface="Helvetica Neue" panose="02000503000000020004" pitchFamily="2" charset="0"/>
              </a:rPr>
              <a:t>这时传来了敲门的声音。丽莎赶紧让盖尔曼躲起来，如果伯爵夫人查问为何屋内有走动声时，准备解释是自己在房里踱来踱去。所幸伯爵夫人并未进来，又回到自己房间。丽莎再催促盖尔曼回家，但他坚持不走，宁愿死在这里，最后她还是向他吐露了自己的爱。</a:t>
            </a:r>
            <a:endParaRPr lang="en-US" altLang="zh-CN" sz="800" b="0" i="0" dirty="0">
              <a:solidFill>
                <a:srgbClr val="222222"/>
              </a:solidFill>
              <a:effectLst/>
              <a:highlight>
                <a:srgbClr val="FFFFFF"/>
              </a:highlight>
              <a:latin typeface="Helvetica Neue" panose="02000503000000020004" pitchFamily="2" charset="0"/>
            </a:endParaRPr>
          </a:p>
          <a:p>
            <a:pPr algn="l"/>
            <a:endParaRPr lang="zh-CN" altLang="en-US" sz="800" b="0" i="0" dirty="0">
              <a:solidFill>
                <a:srgbClr val="222222"/>
              </a:solidFill>
              <a:effectLst/>
              <a:highlight>
                <a:srgbClr val="FFFFFF"/>
              </a:highlight>
              <a:latin typeface="Helvetica Neue" panose="02000503000000020004" pitchFamily="2" charset="0"/>
            </a:endParaRPr>
          </a:p>
          <a:p>
            <a:pPr algn="l"/>
            <a:r>
              <a:rPr lang="zh-CN" altLang="en-US" sz="800" b="1" i="0" dirty="0">
                <a:solidFill>
                  <a:srgbClr val="222222"/>
                </a:solidFill>
                <a:effectLst/>
                <a:highlight>
                  <a:srgbClr val="FFFFFF"/>
                </a:highlight>
                <a:latin typeface="Helvetica Neue" panose="02000503000000020004" pitchFamily="2" charset="0"/>
              </a:rPr>
              <a:t>第二幕</a:t>
            </a:r>
            <a:endParaRPr lang="zh-CN" altLang="en-US" sz="800" b="0" i="0" dirty="0">
              <a:solidFill>
                <a:srgbClr val="222222"/>
              </a:solidFill>
              <a:effectLst/>
              <a:highlight>
                <a:srgbClr val="FFFFFF"/>
              </a:highlight>
              <a:latin typeface="Helvetica Neue" panose="02000503000000020004" pitchFamily="2" charset="0"/>
            </a:endParaRPr>
          </a:p>
          <a:p>
            <a:pPr algn="l"/>
            <a:r>
              <a:rPr lang="zh-CN" altLang="en-US" sz="800" b="0" i="0" dirty="0">
                <a:solidFill>
                  <a:srgbClr val="222222"/>
                </a:solidFill>
                <a:effectLst/>
                <a:highlight>
                  <a:srgbClr val="FFFFFF"/>
                </a:highlight>
                <a:latin typeface="Helvetica Neue" panose="02000503000000020004" pitchFamily="2" charset="0"/>
              </a:rPr>
              <a:t>第一场 某一高官府邸的大客厅</a:t>
            </a:r>
          </a:p>
          <a:p>
            <a:pPr algn="l"/>
            <a:r>
              <a:rPr lang="zh-CN" altLang="en-US" sz="800" b="0" i="0" dirty="0">
                <a:solidFill>
                  <a:srgbClr val="222222"/>
                </a:solidFill>
                <a:effectLst/>
                <a:highlight>
                  <a:srgbClr val="FFFFFF"/>
                </a:highlight>
                <a:latin typeface="Helvetica Neue" panose="02000503000000020004" pitchFamily="2" charset="0"/>
              </a:rPr>
              <a:t>这是假面舞会之夜。音乐流泻出名叫</a:t>
            </a:r>
            <a:r>
              <a:rPr lang="en-US" altLang="zh-CN" sz="800" b="0" i="0" dirty="0">
                <a:solidFill>
                  <a:srgbClr val="222222"/>
                </a:solidFill>
                <a:effectLst/>
                <a:highlight>
                  <a:srgbClr val="FFFFFF"/>
                </a:highlight>
                <a:latin typeface="Helvetica Neue" panose="02000503000000020004" pitchFamily="2" charset="0"/>
              </a:rPr>
              <a:t>《</a:t>
            </a:r>
            <a:r>
              <a:rPr lang="zh-CN" altLang="en-US" sz="800" b="0" i="0" dirty="0">
                <a:solidFill>
                  <a:srgbClr val="222222"/>
                </a:solidFill>
                <a:effectLst/>
                <a:highlight>
                  <a:srgbClr val="FFFFFF"/>
                </a:highlight>
                <a:latin typeface="Helvetica Neue" panose="02000503000000020004" pitchFamily="2" charset="0"/>
              </a:rPr>
              <a:t>牧童的真心</a:t>
            </a:r>
            <a:r>
              <a:rPr lang="en-US" altLang="zh-CN" sz="800" b="0" i="0" dirty="0">
                <a:solidFill>
                  <a:srgbClr val="222222"/>
                </a:solidFill>
                <a:effectLst/>
                <a:highlight>
                  <a:srgbClr val="FFFFFF"/>
                </a:highlight>
                <a:latin typeface="Helvetica Neue" panose="02000503000000020004" pitchFamily="2" charset="0"/>
              </a:rPr>
              <a:t>》</a:t>
            </a:r>
            <a:r>
              <a:rPr lang="zh-CN" altLang="en-US" sz="800" b="0" i="0" dirty="0">
                <a:solidFill>
                  <a:srgbClr val="222222"/>
                </a:solidFill>
                <a:effectLst/>
                <a:highlight>
                  <a:srgbClr val="FFFFFF"/>
                </a:highlight>
                <a:latin typeface="Helvetica Neue" panose="02000503000000020004" pitchFamily="2" charset="0"/>
              </a:rPr>
              <a:t>的古老牧歌旋律，衣着华丽的客人们载歌载舞。执事出来宣布说就要在花园燃放烟火，客人们就走到阳台去了。卡林斯基和史林一面交谈着不知何故，最近盖尔曼又恢复精神，一面迈出大厅。</a:t>
            </a:r>
          </a:p>
          <a:p>
            <a:pPr algn="l"/>
            <a:r>
              <a:rPr lang="zh-CN" altLang="en-US" sz="800" b="0" i="0" dirty="0">
                <a:solidFill>
                  <a:srgbClr val="222222"/>
                </a:solidFill>
                <a:effectLst/>
                <a:highlight>
                  <a:srgbClr val="FFFFFF"/>
                </a:highlight>
                <a:latin typeface="Helvetica Neue" panose="02000503000000020004" pitchFamily="2" charset="0"/>
              </a:rPr>
              <a:t>大厅空无一人时，叶列茨基和丽莎一起登场。由于未婚妻闷闷不乐，他便关怀地探问原因，唱出咏叹凋</a:t>
            </a:r>
            <a:r>
              <a:rPr lang="en-US" altLang="zh-CN" sz="800" b="0" i="0" dirty="0">
                <a:solidFill>
                  <a:srgbClr val="222222"/>
                </a:solidFill>
                <a:effectLst/>
                <a:highlight>
                  <a:srgbClr val="FFFFFF"/>
                </a:highlight>
                <a:latin typeface="Helvetica Neue" panose="02000503000000020004" pitchFamily="2" charset="0"/>
              </a:rPr>
              <a:t>《</a:t>
            </a:r>
            <a:r>
              <a:rPr lang="zh-CN" altLang="en-US" sz="800" b="0" i="0" dirty="0">
                <a:solidFill>
                  <a:srgbClr val="222222"/>
                </a:solidFill>
                <a:effectLst/>
                <a:highlight>
                  <a:srgbClr val="FFFFFF"/>
                </a:highlight>
                <a:latin typeface="Helvetica Neue" panose="02000503000000020004" pitchFamily="2" charset="0"/>
              </a:rPr>
              <a:t>我爱着你</a:t>
            </a:r>
            <a:r>
              <a:rPr lang="en-US" altLang="zh-CN" sz="800" b="0" i="0" dirty="0">
                <a:solidFill>
                  <a:srgbClr val="222222"/>
                </a:solidFill>
                <a:effectLst/>
                <a:highlight>
                  <a:srgbClr val="FFFFFF"/>
                </a:highlight>
                <a:latin typeface="Helvetica Neue" panose="02000503000000020004" pitchFamily="2" charset="0"/>
              </a:rPr>
              <a:t>》</a:t>
            </a:r>
            <a:r>
              <a:rPr lang="zh-CN" altLang="en-US" sz="800" b="0" i="0" dirty="0">
                <a:solidFill>
                  <a:srgbClr val="222222"/>
                </a:solidFill>
                <a:effectLst/>
                <a:highlight>
                  <a:srgbClr val="FFFFFF"/>
                </a:highlight>
                <a:latin typeface="Helvetica Neue" panose="02000503000000020004" pitchFamily="2" charset="0"/>
              </a:rPr>
              <a:t>。两人走过大厅后，盖尔曼拿着一封信出 现。此信是丽莎寄给他的，要他今晚在演完戏后在大厅等她。盖尔曼一面读信，一面心想如果这时能知道三张扑克牌的秘密，就要带着她远走高飞。</a:t>
            </a:r>
          </a:p>
          <a:p>
            <a:pPr algn="l"/>
            <a:r>
              <a:rPr lang="zh-CN" altLang="en-US" sz="800" b="0" i="0" dirty="0">
                <a:solidFill>
                  <a:srgbClr val="222222"/>
                </a:solidFill>
                <a:effectLst/>
                <a:highlight>
                  <a:srgbClr val="FFFFFF"/>
                </a:highlight>
                <a:latin typeface="Helvetica Neue" panose="02000503000000020004" pitchFamily="2" charset="0"/>
              </a:rPr>
              <a:t>这时客人们又回到客厅。卡林斯基和史林混在人群中走到盖尔曼身边低语着“三张扑克牌”后又消失踪影，这虽然只是讽刺，但他却认为是幻觉。接着，大厅 中上演牧歌剧</a:t>
            </a:r>
            <a:r>
              <a:rPr lang="en-US" altLang="zh-CN" sz="800" b="0" i="0" dirty="0">
                <a:solidFill>
                  <a:srgbClr val="222222"/>
                </a:solidFill>
                <a:effectLst/>
                <a:highlight>
                  <a:srgbClr val="FFFFFF"/>
                </a:highlight>
                <a:latin typeface="Helvetica Neue" panose="02000503000000020004" pitchFamily="2" charset="0"/>
              </a:rPr>
              <a:t>《</a:t>
            </a:r>
            <a:r>
              <a:rPr lang="zh-CN" altLang="en-US" sz="800" b="0" i="0" dirty="0">
                <a:solidFill>
                  <a:srgbClr val="222222"/>
                </a:solidFill>
                <a:effectLst/>
                <a:highlight>
                  <a:srgbClr val="FFFFFF"/>
                </a:highlight>
                <a:latin typeface="Helvetica Neue" panose="02000503000000020004" pitchFamily="2" charset="0"/>
              </a:rPr>
              <a:t>达孚尼和克罗伊</a:t>
            </a:r>
            <a:r>
              <a:rPr lang="en-US" altLang="zh-CN" sz="800" b="0" i="0" dirty="0">
                <a:solidFill>
                  <a:srgbClr val="222222"/>
                </a:solidFill>
                <a:effectLst/>
                <a:highlight>
                  <a:srgbClr val="FFFFFF"/>
                </a:highlight>
                <a:latin typeface="Helvetica Neue" panose="02000503000000020004" pitchFamily="2" charset="0"/>
              </a:rPr>
              <a:t>》</a:t>
            </a:r>
            <a:r>
              <a:rPr lang="zh-CN" altLang="en-US" sz="800" b="0" i="0" dirty="0">
                <a:solidFill>
                  <a:srgbClr val="222222"/>
                </a:solidFill>
                <a:effectLst/>
                <a:highlight>
                  <a:srgbClr val="FFFFFF"/>
                </a:highlight>
                <a:latin typeface="Helvetica Neue" panose="02000503000000020004" pitchFamily="2" charset="0"/>
              </a:rPr>
              <a:t>，当这余兴戏剧演完时，丽莎悄悄地走到盖尔曼身边，把花园秘密之门和伯爵夫人卧房的钥匙交给他，同时告诉他：“伯爵夫人卧 房肖像画下，有通往我的房间的门，请你今晚一定前来，因为希笔此后就属于你</a:t>
            </a:r>
            <a:r>
              <a:rPr lang="en-US" altLang="zh-CN" sz="800" b="0" i="0" dirty="0">
                <a:solidFill>
                  <a:srgbClr val="222222"/>
                </a:solidFill>
                <a:effectLst/>
                <a:highlight>
                  <a:srgbClr val="FFFFFF"/>
                </a:highlight>
                <a:latin typeface="Helvetica Neue" panose="02000503000000020004" pitchFamily="2" charset="0"/>
              </a:rPr>
              <a:t>!”</a:t>
            </a:r>
          </a:p>
          <a:p>
            <a:pPr algn="l"/>
            <a:r>
              <a:rPr lang="zh-CN" altLang="en-US" sz="800" b="0" i="0" dirty="0">
                <a:solidFill>
                  <a:srgbClr val="222222"/>
                </a:solidFill>
                <a:effectLst/>
                <a:highlight>
                  <a:srgbClr val="FFFFFF"/>
                </a:highlight>
                <a:latin typeface="Helvetica Neue" panose="02000503000000020004" pitchFamily="2" charset="0"/>
              </a:rPr>
              <a:t>盖尔曼因这突如其来的好机会，紧握住手中的钥匙，心中盘算说：“这么一来，她和三张扑克牌的秘密，全都属于我</a:t>
            </a:r>
            <a:r>
              <a:rPr lang="en-US" altLang="zh-CN" sz="800" b="0" i="0" dirty="0">
                <a:solidFill>
                  <a:srgbClr val="222222"/>
                </a:solidFill>
                <a:effectLst/>
                <a:highlight>
                  <a:srgbClr val="FFFFFF"/>
                </a:highlight>
                <a:latin typeface="Helvetica Neue" panose="02000503000000020004" pitchFamily="2" charset="0"/>
              </a:rPr>
              <a:t>!”</a:t>
            </a:r>
            <a:r>
              <a:rPr lang="zh-CN" altLang="en-US" sz="800" b="0" i="0" dirty="0">
                <a:solidFill>
                  <a:srgbClr val="222222"/>
                </a:solidFill>
                <a:effectLst/>
                <a:highlight>
                  <a:srgbClr val="FFFFFF"/>
                </a:highlight>
                <a:latin typeface="Helvetica Neue" panose="02000503000000020004" pitchFamily="2" charset="0"/>
              </a:rPr>
              <a:t>这时传来沙皇莅临的信号曲，客人们兴奋地高喊：“艾卡特利纳陛下万岁</a:t>
            </a:r>
            <a:r>
              <a:rPr lang="en-US" altLang="zh-CN" sz="800" b="0" i="0" dirty="0">
                <a:solidFill>
                  <a:srgbClr val="222222"/>
                </a:solidFill>
                <a:effectLst/>
                <a:highlight>
                  <a:srgbClr val="FFFFFF"/>
                </a:highlight>
                <a:latin typeface="Helvetica Neue" panose="02000503000000020004" pitchFamily="2" charset="0"/>
              </a:rPr>
              <a:t>!”</a:t>
            </a:r>
            <a:r>
              <a:rPr lang="zh-CN" altLang="en-US" sz="800" b="0" i="0" dirty="0">
                <a:solidFill>
                  <a:srgbClr val="222222"/>
                </a:solidFill>
                <a:effectLst/>
                <a:highlight>
                  <a:srgbClr val="FFFFFF"/>
                </a:highlight>
                <a:latin typeface="Helvetica Neue" panose="02000503000000020004" pitchFamily="2" charset="0"/>
              </a:rPr>
              <a:t>。</a:t>
            </a:r>
          </a:p>
          <a:p>
            <a:pPr algn="l"/>
            <a:r>
              <a:rPr lang="zh-CN" altLang="en-US" sz="800" b="0" i="0" dirty="0">
                <a:solidFill>
                  <a:srgbClr val="222222"/>
                </a:solidFill>
                <a:effectLst/>
                <a:highlight>
                  <a:srgbClr val="FFFFFF"/>
                </a:highlight>
                <a:latin typeface="Helvetica Neue" panose="02000503000000020004" pitchFamily="2" charset="0"/>
              </a:rPr>
              <a:t>第二场 伯爵夫人的卧房</a:t>
            </a:r>
          </a:p>
          <a:p>
            <a:pPr algn="l"/>
            <a:r>
              <a:rPr lang="zh-CN" altLang="en-US" sz="800" b="0" i="0" dirty="0">
                <a:solidFill>
                  <a:srgbClr val="222222"/>
                </a:solidFill>
                <a:effectLst/>
                <a:highlight>
                  <a:srgbClr val="FFFFFF"/>
                </a:highlight>
                <a:latin typeface="Helvetica Neue" panose="02000503000000020004" pitchFamily="2" charset="0"/>
              </a:rPr>
              <a:t>深夜。中提琴奏出沙沙的声音。盖尔曼悄悄地潜进来。当他想按照丽莎的吩咐走入她的寝室时，由于在入口处看到伯爵夫人的肖像，就自言自语说：“我必须 先问出扑克牌的秘密</a:t>
            </a:r>
            <a:r>
              <a:rPr lang="en-US" altLang="zh-CN" sz="800" b="0" i="0" dirty="0">
                <a:solidFill>
                  <a:srgbClr val="222222"/>
                </a:solidFill>
                <a:effectLst/>
                <a:highlight>
                  <a:srgbClr val="FFFFFF"/>
                </a:highlight>
                <a:latin typeface="Helvetica Neue" panose="02000503000000020004" pitchFamily="2" charset="0"/>
              </a:rPr>
              <a:t>!”</a:t>
            </a:r>
            <a:r>
              <a:rPr lang="zh-CN" altLang="en-US" sz="800" b="0" i="0" dirty="0">
                <a:solidFill>
                  <a:srgbClr val="222222"/>
                </a:solidFill>
                <a:effectLst/>
                <a:highlight>
                  <a:srgbClr val="FFFFFF"/>
                </a:highlight>
                <a:latin typeface="Helvetica Neue" panose="02000503000000020004" pitchFamily="2" charset="0"/>
              </a:rPr>
              <a:t>就在思考之间，伯爵夫人由女仆们送回屋里，他就赶紧躲在窗帘后。当伯爵夫人走入化妆室更衣时，丽莎进来对女仆玛夏说：“今晚他会来 我的寝室，请你不要进来。”她要吃惊的玛夏成为自己的同伙，等她退去后便走入自己的寝室。</a:t>
            </a:r>
          </a:p>
          <a:p>
            <a:pPr algn="l"/>
            <a:r>
              <a:rPr lang="zh-CN" altLang="en-US" sz="800" b="0" i="0" dirty="0">
                <a:solidFill>
                  <a:srgbClr val="222222"/>
                </a:solidFill>
                <a:effectLst/>
                <a:highlight>
                  <a:srgbClr val="FFFFFF"/>
                </a:highlight>
                <a:latin typeface="Helvetica Neue" panose="02000503000000020004" pitchFamily="2" charset="0"/>
              </a:rPr>
              <a:t>从化妆室出来的伯爵夫人回忆说“从前的舞会根本不是这种样子”，因发觉女仆们还站在那儿，就命令她们退去，然后躺下准备就寝。盖尔曼走到寝室边逼迫 伯爵夫人说出三张扑克牌的秘密，但她因恐惧过度，话都说不出来。看到这情景，盖尔曼一不做二不休，拔出手枪恐吓她赶快说出。不料伯爵夫人因惊吓过度而引发 心脏麻痹，当场死亡。</a:t>
            </a:r>
          </a:p>
          <a:p>
            <a:pPr algn="l"/>
            <a:r>
              <a:rPr lang="zh-CN" altLang="en-US" sz="800" b="0" i="0" dirty="0">
                <a:solidFill>
                  <a:srgbClr val="222222"/>
                </a:solidFill>
                <a:effectLst/>
                <a:highlight>
                  <a:srgbClr val="FFFFFF"/>
                </a:highlight>
                <a:latin typeface="Helvetica Neue" panose="02000503000000020004" pitchFamily="2" charset="0"/>
              </a:rPr>
              <a:t>由于听到奇怪的声音，丽莎拿着蜡烛出现。亲眼目睹这可怕的结果后，绝望地怒斥说：“你的目的不是我，而是三张扑克牌的秘密。你这刽子手快滚出去</a:t>
            </a:r>
            <a:r>
              <a:rPr lang="en-US" altLang="zh-CN" sz="800" b="0" i="0" dirty="0">
                <a:solidFill>
                  <a:srgbClr val="222222"/>
                </a:solidFill>
                <a:effectLst/>
                <a:highlight>
                  <a:srgbClr val="FFFFFF"/>
                </a:highlight>
                <a:latin typeface="Helvetica Neue" panose="02000503000000020004" pitchFamily="2" charset="0"/>
              </a:rPr>
              <a:t>!”</a:t>
            </a:r>
            <a:r>
              <a:rPr lang="zh-CN" altLang="en-US" sz="800" b="0" i="0" dirty="0">
                <a:solidFill>
                  <a:srgbClr val="222222"/>
                </a:solidFill>
                <a:effectLst/>
                <a:highlight>
                  <a:srgbClr val="FFFFFF"/>
                </a:highlight>
                <a:latin typeface="Helvetica Neue" panose="02000503000000020004" pitchFamily="2" charset="0"/>
              </a:rPr>
              <a:t>然后就趴在伯爵夫人遗体上嚎啕大哭。</a:t>
            </a:r>
            <a:endParaRPr lang="en-US" altLang="zh-CN" sz="800" b="0" i="0" dirty="0">
              <a:solidFill>
                <a:srgbClr val="222222"/>
              </a:solidFill>
              <a:effectLst/>
              <a:highlight>
                <a:srgbClr val="FFFFFF"/>
              </a:highlight>
              <a:latin typeface="Helvetica Neue" panose="02000503000000020004" pitchFamily="2" charset="0"/>
            </a:endParaRPr>
          </a:p>
          <a:p>
            <a:pPr algn="l"/>
            <a:endParaRPr lang="en-US" altLang="zh-CN" sz="800" dirty="0">
              <a:solidFill>
                <a:srgbClr val="222222"/>
              </a:solidFill>
              <a:highlight>
                <a:srgbClr val="FFFFFF"/>
              </a:highlight>
              <a:latin typeface="Helvetica Neue" panose="02000503000000020004" pitchFamily="2" charset="0"/>
            </a:endParaRPr>
          </a:p>
          <a:p>
            <a:pPr algn="l"/>
            <a:r>
              <a:rPr lang="zh-CN" altLang="en-US" sz="800" b="1" i="0" dirty="0">
                <a:solidFill>
                  <a:srgbClr val="222222"/>
                </a:solidFill>
                <a:effectLst/>
                <a:highlight>
                  <a:srgbClr val="FFFFFF"/>
                </a:highlight>
                <a:latin typeface="Helvetica Neue" panose="02000503000000020004" pitchFamily="2" charset="0"/>
              </a:rPr>
              <a:t>第三幕</a:t>
            </a:r>
            <a:endParaRPr lang="zh-CN" altLang="en-US" sz="800" b="0" i="0" dirty="0">
              <a:solidFill>
                <a:srgbClr val="222222"/>
              </a:solidFill>
              <a:effectLst/>
              <a:highlight>
                <a:srgbClr val="FFFFFF"/>
              </a:highlight>
              <a:latin typeface="Helvetica Neue" panose="02000503000000020004" pitchFamily="2" charset="0"/>
            </a:endParaRPr>
          </a:p>
          <a:p>
            <a:pPr algn="l"/>
            <a:r>
              <a:rPr lang="zh-CN" altLang="en-US" sz="800" b="0" i="0" dirty="0">
                <a:solidFill>
                  <a:srgbClr val="222222"/>
                </a:solidFill>
                <a:effectLst/>
                <a:highlight>
                  <a:srgbClr val="FFFFFF"/>
                </a:highlight>
                <a:latin typeface="Helvetica Neue" panose="02000503000000020004" pitchFamily="2" charset="0"/>
              </a:rPr>
              <a:t>第一场 兵营中的盖尔曼卧室</a:t>
            </a:r>
          </a:p>
          <a:p>
            <a:pPr algn="l"/>
            <a:r>
              <a:rPr lang="zh-CN" altLang="en-US" sz="800" b="0" i="0" dirty="0">
                <a:solidFill>
                  <a:srgbClr val="222222"/>
                </a:solidFill>
                <a:effectLst/>
                <a:highlight>
                  <a:srgbClr val="FFFFFF"/>
                </a:highlight>
                <a:latin typeface="Helvetica Neue" panose="02000503000000020004" pitchFamily="2" charset="0"/>
              </a:rPr>
              <a:t>幕启时，盖尔曼坐在桌前读丽莎的来信。这时的丽莎由于确信盖尔曼不是故意杀害祖母的，所以，邀他今晚到运河河堤边幽会。当他读完信时，远方传来不吉祥的合唱声，盖尔曼就被可怕的幻觉所攫住，脑海回忆起伯爵夫人葬礼时的情景。</a:t>
            </a:r>
          </a:p>
          <a:p>
            <a:pPr algn="l"/>
            <a:r>
              <a:rPr lang="zh-CN" altLang="en-US" sz="800" b="0" i="0" dirty="0">
                <a:solidFill>
                  <a:srgbClr val="222222"/>
                </a:solidFill>
                <a:effectLst/>
                <a:highlight>
                  <a:srgbClr val="FFFFFF"/>
                </a:highlight>
                <a:latin typeface="Helvetica Neue" panose="02000503000000020004" pitchFamily="2" charset="0"/>
              </a:rPr>
              <a:t>这时借着阴森森的风声，伯爵夫人那可怕的动机乐句出现了。窗外吹进一阵风后，屋里的蜡烛就熄灭了。当被恐怖袭击的盖尔曼准备夺门而出时，门却自己开 了。伯爵夫人的幽灵出现了，并对全身打颤的盖尔曼说：“幽灵来到你这里，并非自己的本意。是为了救丽莎才来告诉你三张扑克牌秘密的，这三张是三、七和一， 你要牢牢记住。”说完就失去踪影。而盖尔曼则疯狂般反复念着“三、七、一”。</a:t>
            </a:r>
          </a:p>
          <a:p>
            <a:pPr algn="l"/>
            <a:r>
              <a:rPr lang="zh-CN" altLang="en-US" sz="800" b="0" i="0" dirty="0">
                <a:solidFill>
                  <a:srgbClr val="222222"/>
                </a:solidFill>
                <a:effectLst/>
                <a:highlight>
                  <a:srgbClr val="FFFFFF"/>
                </a:highlight>
                <a:latin typeface="Helvetica Neue" panose="02000503000000020004" pitchFamily="2" charset="0"/>
              </a:rPr>
              <a:t>第二场 运河的河堤边，远方有彼得洛包罗夫斯克要塞。</a:t>
            </a:r>
          </a:p>
          <a:p>
            <a:pPr algn="l"/>
            <a:r>
              <a:rPr lang="zh-CN" altLang="en-US" sz="800" b="0" i="0" dirty="0">
                <a:solidFill>
                  <a:srgbClr val="222222"/>
                </a:solidFill>
                <a:effectLst/>
                <a:highlight>
                  <a:srgbClr val="FFFFFF"/>
                </a:highlight>
                <a:latin typeface="Helvetica Neue" panose="02000503000000020004" pitchFamily="2" charset="0"/>
              </a:rPr>
              <a:t>这是酷寒的冬夜，借着月光，丽莎穿着黑色衣服登场。虽然已经敲过午夜十二时的钟声，但盖尔曼却还没来。丽莎悲伤地唱出咏叹调</a:t>
            </a:r>
            <a:r>
              <a:rPr lang="en-US" altLang="zh-CN" sz="800" b="0" i="0" dirty="0">
                <a:solidFill>
                  <a:srgbClr val="222222"/>
                </a:solidFill>
                <a:effectLst/>
                <a:highlight>
                  <a:srgbClr val="FFFFFF"/>
                </a:highlight>
                <a:latin typeface="Helvetica Neue" panose="02000503000000020004" pitchFamily="2" charset="0"/>
              </a:rPr>
              <a:t>《</a:t>
            </a:r>
            <a:r>
              <a:rPr lang="zh-CN" altLang="en-US" sz="800" b="0" i="0" dirty="0">
                <a:solidFill>
                  <a:srgbClr val="222222"/>
                </a:solidFill>
                <a:effectLst/>
                <a:highlight>
                  <a:srgbClr val="FFFFFF"/>
                </a:highlight>
                <a:latin typeface="Helvetica Neue" panose="02000503000000020004" pitchFamily="2" charset="0"/>
              </a:rPr>
              <a:t>阿，我疲困不堪</a:t>
            </a:r>
            <a:r>
              <a:rPr lang="en-US" altLang="zh-CN" sz="800" b="0" i="0" dirty="0">
                <a:solidFill>
                  <a:srgbClr val="222222"/>
                </a:solidFill>
                <a:effectLst/>
                <a:highlight>
                  <a:srgbClr val="FFFFFF"/>
                </a:highlight>
                <a:latin typeface="Helvetica Neue" panose="02000503000000020004" pitchFamily="2" charset="0"/>
              </a:rPr>
              <a:t>》</a:t>
            </a:r>
            <a:r>
              <a:rPr lang="zh-CN" altLang="en-US" sz="800" b="0" i="0" dirty="0">
                <a:solidFill>
                  <a:srgbClr val="222222"/>
                </a:solidFill>
                <a:effectLst/>
                <a:highlight>
                  <a:srgbClr val="FFFFFF"/>
                </a:highlight>
                <a:latin typeface="Helvetica Neue" panose="02000503000000020004" pitchFamily="2" charset="0"/>
              </a:rPr>
              <a:t>她说：“日夜思念的只有他一人，快乐已过去，你在何方</a:t>
            </a:r>
            <a:r>
              <a:rPr lang="en-US" altLang="zh-CN" sz="800" b="0" i="0" dirty="0">
                <a:solidFill>
                  <a:srgbClr val="222222"/>
                </a:solidFill>
                <a:effectLst/>
                <a:highlight>
                  <a:srgbClr val="FFFFFF"/>
                </a:highlight>
                <a:latin typeface="Helvetica Neue" panose="02000503000000020004" pitchFamily="2" charset="0"/>
              </a:rPr>
              <a:t>?”</a:t>
            </a:r>
          </a:p>
          <a:p>
            <a:pPr algn="l"/>
            <a:endParaRPr lang="zh-CN" altLang="en-US" sz="800" b="0" i="0" dirty="0">
              <a:solidFill>
                <a:srgbClr val="222222"/>
              </a:solidFill>
              <a:effectLst/>
              <a:highlight>
                <a:srgbClr val="FFFFFF"/>
              </a:highlight>
              <a:latin typeface="Helvetica Neue" panose="02000503000000020004" pitchFamily="2" charset="0"/>
            </a:endParaRPr>
          </a:p>
        </p:txBody>
      </p:sp>
    </p:spTree>
    <p:extLst>
      <p:ext uri="{BB962C8B-B14F-4D97-AF65-F5344CB8AC3E}">
        <p14:creationId xmlns:p14="http://schemas.microsoft.com/office/powerpoint/2010/main" val="380529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0082F62A-7867-9CB5-45BA-7FB730586051}"/>
              </a:ext>
            </a:extLst>
          </p:cNvPr>
          <p:cNvSpPr txBox="1"/>
          <p:nvPr/>
        </p:nvSpPr>
        <p:spPr>
          <a:xfrm>
            <a:off x="331614" y="0"/>
            <a:ext cx="4621386" cy="7109639"/>
          </a:xfrm>
          <a:prstGeom prst="rect">
            <a:avLst/>
          </a:prstGeom>
          <a:noFill/>
        </p:spPr>
        <p:txBody>
          <a:bodyPr wrap="square">
            <a:spAutoFit/>
          </a:bodyPr>
          <a:lstStyle/>
          <a:p>
            <a:pPr algn="l"/>
            <a:r>
              <a:rPr lang="zh-CN" altLang="en-US" sz="800" b="0" i="0" dirty="0">
                <a:solidFill>
                  <a:srgbClr val="222222"/>
                </a:solidFill>
                <a:effectLst/>
                <a:highlight>
                  <a:srgbClr val="FFFFFF"/>
                </a:highlight>
                <a:latin typeface="Helvetica Neue" panose="02000503000000020004" pitchFamily="2" charset="0"/>
              </a:rPr>
              <a:t>当她觉得自己的情人是魔鬼一样的男人时，自己又反驳自己说绝对不是如此。因为这样胡思乱想，只会增加自己内心的绞痛。</a:t>
            </a:r>
          </a:p>
          <a:p>
            <a:pPr algn="l"/>
            <a:r>
              <a:rPr lang="zh-CN" altLang="en-US" sz="800" b="0" i="0" dirty="0">
                <a:solidFill>
                  <a:srgbClr val="222222"/>
                </a:solidFill>
                <a:effectLst/>
                <a:highlight>
                  <a:srgbClr val="FFFFFF"/>
                </a:highlight>
                <a:latin typeface="Helvetica Neue" panose="02000503000000020004" pitchFamily="2" charset="0"/>
              </a:rPr>
              <a:t>这时盖尔曼来了，丽莎很高兴地把自己的脸埋在他的怀里，然后紧紧抱住他说：“忘掉过去的一切，我只爱你一人</a:t>
            </a:r>
            <a:r>
              <a:rPr lang="en-US" altLang="zh-CN" sz="800" b="0" i="0" dirty="0">
                <a:solidFill>
                  <a:srgbClr val="222222"/>
                </a:solidFill>
                <a:effectLst/>
                <a:highlight>
                  <a:srgbClr val="FFFFFF"/>
                </a:highlight>
                <a:latin typeface="Helvetica Neue" panose="02000503000000020004" pitchFamily="2" charset="0"/>
              </a:rPr>
              <a:t>!” </a:t>
            </a:r>
            <a:r>
              <a:rPr lang="zh-CN" altLang="en-US" sz="800" b="0" i="0" dirty="0">
                <a:solidFill>
                  <a:srgbClr val="222222"/>
                </a:solidFill>
                <a:effectLst/>
                <a:highlight>
                  <a:srgbClr val="FFFFFF"/>
                </a:highlight>
                <a:latin typeface="Helvetica Neue" panose="02000503000000020004" pitchFamily="2" charset="0"/>
              </a:rPr>
              <a:t>盖尔曼回答说：“我们一块儿逃亡吧</a:t>
            </a:r>
            <a:r>
              <a:rPr lang="en-US" altLang="zh-CN" sz="800" b="0" i="0" dirty="0">
                <a:solidFill>
                  <a:srgbClr val="222222"/>
                </a:solidFill>
                <a:effectLst/>
                <a:highlight>
                  <a:srgbClr val="FFFFFF"/>
                </a:highlight>
                <a:latin typeface="Helvetica Neue" panose="02000503000000020004" pitchFamily="2" charset="0"/>
              </a:rPr>
              <a:t>!”</a:t>
            </a:r>
            <a:r>
              <a:rPr lang="zh-CN" altLang="en-US" sz="800" b="0" i="0" dirty="0">
                <a:solidFill>
                  <a:srgbClr val="222222"/>
                </a:solidFill>
                <a:effectLst/>
                <a:highlight>
                  <a:srgbClr val="FFFFFF"/>
                </a:highlight>
                <a:latin typeface="Helvetica Neue" panose="02000503000000020004" pitchFamily="2" charset="0"/>
              </a:rPr>
              <a:t>但丽莎却问他：“你想逃到哪里去呢</a:t>
            </a:r>
            <a:r>
              <a:rPr lang="en-US" altLang="zh-CN" sz="800" b="0" i="0" dirty="0">
                <a:solidFill>
                  <a:srgbClr val="222222"/>
                </a:solidFill>
                <a:effectLst/>
                <a:highlight>
                  <a:srgbClr val="FFFFFF"/>
                </a:highlight>
                <a:latin typeface="Helvetica Neue" panose="02000503000000020004" pitchFamily="2" charset="0"/>
              </a:rPr>
              <a:t>?</a:t>
            </a:r>
            <a:r>
              <a:rPr lang="zh-CN" altLang="en-US" sz="800" b="0" i="0" dirty="0">
                <a:solidFill>
                  <a:srgbClr val="222222"/>
                </a:solidFill>
                <a:effectLst/>
                <a:highlight>
                  <a:srgbClr val="FFFFFF"/>
                </a:highlight>
                <a:latin typeface="Helvetica Neue" panose="02000503000000020004" pitchFamily="2" charset="0"/>
              </a:rPr>
              <a:t>只要和你在一起即使是天涯海角我也与你同行。”但她没想到自己的情人却发疯般的 大叫：“到何处去</a:t>
            </a:r>
            <a:r>
              <a:rPr lang="en-US" altLang="zh-CN" sz="800" b="0" i="0" dirty="0">
                <a:solidFill>
                  <a:srgbClr val="222222"/>
                </a:solidFill>
                <a:effectLst/>
                <a:highlight>
                  <a:srgbClr val="FFFFFF"/>
                </a:highlight>
                <a:latin typeface="Helvetica Neue" panose="02000503000000020004" pitchFamily="2" charset="0"/>
              </a:rPr>
              <a:t>?</a:t>
            </a:r>
            <a:r>
              <a:rPr lang="zh-CN" altLang="en-US" sz="800" b="0" i="0" dirty="0">
                <a:solidFill>
                  <a:srgbClr val="222222"/>
                </a:solidFill>
                <a:effectLst/>
                <a:highlight>
                  <a:srgbClr val="FFFFFF"/>
                </a:highlight>
                <a:latin typeface="Helvetica Neue" panose="02000503000000020004" pitchFamily="2" charset="0"/>
              </a:rPr>
              <a:t>当然是赌场</a:t>
            </a:r>
            <a:r>
              <a:rPr lang="en-US" altLang="zh-CN" sz="800" b="0" i="0" dirty="0">
                <a:solidFill>
                  <a:srgbClr val="222222"/>
                </a:solidFill>
                <a:effectLst/>
                <a:highlight>
                  <a:srgbClr val="FFFFFF"/>
                </a:highlight>
                <a:latin typeface="Helvetica Neue" panose="02000503000000020004" pitchFamily="2" charset="0"/>
              </a:rPr>
              <a:t>!”</a:t>
            </a:r>
          </a:p>
          <a:p>
            <a:pPr algn="l"/>
            <a:r>
              <a:rPr lang="zh-CN" altLang="en-US" sz="800" b="0" i="0" dirty="0">
                <a:solidFill>
                  <a:srgbClr val="222222"/>
                </a:solidFill>
                <a:effectLst/>
                <a:highlight>
                  <a:srgbClr val="FFFFFF"/>
                </a:highlight>
                <a:latin typeface="Helvetica Neue" panose="02000503000000020004" pitchFamily="2" charset="0"/>
              </a:rPr>
              <a:t>丽莎要他镇定，不要胡说，但盖尔曼却兴奋地说：“我从老太婆那儿已经知道扑克牌的秘密，那就是三、七、一</a:t>
            </a:r>
            <a:r>
              <a:rPr lang="en-US" altLang="zh-CN" sz="800" b="0" i="0" dirty="0">
                <a:solidFill>
                  <a:srgbClr val="222222"/>
                </a:solidFill>
                <a:effectLst/>
                <a:highlight>
                  <a:srgbClr val="FFFFFF"/>
                </a:highlight>
                <a:latin typeface="Helvetica Neue" panose="02000503000000020004" pitchFamily="2" charset="0"/>
              </a:rPr>
              <a:t>!”</a:t>
            </a:r>
            <a:r>
              <a:rPr lang="zh-CN" altLang="en-US" sz="800" b="0" i="0" dirty="0">
                <a:solidFill>
                  <a:srgbClr val="222222"/>
                </a:solidFill>
                <a:effectLst/>
                <a:highlight>
                  <a:srgbClr val="FFFFFF"/>
                </a:highlight>
                <a:latin typeface="Helvetica Neue" panose="02000503000000020004" pitchFamily="2" charset="0"/>
              </a:rPr>
              <a:t>然后甩掉缠着他的丽莎，发狂般往赌场而去。丽莎绝望地喊道：“那个人已经死了，我要跟他一起走</a:t>
            </a:r>
            <a:r>
              <a:rPr lang="en-US" altLang="zh-CN" sz="800" b="0" i="0" dirty="0">
                <a:solidFill>
                  <a:srgbClr val="222222"/>
                </a:solidFill>
                <a:effectLst/>
                <a:highlight>
                  <a:srgbClr val="FFFFFF"/>
                </a:highlight>
                <a:latin typeface="Helvetica Neue" panose="02000503000000020004" pitchFamily="2" charset="0"/>
              </a:rPr>
              <a:t>!”</a:t>
            </a:r>
            <a:r>
              <a:rPr lang="zh-CN" altLang="en-US" sz="800" b="0" i="0" dirty="0">
                <a:solidFill>
                  <a:srgbClr val="222222"/>
                </a:solidFill>
                <a:effectLst/>
                <a:highlight>
                  <a:srgbClr val="FFFFFF"/>
                </a:highlight>
                <a:latin typeface="Helvetica Neue" panose="02000503000000020004" pitchFamily="2" charset="0"/>
              </a:rPr>
              <a:t>说罢便跳河自尽了。</a:t>
            </a:r>
            <a:endParaRPr lang="en-US" altLang="zh-CN" sz="800" b="0" i="0" dirty="0">
              <a:solidFill>
                <a:srgbClr val="222222"/>
              </a:solidFill>
              <a:effectLst/>
              <a:highlight>
                <a:srgbClr val="FFFFFF"/>
              </a:highlight>
              <a:latin typeface="Helvetica Neue" panose="02000503000000020004" pitchFamily="2" charset="0"/>
            </a:endParaRPr>
          </a:p>
          <a:p>
            <a:pPr algn="l"/>
            <a:endParaRPr lang="en-US" altLang="zh-CN" sz="800" dirty="0">
              <a:solidFill>
                <a:srgbClr val="222222"/>
              </a:solidFill>
              <a:highlight>
                <a:srgbClr val="FFFFFF"/>
              </a:highlight>
              <a:latin typeface="Helvetica Neue" panose="02000503000000020004" pitchFamily="2" charset="0"/>
            </a:endParaRPr>
          </a:p>
          <a:p>
            <a:pPr algn="l"/>
            <a:r>
              <a:rPr lang="zh-CN" altLang="en-US" sz="800" b="0" i="0" dirty="0">
                <a:solidFill>
                  <a:srgbClr val="222222"/>
                </a:solidFill>
                <a:effectLst/>
                <a:highlight>
                  <a:srgbClr val="FFFFFF"/>
                </a:highlight>
                <a:latin typeface="Helvetica Neue" panose="02000503000000020004" pitchFamily="2" charset="0"/>
              </a:rPr>
              <a:t>第三场 赌场</a:t>
            </a:r>
          </a:p>
          <a:p>
            <a:pPr algn="l"/>
            <a:r>
              <a:rPr lang="zh-CN" altLang="en-US" sz="800" b="0" i="0" dirty="0">
                <a:solidFill>
                  <a:srgbClr val="222222"/>
                </a:solidFill>
                <a:effectLst/>
                <a:highlight>
                  <a:srgbClr val="FFFFFF"/>
                </a:highlight>
                <a:latin typeface="Helvetica Neue" panose="02000503000000020004" pitchFamily="2" charset="0"/>
              </a:rPr>
              <a:t>赌客们一边喝酒一边玩扑克牌。当卡林斯基和史林在赌牌时， 叶列茨基公爵也来了。他说对恋爱无缘的男人在赌博上一定比别人强，然后也加入牌局，而且请大家不要盘东问西的，因为他的婚约已经解除。</a:t>
            </a:r>
          </a:p>
          <a:p>
            <a:pPr algn="l"/>
            <a:r>
              <a:rPr lang="zh-CN" altLang="en-US" sz="800" b="0" i="0" dirty="0">
                <a:solidFill>
                  <a:srgbClr val="222222"/>
                </a:solidFill>
                <a:effectLst/>
                <a:highlight>
                  <a:srgbClr val="FFFFFF"/>
                </a:highlight>
                <a:latin typeface="Helvetica Neue" panose="02000503000000020004" pitchFamily="2" charset="0"/>
              </a:rPr>
              <a:t>由于有人建议即兴唱一首歌，托姆斯基伯爵就快活地唱出小调：“如果可爱的姑娘能像小鸟般飞翔，那么我愿意变成树枝。这么一来，一定会有上千的姑娘停憩在我身上</a:t>
            </a:r>
            <a:r>
              <a:rPr lang="en-US" altLang="zh-CN" sz="800" b="0" i="0" dirty="0">
                <a:solidFill>
                  <a:srgbClr val="222222"/>
                </a:solidFill>
                <a:effectLst/>
                <a:highlight>
                  <a:srgbClr val="FFFFFF"/>
                </a:highlight>
                <a:latin typeface="Helvetica Neue" panose="02000503000000020004" pitchFamily="2" charset="0"/>
              </a:rPr>
              <a:t>……</a:t>
            </a:r>
            <a:r>
              <a:rPr lang="zh-CN" altLang="en-US" sz="800" b="0" i="0" dirty="0">
                <a:solidFill>
                  <a:srgbClr val="222222"/>
                </a:solidFill>
                <a:effectLst/>
                <a:highlight>
                  <a:srgbClr val="FFFFFF"/>
                </a:highlight>
                <a:latin typeface="Helvetica Neue" panose="02000503000000020004" pitchFamily="2" charset="0"/>
              </a:rPr>
              <a:t>。”大家听了都同声叫好。</a:t>
            </a:r>
          </a:p>
          <a:p>
            <a:pPr algn="l"/>
            <a:r>
              <a:rPr lang="zh-CN" altLang="en-US" sz="800" b="0" i="0" dirty="0">
                <a:solidFill>
                  <a:srgbClr val="222222"/>
                </a:solidFill>
                <a:effectLst/>
                <a:highlight>
                  <a:srgbClr val="FFFFFF"/>
                </a:highlight>
                <a:latin typeface="Helvetica Neue" panose="02000503000000020004" pitchFamily="2" charset="0"/>
              </a:rPr>
              <a:t>就在骚闹中盖尔曼出现了，而且坐在扑克牌的赌桌上。对于盖尔曼那寻常的举止，大家不约而同地转过头来注视着。盖尔曼一共赌了两次，果然以三点和七点 接连赌赢。赢了很多钱后又他唱出了</a:t>
            </a:r>
            <a:r>
              <a:rPr lang="en-US" altLang="zh-CN" sz="800" b="0" i="0" dirty="0">
                <a:solidFill>
                  <a:srgbClr val="222222"/>
                </a:solidFill>
                <a:effectLst/>
                <a:highlight>
                  <a:srgbClr val="FFFFFF"/>
                </a:highlight>
                <a:latin typeface="Helvetica Neue" panose="02000503000000020004" pitchFamily="2" charset="0"/>
              </a:rPr>
              <a:t>《</a:t>
            </a:r>
            <a:r>
              <a:rPr lang="zh-CN" altLang="en-US" sz="800" b="0" i="0" dirty="0">
                <a:solidFill>
                  <a:srgbClr val="222222"/>
                </a:solidFill>
                <a:effectLst/>
                <a:highlight>
                  <a:srgbClr val="FFFFFF"/>
                </a:highlight>
                <a:latin typeface="Helvetica Neue" panose="02000503000000020004" pitchFamily="2" charset="0"/>
              </a:rPr>
              <a:t>人生是什么</a:t>
            </a:r>
            <a:r>
              <a:rPr lang="en-US" altLang="zh-CN" sz="800" b="0" i="0" dirty="0">
                <a:solidFill>
                  <a:srgbClr val="222222"/>
                </a:solidFill>
                <a:effectLst/>
                <a:highlight>
                  <a:srgbClr val="FFFFFF"/>
                </a:highlight>
                <a:latin typeface="Helvetica Neue" panose="02000503000000020004" pitchFamily="2" charset="0"/>
              </a:rPr>
              <a:t>?》</a:t>
            </a:r>
            <a:r>
              <a:rPr lang="zh-CN" altLang="en-US" sz="800" b="0" i="0" dirty="0">
                <a:solidFill>
                  <a:srgbClr val="222222"/>
                </a:solidFill>
                <a:effectLst/>
                <a:highlight>
                  <a:srgbClr val="FFFFFF"/>
                </a:highlight>
                <a:latin typeface="Helvetica Neue" panose="02000503000000020004" pitchFamily="2" charset="0"/>
              </a:rPr>
              <a:t>他说：“人生就是赌博</a:t>
            </a:r>
            <a:r>
              <a:rPr lang="en-US" altLang="zh-CN" sz="800" b="0" i="0" dirty="0">
                <a:solidFill>
                  <a:srgbClr val="222222"/>
                </a:solidFill>
                <a:effectLst/>
                <a:highlight>
                  <a:srgbClr val="FFFFFF"/>
                </a:highlight>
                <a:latin typeface="Helvetica Neue" panose="02000503000000020004" pitchFamily="2" charset="0"/>
              </a:rPr>
              <a:t>!</a:t>
            </a:r>
            <a:r>
              <a:rPr lang="zh-CN" altLang="en-US" sz="800" b="0" i="0" dirty="0">
                <a:solidFill>
                  <a:srgbClr val="222222"/>
                </a:solidFill>
                <a:effectLst/>
                <a:highlight>
                  <a:srgbClr val="FFFFFF"/>
                </a:highlight>
                <a:latin typeface="Helvetica Neue" panose="02000503000000020004" pitchFamily="2" charset="0"/>
              </a:rPr>
              <a:t>善与恶都一样，那只是让姑娘们听的故事</a:t>
            </a:r>
            <a:r>
              <a:rPr lang="en-US" altLang="zh-CN" sz="800" b="0" i="0" dirty="0">
                <a:solidFill>
                  <a:srgbClr val="222222"/>
                </a:solidFill>
                <a:effectLst/>
                <a:highlight>
                  <a:srgbClr val="FFFFFF"/>
                </a:highlight>
                <a:latin typeface="Helvetica Neue" panose="02000503000000020004" pitchFamily="2" charset="0"/>
              </a:rPr>
              <a:t>……</a:t>
            </a:r>
            <a:r>
              <a:rPr lang="zh-CN" altLang="en-US" sz="800" b="0" i="0" dirty="0">
                <a:solidFill>
                  <a:srgbClr val="222222"/>
                </a:solidFill>
                <a:effectLst/>
                <a:highlight>
                  <a:srgbClr val="FFFFFF"/>
                </a:highlight>
                <a:latin typeface="Helvetica Neue" panose="02000503000000020004" pitchFamily="2" charset="0"/>
              </a:rPr>
              <a:t>。”他唱出了被命运戏弄的、虚无缥缈 的人生观。</a:t>
            </a:r>
          </a:p>
          <a:p>
            <a:pPr algn="l"/>
            <a:r>
              <a:rPr lang="zh-CN" altLang="en-US" sz="800" b="0" i="0" dirty="0">
                <a:solidFill>
                  <a:srgbClr val="222222"/>
                </a:solidFill>
                <a:effectLst/>
                <a:highlight>
                  <a:srgbClr val="FFFFFF"/>
                </a:highlight>
                <a:latin typeface="Helvetica Neue" panose="02000503000000020004" pitchFamily="2" charset="0"/>
              </a:rPr>
              <a:t>这时叶列茨基走到他身边，希望和他赌一次。就在众目睽睽下发牌，盖尔曼把赢来的钱孤注一掷，然后大叫说“一点”。公爵翻过牌后答说：“你的牌不是一 点，是黑桃皇后</a:t>
            </a:r>
            <a:r>
              <a:rPr lang="en-US" altLang="zh-CN" sz="800" b="0" i="0" dirty="0">
                <a:solidFill>
                  <a:srgbClr val="222222"/>
                </a:solidFill>
                <a:effectLst/>
                <a:highlight>
                  <a:srgbClr val="FFFFFF"/>
                </a:highlight>
                <a:latin typeface="Helvetica Neue" panose="02000503000000020004" pitchFamily="2" charset="0"/>
              </a:rPr>
              <a:t>!”</a:t>
            </a:r>
            <a:r>
              <a:rPr lang="zh-CN" altLang="en-US" sz="800" b="0" i="0" dirty="0">
                <a:solidFill>
                  <a:srgbClr val="222222"/>
                </a:solidFill>
                <a:effectLst/>
                <a:highlight>
                  <a:srgbClr val="FFFFFF"/>
                </a:highlight>
                <a:latin typeface="Helvetica Neue" panose="02000503000000020004" pitchFamily="2" charset="0"/>
              </a:rPr>
              <a:t>发愣的盖尔曼就一直注视着这张牌，牌中的黑桃皇后变成了伯爵夫人的脸，眯着眼睛对他笑着。这时盖尔曼疯狂地大叫：“你想要什么</a:t>
            </a:r>
            <a:r>
              <a:rPr lang="en-US" altLang="zh-CN" sz="800" b="0" i="0" dirty="0">
                <a:solidFill>
                  <a:srgbClr val="222222"/>
                </a:solidFill>
                <a:effectLst/>
                <a:highlight>
                  <a:srgbClr val="FFFFFF"/>
                </a:highlight>
                <a:latin typeface="Helvetica Neue" panose="02000503000000020004" pitchFamily="2" charset="0"/>
              </a:rPr>
              <a:t>?</a:t>
            </a:r>
            <a:r>
              <a:rPr lang="zh-CN" altLang="en-US" sz="800" b="0" i="0" dirty="0">
                <a:solidFill>
                  <a:srgbClr val="222222"/>
                </a:solidFill>
                <a:effectLst/>
                <a:highlight>
                  <a:srgbClr val="FFFFFF"/>
                </a:highlight>
                <a:latin typeface="Helvetica Neue" panose="02000503000000020004" pitchFamily="2" charset="0"/>
              </a:rPr>
              <a:t>是我的 命吗</a:t>
            </a:r>
            <a:r>
              <a:rPr lang="en-US" altLang="zh-CN" sz="800" b="0" i="0" dirty="0">
                <a:solidFill>
                  <a:srgbClr val="222222"/>
                </a:solidFill>
                <a:effectLst/>
                <a:highlight>
                  <a:srgbClr val="FFFFFF"/>
                </a:highlight>
                <a:latin typeface="Helvetica Neue" panose="02000503000000020004" pitchFamily="2" charset="0"/>
              </a:rPr>
              <a:t>?</a:t>
            </a:r>
            <a:r>
              <a:rPr lang="zh-CN" altLang="en-US" sz="800" b="0" i="0" dirty="0">
                <a:solidFill>
                  <a:srgbClr val="222222"/>
                </a:solidFill>
                <a:effectLst/>
                <a:highlight>
                  <a:srgbClr val="FFFFFF"/>
                </a:highlight>
                <a:latin typeface="Helvetica Neue" panose="02000503000000020004" pitchFamily="2" charset="0"/>
              </a:rPr>
              <a:t>那我就给你吧 </a:t>
            </a:r>
            <a:r>
              <a:rPr lang="en-US" altLang="zh-CN" sz="800" b="0" i="0" dirty="0">
                <a:solidFill>
                  <a:srgbClr val="222222"/>
                </a:solidFill>
                <a:effectLst/>
                <a:highlight>
                  <a:srgbClr val="FFFFFF"/>
                </a:highlight>
                <a:latin typeface="Helvetica Neue" panose="02000503000000020004" pitchFamily="2" charset="0"/>
              </a:rPr>
              <a:t>!”</a:t>
            </a:r>
            <a:r>
              <a:rPr lang="zh-CN" altLang="en-US" sz="800" b="0" i="0" dirty="0">
                <a:solidFill>
                  <a:srgbClr val="222222"/>
                </a:solidFill>
                <a:effectLst/>
                <a:highlight>
                  <a:srgbClr val="FFFFFF"/>
                </a:highlight>
                <a:latin typeface="Helvetica Neue" panose="02000503000000020004" pitchFamily="2" charset="0"/>
              </a:rPr>
              <a:t>说罢就举起短剑刺进了自己的胸膛。</a:t>
            </a:r>
          </a:p>
          <a:p>
            <a:pPr algn="l"/>
            <a:r>
              <a:rPr lang="zh-CN" altLang="en-US" sz="800" b="0" i="0" dirty="0">
                <a:solidFill>
                  <a:srgbClr val="222222"/>
                </a:solidFill>
                <a:effectLst/>
                <a:highlight>
                  <a:srgbClr val="FFFFFF"/>
                </a:highlight>
                <a:latin typeface="Helvetica Neue" panose="02000503000000020004" pitchFamily="2" charset="0"/>
              </a:rPr>
              <a:t>濒死的盖尔曼乞求叶列茨基公爵的宽恕，然后低语说：“丽莎啊，我是真心爱你的。”说完就在血泊中断气。众人用合唱祈求这颗疲困的灵魂能得到安息与宁静。</a:t>
            </a:r>
            <a:r>
              <a:rPr lang="en-US" altLang="zh-CN" sz="800" b="0" i="0" dirty="0">
                <a:solidFill>
                  <a:srgbClr val="222222"/>
                </a:solidFill>
                <a:effectLst/>
                <a:highlight>
                  <a:srgbClr val="FFFFFF"/>
                </a:highlight>
                <a:latin typeface="Helvetica Neue" panose="02000503000000020004" pitchFamily="2" charset="0"/>
              </a:rPr>
              <a:t> </a:t>
            </a:r>
          </a:p>
          <a:p>
            <a:pPr algn="l"/>
            <a:endParaRPr lang="en-US" altLang="zh-CN" sz="800" dirty="0">
              <a:solidFill>
                <a:srgbClr val="222222"/>
              </a:solidFill>
              <a:highlight>
                <a:srgbClr val="FFFFFF"/>
              </a:highlight>
              <a:latin typeface="Helvetica Neue" panose="02000503000000020004" pitchFamily="2" charset="0"/>
            </a:endParaRPr>
          </a:p>
          <a:p>
            <a:pPr algn="l"/>
            <a:endParaRPr lang="en-US" altLang="zh-CN" sz="800" dirty="0">
              <a:solidFill>
                <a:srgbClr val="222222"/>
              </a:solidFill>
              <a:highlight>
                <a:srgbClr val="FFFFFF"/>
              </a:highlight>
              <a:latin typeface="Helvetica Neue" panose="02000503000000020004" pitchFamily="2" charset="0"/>
            </a:endParaRPr>
          </a:p>
          <a:p>
            <a:r>
              <a:rPr lang="zh-CN" altLang="en-US" sz="800" b="1" i="0" dirty="0">
                <a:solidFill>
                  <a:srgbClr val="000000"/>
                </a:solidFill>
                <a:effectLst/>
                <a:highlight>
                  <a:srgbClr val="FFFF00"/>
                </a:highlight>
                <a:latin typeface="Akzidenz-Grotesk-Pro-medium"/>
              </a:rPr>
              <a:t>激情与计算</a:t>
            </a:r>
          </a:p>
          <a:p>
            <a:pPr algn="l"/>
            <a:r>
              <a:rPr lang="en-US" altLang="zh-CN" sz="800" b="0" i="0" dirty="0">
                <a:solidFill>
                  <a:srgbClr val="000000"/>
                </a:solidFill>
                <a:effectLst/>
                <a:highlight>
                  <a:srgbClr val="FFFFFF"/>
                </a:highlight>
                <a:latin typeface="NovelPro-regular"/>
              </a:rPr>
              <a:t>1834</a:t>
            </a:r>
            <a:r>
              <a:rPr lang="zh-CN" altLang="en-US" sz="800" b="0" i="0" dirty="0">
                <a:solidFill>
                  <a:srgbClr val="000000"/>
                </a:solidFill>
                <a:effectLst/>
                <a:highlight>
                  <a:srgbClr val="FFFFFF"/>
                </a:highlight>
                <a:latin typeface="NovelPro-regular"/>
              </a:rPr>
              <a:t>年，当亚历山大</a:t>
            </a:r>
            <a:r>
              <a:rPr lang="en-US" altLang="zh-CN" sz="800" b="0" i="0" dirty="0">
                <a:solidFill>
                  <a:srgbClr val="000000"/>
                </a:solidFill>
                <a:effectLst/>
                <a:highlight>
                  <a:srgbClr val="FFFFFF"/>
                </a:highlight>
                <a:latin typeface="NovelPro-regular"/>
              </a:rPr>
              <a:t>·</a:t>
            </a:r>
            <a:r>
              <a:rPr lang="zh-CN" altLang="en-US" sz="800" b="0" i="0" dirty="0">
                <a:solidFill>
                  <a:srgbClr val="000000"/>
                </a:solidFill>
                <a:effectLst/>
                <a:highlight>
                  <a:srgbClr val="FFFFFF"/>
                </a:highlight>
                <a:latin typeface="NovelPro-regular"/>
              </a:rPr>
              <a:t>普希金发表他的小说</a:t>
            </a:r>
            <a:r>
              <a:rPr lang="en-US" altLang="zh-CN" sz="800" b="0" i="0" dirty="0">
                <a:solidFill>
                  <a:srgbClr val="000000"/>
                </a:solidFill>
                <a:effectLst/>
                <a:highlight>
                  <a:srgbClr val="FFFFFF"/>
                </a:highlight>
                <a:latin typeface="NovelPro-regular"/>
              </a:rPr>
              <a:t>《</a:t>
            </a:r>
            <a:r>
              <a:rPr lang="zh-CN" altLang="en-US" sz="800" b="0" i="0" dirty="0">
                <a:solidFill>
                  <a:srgbClr val="000000"/>
                </a:solidFill>
                <a:effectLst/>
                <a:highlight>
                  <a:srgbClr val="FFFFFF"/>
                </a:highlight>
                <a:latin typeface="NovelPro-regular"/>
              </a:rPr>
              <a:t>黑桃皇后</a:t>
            </a:r>
            <a:r>
              <a:rPr lang="en-US" altLang="zh-CN" sz="800" b="0" i="0" dirty="0">
                <a:solidFill>
                  <a:srgbClr val="000000"/>
                </a:solidFill>
                <a:effectLst/>
                <a:highlight>
                  <a:srgbClr val="FFFFFF"/>
                </a:highlight>
                <a:latin typeface="NovelPro-regular"/>
              </a:rPr>
              <a:t>》</a:t>
            </a:r>
            <a:r>
              <a:rPr lang="zh-CN" altLang="en-US" sz="800" b="0" i="0" dirty="0">
                <a:solidFill>
                  <a:srgbClr val="000000"/>
                </a:solidFill>
                <a:effectLst/>
                <a:highlight>
                  <a:srgbClr val="FFFFFF"/>
                </a:highlight>
                <a:latin typeface="NovelPro-regular"/>
              </a:rPr>
              <a:t>时，散文在俄罗斯还没有得到充分的尊重。对于普希金的同时代人来说，似乎很难理解为什么这位著名的俄罗斯诗人从诗歌的巅峰跌落到日常语言的深处。那时，美丽的文学就是诗歌的同义词</a:t>
            </a:r>
            <a:r>
              <a:rPr lang="en-US" altLang="zh-CN" sz="800" b="0" i="0" dirty="0">
                <a:solidFill>
                  <a:srgbClr val="000000"/>
                </a:solidFill>
                <a:effectLst/>
                <a:highlight>
                  <a:srgbClr val="FFFFFF"/>
                </a:highlight>
                <a:latin typeface="NovelPro-regular"/>
              </a:rPr>
              <a:t>——</a:t>
            </a:r>
            <a:r>
              <a:rPr lang="zh-CN" altLang="en-US" sz="800" b="0" i="0" dirty="0">
                <a:solidFill>
                  <a:srgbClr val="000000"/>
                </a:solidFill>
                <a:effectLst/>
                <a:highlight>
                  <a:srgbClr val="FFFFFF"/>
                </a:highlight>
                <a:latin typeface="NovelPro-regular"/>
              </a:rPr>
              <a:t>或者至少是华丽的修辞努力。早在托尔斯泰或陀思妥耶夫斯基伟大的、具有深刻心理意义的小说开始之前三十年，普希金在</a:t>
            </a:r>
            <a:r>
              <a:rPr lang="en-US" altLang="zh-CN" sz="800" b="0" i="0" dirty="0">
                <a:solidFill>
                  <a:srgbClr val="000000"/>
                </a:solidFill>
                <a:effectLst/>
                <a:highlight>
                  <a:srgbClr val="FFFFFF"/>
                </a:highlight>
                <a:latin typeface="NovelPro-regular"/>
              </a:rPr>
              <a:t>《</a:t>
            </a:r>
            <a:r>
              <a:rPr lang="zh-CN" altLang="en-US" sz="800" b="0" i="0" dirty="0">
                <a:solidFill>
                  <a:srgbClr val="000000"/>
                </a:solidFill>
                <a:effectLst/>
                <a:highlight>
                  <a:srgbClr val="FFFFFF"/>
                </a:highlight>
                <a:latin typeface="NovelPro-regular"/>
              </a:rPr>
              <a:t>黑桃皇后</a:t>
            </a:r>
            <a:r>
              <a:rPr lang="en-US" altLang="zh-CN" sz="800" b="0" i="0" dirty="0">
                <a:solidFill>
                  <a:srgbClr val="000000"/>
                </a:solidFill>
                <a:effectLst/>
                <a:highlight>
                  <a:srgbClr val="FFFFFF"/>
                </a:highlight>
                <a:latin typeface="NovelPro-regular"/>
              </a:rPr>
              <a:t>》</a:t>
            </a:r>
            <a:r>
              <a:rPr lang="zh-CN" altLang="en-US" sz="800" b="0" i="0" dirty="0">
                <a:solidFill>
                  <a:srgbClr val="000000"/>
                </a:solidFill>
                <a:effectLst/>
                <a:highlight>
                  <a:srgbClr val="FFFFFF"/>
                </a:highlight>
                <a:latin typeface="NovelPro-regular"/>
              </a:rPr>
              <a:t>中用最少的语言努力构建了一个关系网络和典故，讲述了赌博成瘾的军官赫尔曼和可怜的孤儿丽莎维塔</a:t>
            </a:r>
            <a:r>
              <a:rPr lang="en-US" altLang="zh-CN" sz="800" b="0" i="0" dirty="0">
                <a:solidFill>
                  <a:srgbClr val="000000"/>
                </a:solidFill>
                <a:effectLst/>
                <a:highlight>
                  <a:srgbClr val="FFFFFF"/>
                </a:highlight>
                <a:latin typeface="NovelPro-regular"/>
              </a:rPr>
              <a:t>·</a:t>
            </a:r>
            <a:r>
              <a:rPr lang="zh-CN" altLang="en-US" sz="800" b="0" i="0" dirty="0">
                <a:solidFill>
                  <a:srgbClr val="000000"/>
                </a:solidFill>
                <a:effectLst/>
                <a:highlight>
                  <a:srgbClr val="FFFFFF"/>
                </a:highlight>
                <a:latin typeface="NovelPro-regular"/>
              </a:rPr>
              <a:t>伊万诺夫娜（</a:t>
            </a:r>
            <a:r>
              <a:rPr lang="en-GB" sz="800" b="0" i="0" dirty="0" err="1">
                <a:solidFill>
                  <a:srgbClr val="000000"/>
                </a:solidFill>
                <a:effectLst/>
                <a:highlight>
                  <a:srgbClr val="FFFFFF"/>
                </a:highlight>
                <a:latin typeface="NovelPro-regular"/>
              </a:rPr>
              <a:t>Lisaveta</a:t>
            </a:r>
            <a:r>
              <a:rPr lang="en-GB" sz="800" b="0" i="0" dirty="0">
                <a:solidFill>
                  <a:srgbClr val="000000"/>
                </a:solidFill>
                <a:effectLst/>
                <a:highlight>
                  <a:srgbClr val="FFFFFF"/>
                </a:highlight>
                <a:latin typeface="NovelPro-regular"/>
              </a:rPr>
              <a:t> Ivanovna）</a:t>
            </a:r>
            <a:r>
              <a:rPr lang="zh-CN" altLang="en-US" sz="800" b="0" i="0" dirty="0">
                <a:solidFill>
                  <a:srgbClr val="000000"/>
                </a:solidFill>
                <a:effectLst/>
                <a:highlight>
                  <a:srgbClr val="FFFFFF"/>
                </a:highlight>
                <a:latin typeface="NovelPro-regular"/>
              </a:rPr>
              <a:t>因对爱的渴望而蒙蔽了双眼。作者不绕弯路，直白地讲了老伯爵夫人据称知道三张赌博总是赢的牌的谣言是如何助长赫尔曼压抑已久的赌瘾的。当他偶然发现伯爵夫人可怜的养女时，他假装爱以从年轻女子那里得到秘密。但伯爵夫人还没来得及揭开牌就去世了，莉扎维塔</a:t>
            </a:r>
            <a:r>
              <a:rPr lang="en-US" altLang="zh-CN" sz="800" b="0" i="0" dirty="0">
                <a:solidFill>
                  <a:srgbClr val="000000"/>
                </a:solidFill>
                <a:effectLst/>
                <a:highlight>
                  <a:srgbClr val="FFFFFF"/>
                </a:highlight>
                <a:latin typeface="NovelPro-regular"/>
              </a:rPr>
              <a:t>·</a:t>
            </a:r>
            <a:r>
              <a:rPr lang="zh-CN" altLang="en-US" sz="800" b="0" i="0" dirty="0">
                <a:solidFill>
                  <a:srgbClr val="000000"/>
                </a:solidFill>
                <a:effectLst/>
                <a:highlight>
                  <a:srgbClr val="FFFFFF"/>
                </a:highlight>
                <a:latin typeface="NovelPro-regular"/>
              </a:rPr>
              <a:t>伊万诺夫娜意识到赫尔曼只是使用了它们，赫尔曼赌光了所有的钱，最终进了疯人院，而年轻的女人却很不起眼地嫁给了一个优秀的年轻人。</a:t>
            </a:r>
          </a:p>
          <a:p>
            <a:pPr algn="l"/>
            <a:r>
              <a:rPr lang="zh-CN" altLang="en-US" sz="800" b="0" i="0" dirty="0">
                <a:solidFill>
                  <a:srgbClr val="000000"/>
                </a:solidFill>
                <a:effectLst/>
                <a:highlight>
                  <a:srgbClr val="FFFFFF"/>
                </a:highlight>
                <a:latin typeface="NovelPro-regular"/>
              </a:rPr>
              <a:t> </a:t>
            </a:r>
          </a:p>
          <a:p>
            <a:pPr algn="l"/>
            <a:r>
              <a:rPr lang="zh-CN" altLang="en-US" sz="800" b="0" i="0" dirty="0">
                <a:solidFill>
                  <a:srgbClr val="000000"/>
                </a:solidFill>
                <a:effectLst/>
                <a:highlight>
                  <a:srgbClr val="FFFFFF"/>
                </a:highlight>
                <a:latin typeface="Akzidenz-Grotesk-Pro-medium"/>
              </a:rPr>
              <a:t>从故事到歌剧情节</a:t>
            </a:r>
          </a:p>
          <a:p>
            <a:pPr algn="l"/>
            <a:r>
              <a:rPr lang="zh-CN" altLang="en-US" sz="800" b="0" i="0" dirty="0">
                <a:solidFill>
                  <a:srgbClr val="000000"/>
                </a:solidFill>
                <a:effectLst/>
                <a:highlight>
                  <a:srgbClr val="FFFFFF"/>
                </a:highlight>
                <a:latin typeface="NovelPro-regular"/>
              </a:rPr>
              <a:t>在柴可夫斯基的舞台作品中，普希金以一种嘲讽的距离所勾画的内容以一种高度情感化的方式经历和忍受。这种重新诠释的一个小而重要的标志是女性主角的名字的改变。丽莎维塔</a:t>
            </a:r>
            <a:r>
              <a:rPr lang="en-US" altLang="zh-CN" sz="800" b="0" i="0" dirty="0">
                <a:solidFill>
                  <a:srgbClr val="000000"/>
                </a:solidFill>
                <a:effectLst/>
                <a:highlight>
                  <a:srgbClr val="FFFFFF"/>
                </a:highlight>
                <a:latin typeface="NovelPro-regular"/>
              </a:rPr>
              <a:t>·</a:t>
            </a:r>
            <a:r>
              <a:rPr lang="zh-CN" altLang="en-US" sz="800" b="0" i="0" dirty="0">
                <a:solidFill>
                  <a:srgbClr val="000000"/>
                </a:solidFill>
                <a:effectLst/>
                <a:highlight>
                  <a:srgbClr val="FFFFFF"/>
                </a:highlight>
                <a:latin typeface="NovelPro-regular"/>
              </a:rPr>
              <a:t>伊万诺夫娜 </a:t>
            </a:r>
            <a:r>
              <a:rPr lang="en-US" altLang="zh-CN" sz="800" b="0" i="0" dirty="0">
                <a:solidFill>
                  <a:srgbClr val="000000"/>
                </a:solidFill>
                <a:effectLst/>
                <a:highlight>
                  <a:srgbClr val="FFFFFF"/>
                </a:highlight>
                <a:latin typeface="NovelPro-regular"/>
              </a:rPr>
              <a:t>(</a:t>
            </a:r>
            <a:r>
              <a:rPr lang="en-GB" sz="800" b="0" i="0" dirty="0" err="1">
                <a:solidFill>
                  <a:srgbClr val="000000"/>
                </a:solidFill>
                <a:effectLst/>
                <a:highlight>
                  <a:srgbClr val="FFFFFF"/>
                </a:highlight>
                <a:latin typeface="NovelPro-regular"/>
              </a:rPr>
              <a:t>Lizaveta</a:t>
            </a:r>
            <a:r>
              <a:rPr lang="en-GB" sz="800" b="0" i="0" dirty="0">
                <a:solidFill>
                  <a:srgbClr val="000000"/>
                </a:solidFill>
                <a:effectLst/>
                <a:highlight>
                  <a:srgbClr val="FFFFFF"/>
                </a:highlight>
                <a:latin typeface="NovelPro-regular"/>
              </a:rPr>
              <a:t> Ivanovna) </a:t>
            </a:r>
            <a:r>
              <a:rPr lang="zh-CN" altLang="en-US" sz="800" b="0" i="0" dirty="0">
                <a:solidFill>
                  <a:srgbClr val="000000"/>
                </a:solidFill>
                <a:effectLst/>
                <a:highlight>
                  <a:srgbClr val="FFFFFF"/>
                </a:highlight>
                <a:latin typeface="NovelPro-regular"/>
              </a:rPr>
              <a:t>变成了丽莎 </a:t>
            </a:r>
            <a:r>
              <a:rPr lang="en-US" altLang="zh-CN" sz="800" b="0" i="0" dirty="0">
                <a:solidFill>
                  <a:srgbClr val="000000"/>
                </a:solidFill>
                <a:effectLst/>
                <a:highlight>
                  <a:srgbClr val="FFFFFF"/>
                </a:highlight>
                <a:latin typeface="NovelPro-regular"/>
              </a:rPr>
              <a:t>(</a:t>
            </a:r>
            <a:r>
              <a:rPr lang="en-GB" sz="800" b="0" i="0" dirty="0">
                <a:solidFill>
                  <a:srgbClr val="000000"/>
                </a:solidFill>
                <a:effectLst/>
                <a:highlight>
                  <a:srgbClr val="FFFFFF"/>
                </a:highlight>
                <a:latin typeface="NovelPro-regular"/>
              </a:rPr>
              <a:t>Lisa)——</a:t>
            </a:r>
            <a:r>
              <a:rPr lang="zh-CN" altLang="en-US" sz="800" b="0" i="0" dirty="0">
                <a:solidFill>
                  <a:srgbClr val="000000"/>
                </a:solidFill>
                <a:effectLst/>
                <a:highlight>
                  <a:srgbClr val="FFFFFF"/>
                </a:highlight>
                <a:latin typeface="NovelPro-regular"/>
              </a:rPr>
              <a:t>一种熟悉的、保密的称呼形式，但同时也描述了当时广为流传的故事中的女主角：</a:t>
            </a:r>
            <a:r>
              <a:rPr lang="en-US" altLang="zh-CN" sz="800" b="0" i="0" dirty="0">
                <a:solidFill>
                  <a:srgbClr val="000000"/>
                </a:solidFill>
                <a:effectLst/>
                <a:highlight>
                  <a:srgbClr val="FFFFFF"/>
                </a:highlight>
                <a:latin typeface="NovelPro-regular"/>
              </a:rPr>
              <a:t>1792 </a:t>
            </a:r>
            <a:r>
              <a:rPr lang="zh-CN" altLang="en-US" sz="800" b="0" i="0" dirty="0">
                <a:solidFill>
                  <a:srgbClr val="000000"/>
                </a:solidFill>
                <a:effectLst/>
                <a:highlight>
                  <a:srgbClr val="FFFFFF"/>
                </a:highlight>
                <a:latin typeface="NovelPro-regular"/>
              </a:rPr>
              <a:t>年，诗人尼古拉</a:t>
            </a:r>
            <a:r>
              <a:rPr lang="en-US" altLang="zh-CN" sz="800" b="0" i="0" dirty="0">
                <a:solidFill>
                  <a:srgbClr val="000000"/>
                </a:solidFill>
                <a:effectLst/>
                <a:highlight>
                  <a:srgbClr val="FFFFFF"/>
                </a:highlight>
                <a:latin typeface="NovelPro-regular"/>
              </a:rPr>
              <a:t>·</a:t>
            </a:r>
            <a:r>
              <a:rPr lang="zh-CN" altLang="en-US" sz="800" b="0" i="0" dirty="0">
                <a:solidFill>
                  <a:srgbClr val="000000"/>
                </a:solidFill>
                <a:effectLst/>
                <a:highlight>
                  <a:srgbClr val="FFFFFF"/>
                </a:highlight>
                <a:latin typeface="NovelPro-regular"/>
              </a:rPr>
              <a:t>卡拉姆辛 </a:t>
            </a:r>
            <a:r>
              <a:rPr lang="en-US" altLang="zh-CN" sz="800" b="0" i="0" dirty="0">
                <a:solidFill>
                  <a:srgbClr val="000000"/>
                </a:solidFill>
                <a:effectLst/>
                <a:highlight>
                  <a:srgbClr val="FFFFFF"/>
                </a:highlight>
                <a:latin typeface="NovelPro-regular"/>
              </a:rPr>
              <a:t>(</a:t>
            </a:r>
            <a:r>
              <a:rPr lang="en-GB" sz="800" b="0" i="0" dirty="0">
                <a:solidFill>
                  <a:srgbClr val="000000"/>
                </a:solidFill>
                <a:effectLst/>
                <a:highlight>
                  <a:srgbClr val="FFFFFF"/>
                </a:highlight>
                <a:latin typeface="NovelPro-regular"/>
              </a:rPr>
              <a:t>Nikolai </a:t>
            </a:r>
            <a:r>
              <a:rPr lang="en-GB" sz="800" b="0" i="0" dirty="0" err="1">
                <a:solidFill>
                  <a:srgbClr val="000000"/>
                </a:solidFill>
                <a:effectLst/>
                <a:highlight>
                  <a:srgbClr val="FFFFFF"/>
                </a:highlight>
                <a:latin typeface="NovelPro-regular"/>
              </a:rPr>
              <a:t>Karamsin</a:t>
            </a:r>
            <a:r>
              <a:rPr lang="en-GB" sz="800" b="0" i="0" dirty="0">
                <a:solidFill>
                  <a:srgbClr val="000000"/>
                </a:solidFill>
                <a:effectLst/>
                <a:highlight>
                  <a:srgbClr val="FFFFFF"/>
                </a:highlight>
                <a:latin typeface="NovelPro-regular"/>
              </a:rPr>
              <a:t>) </a:t>
            </a:r>
            <a:r>
              <a:rPr lang="zh-CN" altLang="en-US" sz="800" b="0" i="0" dirty="0">
                <a:solidFill>
                  <a:srgbClr val="000000"/>
                </a:solidFill>
                <a:effectLst/>
                <a:highlight>
                  <a:srgbClr val="FFFFFF"/>
                </a:highlight>
                <a:latin typeface="NovelPro-regular"/>
              </a:rPr>
              <a:t>创造了一位女性形象的缩影，她在最真实的感觉，完全不快乐并被她的爱人背叛。通过使用她的名字，柴可夫斯基乍一看就清楚地表明，他的歌剧女主人公的不恰当的爱情只能像卡拉姆津一样以丽莎的自杀而悲剧性地结束。柴可夫斯基的赫尔曼也显然不再是普希金的赫尔曼：他的名字拼写是俄罗斯化的，他失去了最后一个字母，这在普希金中仍然表明男性英雄的德国血统（这在故事的主题中很重要，但在歌剧中无关紧要） ）。</a:t>
            </a:r>
          </a:p>
          <a:p>
            <a:pPr algn="l"/>
            <a:r>
              <a:rPr lang="zh-CN" altLang="en-US" sz="800" b="0" i="0" dirty="0">
                <a:solidFill>
                  <a:srgbClr val="000000"/>
                </a:solidFill>
                <a:effectLst/>
                <a:highlight>
                  <a:srgbClr val="FFFFFF"/>
                </a:highlight>
                <a:latin typeface="NovelPro-regular"/>
              </a:rPr>
              <a:t>为什么这位俄罗斯最著名的作曲家在 </a:t>
            </a:r>
            <a:r>
              <a:rPr lang="en-US" altLang="zh-CN" sz="800" b="0" i="0" dirty="0">
                <a:solidFill>
                  <a:srgbClr val="000000"/>
                </a:solidFill>
                <a:effectLst/>
                <a:highlight>
                  <a:srgbClr val="FFFFFF"/>
                </a:highlight>
                <a:latin typeface="NovelPro-regular"/>
              </a:rPr>
              <a:t>1890 </a:t>
            </a:r>
            <a:r>
              <a:rPr lang="zh-CN" altLang="en-US" sz="800" b="0" i="0" dirty="0">
                <a:solidFill>
                  <a:srgbClr val="000000"/>
                </a:solidFill>
                <a:effectLst/>
                <a:highlight>
                  <a:srgbClr val="FFFFFF"/>
                </a:highlight>
                <a:latin typeface="NovelPro-regular"/>
              </a:rPr>
              <a:t>年决定对普希金的小散文作品进行如此认真的重新诠释？漠视甚至戏仿的意图都不能解释。柴可夫斯基一直认真对待普希金并欣赏他的诗歌。但他以自己的方式并以自己的生活和爱情为背景来解释它。这意味着对他来说，任何嘲笑的距离都是不可能的</a:t>
            </a:r>
            <a:r>
              <a:rPr lang="en-US" altLang="zh-CN" sz="800" b="0" i="0" dirty="0">
                <a:solidFill>
                  <a:srgbClr val="000000"/>
                </a:solidFill>
                <a:effectLst/>
                <a:highlight>
                  <a:srgbClr val="FFFFFF"/>
                </a:highlight>
                <a:latin typeface="NovelPro-regular"/>
              </a:rPr>
              <a:t>——</a:t>
            </a:r>
            <a:r>
              <a:rPr lang="zh-CN" altLang="en-US" sz="800" b="0" i="0" dirty="0">
                <a:solidFill>
                  <a:srgbClr val="000000"/>
                </a:solidFill>
                <a:effectLst/>
                <a:highlight>
                  <a:srgbClr val="FFFFFF"/>
                </a:highlight>
                <a:latin typeface="NovelPro-regular"/>
              </a:rPr>
              <a:t>无论普希金本人与他的人物之间的距离多么幽默。 </a:t>
            </a:r>
            <a:r>
              <a:rPr lang="en-US" altLang="zh-CN" sz="800" b="0" i="0" dirty="0">
                <a:solidFill>
                  <a:srgbClr val="000000"/>
                </a:solidFill>
                <a:effectLst/>
                <a:highlight>
                  <a:srgbClr val="FFFFFF"/>
                </a:highlight>
                <a:latin typeface="NovelPro-regular"/>
              </a:rPr>
              <a:t>1890 </a:t>
            </a:r>
            <a:r>
              <a:rPr lang="zh-CN" altLang="en-US" sz="800" b="0" i="0" dirty="0">
                <a:solidFill>
                  <a:srgbClr val="000000"/>
                </a:solidFill>
                <a:effectLst/>
                <a:highlight>
                  <a:srgbClr val="FFFFFF"/>
                </a:highlight>
                <a:latin typeface="NovelPro-regular"/>
              </a:rPr>
              <a:t>年 </a:t>
            </a:r>
            <a:r>
              <a:rPr lang="en-US" altLang="zh-CN" sz="800" b="0" i="0" dirty="0">
                <a:solidFill>
                  <a:srgbClr val="000000"/>
                </a:solidFill>
                <a:effectLst/>
                <a:highlight>
                  <a:srgbClr val="FFFFFF"/>
                </a:highlight>
                <a:latin typeface="NovelPro-regular"/>
              </a:rPr>
              <a:t>1 </a:t>
            </a:r>
            <a:r>
              <a:rPr lang="zh-CN" altLang="en-US" sz="800" b="0" i="0" dirty="0">
                <a:solidFill>
                  <a:srgbClr val="000000"/>
                </a:solidFill>
                <a:effectLst/>
                <a:highlight>
                  <a:srgbClr val="FFFFFF"/>
                </a:highlight>
                <a:latin typeface="NovelPro-regular"/>
              </a:rPr>
              <a:t>月底到 </a:t>
            </a:r>
            <a:r>
              <a:rPr lang="en-US" altLang="zh-CN" sz="800" b="0" i="0" dirty="0">
                <a:solidFill>
                  <a:srgbClr val="000000"/>
                </a:solidFill>
                <a:effectLst/>
                <a:highlight>
                  <a:srgbClr val="FFFFFF"/>
                </a:highlight>
                <a:latin typeface="NovelPro-regular"/>
              </a:rPr>
              <a:t>3 </a:t>
            </a:r>
            <a:r>
              <a:rPr lang="zh-CN" altLang="en-US" sz="800" b="0" i="0" dirty="0">
                <a:solidFill>
                  <a:srgbClr val="000000"/>
                </a:solidFill>
                <a:effectLst/>
                <a:highlight>
                  <a:srgbClr val="FFFFFF"/>
                </a:highlight>
                <a:latin typeface="NovelPro-regular"/>
              </a:rPr>
              <a:t>月中旬之间的短短六周内，柴可夫斯基在名副其实的创作狂潮中创作了丰富的乐谱，这（至少在斯拉夫文化领域之外）迅速将普希金散文作品的知识推向了阴影。</a:t>
            </a:r>
          </a:p>
          <a:p>
            <a:pPr algn="l"/>
            <a:endParaRPr lang="zh-CN" altLang="en-US" sz="800" b="0" i="0" dirty="0">
              <a:solidFill>
                <a:srgbClr val="222222"/>
              </a:solidFill>
              <a:effectLst/>
              <a:highlight>
                <a:srgbClr val="FFFFFF"/>
              </a:highlight>
              <a:latin typeface="Helvetica Neue" panose="02000503000000020004" pitchFamily="2" charset="0"/>
            </a:endParaRPr>
          </a:p>
        </p:txBody>
      </p:sp>
      <p:sp>
        <p:nvSpPr>
          <p:cNvPr id="2" name="Textfeld 2">
            <a:extLst>
              <a:ext uri="{FF2B5EF4-FFF2-40B4-BE49-F238E27FC236}">
                <a16:creationId xmlns:a16="http://schemas.microsoft.com/office/drawing/2014/main" id="{F66104AB-4438-A336-F90D-79A2007CD9B9}"/>
              </a:ext>
            </a:extLst>
          </p:cNvPr>
          <p:cNvSpPr txBox="1"/>
          <p:nvPr/>
        </p:nvSpPr>
        <p:spPr>
          <a:xfrm>
            <a:off x="4953000" y="0"/>
            <a:ext cx="4621386" cy="6863417"/>
          </a:xfrm>
          <a:prstGeom prst="rect">
            <a:avLst/>
          </a:prstGeom>
          <a:noFill/>
        </p:spPr>
        <p:txBody>
          <a:bodyPr wrap="square">
            <a:spAutoFit/>
          </a:bodyPr>
          <a:lstStyle/>
          <a:p>
            <a:pPr algn="l"/>
            <a:r>
              <a:rPr lang="zh-CN" altLang="en-US" sz="800" b="0" i="0" dirty="0">
                <a:solidFill>
                  <a:srgbClr val="000000"/>
                </a:solidFill>
                <a:effectLst/>
                <a:highlight>
                  <a:srgbClr val="FFFFFF"/>
                </a:highlight>
                <a:latin typeface="NovelPro-regular"/>
              </a:rPr>
              <a:t>他经常写信评论作曲过程，尤其是赫尔曼的设计，这表明他与角色保持距离是多么困难，为此，男高音尼古拉</a:t>
            </a:r>
            <a:r>
              <a:rPr lang="en-US" altLang="zh-CN" sz="800" b="0" i="0" dirty="0">
                <a:solidFill>
                  <a:srgbClr val="000000"/>
                </a:solidFill>
                <a:effectLst/>
                <a:highlight>
                  <a:srgbClr val="FFFFFF"/>
                </a:highlight>
                <a:latin typeface="NovelPro-regular"/>
              </a:rPr>
              <a:t>·</a:t>
            </a:r>
            <a:r>
              <a:rPr lang="zh-CN" altLang="en-US" sz="800" b="0" i="0" dirty="0">
                <a:solidFill>
                  <a:srgbClr val="000000"/>
                </a:solidFill>
                <a:effectLst/>
                <a:highlight>
                  <a:srgbClr val="FFFFFF"/>
                </a:highlight>
                <a:latin typeface="NovelPro-regular"/>
              </a:rPr>
              <a:t>菲格纳（</a:t>
            </a:r>
            <a:r>
              <a:rPr lang="en-GB" sz="800" b="0" i="0" dirty="0">
                <a:solidFill>
                  <a:srgbClr val="000000"/>
                </a:solidFill>
                <a:effectLst/>
                <a:highlight>
                  <a:srgbClr val="FFFFFF"/>
                </a:highlight>
                <a:latin typeface="NovelPro-regular"/>
              </a:rPr>
              <a:t>Nikolai </a:t>
            </a:r>
            <a:r>
              <a:rPr lang="en-GB" sz="800" b="0" i="0" dirty="0" err="1">
                <a:solidFill>
                  <a:srgbClr val="000000"/>
                </a:solidFill>
                <a:effectLst/>
                <a:highlight>
                  <a:srgbClr val="FFFFFF"/>
                </a:highlight>
                <a:latin typeface="NovelPro-regular"/>
              </a:rPr>
              <a:t>Figner</a:t>
            </a:r>
            <a:r>
              <a:rPr lang="en-GB" sz="800" b="0" i="0" dirty="0">
                <a:solidFill>
                  <a:srgbClr val="000000"/>
                </a:solidFill>
                <a:effectLst/>
                <a:highlight>
                  <a:srgbClr val="FFFFFF"/>
                </a:highlight>
                <a:latin typeface="NovelPro-regular"/>
              </a:rPr>
              <a:t>）</a:t>
            </a:r>
            <a:r>
              <a:rPr lang="zh-CN" altLang="en-US" sz="800" b="0" i="0" dirty="0">
                <a:solidFill>
                  <a:srgbClr val="000000"/>
                </a:solidFill>
                <a:effectLst/>
                <a:highlight>
                  <a:srgbClr val="FFFFFF"/>
                </a:highlight>
                <a:latin typeface="NovelPro-regular"/>
              </a:rPr>
              <a:t>以及柴可夫斯基高度评价的歌手兼演员是有意的。 “当我得知赫尔曼去世时，我为他感到非常难过，以至于我不自觉地哭了起来。 </a:t>
            </a:r>
            <a:r>
              <a:rPr lang="en-US" altLang="zh-CN" sz="800" b="0" i="0" dirty="0">
                <a:solidFill>
                  <a:srgbClr val="000000"/>
                </a:solidFill>
                <a:effectLst/>
                <a:highlight>
                  <a:srgbClr val="FFFFFF"/>
                </a:highlight>
                <a:latin typeface="NovelPro-regular"/>
              </a:rPr>
              <a:t>[...] </a:t>
            </a:r>
            <a:r>
              <a:rPr lang="zh-CN" altLang="en-US" sz="800" b="0" i="0" dirty="0">
                <a:solidFill>
                  <a:srgbClr val="000000"/>
                </a:solidFill>
                <a:effectLst/>
                <a:highlight>
                  <a:srgbClr val="FFFFFF"/>
                </a:highlight>
                <a:latin typeface="NovelPro-regular"/>
              </a:rPr>
              <a:t>我以前从未因我心目中英雄之一的命运而流泪，我试图理解为什么我如此想哭。对我来说，赫尔曼似乎不仅仅是写这个或那个音乐的借口，而且一直是一个真实的、活生生的人，而且对我来说非常讨人喜欢。因为我喜欢菲格纳，而且因为我总是把赫尔曼想象成菲纳那样的人，所以我对他的命运非常感兴趣，”作曲家在 </a:t>
            </a:r>
            <a:r>
              <a:rPr lang="en-US" altLang="zh-CN" sz="800" b="0" i="0" dirty="0">
                <a:solidFill>
                  <a:srgbClr val="000000"/>
                </a:solidFill>
                <a:effectLst/>
                <a:highlight>
                  <a:srgbClr val="FFFFFF"/>
                </a:highlight>
                <a:latin typeface="NovelPro-regular"/>
              </a:rPr>
              <a:t>1890 </a:t>
            </a:r>
            <a:r>
              <a:rPr lang="zh-CN" altLang="en-US" sz="800" b="0" i="0" dirty="0">
                <a:solidFill>
                  <a:srgbClr val="000000"/>
                </a:solidFill>
                <a:effectLst/>
                <a:highlight>
                  <a:srgbClr val="FFFFFF"/>
                </a:highlight>
                <a:latin typeface="NovelPro-regular"/>
              </a:rPr>
              <a:t>年 </a:t>
            </a:r>
            <a:r>
              <a:rPr lang="en-US" altLang="zh-CN" sz="800" b="0" i="0" dirty="0">
                <a:solidFill>
                  <a:srgbClr val="000000"/>
                </a:solidFill>
                <a:effectLst/>
                <a:highlight>
                  <a:srgbClr val="FFFFFF"/>
                </a:highlight>
                <a:latin typeface="NovelPro-regular"/>
              </a:rPr>
              <a:t>3 </a:t>
            </a:r>
            <a:r>
              <a:rPr lang="zh-CN" altLang="en-US" sz="800" b="0" i="0" dirty="0">
                <a:solidFill>
                  <a:srgbClr val="000000"/>
                </a:solidFill>
                <a:effectLst/>
                <a:highlight>
                  <a:srgbClr val="FFFFFF"/>
                </a:highlight>
                <a:latin typeface="NovelPro-regular"/>
              </a:rPr>
              <a:t>月 </a:t>
            </a:r>
            <a:r>
              <a:rPr lang="en-US" altLang="zh-CN" sz="800" b="0" i="0" dirty="0">
                <a:solidFill>
                  <a:srgbClr val="000000"/>
                </a:solidFill>
                <a:effectLst/>
                <a:highlight>
                  <a:srgbClr val="FFFFFF"/>
                </a:highlight>
                <a:latin typeface="NovelPro-regular"/>
              </a:rPr>
              <a:t>15 </a:t>
            </a:r>
            <a:r>
              <a:rPr lang="zh-CN" altLang="en-US" sz="800" b="0" i="0" dirty="0">
                <a:solidFill>
                  <a:srgbClr val="000000"/>
                </a:solidFill>
                <a:effectLst/>
                <a:highlight>
                  <a:srgbClr val="FFFFFF"/>
                </a:highlight>
                <a:latin typeface="NovelPro-regular"/>
              </a:rPr>
              <a:t>日写给他的兄弟兼共同剧本作者莫德斯特的信中说道。 “我认为，”他简洁地补充道，“对我的歌剧英雄的这种热烈而生动的同情可能对音乐产生了有益的影响。总的来说，这部歌剧目前对我来说似乎相当成功。”</a:t>
            </a:r>
          </a:p>
          <a:p>
            <a:pPr algn="l"/>
            <a:r>
              <a:rPr lang="zh-CN" altLang="en-US" sz="800" b="0" i="0" dirty="0">
                <a:solidFill>
                  <a:srgbClr val="000000"/>
                </a:solidFill>
                <a:effectLst/>
                <a:highlight>
                  <a:srgbClr val="FFFFFF"/>
                </a:highlight>
                <a:latin typeface="NovelPro-regular"/>
              </a:rPr>
              <a:t> </a:t>
            </a:r>
          </a:p>
          <a:p>
            <a:pPr algn="l"/>
            <a:r>
              <a:rPr lang="zh-CN" altLang="en-US" sz="800" b="0" i="0" dirty="0">
                <a:solidFill>
                  <a:srgbClr val="000000"/>
                </a:solidFill>
                <a:effectLst/>
                <a:highlight>
                  <a:srgbClr val="FFFFFF"/>
                </a:highlight>
                <a:latin typeface="Akzidenz-Grotesk-Pro-medium"/>
              </a:rPr>
              <a:t>柴可夫斯基普希金歌剧中的爱情与悲剧</a:t>
            </a:r>
          </a:p>
          <a:p>
            <a:pPr algn="l"/>
            <a:r>
              <a:rPr lang="zh-CN" altLang="en-US" sz="800" b="0" i="0" dirty="0">
                <a:solidFill>
                  <a:srgbClr val="000000"/>
                </a:solidFill>
                <a:effectLst/>
                <a:highlight>
                  <a:srgbClr val="FFFFFF"/>
                </a:highlight>
                <a:latin typeface="NovelPro-regular"/>
              </a:rPr>
              <a:t>情感化以及对爱情和悲剧的关注被证明是柴可夫斯基在其早期作品中基于亚历山大</a:t>
            </a:r>
            <a:r>
              <a:rPr lang="en-US" altLang="zh-CN" sz="800" b="0" i="0" dirty="0">
                <a:solidFill>
                  <a:srgbClr val="000000"/>
                </a:solidFill>
                <a:effectLst/>
                <a:highlight>
                  <a:srgbClr val="FFFFFF"/>
                </a:highlight>
                <a:latin typeface="NovelPro-regular"/>
              </a:rPr>
              <a:t>·</a:t>
            </a:r>
            <a:r>
              <a:rPr lang="zh-CN" altLang="en-US" sz="800" b="0" i="0" dirty="0">
                <a:solidFill>
                  <a:srgbClr val="000000"/>
                </a:solidFill>
                <a:effectLst/>
                <a:highlight>
                  <a:srgbClr val="FFFFFF"/>
                </a:highlight>
                <a:latin typeface="NovelPro-regular"/>
              </a:rPr>
              <a:t>普希金的模型所实践的逻辑上的进一步发展。柴可夫斯基在</a:t>
            </a:r>
            <a:r>
              <a:rPr lang="en-US" altLang="zh-CN" sz="800" b="0" i="0" dirty="0">
                <a:solidFill>
                  <a:srgbClr val="000000"/>
                </a:solidFill>
                <a:effectLst/>
                <a:highlight>
                  <a:srgbClr val="FFFFFF"/>
                </a:highlight>
                <a:latin typeface="NovelPro-regular"/>
              </a:rPr>
              <a:t>1890</a:t>
            </a:r>
            <a:r>
              <a:rPr lang="zh-CN" altLang="en-US" sz="800" b="0" i="0" dirty="0">
                <a:solidFill>
                  <a:srgbClr val="000000"/>
                </a:solidFill>
                <a:effectLst/>
                <a:highlight>
                  <a:srgbClr val="FFFFFF"/>
                </a:highlight>
                <a:latin typeface="NovelPro-regular"/>
              </a:rPr>
              <a:t>年转向散文作品</a:t>
            </a:r>
            <a:r>
              <a:rPr lang="en-US" altLang="zh-CN" sz="800" b="0" i="0" dirty="0">
                <a:solidFill>
                  <a:srgbClr val="000000"/>
                </a:solidFill>
                <a:effectLst/>
                <a:highlight>
                  <a:srgbClr val="FFFFFF"/>
                </a:highlight>
                <a:latin typeface="NovelPro-regular"/>
              </a:rPr>
              <a:t>《</a:t>
            </a:r>
            <a:r>
              <a:rPr lang="zh-CN" altLang="en-US" sz="800" b="0" i="0" dirty="0">
                <a:solidFill>
                  <a:srgbClr val="000000"/>
                </a:solidFill>
                <a:effectLst/>
                <a:highlight>
                  <a:srgbClr val="FFFFFF"/>
                </a:highlight>
                <a:latin typeface="NovelPro-regular"/>
              </a:rPr>
              <a:t>黑桃皇后</a:t>
            </a:r>
            <a:r>
              <a:rPr lang="en-US" altLang="zh-CN" sz="800" b="0" i="0" dirty="0">
                <a:solidFill>
                  <a:srgbClr val="000000"/>
                </a:solidFill>
                <a:effectLst/>
                <a:highlight>
                  <a:srgbClr val="FFFFFF"/>
                </a:highlight>
                <a:latin typeface="NovelPro-regular"/>
              </a:rPr>
              <a:t>》</a:t>
            </a:r>
            <a:r>
              <a:rPr lang="zh-CN" altLang="en-US" sz="800" b="0" i="0" dirty="0">
                <a:solidFill>
                  <a:srgbClr val="000000"/>
                </a:solidFill>
                <a:effectLst/>
                <a:highlight>
                  <a:srgbClr val="FFFFFF"/>
                </a:highlight>
                <a:latin typeface="NovelPro-regular"/>
              </a:rPr>
              <a:t>之前，已于</a:t>
            </a:r>
            <a:r>
              <a:rPr lang="en-US" altLang="zh-CN" sz="800" b="0" i="0" dirty="0">
                <a:solidFill>
                  <a:srgbClr val="000000"/>
                </a:solidFill>
                <a:effectLst/>
                <a:highlight>
                  <a:srgbClr val="FFFFFF"/>
                </a:highlight>
                <a:latin typeface="NovelPro-regular"/>
              </a:rPr>
              <a:t>1879</a:t>
            </a:r>
            <a:r>
              <a:rPr lang="zh-CN" altLang="en-US" sz="800" b="0" i="0" dirty="0">
                <a:solidFill>
                  <a:srgbClr val="000000"/>
                </a:solidFill>
                <a:effectLst/>
                <a:highlight>
                  <a:srgbClr val="FFFFFF"/>
                </a:highlight>
                <a:latin typeface="NovelPro-regular"/>
              </a:rPr>
              <a:t>年以诗歌小说</a:t>
            </a:r>
            <a:r>
              <a:rPr lang="en-US" altLang="zh-CN" sz="800" b="0" i="0" dirty="0">
                <a:solidFill>
                  <a:srgbClr val="000000"/>
                </a:solidFill>
                <a:effectLst/>
                <a:highlight>
                  <a:srgbClr val="FFFFFF"/>
                </a:highlight>
                <a:latin typeface="NovelPro-regular"/>
              </a:rPr>
              <a:t>《</a:t>
            </a:r>
            <a:r>
              <a:rPr lang="zh-CN" altLang="en-US" sz="800" b="0" i="0" dirty="0">
                <a:solidFill>
                  <a:srgbClr val="000000"/>
                </a:solidFill>
                <a:effectLst/>
                <a:highlight>
                  <a:srgbClr val="FFFFFF"/>
                </a:highlight>
                <a:latin typeface="NovelPro-regular"/>
              </a:rPr>
              <a:t>叶甫盖尼</a:t>
            </a:r>
            <a:r>
              <a:rPr lang="en-US" altLang="zh-CN" sz="800" b="0" i="0" dirty="0">
                <a:solidFill>
                  <a:srgbClr val="000000"/>
                </a:solidFill>
                <a:effectLst/>
                <a:highlight>
                  <a:srgbClr val="FFFFFF"/>
                </a:highlight>
                <a:latin typeface="NovelPro-regular"/>
              </a:rPr>
              <a:t>·</a:t>
            </a:r>
            <a:r>
              <a:rPr lang="zh-CN" altLang="en-US" sz="800" b="0" i="0" dirty="0">
                <a:solidFill>
                  <a:srgbClr val="000000"/>
                </a:solidFill>
                <a:effectLst/>
                <a:highlight>
                  <a:srgbClr val="FFFFFF"/>
                </a:highlight>
                <a:latin typeface="NovelPro-regular"/>
              </a:rPr>
              <a:t>奥涅金</a:t>
            </a:r>
            <a:r>
              <a:rPr lang="en-US" altLang="zh-CN" sz="800" b="0" i="0" dirty="0">
                <a:solidFill>
                  <a:srgbClr val="000000"/>
                </a:solidFill>
                <a:effectLst/>
                <a:highlight>
                  <a:srgbClr val="FFFFFF"/>
                </a:highlight>
                <a:latin typeface="NovelPro-regular"/>
              </a:rPr>
              <a:t>》</a:t>
            </a:r>
            <a:r>
              <a:rPr lang="zh-CN" altLang="en-US" sz="800" b="0" i="0" dirty="0">
                <a:solidFill>
                  <a:srgbClr val="000000"/>
                </a:solidFill>
                <a:effectLst/>
                <a:highlight>
                  <a:srgbClr val="FFFFFF"/>
                </a:highlight>
                <a:latin typeface="NovelPro-regular"/>
              </a:rPr>
              <a:t>为歌剧范本，并于</a:t>
            </a:r>
            <a:r>
              <a:rPr lang="en-US" altLang="zh-CN" sz="800" b="0" i="0" dirty="0">
                <a:solidFill>
                  <a:srgbClr val="000000"/>
                </a:solidFill>
                <a:effectLst/>
                <a:highlight>
                  <a:srgbClr val="FFFFFF"/>
                </a:highlight>
                <a:latin typeface="NovelPro-regular"/>
              </a:rPr>
              <a:t>1884</a:t>
            </a:r>
            <a:r>
              <a:rPr lang="zh-CN" altLang="en-US" sz="800" b="0" i="0" dirty="0">
                <a:solidFill>
                  <a:srgbClr val="000000"/>
                </a:solidFill>
                <a:effectLst/>
                <a:highlight>
                  <a:srgbClr val="FFFFFF"/>
                </a:highlight>
                <a:latin typeface="NovelPro-regular"/>
              </a:rPr>
              <a:t>年根据普希金的叙事诗</a:t>
            </a:r>
            <a:r>
              <a:rPr lang="en-US" altLang="zh-CN" sz="800" b="0" i="0" dirty="0">
                <a:solidFill>
                  <a:srgbClr val="000000"/>
                </a:solidFill>
                <a:effectLst/>
                <a:highlight>
                  <a:srgbClr val="FFFFFF"/>
                </a:highlight>
                <a:latin typeface="NovelPro-regular"/>
              </a:rPr>
              <a:t>《</a:t>
            </a:r>
            <a:r>
              <a:rPr lang="zh-CN" altLang="en-US" sz="800" b="0" i="0" dirty="0">
                <a:solidFill>
                  <a:srgbClr val="000000"/>
                </a:solidFill>
                <a:effectLst/>
                <a:highlight>
                  <a:srgbClr val="FFFFFF"/>
                </a:highlight>
                <a:latin typeface="NovelPro-regular"/>
              </a:rPr>
              <a:t>波尔塔瓦</a:t>
            </a:r>
            <a:r>
              <a:rPr lang="en-US" altLang="zh-CN" sz="800" b="0" i="0" dirty="0">
                <a:solidFill>
                  <a:srgbClr val="000000"/>
                </a:solidFill>
                <a:effectLst/>
                <a:highlight>
                  <a:srgbClr val="FFFFFF"/>
                </a:highlight>
                <a:latin typeface="NovelPro-regular"/>
              </a:rPr>
              <a:t>》</a:t>
            </a:r>
            <a:r>
              <a:rPr lang="zh-CN" altLang="en-US" sz="800" b="0" i="0" dirty="0">
                <a:solidFill>
                  <a:srgbClr val="000000"/>
                </a:solidFill>
                <a:effectLst/>
                <a:highlight>
                  <a:srgbClr val="FFFFFF"/>
                </a:highlight>
                <a:latin typeface="NovelPro-regular"/>
              </a:rPr>
              <a:t>创作了歌剧</a:t>
            </a:r>
            <a:r>
              <a:rPr lang="en-US" altLang="zh-CN" sz="800" b="0" i="0" dirty="0">
                <a:solidFill>
                  <a:srgbClr val="000000"/>
                </a:solidFill>
                <a:effectLst/>
                <a:highlight>
                  <a:srgbClr val="FFFFFF"/>
                </a:highlight>
                <a:latin typeface="NovelPro-regular"/>
              </a:rPr>
              <a:t>《</a:t>
            </a:r>
            <a:r>
              <a:rPr lang="zh-CN" altLang="en-US" sz="800" b="0" i="0" dirty="0">
                <a:solidFill>
                  <a:srgbClr val="000000"/>
                </a:solidFill>
                <a:effectLst/>
                <a:highlight>
                  <a:srgbClr val="FFFFFF"/>
                </a:highlight>
                <a:latin typeface="NovelPro-regular"/>
              </a:rPr>
              <a:t>马塞帕</a:t>
            </a:r>
            <a:r>
              <a:rPr lang="en-US" altLang="zh-CN" sz="800" b="0" i="0" dirty="0">
                <a:solidFill>
                  <a:srgbClr val="000000"/>
                </a:solidFill>
                <a:effectLst/>
                <a:highlight>
                  <a:srgbClr val="FFFFFF"/>
                </a:highlight>
                <a:latin typeface="NovelPro-regular"/>
              </a:rPr>
              <a:t>》</a:t>
            </a:r>
            <a:r>
              <a:rPr lang="zh-CN" altLang="en-US" sz="800" b="0" i="0" dirty="0">
                <a:solidFill>
                  <a:srgbClr val="000000"/>
                </a:solidFill>
                <a:effectLst/>
                <a:highlight>
                  <a:srgbClr val="FFFFFF"/>
                </a:highlight>
                <a:latin typeface="NovelPro-regular"/>
              </a:rPr>
              <a:t>。这三种文学模式实际上都不适合音乐剧舞台：普希金的</a:t>
            </a:r>
            <a:r>
              <a:rPr lang="en-US" altLang="zh-CN" sz="800" b="0" i="0" dirty="0">
                <a:solidFill>
                  <a:srgbClr val="000000"/>
                </a:solidFill>
                <a:effectLst/>
                <a:highlight>
                  <a:srgbClr val="FFFFFF"/>
                </a:highlight>
                <a:latin typeface="NovelPro-regular"/>
              </a:rPr>
              <a:t>《</a:t>
            </a:r>
            <a:r>
              <a:rPr lang="zh-CN" altLang="en-US" sz="800" b="0" i="0" dirty="0">
                <a:solidFill>
                  <a:srgbClr val="000000"/>
                </a:solidFill>
                <a:effectLst/>
                <a:highlight>
                  <a:srgbClr val="FFFFFF"/>
                </a:highlight>
                <a:latin typeface="NovelPro-regular"/>
              </a:rPr>
              <a:t>叶甫盖尼</a:t>
            </a:r>
            <a:r>
              <a:rPr lang="en-US" altLang="zh-CN" sz="800" b="0" i="0" dirty="0">
                <a:solidFill>
                  <a:srgbClr val="000000"/>
                </a:solidFill>
                <a:effectLst/>
                <a:highlight>
                  <a:srgbClr val="FFFFFF"/>
                </a:highlight>
                <a:latin typeface="NovelPro-regular"/>
              </a:rPr>
              <a:t>·</a:t>
            </a:r>
            <a:r>
              <a:rPr lang="zh-CN" altLang="en-US" sz="800" b="0" i="0" dirty="0">
                <a:solidFill>
                  <a:srgbClr val="000000"/>
                </a:solidFill>
                <a:effectLst/>
                <a:highlight>
                  <a:srgbClr val="FFFFFF"/>
                </a:highlight>
                <a:latin typeface="NovelPro-regular"/>
              </a:rPr>
              <a:t>奥涅金</a:t>
            </a:r>
            <a:r>
              <a:rPr lang="en-US" altLang="zh-CN" sz="800" b="0" i="0" dirty="0">
                <a:solidFill>
                  <a:srgbClr val="000000"/>
                </a:solidFill>
                <a:effectLst/>
                <a:highlight>
                  <a:srgbClr val="FFFFFF"/>
                </a:highlight>
                <a:latin typeface="NovelPro-regular"/>
              </a:rPr>
              <a:t>》</a:t>
            </a:r>
            <a:r>
              <a:rPr lang="zh-CN" altLang="en-US" sz="800" b="0" i="0" dirty="0">
                <a:solidFill>
                  <a:srgbClr val="000000"/>
                </a:solidFill>
                <a:effectLst/>
                <a:highlight>
                  <a:srgbClr val="FFFFFF"/>
                </a:highlight>
                <a:latin typeface="NovelPro-regular"/>
              </a:rPr>
              <a:t>提供了一部多方面的“俄罗斯生活百科全书”，以所谓轻诗的语气，提供了对后世的嘲讽和深刻的洞察。 </a:t>
            </a:r>
            <a:r>
              <a:rPr lang="en-US" altLang="zh-CN" sz="800" b="0" i="0" dirty="0">
                <a:solidFill>
                  <a:srgbClr val="000000"/>
                </a:solidFill>
                <a:effectLst/>
                <a:highlight>
                  <a:srgbClr val="FFFFFF"/>
                </a:highlight>
                <a:latin typeface="NovelPro-regular"/>
              </a:rPr>
              <a:t>-</a:t>
            </a:r>
            <a:r>
              <a:rPr lang="zh-CN" altLang="en-US" sz="800" b="0" i="0" dirty="0">
                <a:solidFill>
                  <a:srgbClr val="000000"/>
                </a:solidFill>
                <a:effectLst/>
                <a:highlight>
                  <a:srgbClr val="FFFFFF"/>
                </a:highlight>
                <a:latin typeface="NovelPro-regular"/>
              </a:rPr>
              <a:t>拿破仑时期的俄罗斯贵族文化时代和俄罗斯人对</a:t>
            </a:r>
            <a:r>
              <a:rPr lang="en-US" altLang="zh-CN" sz="800" b="0" i="0" dirty="0">
                <a:solidFill>
                  <a:srgbClr val="000000"/>
                </a:solidFill>
                <a:effectLst/>
                <a:highlight>
                  <a:srgbClr val="FFFFFF"/>
                </a:highlight>
                <a:latin typeface="NovelPro-regular"/>
              </a:rPr>
              <a:t>19</a:t>
            </a:r>
            <a:r>
              <a:rPr lang="zh-CN" altLang="en-US" sz="800" b="0" i="0" dirty="0">
                <a:solidFill>
                  <a:srgbClr val="000000"/>
                </a:solidFill>
                <a:effectLst/>
                <a:highlight>
                  <a:srgbClr val="FFFFFF"/>
                </a:highlight>
                <a:latin typeface="NovelPro-regular"/>
              </a:rPr>
              <a:t>世纪上半叶存在的理解。诗歌史诗</a:t>
            </a:r>
            <a:r>
              <a:rPr lang="en-US" altLang="zh-CN" sz="800" b="0" i="0" dirty="0">
                <a:solidFill>
                  <a:srgbClr val="000000"/>
                </a:solidFill>
                <a:effectLst/>
                <a:highlight>
                  <a:srgbClr val="FFFFFF"/>
                </a:highlight>
                <a:latin typeface="NovelPro-regular"/>
              </a:rPr>
              <a:t>《</a:t>
            </a:r>
            <a:r>
              <a:rPr lang="zh-CN" altLang="en-US" sz="800" b="0" i="0" dirty="0">
                <a:solidFill>
                  <a:srgbClr val="000000"/>
                </a:solidFill>
                <a:effectLst/>
                <a:highlight>
                  <a:srgbClr val="FFFFFF"/>
                </a:highlight>
                <a:latin typeface="NovelPro-regular"/>
              </a:rPr>
              <a:t>波尔塔瓦</a:t>
            </a:r>
            <a:r>
              <a:rPr lang="en-US" altLang="zh-CN" sz="800" b="0" i="0" dirty="0">
                <a:solidFill>
                  <a:srgbClr val="000000"/>
                </a:solidFill>
                <a:effectLst/>
                <a:highlight>
                  <a:srgbClr val="FFFFFF"/>
                </a:highlight>
                <a:latin typeface="NovelPro-regular"/>
              </a:rPr>
              <a:t>》</a:t>
            </a:r>
            <a:r>
              <a:rPr lang="zh-CN" altLang="en-US" sz="800" b="0" i="0" dirty="0">
                <a:solidFill>
                  <a:srgbClr val="000000"/>
                </a:solidFill>
                <a:effectLst/>
                <a:highlight>
                  <a:srgbClr val="FFFFFF"/>
                </a:highlight>
                <a:latin typeface="NovelPro-regular"/>
              </a:rPr>
              <a:t>将彼得大帝时代的俄罗斯历史与对权力和滥用权力的反思结合起来，而</a:t>
            </a:r>
            <a:r>
              <a:rPr lang="en-US" altLang="zh-CN" sz="800" b="0" i="0" dirty="0">
                <a:solidFill>
                  <a:srgbClr val="000000"/>
                </a:solidFill>
                <a:effectLst/>
                <a:highlight>
                  <a:srgbClr val="FFFFFF"/>
                </a:highlight>
                <a:latin typeface="NovelPro-regular"/>
              </a:rPr>
              <a:t>《</a:t>
            </a:r>
            <a:r>
              <a:rPr lang="zh-CN" altLang="en-US" sz="800" b="0" i="0" dirty="0">
                <a:solidFill>
                  <a:srgbClr val="000000"/>
                </a:solidFill>
                <a:effectLst/>
                <a:highlight>
                  <a:srgbClr val="FFFFFF"/>
                </a:highlight>
                <a:latin typeface="NovelPro-regular"/>
              </a:rPr>
              <a:t>黑桃皇后</a:t>
            </a:r>
            <a:r>
              <a:rPr lang="en-US" altLang="zh-CN" sz="800" b="0" i="0" dirty="0">
                <a:solidFill>
                  <a:srgbClr val="000000"/>
                </a:solidFill>
                <a:effectLst/>
                <a:highlight>
                  <a:srgbClr val="FFFFFF"/>
                </a:highlight>
                <a:latin typeface="NovelPro-regular"/>
              </a:rPr>
              <a:t>》</a:t>
            </a:r>
            <a:r>
              <a:rPr lang="zh-CN" altLang="en-US" sz="800" b="0" i="0" dirty="0">
                <a:solidFill>
                  <a:srgbClr val="000000"/>
                </a:solidFill>
                <a:effectLst/>
                <a:highlight>
                  <a:srgbClr val="FFFFFF"/>
                </a:highlight>
                <a:latin typeface="NovelPro-regular"/>
              </a:rPr>
              <a:t>以其直白、激烈的散文简洁，几乎没有给人物的心理发展留下任何空间。 （无论如何，这不是普希金的意图）。为了将这些文学阅读文本转化为令人信服的舞台作品，作曲家必须介入并确定优先顺序；柴可夫斯基强调了他一生的伟大主题：爱</a:t>
            </a:r>
            <a:r>
              <a:rPr lang="en-US" altLang="zh-CN" sz="800" b="0" i="0" dirty="0">
                <a:solidFill>
                  <a:srgbClr val="000000"/>
                </a:solidFill>
                <a:effectLst/>
                <a:highlight>
                  <a:srgbClr val="FFFFFF"/>
                </a:highlight>
                <a:latin typeface="NovelPro-regular"/>
              </a:rPr>
              <a:t>——</a:t>
            </a:r>
            <a:r>
              <a:rPr lang="zh-CN" altLang="en-US" sz="800" b="0" i="0" dirty="0">
                <a:solidFill>
                  <a:srgbClr val="000000"/>
                </a:solidFill>
                <a:effectLst/>
                <a:highlight>
                  <a:srgbClr val="FFFFFF"/>
                </a:highlight>
                <a:latin typeface="NovelPro-regular"/>
              </a:rPr>
              <a:t>即女人对男人的排他性的、过度的、但无法实现的爱，而男人却不能以同样的排他性来回报这种爱。这绝不与他对赫尔曼的情感相矛盾，而是互补，因为在</a:t>
            </a:r>
            <a:r>
              <a:rPr lang="en-US" altLang="zh-CN" sz="800" b="0" i="0" dirty="0">
                <a:solidFill>
                  <a:srgbClr val="000000"/>
                </a:solidFill>
                <a:effectLst/>
                <a:highlight>
                  <a:srgbClr val="FFFFFF"/>
                </a:highlight>
                <a:latin typeface="NovelPro-regular"/>
              </a:rPr>
              <a:t>《</a:t>
            </a:r>
            <a:r>
              <a:rPr lang="zh-CN" altLang="en-US" sz="800" b="0" i="0" dirty="0">
                <a:solidFill>
                  <a:srgbClr val="000000"/>
                </a:solidFill>
                <a:effectLst/>
                <a:highlight>
                  <a:srgbClr val="FFFFFF"/>
                </a:highlight>
                <a:latin typeface="NovelPro-regular"/>
              </a:rPr>
              <a:t>愤怒的女人</a:t>
            </a:r>
            <a:r>
              <a:rPr lang="en-US" altLang="zh-CN" sz="800" b="0" i="0" dirty="0">
                <a:solidFill>
                  <a:srgbClr val="000000"/>
                </a:solidFill>
                <a:effectLst/>
                <a:highlight>
                  <a:srgbClr val="FFFFFF"/>
                </a:highlight>
                <a:latin typeface="NovelPro-regular"/>
              </a:rPr>
              <a:t>》</a:t>
            </a:r>
            <a:r>
              <a:rPr lang="zh-CN" altLang="en-US" sz="800" b="0" i="0" dirty="0">
                <a:solidFill>
                  <a:srgbClr val="000000"/>
                </a:solidFill>
                <a:effectLst/>
                <a:highlight>
                  <a:srgbClr val="FFFFFF"/>
                </a:highlight>
                <a:latin typeface="NovelPro-regular"/>
              </a:rPr>
              <a:t>中，第一次出现了一位在音乐上平等的男性英雄与柴可夫斯基创造的女主角并肩出现。</a:t>
            </a:r>
          </a:p>
          <a:p>
            <a:pPr algn="l"/>
            <a:r>
              <a:rPr lang="zh-CN" altLang="en-US" sz="800" b="0" i="0" dirty="0">
                <a:solidFill>
                  <a:srgbClr val="000000"/>
                </a:solidFill>
                <a:effectLst/>
                <a:highlight>
                  <a:srgbClr val="FFFFFF"/>
                </a:highlight>
                <a:latin typeface="NovelPro-regular"/>
              </a:rPr>
              <a:t>为了创作</a:t>
            </a:r>
            <a:r>
              <a:rPr lang="en-US" altLang="zh-CN" sz="800" b="0" i="0" dirty="0">
                <a:solidFill>
                  <a:srgbClr val="000000"/>
                </a:solidFill>
                <a:effectLst/>
                <a:highlight>
                  <a:srgbClr val="FFFFFF"/>
                </a:highlight>
                <a:latin typeface="NovelPro-regular"/>
              </a:rPr>
              <a:t>《</a:t>
            </a:r>
            <a:r>
              <a:rPr lang="zh-CN" altLang="en-US" sz="800" b="0" i="0" dirty="0">
                <a:solidFill>
                  <a:srgbClr val="000000"/>
                </a:solidFill>
                <a:effectLst/>
                <a:highlight>
                  <a:srgbClr val="FFFFFF"/>
                </a:highlight>
                <a:latin typeface="NovelPro-regular"/>
              </a:rPr>
              <a:t>尤金</a:t>
            </a:r>
            <a:r>
              <a:rPr lang="en-US" altLang="zh-CN" sz="800" b="0" i="0" dirty="0">
                <a:solidFill>
                  <a:srgbClr val="000000"/>
                </a:solidFill>
                <a:effectLst/>
                <a:highlight>
                  <a:srgbClr val="FFFFFF"/>
                </a:highlight>
                <a:latin typeface="NovelPro-regular"/>
              </a:rPr>
              <a:t>·</a:t>
            </a:r>
            <a:r>
              <a:rPr lang="zh-CN" altLang="en-US" sz="800" b="0" i="0" dirty="0">
                <a:solidFill>
                  <a:srgbClr val="000000"/>
                </a:solidFill>
                <a:effectLst/>
                <a:highlight>
                  <a:srgbClr val="FFFFFF"/>
                </a:highlight>
                <a:latin typeface="NovelPro-regular"/>
              </a:rPr>
              <a:t>奥涅金</a:t>
            </a:r>
            <a:r>
              <a:rPr lang="en-US" altLang="zh-CN" sz="800" b="0" i="0" dirty="0">
                <a:solidFill>
                  <a:srgbClr val="000000"/>
                </a:solidFill>
                <a:effectLst/>
                <a:highlight>
                  <a:srgbClr val="FFFFFF"/>
                </a:highlight>
                <a:latin typeface="NovelPro-regular"/>
              </a:rPr>
              <a:t>》</a:t>
            </a:r>
            <a:r>
              <a:rPr lang="zh-CN" altLang="en-US" sz="800" b="0" i="0" dirty="0">
                <a:solidFill>
                  <a:srgbClr val="000000"/>
                </a:solidFill>
                <a:effectLst/>
                <a:highlight>
                  <a:srgbClr val="FFFFFF"/>
                </a:highlight>
                <a:latin typeface="NovelPro-regular"/>
              </a:rPr>
              <a:t>中的爱情主题，作曲家必须将诗歌小说中复杂的时间图景分解为乡村贵妇塔佳娜和大城市纨绔子弟奥涅金的故事</a:t>
            </a:r>
            <a:r>
              <a:rPr lang="en-US" altLang="zh-CN" sz="800" b="0" i="0" dirty="0">
                <a:solidFill>
                  <a:srgbClr val="000000"/>
                </a:solidFill>
                <a:effectLst/>
                <a:highlight>
                  <a:srgbClr val="FFFFFF"/>
                </a:highlight>
                <a:latin typeface="NovelPro-regular"/>
              </a:rPr>
              <a:t>——</a:t>
            </a:r>
            <a:r>
              <a:rPr lang="zh-CN" altLang="en-US" sz="800" b="0" i="0" dirty="0">
                <a:solidFill>
                  <a:srgbClr val="000000"/>
                </a:solidFill>
                <a:effectLst/>
                <a:highlight>
                  <a:srgbClr val="FFFFFF"/>
                </a:highlight>
                <a:latin typeface="NovelPro-regular"/>
              </a:rPr>
              <a:t>在他之前或之后，没有任何一位作曲家曾有过如此多的爱情故事。他的音乐中谈到了女性灵魂的成熟和自我发现的过程。柴可夫斯基从普希金的叙事诗</a:t>
            </a:r>
            <a:r>
              <a:rPr lang="en-US" altLang="zh-CN" sz="800" b="0" i="0" dirty="0">
                <a:solidFill>
                  <a:srgbClr val="000000"/>
                </a:solidFill>
                <a:effectLst/>
                <a:highlight>
                  <a:srgbClr val="FFFFFF"/>
                </a:highlight>
                <a:latin typeface="NovelPro-regular"/>
              </a:rPr>
              <a:t>《</a:t>
            </a:r>
            <a:r>
              <a:rPr lang="zh-CN" altLang="en-US" sz="800" b="0" i="0" dirty="0">
                <a:solidFill>
                  <a:srgbClr val="000000"/>
                </a:solidFill>
                <a:effectLst/>
                <a:highlight>
                  <a:srgbClr val="FFFFFF"/>
                </a:highlight>
                <a:latin typeface="NovelPro-regular"/>
              </a:rPr>
              <a:t>波尔塔瓦</a:t>
            </a:r>
            <a:r>
              <a:rPr lang="en-US" altLang="zh-CN" sz="800" b="0" i="0" dirty="0">
                <a:solidFill>
                  <a:srgbClr val="000000"/>
                </a:solidFill>
                <a:effectLst/>
                <a:highlight>
                  <a:srgbClr val="FFFFFF"/>
                </a:highlight>
                <a:latin typeface="NovelPro-regular"/>
              </a:rPr>
              <a:t>》</a:t>
            </a:r>
            <a:r>
              <a:rPr lang="zh-CN" altLang="en-US" sz="800" b="0" i="0" dirty="0">
                <a:solidFill>
                  <a:srgbClr val="000000"/>
                </a:solidFill>
                <a:effectLst/>
                <a:highlight>
                  <a:srgbClr val="FFFFFF"/>
                </a:highlight>
                <a:latin typeface="NovelPro-regular"/>
              </a:rPr>
              <a:t>中选取了年轻的玛丽亚爱上年老、权力饥渴的哥萨克首领马塞帕的段落，将玛丽亚塑造成他的歌剧</a:t>
            </a:r>
            <a:r>
              <a:rPr lang="en-US" altLang="zh-CN" sz="800" b="0" i="0" dirty="0">
                <a:solidFill>
                  <a:srgbClr val="000000"/>
                </a:solidFill>
                <a:effectLst/>
                <a:highlight>
                  <a:srgbClr val="FFFFFF"/>
                </a:highlight>
                <a:latin typeface="NovelPro-regular"/>
              </a:rPr>
              <a:t>《</a:t>
            </a:r>
            <a:r>
              <a:rPr lang="zh-CN" altLang="en-US" sz="800" b="0" i="0" dirty="0">
                <a:solidFill>
                  <a:srgbClr val="000000"/>
                </a:solidFill>
                <a:effectLst/>
                <a:highlight>
                  <a:srgbClr val="FFFFFF"/>
                </a:highlight>
                <a:latin typeface="NovelPro-regular"/>
              </a:rPr>
              <a:t>马塞帕</a:t>
            </a:r>
            <a:r>
              <a:rPr lang="en-US" altLang="zh-CN" sz="800" b="0" i="0" dirty="0">
                <a:solidFill>
                  <a:srgbClr val="000000"/>
                </a:solidFill>
                <a:effectLst/>
                <a:highlight>
                  <a:srgbClr val="FFFFFF"/>
                </a:highlight>
                <a:latin typeface="NovelPro-regular"/>
              </a:rPr>
              <a:t>》</a:t>
            </a:r>
            <a:r>
              <a:rPr lang="zh-CN" altLang="en-US" sz="800" b="0" i="0" dirty="0">
                <a:solidFill>
                  <a:srgbClr val="000000"/>
                </a:solidFill>
                <a:effectLst/>
                <a:highlight>
                  <a:srgbClr val="FFFFFF"/>
                </a:highlight>
                <a:latin typeface="NovelPro-regular"/>
              </a:rPr>
              <a:t>的悲剧女主角。在</a:t>
            </a:r>
            <a:r>
              <a:rPr lang="en-US" altLang="zh-CN" sz="800" b="0" i="0" dirty="0">
                <a:solidFill>
                  <a:srgbClr val="000000"/>
                </a:solidFill>
                <a:effectLst/>
                <a:highlight>
                  <a:srgbClr val="FFFFFF"/>
                </a:highlight>
                <a:latin typeface="NovelPro-regular"/>
              </a:rPr>
              <a:t>《</a:t>
            </a:r>
            <a:r>
              <a:rPr lang="zh-CN" altLang="en-US" sz="800" b="0" i="0" dirty="0">
                <a:solidFill>
                  <a:srgbClr val="000000"/>
                </a:solidFill>
                <a:effectLst/>
                <a:highlight>
                  <a:srgbClr val="FFFFFF"/>
                </a:highlight>
                <a:latin typeface="NovelPro-regular"/>
              </a:rPr>
              <a:t>空间之女</a:t>
            </a:r>
            <a:r>
              <a:rPr lang="en-US" altLang="zh-CN" sz="800" b="0" i="0" dirty="0">
                <a:solidFill>
                  <a:srgbClr val="000000"/>
                </a:solidFill>
                <a:effectLst/>
                <a:highlight>
                  <a:srgbClr val="FFFFFF"/>
                </a:highlight>
                <a:latin typeface="NovelPro-regular"/>
              </a:rPr>
              <a:t>》</a:t>
            </a:r>
            <a:r>
              <a:rPr lang="zh-CN" altLang="en-US" sz="800" b="0" i="0" dirty="0">
                <a:solidFill>
                  <a:srgbClr val="000000"/>
                </a:solidFill>
                <a:effectLst/>
                <a:highlight>
                  <a:srgbClr val="FFFFFF"/>
                </a:highlight>
                <a:latin typeface="NovelPro-regular"/>
              </a:rPr>
              <a:t>中，柴可夫斯基将普希金可怜的孤儿不仅变成了贵族，而且变成了即将嫁给杰列茨基王子的富有且受人尊敬的未婚妻，从而提高了丽莎的高度。此外，这样一个竞争性的男性形象在普希金身上根本不存在。但柴可夫斯基迫切需要这个额外的人物，以激化冲突。</a:t>
            </a:r>
          </a:p>
          <a:p>
            <a:pPr algn="l"/>
            <a:r>
              <a:rPr lang="zh-CN" altLang="en-US" sz="800" b="0" i="0" dirty="0">
                <a:solidFill>
                  <a:srgbClr val="000000"/>
                </a:solidFill>
                <a:effectLst/>
                <a:highlight>
                  <a:srgbClr val="FFFFFF"/>
                </a:highlight>
                <a:latin typeface="NovelPro-regular"/>
              </a:rPr>
              <a:t> </a:t>
            </a:r>
          </a:p>
          <a:p>
            <a:pPr algn="l"/>
            <a:r>
              <a:rPr lang="zh-CN" altLang="en-US" sz="800" b="0" i="0" dirty="0">
                <a:solidFill>
                  <a:srgbClr val="000000"/>
                </a:solidFill>
                <a:effectLst/>
                <a:highlight>
                  <a:srgbClr val="FFFFFF"/>
                </a:highlight>
                <a:latin typeface="Akzidenz-Grotesk-Pro-medium"/>
              </a:rPr>
              <a:t>阶级差异</a:t>
            </a:r>
          </a:p>
          <a:p>
            <a:pPr algn="l"/>
            <a:r>
              <a:rPr lang="zh-CN" altLang="en-US" sz="800" b="0" i="0" dirty="0">
                <a:solidFill>
                  <a:srgbClr val="000000"/>
                </a:solidFill>
                <a:effectLst/>
                <a:highlight>
                  <a:srgbClr val="FFFFFF"/>
                </a:highlight>
                <a:latin typeface="NovelPro-regular"/>
              </a:rPr>
              <a:t>对于丽莎来说，一方面是社会期望与她尊重和重视的男人结婚，另一方面是她对社会地位较低的赫尔曼深不可测的热情之间的冲突。对于赫尔曼来说，订婚加剧了丽莎的遥不可及，他相信只有拥有“金山”（正如他在剧本中幻想的那样），他才能绕过丽莎。他完全忽视丽莎的订婚这一事实不仅是一种不好的性格特征：柴可夫斯基表明，赫尔曼的全力以赴的爱情只是由丽莎点燃的，但实际上是为了传说中的“金山”，直到他去世。</a:t>
            </a:r>
          </a:p>
          <a:p>
            <a:pPr algn="l"/>
            <a:r>
              <a:rPr lang="zh-CN" altLang="en-US" sz="800" b="0" i="0" dirty="0">
                <a:solidFill>
                  <a:srgbClr val="000000"/>
                </a:solidFill>
                <a:effectLst/>
                <a:highlight>
                  <a:srgbClr val="FFFFFF"/>
                </a:highlight>
                <a:latin typeface="NovelPro-regular"/>
              </a:rPr>
              <a:t>因此，柴可夫斯基的丽莎发现自己的星座与普希金的星座完全不同：她热情而专一地爱着一个不适合她身份的男人。但她总是可以选择回到未婚夫身边，未婚夫为她提供了一种无私的、被社会接受的、完全以她的幸福为中心的关系。柴可夫斯基再次采用了他早期普希金歌剧的戏剧模式：塔季扬娜也有尤金</a:t>
            </a:r>
            <a:r>
              <a:rPr lang="en-US" altLang="zh-CN" sz="800" b="0" i="0" dirty="0">
                <a:solidFill>
                  <a:srgbClr val="000000"/>
                </a:solidFill>
                <a:effectLst/>
                <a:highlight>
                  <a:srgbClr val="FFFFFF"/>
                </a:highlight>
                <a:latin typeface="NovelPro-regular"/>
              </a:rPr>
              <a:t>·</a:t>
            </a:r>
            <a:r>
              <a:rPr lang="zh-CN" altLang="en-US" sz="800" b="0" i="0" dirty="0">
                <a:solidFill>
                  <a:srgbClr val="000000"/>
                </a:solidFill>
                <a:effectLst/>
                <a:highlight>
                  <a:srgbClr val="FFFFFF"/>
                </a:highlight>
                <a:latin typeface="NovelPro-regular"/>
              </a:rPr>
              <a:t>奥涅金的替代品，与丽莎不同的是，她决定真正嫁给这个爱情替代品，将她对奥涅金的感情隐藏在内心深处，并拥有一个成为受人尊敬的彼得堡公主。为此，柴可夫斯基将普希金笔下的边缘人物塔季扬娜的无名丈夫变成了歌剧中的格雷明王子，他的名字的意思是“声音大声”、“受到赞扬”、“声音好听”，他为他而创作。创作了他的歌剧中唯一的主要咏叹调。同样，</a:t>
            </a:r>
            <a:r>
              <a:rPr lang="en-US" altLang="zh-CN" sz="800" b="0" i="0" dirty="0">
                <a:solidFill>
                  <a:srgbClr val="000000"/>
                </a:solidFill>
                <a:effectLst/>
                <a:highlight>
                  <a:srgbClr val="FFFFFF"/>
                </a:highlight>
                <a:latin typeface="NovelPro-regular"/>
              </a:rPr>
              <a:t>《</a:t>
            </a:r>
            <a:r>
              <a:rPr lang="zh-CN" altLang="en-US" sz="800" b="0" i="0" dirty="0">
                <a:solidFill>
                  <a:srgbClr val="000000"/>
                </a:solidFill>
                <a:effectLst/>
                <a:highlight>
                  <a:srgbClr val="FFFFFF"/>
                </a:highlight>
                <a:latin typeface="NovelPro-regular"/>
              </a:rPr>
              <a:t>马塞帕</a:t>
            </a:r>
            <a:r>
              <a:rPr lang="en-US" altLang="zh-CN" sz="800" b="0" i="0" dirty="0">
                <a:solidFill>
                  <a:srgbClr val="000000"/>
                </a:solidFill>
                <a:effectLst/>
                <a:highlight>
                  <a:srgbClr val="FFFFFF"/>
                </a:highlight>
                <a:latin typeface="NovelPro-regular"/>
              </a:rPr>
              <a:t>》</a:t>
            </a:r>
            <a:r>
              <a:rPr lang="zh-CN" altLang="en-US" sz="800" b="0" i="0" dirty="0">
                <a:solidFill>
                  <a:srgbClr val="000000"/>
                </a:solidFill>
                <a:effectLst/>
                <a:highlight>
                  <a:srgbClr val="FFFFFF"/>
                </a:highlight>
                <a:latin typeface="NovelPro-regular"/>
              </a:rPr>
              <a:t>的主角玛丽亚实际上是为年轻、情绪化的安德烈而设计的，从她父母的角度来看，安德烈比年老、脾气暴躁的哥萨克领袖更适合她。与 </a:t>
            </a:r>
            <a:r>
              <a:rPr lang="en-GB" sz="800" b="0" i="0" dirty="0">
                <a:solidFill>
                  <a:srgbClr val="000000"/>
                </a:solidFill>
                <a:effectLst/>
                <a:highlight>
                  <a:srgbClr val="FFFFFF"/>
                </a:highlight>
                <a:latin typeface="NovelPro-regular"/>
              </a:rPr>
              <a:t>PIQUE DAME </a:t>
            </a:r>
            <a:r>
              <a:rPr lang="zh-CN" altLang="en-US" sz="800" b="0" i="0" dirty="0">
                <a:solidFill>
                  <a:srgbClr val="000000"/>
                </a:solidFill>
                <a:effectLst/>
                <a:highlight>
                  <a:srgbClr val="FFFFFF"/>
                </a:highlight>
                <a:latin typeface="NovelPro-regular"/>
              </a:rPr>
              <a:t>一样，像 </a:t>
            </a:r>
            <a:r>
              <a:rPr lang="en-GB" sz="800" b="0" i="0" dirty="0">
                <a:solidFill>
                  <a:srgbClr val="000000"/>
                </a:solidFill>
                <a:effectLst/>
                <a:highlight>
                  <a:srgbClr val="FFFFFF"/>
                </a:highlight>
                <a:latin typeface="NovelPro-regular"/>
              </a:rPr>
              <a:t>Lisa </a:t>
            </a:r>
            <a:r>
              <a:rPr lang="zh-CN" altLang="en-US" sz="800" b="0" i="0" dirty="0">
                <a:solidFill>
                  <a:srgbClr val="000000"/>
                </a:solidFill>
                <a:effectLst/>
                <a:highlight>
                  <a:srgbClr val="FFFFFF"/>
                </a:highlight>
                <a:latin typeface="NovelPro-regular"/>
              </a:rPr>
              <a:t>一样，</a:t>
            </a:r>
            <a:r>
              <a:rPr lang="en-GB" sz="800" b="0" i="0" dirty="0">
                <a:solidFill>
                  <a:srgbClr val="000000"/>
                </a:solidFill>
                <a:effectLst/>
                <a:highlight>
                  <a:srgbClr val="FFFFFF"/>
                </a:highlight>
                <a:latin typeface="NovelPro-regular"/>
              </a:rPr>
              <a:t>Maria </a:t>
            </a:r>
            <a:r>
              <a:rPr lang="zh-CN" altLang="en-US" sz="800" b="0" i="0" dirty="0">
                <a:solidFill>
                  <a:srgbClr val="000000"/>
                </a:solidFill>
                <a:effectLst/>
                <a:highlight>
                  <a:srgbClr val="FFFFFF"/>
                </a:highlight>
                <a:latin typeface="NovelPro-regular"/>
              </a:rPr>
              <a:t>也决定放弃显而易见的事情，转而选择最终毁掉她生活的爱情。</a:t>
            </a:r>
            <a:endParaRPr lang="en-US" altLang="zh-CN" sz="800" b="0" i="0" dirty="0">
              <a:solidFill>
                <a:srgbClr val="000000"/>
              </a:solidFill>
              <a:effectLst/>
              <a:highlight>
                <a:srgbClr val="FFFFFF"/>
              </a:highlight>
              <a:latin typeface="NovelPro-regular"/>
            </a:endParaRPr>
          </a:p>
          <a:p>
            <a:pPr algn="l"/>
            <a:endParaRPr lang="en-US" altLang="zh-CN" sz="800" dirty="0">
              <a:solidFill>
                <a:srgbClr val="000000"/>
              </a:solidFill>
              <a:highlight>
                <a:srgbClr val="FFFFFF"/>
              </a:highlight>
              <a:latin typeface="NovelPro-regular"/>
            </a:endParaRPr>
          </a:p>
          <a:p>
            <a:pPr algn="l"/>
            <a:r>
              <a:rPr lang="zh-CN" altLang="en-US" sz="800" b="0" i="0" dirty="0">
                <a:solidFill>
                  <a:srgbClr val="000000"/>
                </a:solidFill>
                <a:effectLst/>
                <a:highlight>
                  <a:srgbClr val="FFFFFF"/>
                </a:highlight>
                <a:latin typeface="Akzidenz-Grotesk-Pro-medium"/>
              </a:rPr>
              <a:t>死人、鬼魂和幻象</a:t>
            </a:r>
          </a:p>
          <a:p>
            <a:pPr algn="l"/>
            <a:r>
              <a:rPr lang="zh-CN" altLang="en-US" sz="800" b="0" i="0" dirty="0">
                <a:solidFill>
                  <a:srgbClr val="000000"/>
                </a:solidFill>
                <a:effectLst/>
                <a:highlight>
                  <a:srgbClr val="FFFFFF"/>
                </a:highlight>
                <a:latin typeface="NovelPro-regular"/>
              </a:rPr>
              <a:t>但首先，就像在柴可夫斯基的另外两部普希金歌剧中一样，与她关系密切的人必须死：在</a:t>
            </a:r>
            <a:r>
              <a:rPr lang="en-US" altLang="zh-CN" sz="800" b="0" i="0" dirty="0">
                <a:solidFill>
                  <a:srgbClr val="000000"/>
                </a:solidFill>
                <a:effectLst/>
                <a:highlight>
                  <a:srgbClr val="FFFFFF"/>
                </a:highlight>
                <a:latin typeface="NovelPro-regular"/>
              </a:rPr>
              <a:t>《</a:t>
            </a:r>
            <a:r>
              <a:rPr lang="zh-CN" altLang="en-US" sz="800" b="0" i="0" dirty="0">
                <a:solidFill>
                  <a:srgbClr val="000000"/>
                </a:solidFill>
                <a:effectLst/>
                <a:highlight>
                  <a:srgbClr val="FFFFFF"/>
                </a:highlight>
                <a:latin typeface="NovelPro-regular"/>
              </a:rPr>
              <a:t>玛塞帕</a:t>
            </a:r>
            <a:r>
              <a:rPr lang="en-US" altLang="zh-CN" sz="800" b="0" i="0" dirty="0">
                <a:solidFill>
                  <a:srgbClr val="000000"/>
                </a:solidFill>
                <a:effectLst/>
                <a:highlight>
                  <a:srgbClr val="FFFFFF"/>
                </a:highlight>
                <a:latin typeface="NovelPro-regular"/>
              </a:rPr>
              <a:t>》</a:t>
            </a:r>
            <a:r>
              <a:rPr lang="zh-CN" altLang="en-US" sz="800" b="0" i="0" dirty="0">
                <a:solidFill>
                  <a:srgbClr val="000000"/>
                </a:solidFill>
                <a:effectLst/>
                <a:highlight>
                  <a:srgbClr val="FFFFFF"/>
                </a:highlight>
                <a:latin typeface="NovelPro-regular"/>
              </a:rPr>
              <a:t>中，玛丽亚对爱情的选择最终导致了她父亲的处决；在</a:t>
            </a:r>
            <a:r>
              <a:rPr lang="en-US" altLang="zh-CN" sz="800" b="0" i="0" dirty="0">
                <a:solidFill>
                  <a:srgbClr val="000000"/>
                </a:solidFill>
                <a:effectLst/>
                <a:highlight>
                  <a:srgbClr val="FFFFFF"/>
                </a:highlight>
                <a:latin typeface="NovelPro-regular"/>
              </a:rPr>
              <a:t>《</a:t>
            </a:r>
            <a:r>
              <a:rPr lang="zh-CN" altLang="en-US" sz="800" b="0" i="0" dirty="0">
                <a:solidFill>
                  <a:srgbClr val="000000"/>
                </a:solidFill>
                <a:effectLst/>
                <a:highlight>
                  <a:srgbClr val="FFFFFF"/>
                </a:highlight>
                <a:latin typeface="NovelPro-regular"/>
              </a:rPr>
              <a:t>尤金</a:t>
            </a:r>
            <a:r>
              <a:rPr lang="en-US" altLang="zh-CN" sz="800" b="0" i="0" dirty="0">
                <a:solidFill>
                  <a:srgbClr val="000000"/>
                </a:solidFill>
                <a:effectLst/>
                <a:highlight>
                  <a:srgbClr val="FFFFFF"/>
                </a:highlight>
                <a:latin typeface="NovelPro-regular"/>
              </a:rPr>
              <a:t>·</a:t>
            </a:r>
            <a:r>
              <a:rPr lang="zh-CN" altLang="en-US" sz="800" b="0" i="0" dirty="0">
                <a:solidFill>
                  <a:srgbClr val="000000"/>
                </a:solidFill>
                <a:effectLst/>
                <a:highlight>
                  <a:srgbClr val="FFFFFF"/>
                </a:highlight>
                <a:latin typeface="NovelPro-regular"/>
              </a:rPr>
              <a:t>奥涅金</a:t>
            </a:r>
            <a:r>
              <a:rPr lang="en-US" altLang="zh-CN" sz="800" b="0" i="0" dirty="0">
                <a:solidFill>
                  <a:srgbClr val="000000"/>
                </a:solidFill>
                <a:effectLst/>
                <a:highlight>
                  <a:srgbClr val="FFFFFF"/>
                </a:highlight>
                <a:latin typeface="NovelPro-regular"/>
              </a:rPr>
              <a:t>》</a:t>
            </a:r>
            <a:r>
              <a:rPr lang="zh-CN" altLang="en-US" sz="800" b="0" i="0" dirty="0">
                <a:solidFill>
                  <a:srgbClr val="000000"/>
                </a:solidFill>
                <a:effectLst/>
                <a:highlight>
                  <a:srgbClr val="FFFFFF"/>
                </a:highlight>
                <a:latin typeface="NovelPro-regular"/>
              </a:rPr>
              <a:t>中，塔季扬娜无意中引发了她姐姐的情人连斯基的决斗死亡。 ，并在</a:t>
            </a:r>
            <a:r>
              <a:rPr lang="en-US" altLang="zh-CN" sz="800" b="0" i="0" dirty="0">
                <a:solidFill>
                  <a:srgbClr val="000000"/>
                </a:solidFill>
                <a:effectLst/>
                <a:highlight>
                  <a:srgbClr val="FFFFFF"/>
                </a:highlight>
                <a:latin typeface="NovelPro-regular"/>
              </a:rPr>
              <a:t>《</a:t>
            </a:r>
            <a:r>
              <a:rPr lang="en-GB" sz="800" b="0" i="0" dirty="0">
                <a:solidFill>
                  <a:srgbClr val="000000"/>
                </a:solidFill>
                <a:effectLst/>
                <a:highlight>
                  <a:srgbClr val="FFFFFF"/>
                </a:highlight>
                <a:latin typeface="NovelPro-regular"/>
              </a:rPr>
              <a:t>DAME OF SPACES》</a:t>
            </a:r>
            <a:r>
              <a:rPr lang="zh-CN" altLang="en-US" sz="800" b="0" i="0" dirty="0">
                <a:solidFill>
                  <a:srgbClr val="000000"/>
                </a:solidFill>
                <a:effectLst/>
                <a:highlight>
                  <a:srgbClr val="FFFFFF"/>
                </a:highlight>
                <a:latin typeface="NovelPro-regular"/>
              </a:rPr>
              <a:t>中让丽莎杀死了老伯爵夫人。只有当丽莎要求赫尔曼在她的房间里见她并将钥匙交给他时，他才有机会潜入伯爵夫人的闺房，结果老妇人被入侵者吓坏了，没有给他三张魔法卡，就死了。丽莎发现赫尔曼和死去的祖母时的恐惧此刻并</a:t>
            </a:r>
            <a:endParaRPr lang="zh-CN" altLang="en-US" sz="800" b="0" i="0" dirty="0">
              <a:solidFill>
                <a:srgbClr val="222222"/>
              </a:solidFill>
              <a:effectLst/>
              <a:highlight>
                <a:srgbClr val="FFFFFF"/>
              </a:highlight>
              <a:latin typeface="Helvetica Neue" panose="02000503000000020004" pitchFamily="2" charset="0"/>
            </a:endParaRPr>
          </a:p>
        </p:txBody>
      </p:sp>
    </p:spTree>
    <p:extLst>
      <p:ext uri="{BB962C8B-B14F-4D97-AF65-F5344CB8AC3E}">
        <p14:creationId xmlns:p14="http://schemas.microsoft.com/office/powerpoint/2010/main" val="3225460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0082F62A-7867-9CB5-45BA-7FB730586051}"/>
              </a:ext>
            </a:extLst>
          </p:cNvPr>
          <p:cNvSpPr txBox="1"/>
          <p:nvPr/>
        </p:nvSpPr>
        <p:spPr>
          <a:xfrm>
            <a:off x="331614" y="0"/>
            <a:ext cx="4621386" cy="6494085"/>
          </a:xfrm>
          <a:prstGeom prst="rect">
            <a:avLst/>
          </a:prstGeom>
          <a:noFill/>
        </p:spPr>
        <p:txBody>
          <a:bodyPr wrap="square">
            <a:spAutoFit/>
          </a:bodyPr>
          <a:lstStyle/>
          <a:p>
            <a:pPr algn="l"/>
            <a:r>
              <a:rPr lang="zh-CN" altLang="en-US" sz="800" b="0" i="0" dirty="0">
                <a:solidFill>
                  <a:srgbClr val="000000"/>
                </a:solidFill>
                <a:effectLst/>
                <a:highlight>
                  <a:srgbClr val="FFFFFF"/>
                </a:highlight>
                <a:latin typeface="NovelPro-regular"/>
              </a:rPr>
              <a:t>没有影响到赫尔曼；他没有表现出一丝愧疚。他的绝望仅仅集中在不可能从死去的女人身上得到三张扑克牌的秘密。</a:t>
            </a:r>
          </a:p>
          <a:p>
            <a:pPr algn="l"/>
            <a:r>
              <a:rPr lang="zh-CN" altLang="en-US" sz="800" b="0" i="0" dirty="0">
                <a:solidFill>
                  <a:srgbClr val="000000"/>
                </a:solidFill>
                <a:effectLst/>
                <a:highlight>
                  <a:srgbClr val="FFFFFF"/>
                </a:highlight>
                <a:latin typeface="NovelPro-regular"/>
              </a:rPr>
              <a:t>然后柴可夫斯基创作了可能是歌剧史上最扣人心弦的鬼魂场景：深感不安的赫尔曼独自一人和他的良心，回忆起老伯爵夫人的葬礼</a:t>
            </a:r>
            <a:r>
              <a:rPr lang="en-US" altLang="zh-CN" sz="800" b="0" i="0" dirty="0">
                <a:solidFill>
                  <a:srgbClr val="000000"/>
                </a:solidFill>
                <a:effectLst/>
                <a:highlight>
                  <a:srgbClr val="FFFFFF"/>
                </a:highlight>
                <a:latin typeface="NovelPro-regular"/>
              </a:rPr>
              <a:t>——</a:t>
            </a:r>
            <a:r>
              <a:rPr lang="zh-CN" altLang="en-US" sz="800" b="0" i="0" dirty="0">
                <a:solidFill>
                  <a:srgbClr val="000000"/>
                </a:solidFill>
                <a:effectLst/>
                <a:highlight>
                  <a:srgbClr val="FFFFFF"/>
                </a:highlight>
                <a:latin typeface="NovelPro-regular"/>
              </a:rPr>
              <a:t>这是错觉还是梦？ </a:t>
            </a:r>
            <a:r>
              <a:rPr lang="en-US" altLang="zh-CN" sz="800" b="0" i="0" dirty="0">
                <a:solidFill>
                  <a:srgbClr val="000000"/>
                </a:solidFill>
                <a:effectLst/>
                <a:highlight>
                  <a:srgbClr val="FFFFFF"/>
                </a:highlight>
                <a:latin typeface="NovelPro-regular"/>
              </a:rPr>
              <a:t>– </a:t>
            </a:r>
            <a:r>
              <a:rPr lang="zh-CN" altLang="en-US" sz="800" b="0" i="0" dirty="0">
                <a:solidFill>
                  <a:srgbClr val="000000"/>
                </a:solidFill>
                <a:effectLst/>
                <a:highlight>
                  <a:srgbClr val="FFFFFF"/>
                </a:highlight>
                <a:latin typeface="NovelPro-regular"/>
              </a:rPr>
              <a:t>当她的鬼魂出现在他面前时，体验到纯粹的恐怖。为了符合浪漫歌剧的鬼魂，伯爵夫人的鬼魂以一个音符朗诵，并向赫尔曼提供了他潜意识所要求的东西：神奇的牌名为三、七和王牌。伯爵夫人认为赫尔曼的三张牌将在一场机会游戏中获胜（或赫尔曼的潜意识）以娶丽莎为条件。但在赫尔曼过度兴奋的大脑中，只有纸牌的秘密才有永久的空间。附加的条件已经从他的感知中消失了。在去游戏厅的路上，他遇到了丽莎，但他不再认出她了，因为他太沉迷于想象在他面前的“金山”。事实上，他以三号和七号都获胜。但在最重要的第三轮中，柴可夫斯基将其升级为对手赫尔曼和杰列茨基之间的牌对决，赫尔曼押注于黑桃皇后而不是王牌。赫尔曼相信他在她身上看到了老伯爵夫人的影子，并结束了自己的生命。然而，在他去世之前，他向丽莎唱了一段感人至深的爱情宣言</a:t>
            </a:r>
            <a:r>
              <a:rPr lang="en-US" altLang="zh-CN" sz="800" b="0" i="0" dirty="0">
                <a:solidFill>
                  <a:srgbClr val="000000"/>
                </a:solidFill>
                <a:effectLst/>
                <a:highlight>
                  <a:srgbClr val="FFFFFF"/>
                </a:highlight>
                <a:latin typeface="NovelPro-regular"/>
              </a:rPr>
              <a:t>——</a:t>
            </a:r>
            <a:r>
              <a:rPr lang="zh-CN" altLang="en-US" sz="800" b="0" i="0" dirty="0">
                <a:solidFill>
                  <a:srgbClr val="000000"/>
                </a:solidFill>
                <a:effectLst/>
                <a:highlight>
                  <a:srgbClr val="FFFFFF"/>
                </a:highlight>
                <a:latin typeface="NovelPro-regular"/>
              </a:rPr>
              <a:t>在整个剧本中，他第一次真正称呼他的“女神”、他的“天使”的名字。他不知道的是，丽莎觉得自己是伯爵夫人的死和赫尔曼的错觉的同谋，并且已经绝望地跳进了水里。结论：柴可夫斯基死了三人，普希金死了一人。</a:t>
            </a:r>
          </a:p>
          <a:p>
            <a:pPr algn="l"/>
            <a:endParaRPr lang="en-US" altLang="zh-CN" sz="800" b="0" i="0" dirty="0">
              <a:solidFill>
                <a:srgbClr val="000000"/>
              </a:solidFill>
              <a:effectLst/>
              <a:highlight>
                <a:srgbClr val="FFFFFF"/>
              </a:highlight>
              <a:latin typeface="NovelPro-regular"/>
            </a:endParaRPr>
          </a:p>
          <a:p>
            <a:pPr algn="l"/>
            <a:r>
              <a:rPr lang="zh-CN" altLang="en-US" sz="800" b="0" i="0" dirty="0">
                <a:solidFill>
                  <a:srgbClr val="000000"/>
                </a:solidFill>
                <a:effectLst/>
                <a:highlight>
                  <a:srgbClr val="FFFFFF"/>
                </a:highlight>
                <a:latin typeface="NovelPro-regular"/>
              </a:rPr>
              <a:t>然而，尽管柴可夫斯基的信件和日记中表达了对男主人公的同情，赫尔曼并不是唯一的英雄。诚然，他内心燃起了怜悯和恐惧</a:t>
            </a:r>
            <a:r>
              <a:rPr lang="en-US" altLang="zh-CN" sz="800" b="0" i="0" dirty="0">
                <a:solidFill>
                  <a:srgbClr val="000000"/>
                </a:solidFill>
                <a:effectLst/>
                <a:highlight>
                  <a:srgbClr val="FFFFFF"/>
                </a:highlight>
                <a:latin typeface="NovelPro-regular"/>
              </a:rPr>
              <a:t>——</a:t>
            </a:r>
            <a:r>
              <a:rPr lang="zh-CN" altLang="en-US" sz="800" b="0" i="0" dirty="0">
                <a:solidFill>
                  <a:srgbClr val="000000"/>
                </a:solidFill>
                <a:effectLst/>
                <a:highlight>
                  <a:srgbClr val="FFFFFF"/>
                </a:highlight>
                <a:latin typeface="NovelPro-regular"/>
              </a:rPr>
              <a:t>就像古代悲剧一样。柴可夫斯基的深切同情属于丽莎对爱情无法实现的渴望，这种渴望最终只能以死亡告终。为了清楚地表达这一点，作曲家将整个第六幅画以及在运河上的最后一次高度情绪化的邂逅、丽莎被赫尔曼的拒绝、她的悔恨和自杀，重新设计成普希金的故事。在第二张照片中，丽莎在经历了一场高度情绪化的斗争后，屈服于赫尔曼的求爱，在第三张照片中退出了她的未婚夫，并邀请赫尔曼去约会，并在第四张照片中鉴于老伯爵夫人，似乎明确无误地将他送走了。 ” 尸体，最后一次为她的爱情主动。但他们说服赫尔曼逃离并远离致命的圣彼得堡并开始新生活的希望失败了，因为赫尔曼现在只专注于金钱。丽莎责备自己让这条致命的道路成为可能，她把这视为自己的罪孽：她通过结束自己的生命来弥补自己的离开，就像他的离开一样。</a:t>
            </a:r>
          </a:p>
          <a:p>
            <a:pPr algn="l"/>
            <a:r>
              <a:rPr lang="zh-CN" altLang="en-US" sz="800" b="0" i="0" dirty="0">
                <a:solidFill>
                  <a:srgbClr val="000000"/>
                </a:solidFill>
                <a:effectLst/>
                <a:highlight>
                  <a:srgbClr val="FFFFFF"/>
                </a:highlight>
                <a:latin typeface="NovelPro-regular"/>
              </a:rPr>
              <a:t>柴可夫斯基熟悉伟大、痛苦和无法实现的爱情。尽管如此，他还是没有选择死亡。 </a:t>
            </a:r>
            <a:r>
              <a:rPr lang="en-GB" sz="800" b="0" i="0" dirty="0">
                <a:solidFill>
                  <a:srgbClr val="000000"/>
                </a:solidFill>
                <a:effectLst/>
                <a:highlight>
                  <a:srgbClr val="FFFFFF"/>
                </a:highlight>
                <a:latin typeface="NovelPro-regular"/>
              </a:rPr>
              <a:t>PIQUE DAME </a:t>
            </a:r>
            <a:r>
              <a:rPr lang="zh-CN" altLang="en-US" sz="800" b="0" i="0" dirty="0">
                <a:solidFill>
                  <a:srgbClr val="000000"/>
                </a:solidFill>
                <a:effectLst/>
                <a:highlight>
                  <a:srgbClr val="FFFFFF"/>
                </a:highlight>
                <a:latin typeface="NovelPro-regular"/>
              </a:rPr>
              <a:t>在他的最后一部歌剧</a:t>
            </a:r>
            <a:r>
              <a:rPr lang="en-US" altLang="zh-CN" sz="800" b="0" i="0" dirty="0">
                <a:solidFill>
                  <a:srgbClr val="000000"/>
                </a:solidFill>
                <a:effectLst/>
                <a:highlight>
                  <a:srgbClr val="FFFFFF"/>
                </a:highlight>
                <a:latin typeface="NovelPro-regular"/>
              </a:rPr>
              <a:t>《</a:t>
            </a:r>
            <a:r>
              <a:rPr lang="en-GB" sz="800" b="0" i="0" dirty="0">
                <a:solidFill>
                  <a:srgbClr val="000000"/>
                </a:solidFill>
                <a:effectLst/>
                <a:highlight>
                  <a:srgbClr val="FFFFFF"/>
                </a:highlight>
                <a:latin typeface="NovelPro-regular"/>
              </a:rPr>
              <a:t>JOLANTA》</a:t>
            </a:r>
            <a:r>
              <a:rPr lang="zh-CN" altLang="en-US" sz="800" b="0" i="0" dirty="0">
                <a:solidFill>
                  <a:srgbClr val="000000"/>
                </a:solidFill>
                <a:effectLst/>
                <a:highlight>
                  <a:srgbClr val="FFFFFF"/>
                </a:highlight>
                <a:latin typeface="NovelPro-regular"/>
              </a:rPr>
              <a:t>中紧随其后的是一种爱的乌托邦，它使众生变得高贵，甚至能够治愈身体疾病（</a:t>
            </a:r>
            <a:r>
              <a:rPr lang="en-GB" sz="800" b="0" i="0" dirty="0">
                <a:solidFill>
                  <a:srgbClr val="000000"/>
                </a:solidFill>
                <a:effectLst/>
                <a:highlight>
                  <a:srgbClr val="FFFFFF"/>
                </a:highlight>
                <a:latin typeface="NovelPro-regular"/>
              </a:rPr>
              <a:t>Jolanta </a:t>
            </a:r>
            <a:r>
              <a:rPr lang="zh-CN" altLang="en-US" sz="800" b="0" i="0" dirty="0">
                <a:solidFill>
                  <a:srgbClr val="000000"/>
                </a:solidFill>
                <a:effectLst/>
                <a:highlight>
                  <a:srgbClr val="FFFFFF"/>
                </a:highlight>
                <a:latin typeface="NovelPro-regular"/>
              </a:rPr>
              <a:t>的失明）。而在</a:t>
            </a:r>
            <a:r>
              <a:rPr lang="en-US" altLang="zh-CN" sz="800" b="0" i="0" dirty="0">
                <a:solidFill>
                  <a:srgbClr val="000000"/>
                </a:solidFill>
                <a:effectLst/>
                <a:highlight>
                  <a:srgbClr val="FFFFFF"/>
                </a:highlight>
                <a:latin typeface="NovelPro-regular"/>
              </a:rPr>
              <a:t>《</a:t>
            </a:r>
            <a:r>
              <a:rPr lang="zh-CN" altLang="en-US" sz="800" b="0" i="0" dirty="0">
                <a:solidFill>
                  <a:srgbClr val="000000"/>
                </a:solidFill>
                <a:effectLst/>
                <a:highlight>
                  <a:srgbClr val="FFFFFF"/>
                </a:highlight>
                <a:latin typeface="NovelPro-regular"/>
              </a:rPr>
              <a:t>空间之女</a:t>
            </a:r>
            <a:r>
              <a:rPr lang="en-US" altLang="zh-CN" sz="800" b="0" i="0" dirty="0">
                <a:solidFill>
                  <a:srgbClr val="000000"/>
                </a:solidFill>
                <a:effectLst/>
                <a:highlight>
                  <a:srgbClr val="FFFFFF"/>
                </a:highlight>
                <a:latin typeface="NovelPro-regular"/>
              </a:rPr>
              <a:t>》</a:t>
            </a:r>
            <a:r>
              <a:rPr lang="zh-CN" altLang="en-US" sz="800" b="0" i="0" dirty="0">
                <a:solidFill>
                  <a:srgbClr val="000000"/>
                </a:solidFill>
                <a:effectLst/>
                <a:highlight>
                  <a:srgbClr val="FFFFFF"/>
                </a:highlight>
                <a:latin typeface="NovelPro-regular"/>
              </a:rPr>
              <a:t>中，爱情让你失明，让你生病，最终导致疯狂、自我迷失和死亡，就像一部古老戏剧那样，具有不可阻挡的力量。</a:t>
            </a:r>
            <a:endParaRPr lang="en-US" altLang="zh-CN" sz="800" b="0" i="0" dirty="0">
              <a:solidFill>
                <a:srgbClr val="000000"/>
              </a:solidFill>
              <a:effectLst/>
              <a:highlight>
                <a:srgbClr val="FFFFFF"/>
              </a:highlight>
              <a:latin typeface="NovelPro-regular"/>
            </a:endParaRPr>
          </a:p>
          <a:p>
            <a:pPr algn="l"/>
            <a:endParaRPr lang="en-US" altLang="zh-CN" sz="800" dirty="0">
              <a:solidFill>
                <a:srgbClr val="000000"/>
              </a:solidFill>
              <a:highlight>
                <a:srgbClr val="FFFFFF"/>
              </a:highlight>
              <a:latin typeface="NovelPro-regular"/>
            </a:endParaRPr>
          </a:p>
          <a:p>
            <a:r>
              <a:rPr lang="en-GB" sz="800" b="0" i="0" dirty="0" err="1">
                <a:solidFill>
                  <a:srgbClr val="000000"/>
                </a:solidFill>
                <a:effectLst/>
                <a:highlight>
                  <a:srgbClr val="FFFF00"/>
                </a:highlight>
                <a:latin typeface="Akzidenz-Grotesk-Pro-medium"/>
              </a:rPr>
              <a:t>Glück</a:t>
            </a:r>
            <a:r>
              <a:rPr lang="en-GB" sz="800" b="0" i="0" dirty="0">
                <a:solidFill>
                  <a:srgbClr val="000000"/>
                </a:solidFill>
                <a:effectLst/>
                <a:highlight>
                  <a:srgbClr val="FFFF00"/>
                </a:highlight>
                <a:latin typeface="Akzidenz-Grotesk-Pro-medium"/>
              </a:rPr>
              <a:t>, Spiel, </a:t>
            </a:r>
            <a:r>
              <a:rPr lang="en-GB" sz="800" b="0" i="0" dirty="0" err="1">
                <a:solidFill>
                  <a:srgbClr val="000000"/>
                </a:solidFill>
                <a:effectLst/>
                <a:highlight>
                  <a:srgbClr val="FFFF00"/>
                </a:highlight>
                <a:latin typeface="Akzidenz-Grotesk-Pro-medium"/>
              </a:rPr>
              <a:t>Zwang</a:t>
            </a:r>
            <a:endParaRPr lang="zh-CN" altLang="en-US" sz="800" b="0" i="0" dirty="0">
              <a:solidFill>
                <a:srgbClr val="000000"/>
              </a:solidFill>
              <a:effectLst/>
              <a:highlight>
                <a:srgbClr val="FFFFFF"/>
              </a:highlight>
              <a:latin typeface="NovelPro-regular"/>
            </a:endParaRPr>
          </a:p>
          <a:p>
            <a:pPr algn="l"/>
            <a:r>
              <a:rPr lang="zh-CN" altLang="en-US" sz="800" b="1" i="0" dirty="0">
                <a:solidFill>
                  <a:srgbClr val="000000"/>
                </a:solidFill>
                <a:effectLst/>
                <a:highlight>
                  <a:srgbClr val="FFFFFF"/>
                </a:highlight>
                <a:latin typeface="Akzidenz-Grotesk-Pro-regular"/>
              </a:rPr>
              <a:t>普希金在他的故事中以“黑桃皇后意味着秘密的恶意”作为题词。柴可夫斯基会同意这句话与他的歌剧有关吗？</a:t>
            </a:r>
            <a:endParaRPr lang="zh-CN" altLang="en-US" sz="800" b="0" i="0" dirty="0">
              <a:solidFill>
                <a:srgbClr val="000000"/>
              </a:solidFill>
              <a:effectLst/>
              <a:highlight>
                <a:srgbClr val="FFFFFF"/>
              </a:highlight>
              <a:latin typeface="NovelPro-regular"/>
            </a:endParaRPr>
          </a:p>
          <a:p>
            <a:pPr algn="l"/>
            <a:r>
              <a:rPr lang="zh-CN" altLang="en-US" sz="800" b="0" i="0" dirty="0">
                <a:solidFill>
                  <a:srgbClr val="000000"/>
                </a:solidFill>
                <a:effectLst/>
                <a:highlight>
                  <a:srgbClr val="FFFFFF"/>
                </a:highlight>
                <a:latin typeface="NovelPro-regular"/>
              </a:rPr>
              <a:t>萨姆</a:t>
            </a:r>
            <a:r>
              <a:rPr lang="en-US" altLang="zh-CN" sz="800" b="0" i="0" dirty="0">
                <a:solidFill>
                  <a:srgbClr val="000000"/>
                </a:solidFill>
                <a:effectLst/>
                <a:highlight>
                  <a:srgbClr val="FFFFFF"/>
                </a:highlight>
                <a:latin typeface="NovelPro-regular"/>
              </a:rPr>
              <a:t>·</a:t>
            </a:r>
            <a:r>
              <a:rPr lang="zh-CN" altLang="en-US" sz="800" b="0" i="0" dirty="0">
                <a:solidFill>
                  <a:srgbClr val="000000"/>
                </a:solidFill>
                <a:effectLst/>
                <a:highlight>
                  <a:srgbClr val="FFFFFF"/>
                </a:highlight>
                <a:latin typeface="NovelPro-regular"/>
              </a:rPr>
              <a:t>布朗：在柴可夫斯基的作品中，赫尔曼的痴迷更加明显地凸显出来，这从他第一次听说纸牌秘密的那一刻起就影响着他。当托姆斯基最初在民谣中谈到这一点时，他相当随意地提到了伯爵夫人的绰号“黑桃皇后”。然后这个名字实际上就不再被提及了，但它深深地印在了赫尔曼的脑海里，以至于他最终把赌注押在了黑桃皇后而不是 </a:t>
            </a:r>
            <a:r>
              <a:rPr lang="en-GB" sz="800" b="0" i="0" dirty="0">
                <a:solidFill>
                  <a:srgbClr val="000000"/>
                </a:solidFill>
                <a:effectLst/>
                <a:highlight>
                  <a:srgbClr val="FFFFFF"/>
                </a:highlight>
                <a:latin typeface="NovelPro-regular"/>
              </a:rPr>
              <a:t>A </a:t>
            </a:r>
            <a:r>
              <a:rPr lang="zh-CN" altLang="en-US" sz="800" b="0" i="0" dirty="0">
                <a:solidFill>
                  <a:srgbClr val="000000"/>
                </a:solidFill>
                <a:effectLst/>
                <a:highlight>
                  <a:srgbClr val="FFFFFF"/>
                </a:highlight>
                <a:latin typeface="NovelPro-regular"/>
              </a:rPr>
              <a:t>上，从而输掉了一切。对于柴可夫斯基来说，“黑桃皇后”代表着无法逃脱的命运。归根结底，这部歌剧讲述的是那些拼命试图逃避命运的人物，尽管他们实际上知道这是不可能的。这就是这部作品如此令人兴奋的原因。所有三个主角都在情节过程中死亡，有趣的是，他们似乎从一开始就感受到了这一点。这就是这部歌剧如此独特和迷人的原因。</a:t>
            </a:r>
            <a:endParaRPr lang="en-US" altLang="zh-CN" sz="800" b="0" i="0" dirty="0">
              <a:solidFill>
                <a:srgbClr val="000000"/>
              </a:solidFill>
              <a:effectLst/>
              <a:highlight>
                <a:srgbClr val="FFFFFF"/>
              </a:highlight>
              <a:latin typeface="NovelPro-regular"/>
            </a:endParaRPr>
          </a:p>
          <a:p>
            <a:pPr algn="l"/>
            <a:endParaRPr lang="zh-CN" altLang="en-US" sz="800" b="0" i="0" dirty="0">
              <a:solidFill>
                <a:srgbClr val="000000"/>
              </a:solidFill>
              <a:effectLst/>
              <a:highlight>
                <a:srgbClr val="FFFFFF"/>
              </a:highlight>
              <a:latin typeface="NovelPro-regular"/>
            </a:endParaRPr>
          </a:p>
          <a:p>
            <a:pPr algn="l"/>
            <a:r>
              <a:rPr lang="zh-CN" altLang="en-US" sz="800" b="1" i="0" dirty="0">
                <a:solidFill>
                  <a:srgbClr val="000000"/>
                </a:solidFill>
                <a:effectLst/>
                <a:highlight>
                  <a:srgbClr val="FFFFFF"/>
                </a:highlight>
                <a:latin typeface="Akzidenz-Grotesk-Pro-regular"/>
              </a:rPr>
              <a:t>这与以扑克牌命名的故事有何关系？</a:t>
            </a:r>
            <a:endParaRPr lang="zh-CN" altLang="en-US" sz="800" b="0" i="0" dirty="0">
              <a:solidFill>
                <a:srgbClr val="000000"/>
              </a:solidFill>
              <a:effectLst/>
              <a:highlight>
                <a:srgbClr val="FFFFFF"/>
              </a:highlight>
              <a:latin typeface="NovelPro-regular"/>
            </a:endParaRPr>
          </a:p>
          <a:p>
            <a:pPr algn="l"/>
            <a:r>
              <a:rPr lang="zh-CN" altLang="en-US" sz="800" b="0" i="0" dirty="0">
                <a:solidFill>
                  <a:srgbClr val="000000"/>
                </a:solidFill>
                <a:effectLst/>
                <a:highlight>
                  <a:srgbClr val="FFFFFF"/>
                </a:highlight>
                <a:latin typeface="NovelPro-regular"/>
              </a:rPr>
              <a:t>这种笼罩一切的宿命论也可以在当时扑克牌的象征意义中找到。 </a:t>
            </a:r>
            <a:r>
              <a:rPr lang="en-US" altLang="zh-CN" sz="800" b="0" i="0" dirty="0">
                <a:solidFill>
                  <a:srgbClr val="000000"/>
                </a:solidFill>
                <a:effectLst/>
                <a:highlight>
                  <a:srgbClr val="FFFFFF"/>
                </a:highlight>
                <a:latin typeface="NovelPro-regular"/>
              </a:rPr>
              <a:t>19</a:t>
            </a:r>
            <a:r>
              <a:rPr lang="zh-CN" altLang="en-US" sz="800" b="0" i="0" dirty="0">
                <a:solidFill>
                  <a:srgbClr val="000000"/>
                </a:solidFill>
                <a:effectLst/>
                <a:highlight>
                  <a:srgbClr val="FFFFFF"/>
                </a:highlight>
                <a:latin typeface="NovelPro-regular"/>
              </a:rPr>
              <a:t>世纪，塔罗牌等算命牌的铺设十分普遍，扑克牌普遍被认为具有某种神奇的东西。因此，人们可以认为黑桃皇后代表着不好的东西的想法是很普遍的。命运不可动摇的理念也体现在剧情中所玩的纸牌游戏</a:t>
            </a:r>
            <a:r>
              <a:rPr lang="en-GB" sz="800" b="0" i="0" dirty="0" err="1">
                <a:solidFill>
                  <a:srgbClr val="000000"/>
                </a:solidFill>
                <a:effectLst/>
                <a:highlight>
                  <a:srgbClr val="FFFFFF"/>
                </a:highlight>
                <a:latin typeface="NovelPro-regular"/>
              </a:rPr>
              <a:t>Pharo</a:t>
            </a:r>
            <a:r>
              <a:rPr lang="zh-CN" altLang="en-US" sz="800" b="0" i="0" dirty="0">
                <a:solidFill>
                  <a:srgbClr val="000000"/>
                </a:solidFill>
                <a:effectLst/>
                <a:highlight>
                  <a:srgbClr val="FFFFFF"/>
                </a:highlight>
                <a:latin typeface="NovelPro-regular"/>
              </a:rPr>
              <a:t>中。一旦洗牌，结果就无法改变。这是极少数受绝对机会影响的游戏之一。所以你不能像扑克甚至二十一点那样使用战术和策略，但这纯粹是运气问题。然而，正如我们从一开始就了解到的那样，赫尔曼整晚都在赌桌上观看一轮牌而不玩牌，仿佛他正在寻找一种安全赢得游戏的方法。但没有这样的办法。他自己从不下注一分钱，这一事实表明赫尔曼极度厌恶风险。由于这种谨慎，他从未与丽莎说过话，尽管他对丽莎如此着迷。赫尔曼是一个不采取行动的观察者。与纸牌游戏一样，他对丽莎的痴迷更多的是对丽莎的痴迷，而不是真正的爱情。当他得知伯爵夫人的卡牌秘密后，这一切都突然发生了变化。现在他敢于用他的爱来面对丽莎，而以前他只是观察，甚至是跟踪。</a:t>
            </a:r>
            <a:endParaRPr lang="en-US" altLang="zh-CN" sz="800" b="0" i="0" dirty="0">
              <a:solidFill>
                <a:srgbClr val="000000"/>
              </a:solidFill>
              <a:effectLst/>
              <a:highlight>
                <a:srgbClr val="FFFFFF"/>
              </a:highlight>
              <a:latin typeface="NovelPro-regular"/>
            </a:endParaRPr>
          </a:p>
          <a:p>
            <a:pPr algn="l"/>
            <a:endParaRPr lang="zh-CN" altLang="en-US" sz="800" b="0" i="0" dirty="0">
              <a:solidFill>
                <a:srgbClr val="000000"/>
              </a:solidFill>
              <a:effectLst/>
              <a:highlight>
                <a:srgbClr val="FFFFFF"/>
              </a:highlight>
              <a:latin typeface="NovelPro-regular"/>
            </a:endParaRPr>
          </a:p>
        </p:txBody>
      </p:sp>
      <p:sp>
        <p:nvSpPr>
          <p:cNvPr id="2" name="Textfeld 2">
            <a:extLst>
              <a:ext uri="{FF2B5EF4-FFF2-40B4-BE49-F238E27FC236}">
                <a16:creationId xmlns:a16="http://schemas.microsoft.com/office/drawing/2014/main" id="{F66104AB-4438-A336-F90D-79A2007CD9B9}"/>
              </a:ext>
            </a:extLst>
          </p:cNvPr>
          <p:cNvSpPr txBox="1"/>
          <p:nvPr/>
        </p:nvSpPr>
        <p:spPr>
          <a:xfrm>
            <a:off x="4953000" y="0"/>
            <a:ext cx="4621386" cy="6494085"/>
          </a:xfrm>
          <a:prstGeom prst="rect">
            <a:avLst/>
          </a:prstGeom>
          <a:noFill/>
        </p:spPr>
        <p:txBody>
          <a:bodyPr wrap="square">
            <a:spAutoFit/>
          </a:bodyPr>
          <a:lstStyle/>
          <a:p>
            <a:pPr algn="l"/>
            <a:r>
              <a:rPr lang="zh-CN" altLang="en-US" sz="800" b="1" i="0" dirty="0">
                <a:solidFill>
                  <a:srgbClr val="000000"/>
                </a:solidFill>
                <a:effectLst/>
                <a:highlight>
                  <a:srgbClr val="FFFFFF"/>
                </a:highlight>
                <a:latin typeface="Akzidenz-Grotesk-Pro-regular"/>
              </a:rPr>
              <a:t>卡牌秘密的故事究竟是什么触发了赫尔曼从此经历了如此强烈的性格转变？</a:t>
            </a:r>
            <a:endParaRPr lang="zh-CN" altLang="en-US" sz="800" b="0" i="0" dirty="0">
              <a:solidFill>
                <a:srgbClr val="000000"/>
              </a:solidFill>
              <a:effectLst/>
              <a:highlight>
                <a:srgbClr val="FFFFFF"/>
              </a:highlight>
              <a:latin typeface="NovelPro-regular"/>
            </a:endParaRPr>
          </a:p>
          <a:p>
            <a:pPr algn="l"/>
            <a:r>
              <a:rPr lang="zh-CN" altLang="en-US" sz="800" b="0" i="0" dirty="0">
                <a:solidFill>
                  <a:srgbClr val="000000"/>
                </a:solidFill>
                <a:effectLst/>
                <a:highlight>
                  <a:srgbClr val="FFFFFF"/>
                </a:highlight>
                <a:latin typeface="NovelPro-regular"/>
              </a:rPr>
              <a:t>社会进步、繁荣的希望。正如我们向他展示的那样，赫尔曼甚至没有自己的房间，而是住在军营的宿舍里。他渴望过一种一直被拒绝的生活，因为他的地位而被排除在外。虽然他和富豪圈有接触，但他并不是真正的富豪圈的一部分。他最终在赌桌上下注的钱就是他所有的财富，这些财富是他攒下来的，或者</a:t>
            </a:r>
            <a:r>
              <a:rPr lang="en-US" altLang="zh-CN" sz="800" b="0" i="0" dirty="0">
                <a:solidFill>
                  <a:srgbClr val="000000"/>
                </a:solidFill>
                <a:effectLst/>
                <a:highlight>
                  <a:srgbClr val="FFFFFF"/>
                </a:highlight>
                <a:latin typeface="NovelPro-regular"/>
              </a:rPr>
              <a:t>——</a:t>
            </a:r>
            <a:r>
              <a:rPr lang="zh-CN" altLang="en-US" sz="800" b="0" i="0" dirty="0">
                <a:solidFill>
                  <a:srgbClr val="000000"/>
                </a:solidFill>
                <a:effectLst/>
                <a:highlight>
                  <a:srgbClr val="FFFFFF"/>
                </a:highlight>
                <a:latin typeface="NovelPro-regular"/>
              </a:rPr>
              <a:t>如果我们用普希金的话</a:t>
            </a:r>
            <a:r>
              <a:rPr lang="en-US" altLang="zh-CN" sz="800" b="0" i="0" dirty="0">
                <a:solidFill>
                  <a:srgbClr val="000000"/>
                </a:solidFill>
                <a:effectLst/>
                <a:highlight>
                  <a:srgbClr val="FFFFFF"/>
                </a:highlight>
                <a:latin typeface="NovelPro-regular"/>
              </a:rPr>
              <a:t>——</a:t>
            </a:r>
            <a:r>
              <a:rPr lang="zh-CN" altLang="en-US" sz="800" b="0" i="0" dirty="0">
                <a:solidFill>
                  <a:srgbClr val="000000"/>
                </a:solidFill>
                <a:effectLst/>
                <a:highlight>
                  <a:srgbClr val="FFFFFF"/>
                </a:highlight>
                <a:latin typeface="NovelPro-regular"/>
              </a:rPr>
              <a:t>从他父亲那里继承的。与今天相比，买一辆小型车可能</a:t>
            </a:r>
          </a:p>
          <a:p>
            <a:pPr algn="l"/>
            <a:r>
              <a:rPr lang="zh-CN" altLang="en-US" sz="800" b="0" i="0" dirty="0">
                <a:solidFill>
                  <a:srgbClr val="000000"/>
                </a:solidFill>
                <a:effectLst/>
                <a:highlight>
                  <a:srgbClr val="FFFFFF"/>
                </a:highlight>
                <a:latin typeface="NovelPro-regular"/>
              </a:rPr>
              <a:t>足够了，但远不足以让你辞掉工作靠它生活。今天，我们可以很好地理解这种中间状态，一方面能够参与繁荣，但另一方面又生活不稳定。我不知道德国的数字，但英国的平均收入约为每年 </a:t>
            </a:r>
            <a:r>
              <a:rPr lang="en-US" altLang="zh-CN" sz="800" b="0" i="0" dirty="0">
                <a:solidFill>
                  <a:srgbClr val="000000"/>
                </a:solidFill>
                <a:effectLst/>
                <a:highlight>
                  <a:srgbClr val="FFFFFF"/>
                </a:highlight>
                <a:latin typeface="NovelPro-regular"/>
              </a:rPr>
              <a:t>30,000 </a:t>
            </a:r>
            <a:r>
              <a:rPr lang="zh-CN" altLang="en-US" sz="800" b="0" i="0" dirty="0">
                <a:solidFill>
                  <a:srgbClr val="000000"/>
                </a:solidFill>
                <a:effectLst/>
                <a:highlight>
                  <a:srgbClr val="FFFFFF"/>
                </a:highlight>
                <a:latin typeface="NovelPro-regular"/>
              </a:rPr>
              <a:t>英镑。因此，你可以从 </a:t>
            </a:r>
            <a:r>
              <a:rPr lang="en-US" altLang="zh-CN" sz="800" b="0" i="0" dirty="0">
                <a:solidFill>
                  <a:srgbClr val="000000"/>
                </a:solidFill>
                <a:effectLst/>
                <a:highlight>
                  <a:srgbClr val="FFFFFF"/>
                </a:highlight>
                <a:latin typeface="NovelPro-regular"/>
              </a:rPr>
              <a:t>20 </a:t>
            </a:r>
            <a:r>
              <a:rPr lang="zh-CN" altLang="en-US" sz="800" b="0" i="0" dirty="0">
                <a:solidFill>
                  <a:srgbClr val="000000"/>
                </a:solidFill>
                <a:effectLst/>
                <a:highlight>
                  <a:srgbClr val="FFFFFF"/>
                </a:highlight>
                <a:latin typeface="NovelPro-regular"/>
              </a:rPr>
              <a:t>岁工作到 </a:t>
            </a:r>
            <a:r>
              <a:rPr lang="en-US" altLang="zh-CN" sz="800" b="0" i="0" dirty="0">
                <a:solidFill>
                  <a:srgbClr val="000000"/>
                </a:solidFill>
                <a:effectLst/>
                <a:highlight>
                  <a:srgbClr val="FFFFFF"/>
                </a:highlight>
                <a:latin typeface="NovelPro-regular"/>
              </a:rPr>
              <a:t>65 </a:t>
            </a:r>
            <a:r>
              <a:rPr lang="zh-CN" altLang="en-US" sz="800" b="0" i="0" dirty="0">
                <a:solidFill>
                  <a:srgbClr val="000000"/>
                </a:solidFill>
                <a:effectLst/>
                <a:highlight>
                  <a:srgbClr val="FFFFFF"/>
                </a:highlight>
                <a:latin typeface="NovelPro-regular"/>
              </a:rPr>
              <a:t>岁，连续工作 </a:t>
            </a:r>
            <a:r>
              <a:rPr lang="en-US" altLang="zh-CN" sz="800" b="0" i="0" dirty="0">
                <a:solidFill>
                  <a:srgbClr val="000000"/>
                </a:solidFill>
                <a:effectLst/>
                <a:highlight>
                  <a:srgbClr val="FFFFFF"/>
                </a:highlight>
                <a:latin typeface="NovelPro-regular"/>
              </a:rPr>
              <a:t>45 </a:t>
            </a:r>
            <a:r>
              <a:rPr lang="zh-CN" altLang="en-US" sz="800" b="0" i="0" dirty="0">
                <a:solidFill>
                  <a:srgbClr val="000000"/>
                </a:solidFill>
                <a:effectLst/>
                <a:highlight>
                  <a:srgbClr val="FFFFFF"/>
                </a:highlight>
                <a:latin typeface="NovelPro-regular"/>
              </a:rPr>
              <a:t>年，但仍然一无所有。从这个意义上说，赫尔曼是一个普通人，他的工作收入只够维持体面的生活，但仅此而已。同样，他作为一个仍然在社会中度过大量时间的局外人的地位使他很容易理解，因为我们都知道被排除在某种情况之外的感觉。</a:t>
            </a:r>
            <a:endParaRPr lang="en-US" altLang="zh-CN" sz="800" b="0" i="0" dirty="0">
              <a:solidFill>
                <a:srgbClr val="000000"/>
              </a:solidFill>
              <a:effectLst/>
              <a:highlight>
                <a:srgbClr val="FFFFFF"/>
              </a:highlight>
              <a:latin typeface="NovelPro-regular"/>
            </a:endParaRPr>
          </a:p>
          <a:p>
            <a:pPr algn="l"/>
            <a:endParaRPr lang="en-US" altLang="zh-CN" sz="800" b="0" i="0" dirty="0">
              <a:solidFill>
                <a:srgbClr val="000000"/>
              </a:solidFill>
              <a:effectLst/>
              <a:highlight>
                <a:srgbClr val="FFFFFF"/>
              </a:highlight>
              <a:latin typeface="NovelPro-regular"/>
            </a:endParaRPr>
          </a:p>
          <a:p>
            <a:pPr algn="l"/>
            <a:r>
              <a:rPr lang="zh-CN" altLang="en-US" sz="800" b="1" i="0" dirty="0">
                <a:solidFill>
                  <a:srgbClr val="000000"/>
                </a:solidFill>
                <a:effectLst/>
                <a:highlight>
                  <a:srgbClr val="FFFFFF"/>
                </a:highlight>
                <a:latin typeface="Akzidenz-Grotesk-Pro-regular"/>
              </a:rPr>
              <a:t>赫尔曼只是社会的受害者还是他对自己的处境负有责任？</a:t>
            </a:r>
            <a:endParaRPr lang="zh-CN" altLang="en-US" sz="800" b="0" i="0" dirty="0">
              <a:solidFill>
                <a:srgbClr val="000000"/>
              </a:solidFill>
              <a:effectLst/>
              <a:highlight>
                <a:srgbClr val="FFFFFF"/>
              </a:highlight>
              <a:latin typeface="NovelPro-regular"/>
            </a:endParaRPr>
          </a:p>
          <a:p>
            <a:pPr algn="l"/>
            <a:r>
              <a:rPr lang="zh-CN" altLang="en-US" sz="800" b="0" i="0" dirty="0">
                <a:solidFill>
                  <a:srgbClr val="000000"/>
                </a:solidFill>
                <a:effectLst/>
                <a:highlight>
                  <a:srgbClr val="FFFFFF"/>
                </a:highlight>
                <a:latin typeface="NovelPro-regular"/>
              </a:rPr>
              <a:t>赫尔曼的问题在于，他总是想：如果我只有这个或那个，那么我终于会幸福了。但我们知道那样你不会高兴。谈到与 </a:t>
            </a:r>
            <a:r>
              <a:rPr lang="en-GB" sz="800" b="0" i="0" dirty="0">
                <a:solidFill>
                  <a:srgbClr val="000000"/>
                </a:solidFill>
                <a:effectLst/>
                <a:highlight>
                  <a:srgbClr val="FFFFFF"/>
                </a:highlight>
                <a:latin typeface="NovelPro-regular"/>
              </a:rPr>
              <a:t>PIQUE DAME </a:t>
            </a:r>
            <a:r>
              <a:rPr lang="zh-CN" altLang="en-US" sz="800" b="0" i="0" dirty="0">
                <a:solidFill>
                  <a:srgbClr val="000000"/>
                </a:solidFill>
                <a:effectLst/>
                <a:highlight>
                  <a:srgbClr val="FFFFFF"/>
                </a:highlight>
                <a:latin typeface="NovelPro-regular"/>
              </a:rPr>
              <a:t>创作同时出现的精神分析，他有一个内部问题，但将其投射到外部。因为在他的认知里，他身边的每个人永远都是胜利者。他在第一个场景中遇到的杰列茨基代表了赫尔曼想要的一切。他富有，享有威望，还与赫尔曼所渴望的女人订婚。随着我们的进展，我们看到杰列茨基也不高兴，因为丽莎没有向他表达他所希望的爱。但赫尔曼却忽略了这些，他只在别人身上看到了他们生活中完美的一面。当你看看 </a:t>
            </a:r>
            <a:r>
              <a:rPr lang="en-GB" sz="800" b="0" i="0" dirty="0">
                <a:solidFill>
                  <a:srgbClr val="000000"/>
                </a:solidFill>
                <a:effectLst/>
                <a:highlight>
                  <a:srgbClr val="FFFFFF"/>
                </a:highlight>
                <a:latin typeface="NovelPro-regular"/>
              </a:rPr>
              <a:t>Instagram </a:t>
            </a:r>
            <a:r>
              <a:rPr lang="zh-CN" altLang="en-US" sz="800" b="0" i="0" dirty="0">
                <a:solidFill>
                  <a:srgbClr val="000000"/>
                </a:solidFill>
                <a:effectLst/>
                <a:highlight>
                  <a:srgbClr val="FFFFFF"/>
                </a:highlight>
                <a:latin typeface="NovelPro-regular"/>
              </a:rPr>
              <a:t>等社交媒体平台时，这种看法当然很流行，每个人都假装彼此拥有完美的生活：完美的关系、在最好的餐厅吃饭、持续的假期。我们知道这不是全部事实，但赫尔曼生活在一种 </a:t>
            </a:r>
            <a:r>
              <a:rPr lang="en-GB" sz="800" b="0" i="0" dirty="0">
                <a:solidFill>
                  <a:srgbClr val="000000"/>
                </a:solidFill>
                <a:effectLst/>
                <a:highlight>
                  <a:srgbClr val="FFFFFF"/>
                </a:highlight>
                <a:latin typeface="NovelPro-regular"/>
              </a:rPr>
              <a:t>Instagram </a:t>
            </a:r>
            <a:r>
              <a:rPr lang="zh-CN" altLang="en-US" sz="800" b="0" i="0" dirty="0">
                <a:solidFill>
                  <a:srgbClr val="000000"/>
                </a:solidFill>
                <a:effectLst/>
                <a:highlight>
                  <a:srgbClr val="FFFFFF"/>
                </a:highlight>
                <a:latin typeface="NovelPro-regular"/>
              </a:rPr>
              <a:t>现实中，他只在别人身上看到了自己所没有的东西。令人兴奋的是，赫尔曼想要进入丽莎试图逃离的世界。丽莎拥有地位、金钱和与关心她的男人建立终生浪漫伴侣关系的前景。丽莎恰恰限制了赫尔曼所渴望的东西。她因此感到压抑。这就是为什么赫尔曼作为这个世界之外的人激起了她的兴趣。她许诺的男人杰列茨基（</a:t>
            </a:r>
            <a:r>
              <a:rPr lang="en-GB" sz="800" b="0" i="0" dirty="0" err="1">
                <a:solidFill>
                  <a:srgbClr val="000000"/>
                </a:solidFill>
                <a:effectLst/>
                <a:highlight>
                  <a:srgbClr val="FFFFFF"/>
                </a:highlight>
                <a:latin typeface="NovelPro-regular"/>
              </a:rPr>
              <a:t>Jeletsky</a:t>
            </a:r>
            <a:r>
              <a:rPr lang="en-GB" sz="800" b="0" i="0" dirty="0">
                <a:solidFill>
                  <a:srgbClr val="000000"/>
                </a:solidFill>
                <a:effectLst/>
                <a:highlight>
                  <a:srgbClr val="FFFFFF"/>
                </a:highlight>
                <a:latin typeface="NovelPro-regular"/>
              </a:rPr>
              <a:t>）</a:t>
            </a:r>
            <a:r>
              <a:rPr lang="zh-CN" altLang="en-US" sz="800" b="0" i="0" dirty="0">
                <a:solidFill>
                  <a:srgbClr val="000000"/>
                </a:solidFill>
                <a:effectLst/>
                <a:highlight>
                  <a:srgbClr val="FFFFFF"/>
                </a:highlight>
                <a:latin typeface="NovelPro-regular"/>
              </a:rPr>
              <a:t>很有魅力，很有名气，富有，而且情绪稳定。在第二幕著名的咏叹调中，他以一种充满爱意的方式表达了他对丽莎的感情，但仍然完全受到控制。他向她解释说，他不想主宰或压迫她。另一方面，还有赫尔曼，他从窗户闯入她的卧室，像歌德笔下的维特一样浪漫。这对她影响深远，因为这打破了她视为监狱的日常生活。</a:t>
            </a:r>
            <a:endParaRPr lang="en-US" altLang="zh-CN" sz="800" b="0" i="0" dirty="0">
              <a:solidFill>
                <a:srgbClr val="000000"/>
              </a:solidFill>
              <a:effectLst/>
              <a:highlight>
                <a:srgbClr val="FFFFFF"/>
              </a:highlight>
              <a:latin typeface="NovelPro-regular"/>
            </a:endParaRPr>
          </a:p>
          <a:p>
            <a:pPr algn="l"/>
            <a:endParaRPr lang="zh-CN" altLang="en-US" sz="800" b="0" i="0" dirty="0">
              <a:solidFill>
                <a:srgbClr val="000000"/>
              </a:solidFill>
              <a:effectLst/>
              <a:highlight>
                <a:srgbClr val="FFFFFF"/>
              </a:highlight>
              <a:latin typeface="NovelPro-regular"/>
            </a:endParaRPr>
          </a:p>
          <a:p>
            <a:pPr algn="l"/>
            <a:r>
              <a:rPr lang="zh-CN" altLang="en-US" sz="800" b="1" i="0" dirty="0">
                <a:solidFill>
                  <a:srgbClr val="000000"/>
                </a:solidFill>
                <a:effectLst/>
                <a:highlight>
                  <a:srgbClr val="FFFFFF"/>
                </a:highlight>
                <a:latin typeface="Akzidenz-Grotesk-Pro-regular"/>
              </a:rPr>
              <a:t>那么丽莎是否正在寻找像赫尔曼这样的人来了解这种热情呢？</a:t>
            </a:r>
            <a:endParaRPr lang="zh-CN" altLang="en-US" sz="800" b="0" i="0" dirty="0">
              <a:solidFill>
                <a:srgbClr val="000000"/>
              </a:solidFill>
              <a:effectLst/>
              <a:highlight>
                <a:srgbClr val="FFFFFF"/>
              </a:highlight>
              <a:latin typeface="NovelPro-regular"/>
            </a:endParaRPr>
          </a:p>
          <a:p>
            <a:pPr algn="l"/>
            <a:r>
              <a:rPr lang="zh-CN" altLang="en-US" sz="800" b="0" i="0" dirty="0">
                <a:solidFill>
                  <a:srgbClr val="000000"/>
                </a:solidFill>
                <a:effectLst/>
                <a:highlight>
                  <a:srgbClr val="FFFFFF"/>
                </a:highlight>
                <a:latin typeface="NovelPro-regular"/>
              </a:rPr>
              <a:t>相反，我认为丽莎已经感受到这种热情很长时间了，但从未能够表达出来。我们看到她和她的朋友们一起唱坎佐纳曲和民歌。但当她独自一人时，她就会爆发出令人难以置信的热情咏叹调。我们看到她清楚地表达了一些她只能做的事情，因为她注视着赫尔曼的眼睛，而她以前只能从远处看到赫尔曼的眼睛。这次与赫尔曼的相遇，是她情感的觉醒。 </a:t>
            </a:r>
            <a:r>
              <a:rPr lang="en-US" altLang="zh-CN" sz="800" b="0" i="0" dirty="0">
                <a:solidFill>
                  <a:srgbClr val="000000"/>
                </a:solidFill>
                <a:effectLst/>
                <a:highlight>
                  <a:srgbClr val="FFFFFF"/>
                </a:highlight>
                <a:latin typeface="NovelPro-regular"/>
              </a:rPr>
              <a:t>《</a:t>
            </a:r>
            <a:r>
              <a:rPr lang="en-GB" sz="800" b="0" i="0" dirty="0">
                <a:solidFill>
                  <a:srgbClr val="000000"/>
                </a:solidFill>
                <a:effectLst/>
                <a:highlight>
                  <a:srgbClr val="FFFFFF"/>
                </a:highlight>
                <a:latin typeface="NovelPro-regular"/>
              </a:rPr>
              <a:t>DAME OF SPICES》</a:t>
            </a:r>
            <a:r>
              <a:rPr lang="zh-CN" altLang="en-US" sz="800" b="0" i="0" dirty="0">
                <a:solidFill>
                  <a:srgbClr val="000000"/>
                </a:solidFill>
                <a:effectLst/>
                <a:highlight>
                  <a:srgbClr val="FFFFFF"/>
                </a:highlight>
                <a:latin typeface="NovelPro-regular"/>
              </a:rPr>
              <a:t>描绘的世界以强大的榜样为主导。每个人在这个社会中都有自己的位置，我们在第一个场景中与孩子们一起展示了这一点，他们代表了一种模型社会。丽莎正在努力摆脱这个世界。</a:t>
            </a:r>
            <a:endParaRPr lang="en-US" altLang="zh-CN" sz="800" b="0" i="0" dirty="0">
              <a:solidFill>
                <a:srgbClr val="000000"/>
              </a:solidFill>
              <a:effectLst/>
              <a:highlight>
                <a:srgbClr val="FFFFFF"/>
              </a:highlight>
              <a:latin typeface="NovelPro-regular"/>
            </a:endParaRPr>
          </a:p>
          <a:p>
            <a:pPr algn="l"/>
            <a:endParaRPr lang="zh-CN" altLang="en-US" sz="800" b="0" i="0" dirty="0">
              <a:solidFill>
                <a:srgbClr val="000000"/>
              </a:solidFill>
              <a:effectLst/>
              <a:highlight>
                <a:srgbClr val="FFFFFF"/>
              </a:highlight>
              <a:latin typeface="NovelPro-regular"/>
            </a:endParaRPr>
          </a:p>
          <a:p>
            <a:pPr algn="l"/>
            <a:r>
              <a:rPr lang="zh-CN" altLang="en-US" sz="800" b="1" i="0" dirty="0">
                <a:solidFill>
                  <a:srgbClr val="000000"/>
                </a:solidFill>
                <a:effectLst/>
                <a:highlight>
                  <a:srgbClr val="FFFFFF"/>
                </a:highlight>
                <a:latin typeface="Akzidenz-Grotesk-Pro-regular"/>
              </a:rPr>
              <a:t>这些世界也反映在音乐中吗？</a:t>
            </a:r>
            <a:endParaRPr lang="zh-CN" altLang="en-US" sz="800" b="0" i="0" dirty="0">
              <a:solidFill>
                <a:srgbClr val="000000"/>
              </a:solidFill>
              <a:effectLst/>
              <a:highlight>
                <a:srgbClr val="FFFFFF"/>
              </a:highlight>
              <a:latin typeface="NovelPro-regular"/>
            </a:endParaRPr>
          </a:p>
          <a:p>
            <a:pPr algn="l"/>
            <a:r>
              <a:rPr lang="zh-CN" altLang="en-US" sz="800" b="0" i="0" dirty="0">
                <a:solidFill>
                  <a:srgbClr val="000000"/>
                </a:solidFill>
                <a:effectLst/>
                <a:highlight>
                  <a:srgbClr val="FFFFFF"/>
                </a:highlight>
                <a:latin typeface="NovelPro-regular"/>
              </a:rPr>
              <a:t>柴可夫斯基成功地走着一条令人愉快的钢丝：一方面，他将各种风格的音乐拼凑在一起，但另一方面，他能够将这些部分结合得如此之好，以至于不同世界之间的快速变化似乎非常有机。这也是由于这首曲子的密度令人难以置信，其中没有一个音符太多。这音乐里没有脂肪。声音通常非常具有说明性，不同的社交圈或环境通过间接的音乐引用来传达。一开始我们会听到进行曲，或者后来在军营里听到纹身，但也有更多不寻常的离题。例如，</a:t>
            </a:r>
            <a:r>
              <a:rPr lang="en-US" altLang="zh-CN" sz="800" b="0" i="0" dirty="0">
                <a:solidFill>
                  <a:srgbClr val="000000"/>
                </a:solidFill>
                <a:effectLst/>
                <a:highlight>
                  <a:srgbClr val="FFFFFF"/>
                </a:highlight>
                <a:latin typeface="NovelPro-regular"/>
              </a:rPr>
              <a:t>《</a:t>
            </a:r>
            <a:r>
              <a:rPr lang="zh-CN" altLang="en-US" sz="800" b="0" i="0" dirty="0">
                <a:solidFill>
                  <a:srgbClr val="000000"/>
                </a:solidFill>
                <a:effectLst/>
                <a:highlight>
                  <a:srgbClr val="FFFFFF"/>
                </a:highlight>
                <a:latin typeface="NovelPro-regular"/>
              </a:rPr>
              <a:t>伯爵夫人之歌</a:t>
            </a:r>
            <a:r>
              <a:rPr lang="en-US" altLang="zh-CN" sz="800" b="0" i="0" dirty="0">
                <a:solidFill>
                  <a:srgbClr val="000000"/>
                </a:solidFill>
                <a:effectLst/>
                <a:highlight>
                  <a:srgbClr val="FFFFFF"/>
                </a:highlight>
                <a:latin typeface="NovelPro-regular"/>
              </a:rPr>
              <a:t>》</a:t>
            </a:r>
            <a:r>
              <a:rPr lang="zh-CN" altLang="en-US" sz="800" b="0" i="0" dirty="0">
                <a:solidFill>
                  <a:srgbClr val="000000"/>
                </a:solidFill>
                <a:effectLst/>
                <a:highlight>
                  <a:srgbClr val="FFFFFF"/>
                </a:highlight>
                <a:latin typeface="NovelPro-regular"/>
              </a:rPr>
              <a:t>中她沉浸在巴黎沙龙生活的回忆中，引用了比利时安德烈</a:t>
            </a:r>
            <a:r>
              <a:rPr lang="en-US" altLang="zh-CN" sz="800" b="0" i="0" dirty="0">
                <a:solidFill>
                  <a:srgbClr val="000000"/>
                </a:solidFill>
                <a:effectLst/>
                <a:highlight>
                  <a:srgbClr val="FFFFFF"/>
                </a:highlight>
                <a:latin typeface="NovelPro-regular"/>
              </a:rPr>
              <a:t>·</a:t>
            </a:r>
            <a:r>
              <a:rPr lang="zh-CN" altLang="en-US" sz="800" b="0" i="0" dirty="0">
                <a:solidFill>
                  <a:srgbClr val="000000"/>
                </a:solidFill>
                <a:effectLst/>
                <a:highlight>
                  <a:srgbClr val="FFFFFF"/>
                </a:highlight>
                <a:latin typeface="NovelPro-regular"/>
              </a:rPr>
              <a:t>格雷特里 </a:t>
            </a:r>
            <a:r>
              <a:rPr lang="en-US" altLang="zh-CN" sz="800" b="0" i="0" dirty="0">
                <a:solidFill>
                  <a:srgbClr val="000000"/>
                </a:solidFill>
                <a:effectLst/>
                <a:highlight>
                  <a:srgbClr val="FFFFFF"/>
                </a:highlight>
                <a:latin typeface="NovelPro-regular"/>
              </a:rPr>
              <a:t>1784 </a:t>
            </a:r>
            <a:r>
              <a:rPr lang="zh-CN" altLang="en-US" sz="800" b="0" i="0" dirty="0">
                <a:solidFill>
                  <a:srgbClr val="000000"/>
                </a:solidFill>
                <a:effectLst/>
                <a:highlight>
                  <a:srgbClr val="FFFFFF"/>
                </a:highlight>
                <a:latin typeface="NovelPro-regular"/>
              </a:rPr>
              <a:t>年的一部歌剧，打开了一个完全独立的领域。不仅因为她突然用法语唱歌，还因为音乐在整体背景下听起来几乎是外国的。对于</a:t>
            </a:r>
            <a:r>
              <a:rPr lang="en-US" altLang="zh-CN" sz="800" b="0" i="0" dirty="0">
                <a:solidFill>
                  <a:srgbClr val="000000"/>
                </a:solidFill>
                <a:effectLst/>
                <a:highlight>
                  <a:srgbClr val="FFFFFF"/>
                </a:highlight>
                <a:latin typeface="NovelPro-regular"/>
              </a:rPr>
              <a:t>19</a:t>
            </a:r>
            <a:r>
              <a:rPr lang="zh-CN" altLang="en-US" sz="800" b="0" i="0" dirty="0">
                <a:solidFill>
                  <a:srgbClr val="000000"/>
                </a:solidFill>
                <a:effectLst/>
                <a:highlight>
                  <a:srgbClr val="FFFFFF"/>
                </a:highlight>
                <a:latin typeface="NovelPro-regular"/>
              </a:rPr>
              <a:t>世纪末的观众来说，这一定与今天在歌剧中听到“</a:t>
            </a:r>
            <a:r>
              <a:rPr lang="en-GB" sz="800" b="0" i="0" dirty="0">
                <a:solidFill>
                  <a:srgbClr val="000000"/>
                </a:solidFill>
                <a:effectLst/>
                <a:highlight>
                  <a:srgbClr val="FFFFFF"/>
                </a:highlight>
                <a:latin typeface="NovelPro-regular"/>
              </a:rPr>
              <a:t>Non, je ne </a:t>
            </a:r>
            <a:r>
              <a:rPr lang="en-GB" sz="800" b="0" i="0" dirty="0" err="1">
                <a:solidFill>
                  <a:srgbClr val="000000"/>
                </a:solidFill>
                <a:effectLst/>
                <a:highlight>
                  <a:srgbClr val="FFFFFF"/>
                </a:highlight>
                <a:latin typeface="NovelPro-regular"/>
              </a:rPr>
              <a:t>pleasurete</a:t>
            </a:r>
            <a:r>
              <a:rPr lang="en-GB" sz="800" b="0" i="0" dirty="0">
                <a:solidFill>
                  <a:srgbClr val="000000"/>
                </a:solidFill>
                <a:effectLst/>
                <a:highlight>
                  <a:srgbClr val="FFFFFF"/>
                </a:highlight>
                <a:latin typeface="NovelPro-regular"/>
              </a:rPr>
              <a:t> </a:t>
            </a:r>
            <a:r>
              <a:rPr lang="en-GB" sz="800" b="0" i="0" dirty="0" err="1">
                <a:solidFill>
                  <a:srgbClr val="000000"/>
                </a:solidFill>
                <a:effectLst/>
                <a:highlight>
                  <a:srgbClr val="FFFFFF"/>
                </a:highlight>
                <a:latin typeface="NovelPro-regular"/>
              </a:rPr>
              <a:t>rien</a:t>
            </a:r>
            <a:r>
              <a:rPr lang="en-GB" sz="800" b="0" i="0" dirty="0">
                <a:solidFill>
                  <a:srgbClr val="000000"/>
                </a:solidFill>
                <a:effectLst/>
                <a:highlight>
                  <a:srgbClr val="FFFFFF"/>
                </a:highlight>
                <a:latin typeface="NovelPro-regular"/>
              </a:rPr>
              <a:t>”</a:t>
            </a:r>
            <a:r>
              <a:rPr lang="zh-CN" altLang="en-US" sz="800" b="0" i="0" dirty="0">
                <a:solidFill>
                  <a:srgbClr val="000000"/>
                </a:solidFill>
                <a:effectLst/>
                <a:highlight>
                  <a:srgbClr val="FFFFFF"/>
                </a:highlight>
                <a:latin typeface="NovelPro-regular"/>
              </a:rPr>
              <a:t>这样的香颂有同样的效果。另一个例子是前面提到的丽莎卧室里的民歌，当时就被明确认为是这样的。音乐引语应该始终以幽默的方式来理解，这开辟了令人愉快和有趣的段落的可能性。卧室场景延续了上一张照片的戏剧性结局，其中风暴肆虐，伴随着赫尔曼撕裂的情绪。这里的戏剧结构是情感的过山车。不久之后，我们看到丽莎的朋友们玩得很开心，这有一定的幽默感。但这也被打破了，因为在他们中间有孤独而忧郁的丽莎。赫尔曼以前在海滨长廊上也遇到过这种情况，合唱团在那里唱着美丽的阳光灿烂的日子。这个想法是，强迫的幸福可能成为压迫的工具。丽莎和赫尔曼都经历过这种压迫。当他们相遇时，他们不再愿意忍受这些，而是​​想要追求他们的真实感受，他们的激情。</a:t>
            </a:r>
          </a:p>
          <a:p>
            <a:pPr algn="l"/>
            <a:endParaRPr lang="zh-CN" altLang="en-US" sz="800" b="0" i="0" dirty="0">
              <a:solidFill>
                <a:srgbClr val="000000"/>
              </a:solidFill>
              <a:effectLst/>
              <a:highlight>
                <a:srgbClr val="FFFFFF"/>
              </a:highlight>
              <a:latin typeface="NovelPro-regular"/>
            </a:endParaRPr>
          </a:p>
        </p:txBody>
      </p:sp>
    </p:spTree>
    <p:extLst>
      <p:ext uri="{BB962C8B-B14F-4D97-AF65-F5344CB8AC3E}">
        <p14:creationId xmlns:p14="http://schemas.microsoft.com/office/powerpoint/2010/main" val="3756993701"/>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TotalTime>
  <Words>7653</Words>
  <Application>Microsoft Macintosh PowerPoint</Application>
  <PresentationFormat>A4 Paper (210x297 mm)</PresentationFormat>
  <Paragraphs>94</Paragraphs>
  <Slides>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vt:i4>
      </vt:variant>
    </vt:vector>
  </HeadingPairs>
  <TitlesOfParts>
    <vt:vector size="12" baseType="lpstr">
      <vt:lpstr>Akzidenz-Grotesk-Pro-medium</vt:lpstr>
      <vt:lpstr>Akzidenz-Grotesk-Pro-regular</vt:lpstr>
      <vt:lpstr>NovelPro-regular</vt:lpstr>
      <vt:lpstr>Arial</vt:lpstr>
      <vt:lpstr>Calibri</vt:lpstr>
      <vt:lpstr>Calibri Light</vt:lpstr>
      <vt:lpstr>Helvetica Neue</vt:lpstr>
      <vt:lpstr>Office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Bai, Zehui</dc:creator>
  <cp:lastModifiedBy>Microsoft Office User</cp:lastModifiedBy>
  <cp:revision>132</cp:revision>
  <cp:lastPrinted>2024-03-30T09:28:44Z</cp:lastPrinted>
  <dcterms:created xsi:type="dcterms:W3CDTF">2022-11-07T20:45:57Z</dcterms:created>
  <dcterms:modified xsi:type="dcterms:W3CDTF">2024-03-30T09:32:00Z</dcterms:modified>
</cp:coreProperties>
</file>