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
  </p:notesMasterIdLst>
  <p:sldIdLst>
    <p:sldId id="491" r:id="rId2"/>
    <p:sldId id="493" r:id="rId3"/>
    <p:sldId id="494" r:id="rId4"/>
    <p:sldId id="495" r:id="rId5"/>
    <p:sldId id="496" r:id="rId6"/>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25" autoAdjust="0"/>
    <p:restoredTop sz="94660"/>
  </p:normalViewPr>
  <p:slideViewPr>
    <p:cSldViewPr snapToGrid="0">
      <p:cViewPr varScale="1">
        <p:scale>
          <a:sx n="110" d="100"/>
          <a:sy n="110" d="100"/>
        </p:scale>
        <p:origin x="1296" y="168"/>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7/17/25</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7/17/25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7/17/25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7/17/25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7/17/25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7/17/25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7/17/25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27DB03-87A1-BDF3-443F-3DAB64ED9C13}"/>
              </a:ext>
            </a:extLst>
          </p:cNvPr>
          <p:cNvSpPr txBox="1"/>
          <p:nvPr/>
        </p:nvSpPr>
        <p:spPr>
          <a:xfrm>
            <a:off x="81023" y="149111"/>
            <a:ext cx="4953964" cy="3000821"/>
          </a:xfrm>
          <a:prstGeom prst="rect">
            <a:avLst/>
          </a:prstGeom>
          <a:noFill/>
        </p:spPr>
        <p:txBody>
          <a:bodyPr wrap="square">
            <a:spAutoFit/>
          </a:bodyPr>
          <a:lstStyle/>
          <a:p>
            <a:r>
              <a:rPr lang="en-GB" sz="900" dirty="0"/>
              <a:t>《The Times Are Racing》</a:t>
            </a:r>
            <a:r>
              <a:rPr lang="zh-CN" altLang="en-US" sz="900" dirty="0"/>
              <a:t>揭开了汉堡芭蕾舞团新演出的序幕，通过四位著名编舞家</a:t>
            </a:r>
            <a:r>
              <a:rPr lang="en-US" altLang="zh-CN" sz="900" dirty="0"/>
              <a:t>——</a:t>
            </a:r>
            <a:r>
              <a:rPr lang="en-GB" sz="900" dirty="0"/>
              <a:t>Pina </a:t>
            </a:r>
            <a:r>
              <a:rPr lang="en-GB" sz="900" dirty="0" err="1"/>
              <a:t>Bausch、Hans</a:t>
            </a:r>
            <a:r>
              <a:rPr lang="en-GB" sz="900" dirty="0"/>
              <a:t> van </a:t>
            </a:r>
            <a:r>
              <a:rPr lang="en-GB" sz="900" dirty="0" err="1"/>
              <a:t>Manen、Demis</a:t>
            </a:r>
            <a:r>
              <a:rPr lang="en-GB" sz="900" dirty="0"/>
              <a:t> Volpi</a:t>
            </a:r>
            <a:r>
              <a:rPr lang="zh-CN" altLang="en-US" sz="900" dirty="0"/>
              <a:t>和</a:t>
            </a:r>
            <a:r>
              <a:rPr lang="en-GB" sz="900" dirty="0"/>
              <a:t>Justin Peck</a:t>
            </a:r>
            <a:r>
              <a:rPr lang="zh-CN" altLang="en-US" sz="900" dirty="0"/>
              <a:t>的作品，展现了过去五十年的舞蹈发展。这不仅是一场视觉盛宴，更是一段穿越时空的艺术旅程，尤其是对</a:t>
            </a:r>
            <a:r>
              <a:rPr lang="en-GB" sz="900" dirty="0"/>
              <a:t>John Neumeier</a:t>
            </a:r>
            <a:r>
              <a:rPr lang="zh-CN" altLang="en-US" sz="900" dirty="0"/>
              <a:t>在过去五十年中对汉堡芭蕾舞团的巨大影响的致敬。</a:t>
            </a:r>
          </a:p>
          <a:p>
            <a:r>
              <a:rPr lang="en-GB" sz="900" dirty="0"/>
              <a:t>Pina Bausch</a:t>
            </a:r>
            <a:r>
              <a:rPr lang="zh-CN" altLang="en-US" sz="900" dirty="0"/>
              <a:t>的</a:t>
            </a:r>
            <a:r>
              <a:rPr lang="en-US" altLang="zh-CN" sz="900" dirty="0"/>
              <a:t>《</a:t>
            </a:r>
            <a:r>
              <a:rPr lang="en-GB" sz="900" dirty="0"/>
              <a:t>Adagio》</a:t>
            </a:r>
            <a:r>
              <a:rPr lang="zh-CN" altLang="en-US" sz="900" dirty="0"/>
              <a:t>重现了</a:t>
            </a:r>
            <a:r>
              <a:rPr lang="en-US" altLang="zh-CN" sz="900" dirty="0"/>
              <a:t>1974</a:t>
            </a:r>
            <a:r>
              <a:rPr lang="zh-CN" altLang="en-US" sz="900" dirty="0"/>
              <a:t>年她的经典之作</a:t>
            </a:r>
            <a:r>
              <a:rPr lang="en-US" altLang="zh-CN" sz="900" dirty="0"/>
              <a:t>《</a:t>
            </a:r>
            <a:r>
              <a:rPr lang="en-GB" sz="900" dirty="0"/>
              <a:t>Adagio——Gustav Mahler</a:t>
            </a:r>
            <a:r>
              <a:rPr lang="zh-CN" altLang="en-US" sz="900" dirty="0"/>
              <a:t>的五首歌</a:t>
            </a:r>
            <a:r>
              <a:rPr lang="en-US" altLang="zh-CN" sz="900" dirty="0"/>
              <a:t>》</a:t>
            </a:r>
            <a:r>
              <a:rPr lang="zh-CN" altLang="en-US" sz="900" dirty="0"/>
              <a:t>。作品让人感受到浓烈的孤独和无助，舞者似乎在逃避某种命运，展现了一种无处可逃的绝望感。</a:t>
            </a:r>
            <a:r>
              <a:rPr lang="en-GB" sz="900" dirty="0"/>
              <a:t>Volpi</a:t>
            </a:r>
            <a:r>
              <a:rPr lang="zh-CN" altLang="en-US" sz="900" dirty="0"/>
              <a:t>通过这部作品传达了时间的流逝与时代的变迁，仿佛在引导观众回到那个初始的时刻，提醒大家舞蹈不仅仅是美的展示，也是一种情感的表达。</a:t>
            </a:r>
          </a:p>
          <a:p>
            <a:r>
              <a:rPr lang="zh-CN" altLang="en-US" sz="900" dirty="0"/>
              <a:t>接下来的</a:t>
            </a:r>
            <a:r>
              <a:rPr lang="en-GB" sz="900" dirty="0"/>
              <a:t>Hans van </a:t>
            </a:r>
            <a:r>
              <a:rPr lang="en-GB" sz="900" dirty="0" err="1"/>
              <a:t>Manen</a:t>
            </a:r>
            <a:r>
              <a:rPr lang="zh-CN" altLang="en-US" sz="900" dirty="0"/>
              <a:t>的</a:t>
            </a:r>
            <a:r>
              <a:rPr lang="en-US" altLang="zh-CN" sz="900" dirty="0"/>
              <a:t>《</a:t>
            </a:r>
            <a:r>
              <a:rPr lang="en-GB" sz="900" dirty="0"/>
              <a:t>Variations for Two Couples》</a:t>
            </a:r>
            <a:r>
              <a:rPr lang="zh-CN" altLang="en-US" sz="900" dirty="0"/>
              <a:t>则展示了另一种编舞风格。在看似相同的两对舞者中，每个人的个性都通过细微的动作和姿态得以凸显，表现了人与人之间微妙的关系。</a:t>
            </a:r>
            <a:r>
              <a:rPr lang="en-GB" sz="900" dirty="0"/>
              <a:t>Van </a:t>
            </a:r>
            <a:r>
              <a:rPr lang="en-GB" sz="900" dirty="0" err="1"/>
              <a:t>Manen</a:t>
            </a:r>
            <a:r>
              <a:rPr lang="zh-CN" altLang="en-US" sz="900" dirty="0"/>
              <a:t>以精妙的编排和丰富的情感层次让观众在简约中品味出深刻的内涵。</a:t>
            </a:r>
          </a:p>
          <a:p>
            <a:r>
              <a:rPr lang="en-GB" sz="900" dirty="0" err="1"/>
              <a:t>Demis</a:t>
            </a:r>
            <a:r>
              <a:rPr lang="en-GB" sz="900" dirty="0"/>
              <a:t> Volpi</a:t>
            </a:r>
            <a:r>
              <a:rPr lang="zh-CN" altLang="en-US" sz="900" dirty="0"/>
              <a:t>的</a:t>
            </a:r>
            <a:r>
              <a:rPr lang="en-US" altLang="zh-CN" sz="900" dirty="0"/>
              <a:t>《</a:t>
            </a:r>
            <a:r>
              <a:rPr lang="en-GB" sz="900" dirty="0"/>
              <a:t>The Thing With Feathers》</a:t>
            </a:r>
            <a:r>
              <a:rPr lang="zh-CN" altLang="en-US" sz="900" dirty="0"/>
              <a:t>则是一首情感的安魂曲，基于</a:t>
            </a:r>
            <a:r>
              <a:rPr lang="en-GB" sz="900" dirty="0"/>
              <a:t>Richard Strauss</a:t>
            </a:r>
            <a:r>
              <a:rPr lang="zh-CN" altLang="en-US" sz="900" dirty="0"/>
              <a:t>的</a:t>
            </a:r>
            <a:r>
              <a:rPr lang="en-US" altLang="zh-CN" sz="900" dirty="0"/>
              <a:t>《</a:t>
            </a:r>
            <a:r>
              <a:rPr lang="en-GB" sz="900" dirty="0" err="1"/>
              <a:t>Metamorphosen</a:t>
            </a:r>
            <a:r>
              <a:rPr lang="en-GB" sz="900" dirty="0"/>
              <a:t>》。</a:t>
            </a:r>
            <a:r>
              <a:rPr lang="zh-CN" altLang="en-US" sz="900" dirty="0"/>
              <a:t>这部作品带有强烈的抒情性，仿佛是在战争后的废墟中寻找希望，尽管整体情绪是沉重的，但通过优美的舞蹈语汇传达了一丝温暖和希望，恰如其名，给观众留下了深刻的印象。</a:t>
            </a:r>
          </a:p>
          <a:p>
            <a:r>
              <a:rPr lang="zh-CN" altLang="en-US" sz="900" dirty="0"/>
              <a:t>最后，</a:t>
            </a:r>
            <a:r>
              <a:rPr lang="en-GB" sz="900" dirty="0"/>
              <a:t>Justin Peck</a:t>
            </a:r>
            <a:r>
              <a:rPr lang="zh-CN" altLang="en-US" sz="900" dirty="0"/>
              <a:t>的</a:t>
            </a:r>
            <a:r>
              <a:rPr lang="en-US" altLang="zh-CN" sz="900" dirty="0"/>
              <a:t>《</a:t>
            </a:r>
            <a:r>
              <a:rPr lang="en-GB" sz="900" dirty="0"/>
              <a:t>The Times Are Racing》</a:t>
            </a:r>
            <a:r>
              <a:rPr lang="zh-CN" altLang="en-US" sz="900" dirty="0"/>
              <a:t>为整个晚会画上了充满活力的句号。这部作品节奏明快，充满了年轻气息，用运动鞋替代传统芭蕾舞鞋的设计打破了传统的芭蕾美学，令人耳目一新。它为汉堡的观众带来了美国风格的舞蹈表达，充满了力量与激情。</a:t>
            </a:r>
          </a:p>
          <a:p>
            <a:r>
              <a:rPr lang="zh-CN" altLang="en-US" sz="900" dirty="0"/>
              <a:t>整场演出通过四位编舞家的作品，将过去与未来交织在一起，既致敬了汉堡芭蕾舞团辉煌的历史，也展现了未来的无限可能。</a:t>
            </a:r>
            <a:r>
              <a:rPr lang="en-GB" sz="900" dirty="0"/>
              <a:t>Volpi</a:t>
            </a:r>
            <a:r>
              <a:rPr lang="zh-CN" altLang="en-US" sz="900" dirty="0"/>
              <a:t>作为新任芭蕾舞团总监，成功完成了从</a:t>
            </a:r>
            <a:r>
              <a:rPr lang="en-GB" sz="900" dirty="0"/>
              <a:t>Neumeier</a:t>
            </a:r>
            <a:r>
              <a:rPr lang="zh-CN" altLang="en-US" sz="900" dirty="0"/>
              <a:t>时代到新时代的平稳过渡，而</a:t>
            </a:r>
            <a:r>
              <a:rPr lang="en-US" altLang="zh-CN" sz="900" dirty="0"/>
              <a:t>《</a:t>
            </a:r>
            <a:r>
              <a:rPr lang="en-GB" sz="900" dirty="0"/>
              <a:t>The Times Are Racing》</a:t>
            </a:r>
            <a:r>
              <a:rPr lang="zh-CN" altLang="en-US" sz="900" dirty="0"/>
              <a:t>无疑是一次充满创新与传统融合的完美展示。</a:t>
            </a:r>
          </a:p>
        </p:txBody>
      </p:sp>
      <p:sp>
        <p:nvSpPr>
          <p:cNvPr id="5" name="TextBox 4">
            <a:extLst>
              <a:ext uri="{FF2B5EF4-FFF2-40B4-BE49-F238E27FC236}">
                <a16:creationId xmlns:a16="http://schemas.microsoft.com/office/drawing/2014/main" id="{C1C17D72-8992-AB50-D85E-F09C49436BC4}"/>
              </a:ext>
            </a:extLst>
          </p:cNvPr>
          <p:cNvSpPr txBox="1"/>
          <p:nvPr/>
        </p:nvSpPr>
        <p:spPr>
          <a:xfrm>
            <a:off x="5034987" y="398924"/>
            <a:ext cx="4953964" cy="4801314"/>
          </a:xfrm>
          <a:prstGeom prst="rect">
            <a:avLst/>
          </a:prstGeom>
          <a:noFill/>
        </p:spPr>
        <p:txBody>
          <a:bodyPr wrap="square">
            <a:spAutoFit/>
          </a:bodyPr>
          <a:lstStyle/>
          <a:p>
            <a:r>
              <a:rPr lang="en-DE" sz="900" dirty="0"/>
              <a:t>舞蹈的麦加</a:t>
            </a:r>
            <a:r>
              <a:rPr lang="zh-CN" altLang="en-US" sz="900" dirty="0"/>
              <a:t> </a:t>
            </a:r>
            <a:r>
              <a:rPr lang="en-GB" sz="900" b="0" i="0" dirty="0">
                <a:solidFill>
                  <a:srgbClr val="000000"/>
                </a:solidFill>
                <a:effectLst/>
                <a:latin typeface="Nexa W04"/>
              </a:rPr>
              <a:t>EIN MEKKA DES TANZES</a:t>
            </a:r>
            <a:endParaRPr lang="en-DE" sz="900" dirty="0"/>
          </a:p>
          <a:p>
            <a:endParaRPr lang="en-DE" sz="900" dirty="0"/>
          </a:p>
          <a:p>
            <a:r>
              <a:rPr lang="en-DE" sz="900" dirty="0"/>
              <a:t>作者：Vivien Arnold</a:t>
            </a:r>
          </a:p>
          <a:p>
            <a:endParaRPr lang="en-DE" sz="900" dirty="0"/>
          </a:p>
          <a:p>
            <a:r>
              <a:rPr lang="en-DE" sz="900" dirty="0"/>
              <a:t>在过去的50年里，几乎没有哪种艺术形式像舞蹈那样在德国迅速发展。从1970年到2024年，德国成为了舞蹈的“麦加”；来自世界各地的编舞家纷纷涌入这个国家，得益于各联邦州和地方政府独一无二的文化资助，创造了一片丰富多样、令人羡慕的舞蹈文化景观。以下是对近代舞蹈历史的一次简要回顾——当然无法做到全面详尽：</a:t>
            </a:r>
          </a:p>
          <a:p>
            <a:endParaRPr lang="en-DE" sz="900" dirty="0"/>
          </a:p>
          <a:p>
            <a:r>
              <a:rPr lang="en-DE" sz="900" dirty="0"/>
              <a:t>1971年，Hans van Manen在莱茵芭蕾舞团首演了作品《Keep Going》；这是这位荷兰编舞家首次在邻国德国创作。德国成了他的第二个艺术故乡；莱茵芭蕾舞团和斯图加特芭蕾舞团将这位多才多艺的编舞家的大量代表作纳入剧目，从而深刻影响了这些舞团的演出安排和美学。</a:t>
            </a:r>
          </a:p>
          <a:p>
            <a:endParaRPr lang="en-DE" sz="900" dirty="0"/>
          </a:p>
          <a:p>
            <a:r>
              <a:rPr lang="en-DE" sz="900" dirty="0"/>
              <a:t>1973年，Pina Bausch被任命为伍珀塔尔舞台剧院的芭蕾部门主管；同年，John Neumeier成为汉堡国家歌剧院的芭蕾艺术总监。两人共同书写了舞蹈史：Bausch通过发明并将舞蹈剧场这一全新形式推向国际，而Neumeier则通过革新叙事芭蕾，创作出宏大交响和宗教芭蕾，创立了自己的舞蹈学校，并将他的舞团推向了世界舞台。</a:t>
            </a:r>
          </a:p>
          <a:p>
            <a:endParaRPr lang="en-DE" sz="900" dirty="0"/>
          </a:p>
          <a:p>
            <a:r>
              <a:rPr lang="en-DE" sz="900" dirty="0"/>
              <a:t>1983年，新古典芭蕾之父George Balanchine在纽约去世。一年后，美国人William Forsythe被任命为法兰克福芭蕾舞团的艺术总监；他像Balanchine一样，彻底颠覆了古典芭蕾的观念，凭借电光火石般的芭蕾作品，在全球各大知名舞团的剧目中迅速占据了一席之地。</a:t>
            </a:r>
          </a:p>
          <a:p>
            <a:endParaRPr lang="en-DE" sz="900" dirty="0"/>
          </a:p>
          <a:p>
            <a:r>
              <a:rPr lang="en-DE" sz="900" dirty="0"/>
              <a:t>2006年，Demis Volpi，时为斯图加特芭蕾舞团成员，首次为Noverre协会编舞，这个平台曾经见证了John Neumeier和William Forsythe的早期作品。继承斯图加特的John Cranko传统，Volpi在随后的几年中通过短小的抽象作品进行实验，并以全新方式讲述感人至深的故事。2020年，他被任命为莱茵芭蕾舞团的芭蕾总监，继续与Hans van Manen合作。</a:t>
            </a:r>
          </a:p>
          <a:p>
            <a:endParaRPr lang="en-DE" sz="900" dirty="0"/>
          </a:p>
          <a:p>
            <a:r>
              <a:rPr lang="en-DE" sz="900" dirty="0"/>
              <a:t>2017年，Justin Peck，Balanchine创立的纽约城市芭蕾舞团的“编舞神童”，创作了作品《The Times Are Racing》。该作品以充满动感但也富有诗意的画面，捕捉了当今这个加速运转且日益极化的社会精神。</a:t>
            </a:r>
          </a:p>
          <a:p>
            <a:endParaRPr lang="en-DE" sz="900" dirty="0"/>
          </a:p>
          <a:p>
            <a:r>
              <a:rPr lang="en-DE" sz="900" dirty="0"/>
              <a:t>2024年，作为汉堡芭蕾舞团的新任总监，Demis Volpi邀请了Hans van Manen、Justin Peck以及Pina Bausch基金会的代表，与舞团的舞者们共同创作并排练他们的作品。这个晚会汇集了四位艺术家，他们的作品象征了过去50年的舞蹈历史。</a:t>
            </a:r>
          </a:p>
        </p:txBody>
      </p:sp>
    </p:spTree>
    <p:extLst>
      <p:ext uri="{BB962C8B-B14F-4D97-AF65-F5344CB8AC3E}">
        <p14:creationId xmlns:p14="http://schemas.microsoft.com/office/powerpoint/2010/main" val="2911313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C8390-1F94-5014-0F1B-8983DD8B48D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EF532A-17D3-C1CC-39FC-D25B30573F71}"/>
              </a:ext>
            </a:extLst>
          </p:cNvPr>
          <p:cNvSpPr txBox="1"/>
          <p:nvPr/>
        </p:nvSpPr>
        <p:spPr>
          <a:xfrm>
            <a:off x="81023" y="149111"/>
            <a:ext cx="4953964" cy="6740307"/>
          </a:xfrm>
          <a:prstGeom prst="rect">
            <a:avLst/>
          </a:prstGeom>
          <a:noFill/>
        </p:spPr>
        <p:txBody>
          <a:bodyPr wrap="square">
            <a:spAutoFit/>
          </a:bodyPr>
          <a:lstStyle/>
          <a:p>
            <a:r>
              <a:rPr lang="zh-CN" altLang="en-US" sz="900" dirty="0"/>
              <a:t>识人专家</a:t>
            </a:r>
          </a:p>
          <a:p>
            <a:r>
              <a:rPr lang="en-GB" sz="900" dirty="0"/>
              <a:t>Josephine Ann Endicott </a:t>
            </a:r>
            <a:r>
              <a:rPr lang="zh-CN" altLang="en-US" sz="900" dirty="0"/>
              <a:t>与 </a:t>
            </a:r>
            <a:r>
              <a:rPr lang="en-GB" sz="900" dirty="0"/>
              <a:t>Nathalia Schmidt </a:t>
            </a:r>
            <a:r>
              <a:rPr lang="zh-CN" altLang="en-US" sz="900" dirty="0"/>
              <a:t>的对谈</a:t>
            </a:r>
            <a:br>
              <a:rPr lang="zh-CN" altLang="en-US" sz="900" dirty="0"/>
            </a:br>
            <a:endParaRPr lang="zh-CN" altLang="en-US" sz="900" dirty="0"/>
          </a:p>
          <a:p>
            <a:r>
              <a:rPr lang="zh-CN" altLang="en-US" sz="900" dirty="0"/>
              <a:t>你能谈谈你是如何与 </a:t>
            </a:r>
            <a:r>
              <a:rPr lang="en-GB" sz="900" dirty="0"/>
              <a:t>Pina Bausch </a:t>
            </a:r>
            <a:r>
              <a:rPr lang="zh-CN" altLang="en-US" sz="900" dirty="0"/>
              <a:t>合作的吗？你是怎么认识她的？何时何地？</a:t>
            </a:r>
          </a:p>
          <a:p>
            <a:r>
              <a:rPr lang="zh-CN" altLang="en-US" sz="900" dirty="0"/>
              <a:t>那是 </a:t>
            </a:r>
            <a:r>
              <a:rPr lang="en-US" altLang="zh-CN" sz="900" dirty="0"/>
              <a:t>1973 </a:t>
            </a:r>
            <a:r>
              <a:rPr lang="zh-CN" altLang="en-US" sz="900" dirty="0"/>
              <a:t>年初。</a:t>
            </a:r>
            <a:r>
              <a:rPr lang="en-GB" sz="900" dirty="0"/>
              <a:t>Pina </a:t>
            </a:r>
            <a:r>
              <a:rPr lang="zh-CN" altLang="en-US" sz="900" dirty="0"/>
              <a:t>在伦敦科文特花园舞蹈中心的一次训练中发现了我。她当时正在为她新成立的舞团</a:t>
            </a:r>
            <a:r>
              <a:rPr lang="en-US" altLang="zh-CN" sz="900" dirty="0"/>
              <a:t>——</a:t>
            </a:r>
            <a:r>
              <a:rPr lang="zh-CN" altLang="en-US" sz="900" dirty="0"/>
              <a:t>伍珀塔尔舞蹈剧场寻找一位舞者。我们偶然相遇，但这次邂逅意义非凡。对我来说，“</a:t>
            </a:r>
            <a:r>
              <a:rPr lang="en-GB" sz="900" dirty="0"/>
              <a:t>Pina Bausch”</a:t>
            </a:r>
            <a:r>
              <a:rPr lang="zh-CN" altLang="en-US" sz="900" dirty="0"/>
              <a:t>这个名字还完全陌生。训练结束后，她连一眼都没看那块黑板。说实话，我当时几乎放弃了成为舞者的梦想。人们总说我如果再重几公斤就不适合做舞者。我刚从澳大利亚芭蕾舞团辞职，继续在伦敦工作，我想还是离开舞蹈界比较好。站在那块写满信息的黑板前，我自然地、甚至无意识地去寻找新工作。这时我拍了拍 </a:t>
            </a:r>
            <a:r>
              <a:rPr lang="en-GB" sz="900" dirty="0"/>
              <a:t>Pina </a:t>
            </a:r>
            <a:r>
              <a:rPr lang="zh-CN" altLang="en-US" sz="900" dirty="0"/>
              <a:t>的肩膀，她转过身来，我们四目相对的那一刻就像魔法或一见钟情。后来我们在科文特花园附近的一家咖啡馆见面。</a:t>
            </a:r>
            <a:r>
              <a:rPr lang="en-GB" sz="900" dirty="0"/>
              <a:t>Pina </a:t>
            </a:r>
            <a:r>
              <a:rPr lang="zh-CN" altLang="en-US" sz="900" dirty="0"/>
              <a:t>用蹩脚的英语说话，但非常深情。她立即表示想让我加入她的舞团。虽然我会说德语，但完全不知道伍珀塔尔在哪里，就说了句“</a:t>
            </a:r>
            <a:r>
              <a:rPr lang="en-GB" sz="900" dirty="0"/>
              <a:t>Ja”。</a:t>
            </a:r>
            <a:r>
              <a:rPr lang="zh-CN" altLang="en-US" sz="900" dirty="0"/>
              <a:t>那时我才 </a:t>
            </a:r>
            <a:r>
              <a:rPr lang="en-US" altLang="zh-CN" sz="900" dirty="0"/>
              <a:t>23 </a:t>
            </a:r>
            <a:r>
              <a:rPr lang="zh-CN" altLang="en-US" sz="900" dirty="0"/>
              <a:t>岁，刚到伦敦，还很害怕、孤独。现在我已经快 </a:t>
            </a:r>
            <a:r>
              <a:rPr lang="en-US" altLang="zh-CN" sz="900" dirty="0"/>
              <a:t>75 </a:t>
            </a:r>
            <a:r>
              <a:rPr lang="zh-CN" altLang="en-US" sz="900" dirty="0"/>
              <a:t>岁了。</a:t>
            </a:r>
            <a:br>
              <a:rPr lang="zh-CN" altLang="en-US" sz="900" dirty="0"/>
            </a:br>
            <a:endParaRPr lang="zh-CN" altLang="en-US" sz="900" dirty="0"/>
          </a:p>
          <a:p>
            <a:r>
              <a:rPr lang="zh-CN" altLang="en-US" sz="900" dirty="0"/>
              <a:t>你还记得对她的第一印象吗？她给你留下了怎样的印象？</a:t>
            </a:r>
          </a:p>
          <a:p>
            <a:r>
              <a:rPr lang="zh-CN" altLang="en-US" sz="900" dirty="0"/>
              <a:t>我与 </a:t>
            </a:r>
            <a:r>
              <a:rPr lang="en-GB" sz="900" dirty="0"/>
              <a:t>Pina </a:t>
            </a:r>
            <a:r>
              <a:rPr lang="zh-CN" altLang="en-US" sz="900" dirty="0"/>
              <a:t>的第一次接触令人难忘。她的自然美让我立刻印象深刻：没有化妆，头发简单地盘成一个结，她那双深邃的蓝眼睛和修长、精致、富有表现力的双手。尤其让我记得的是，她夹着一根香烟，边抽边享受，那姿态甜美、危险、迷人又带点讽刺。她的笑容中既有魅力，也有挑衅和讽刺意味。她用坚定的语气谈到她对舞蹈剧场的愿景：这是建立在人类情感之上的艺术，而不是舞蹈界中常见的虚伪。我从一开始就被她吸引了。</a:t>
            </a:r>
          </a:p>
          <a:p>
            <a:endParaRPr lang="en-US" altLang="zh-CN" sz="900" dirty="0"/>
          </a:p>
          <a:p>
            <a:r>
              <a:rPr lang="zh-CN" altLang="en-US" sz="900" dirty="0"/>
              <a:t>你是自 </a:t>
            </a:r>
            <a:r>
              <a:rPr lang="en-US" altLang="zh-CN" sz="900" dirty="0"/>
              <a:t>1973 </a:t>
            </a:r>
            <a:r>
              <a:rPr lang="zh-CN" altLang="en-US" sz="900" dirty="0"/>
              <a:t>年以来一直参与的 </a:t>
            </a:r>
            <a:r>
              <a:rPr lang="en-GB" sz="900" dirty="0"/>
              <a:t>Bausch </a:t>
            </a:r>
            <a:r>
              <a:rPr lang="zh-CN" altLang="en-US" sz="900" dirty="0"/>
              <a:t>舞者之一。是什么让你这么多年都留在伍珀塔尔？</a:t>
            </a:r>
          </a:p>
          <a:p>
            <a:r>
              <a:rPr lang="en-GB" sz="900" dirty="0"/>
              <a:t>Pina </a:t>
            </a:r>
            <a:r>
              <a:rPr lang="zh-CN" altLang="en-US" sz="900" dirty="0"/>
              <a:t>的工作方式和她具有魅力的领导风格让我印象深刻。她总是激励我、启发我。与她共事、参与她的作品让我觉得特别、有归属感，就像在家一样。她让我意识到舞台上的一切都有其意义，值得尊重。</a:t>
            </a:r>
          </a:p>
          <a:p>
            <a:endParaRPr lang="zh-CN" altLang="en-US" sz="900" dirty="0"/>
          </a:p>
          <a:p>
            <a:r>
              <a:rPr lang="zh-CN" altLang="en-US" sz="900" dirty="0"/>
              <a:t>是的，我深爱她。如果不是因为这份爱，我不会坚持这么多年，也不会愿意把这么多时间投入到她的作品中。她总是极具挑战性，有时甚至令人不堪重负。像</a:t>
            </a:r>
            <a:r>
              <a:rPr lang="en-US" altLang="zh-CN" sz="900" dirty="0"/>
              <a:t>《</a:t>
            </a:r>
            <a:r>
              <a:rPr lang="zh-CN" altLang="en-US" sz="900" dirty="0"/>
              <a:t>七宗罪</a:t>
            </a:r>
            <a:r>
              <a:rPr lang="en-US" altLang="zh-CN" sz="900" dirty="0"/>
              <a:t>》</a:t>
            </a:r>
            <a:r>
              <a:rPr lang="zh-CN" altLang="en-US" sz="900" dirty="0"/>
              <a:t>或</a:t>
            </a:r>
            <a:r>
              <a:rPr lang="en-US" altLang="zh-CN" sz="900" dirty="0"/>
              <a:t>《</a:t>
            </a:r>
            <a:r>
              <a:rPr lang="zh-CN" altLang="en-US" sz="900" dirty="0"/>
              <a:t>与你共赴黄泉</a:t>
            </a:r>
            <a:r>
              <a:rPr lang="en-US" altLang="zh-CN" sz="900" dirty="0"/>
              <a:t>》</a:t>
            </a:r>
            <a:r>
              <a:rPr lang="zh-CN" altLang="en-US" sz="900" dirty="0"/>
              <a:t>这样的作品，她总是要求我们奉献一切。作为舞者，我需要的一切都来自她。她了解我、知道我的极限。当我想退出时，她只需说句“我需要你”，“你能做到的”，“我爱你”，我就会留下。她的眼神和气场让我从无法对她说“不”。这或许是我的弱点，但我一直无法摆脱她的魅力。我完全投入于舞蹈、投入于她和我自己。我爱所有的角色。</a:t>
            </a:r>
          </a:p>
          <a:p>
            <a:endParaRPr lang="zh-CN" altLang="en-US" sz="900" dirty="0"/>
          </a:p>
          <a:p>
            <a:r>
              <a:rPr lang="zh-CN" altLang="en-US" sz="900" dirty="0"/>
              <a:t>你还记得加入她舞团的最初几年吗？你们是如何相互靠近并合作的？</a:t>
            </a:r>
          </a:p>
          <a:p>
            <a:r>
              <a:rPr lang="zh-CN" altLang="en-US" sz="900" dirty="0"/>
              <a:t>最初几年是令人兴奋又充满争论的。我们带着各自对“舞蹈”的理解和经验走到一起。这是一个打破常规的过程，我们之间时常发生冲突，这对我来说是一次巨大的学习经历，挑战了我原本对“舞蹈”的认知。</a:t>
            </a:r>
            <a:br>
              <a:rPr lang="zh-CN" altLang="en-US" sz="900" dirty="0"/>
            </a:br>
            <a:endParaRPr lang="zh-CN" altLang="en-US" sz="900" dirty="0"/>
          </a:p>
          <a:p>
            <a:r>
              <a:rPr lang="zh-CN" altLang="en-US" sz="900" dirty="0"/>
              <a:t>有几次观众在演出中发出嘘声，评论家对我们的作品撕裂评价。这需要极大的勇气，而 </a:t>
            </a:r>
            <a:r>
              <a:rPr lang="en-GB" sz="900" dirty="0"/>
              <a:t>Pina </a:t>
            </a:r>
            <a:r>
              <a:rPr lang="zh-CN" altLang="en-US" sz="900" dirty="0"/>
              <a:t>教会了我们如何面对这种环境，如何不放弃勇气。对她而言，这段时间很艰难；她甚至在深夜接到恶意电话，有人诅咒她和她的舞团在飞往亚洲的路上坠机。但她从未退缩，随着时间推移，观众也逐渐接受了我们。现在，伍珀塔尔舞蹈剧场已成为德国的文化名片。</a:t>
            </a:r>
            <a:br>
              <a:rPr lang="zh-CN" altLang="en-US" sz="900" dirty="0"/>
            </a:br>
            <a:endParaRPr lang="zh-CN" altLang="en-US" sz="900" dirty="0"/>
          </a:p>
          <a:p>
            <a:r>
              <a:rPr lang="zh-CN" altLang="en-US" sz="900" dirty="0"/>
              <a:t>重新构建像</a:t>
            </a:r>
            <a:r>
              <a:rPr lang="en-US" altLang="zh-CN" sz="900" dirty="0"/>
              <a:t>《</a:t>
            </a:r>
            <a:r>
              <a:rPr lang="en-GB" sz="900" dirty="0"/>
              <a:t>Adagio》</a:t>
            </a:r>
            <a:r>
              <a:rPr lang="zh-CN" altLang="en-US" sz="900" dirty="0"/>
              <a:t>这样的早期作品面临哪些挑战？这是自</a:t>
            </a:r>
            <a:r>
              <a:rPr lang="en-US" altLang="zh-CN" sz="900" dirty="0"/>
              <a:t>1974</a:t>
            </a:r>
            <a:r>
              <a:rPr lang="zh-CN" altLang="en-US" sz="900" dirty="0"/>
              <a:t>年</a:t>
            </a:r>
            <a:r>
              <a:rPr lang="en-US" altLang="zh-CN" sz="900" dirty="0"/>
              <a:t>12</a:t>
            </a:r>
            <a:r>
              <a:rPr lang="zh-CN" altLang="en-US" sz="900" dirty="0"/>
              <a:t>月</a:t>
            </a:r>
            <a:r>
              <a:rPr lang="en-US" altLang="zh-CN" sz="900" dirty="0"/>
              <a:t>8</a:t>
            </a:r>
            <a:r>
              <a:rPr lang="zh-CN" altLang="en-US" sz="900" dirty="0"/>
              <a:t>日首演以来首次复排。你当时也参加了首演，对吗？</a:t>
            </a:r>
          </a:p>
          <a:p>
            <a:r>
              <a:rPr lang="zh-CN" altLang="en-US" sz="900" dirty="0"/>
              <a:t>要回到 </a:t>
            </a:r>
            <a:r>
              <a:rPr lang="en-US" altLang="zh-CN" sz="900" dirty="0"/>
              <a:t>50 </a:t>
            </a:r>
            <a:r>
              <a:rPr lang="zh-CN" altLang="en-US" sz="900" dirty="0"/>
              <a:t>年前，理解当时的 </a:t>
            </a:r>
            <a:r>
              <a:rPr lang="en-GB" sz="900" dirty="0"/>
              <a:t>Pina，</a:t>
            </a:r>
            <a:r>
              <a:rPr lang="zh-CN" altLang="en-US" sz="900" dirty="0"/>
              <a:t>是一项巨大挑战。我们几乎没有照片，只有一段黑白录像。幸运的是，我有一个出色的团队：</a:t>
            </a:r>
            <a:r>
              <a:rPr lang="en-GB" sz="900" dirty="0"/>
              <a:t>Breanna O’Mara </a:t>
            </a:r>
            <a:r>
              <a:rPr lang="zh-CN" altLang="en-US" sz="900" dirty="0"/>
              <a:t>和 </a:t>
            </a:r>
            <a:r>
              <a:rPr lang="en-GB" sz="900" dirty="0"/>
              <a:t>Scott Jennings。</a:t>
            </a:r>
          </a:p>
        </p:txBody>
      </p:sp>
      <p:sp>
        <p:nvSpPr>
          <p:cNvPr id="5" name="TextBox 4">
            <a:extLst>
              <a:ext uri="{FF2B5EF4-FFF2-40B4-BE49-F238E27FC236}">
                <a16:creationId xmlns:a16="http://schemas.microsoft.com/office/drawing/2014/main" id="{1AB1667B-58E5-92E6-29F3-73D58482715E}"/>
              </a:ext>
            </a:extLst>
          </p:cNvPr>
          <p:cNvSpPr txBox="1"/>
          <p:nvPr/>
        </p:nvSpPr>
        <p:spPr>
          <a:xfrm>
            <a:off x="4953000" y="149111"/>
            <a:ext cx="4953964" cy="6878806"/>
          </a:xfrm>
          <a:prstGeom prst="rect">
            <a:avLst/>
          </a:prstGeom>
          <a:noFill/>
        </p:spPr>
        <p:txBody>
          <a:bodyPr wrap="square">
            <a:spAutoFit/>
          </a:bodyPr>
          <a:lstStyle/>
          <a:p>
            <a:r>
              <a:rPr lang="zh-CN" altLang="en-US" sz="900" dirty="0"/>
              <a:t>我们每天观看录像，每次五至六小时。要完全重现 </a:t>
            </a:r>
            <a:r>
              <a:rPr lang="en-US" altLang="zh-CN" sz="900" dirty="0"/>
              <a:t>50 </a:t>
            </a:r>
            <a:r>
              <a:rPr lang="zh-CN" altLang="en-US" sz="900" dirty="0"/>
              <a:t>年前的每一个细节是不可能的，某些即兴和自由的东西是难以复制的。即便是当年共舞的同事们也记不清所有细节，甚至连服装颜色都不确定。我们尽力接近原作。</a:t>
            </a:r>
            <a:br>
              <a:rPr lang="zh-CN" altLang="en-US" sz="900" dirty="0"/>
            </a:br>
            <a:endParaRPr lang="zh-CN" altLang="en-US" sz="900" dirty="0"/>
          </a:p>
          <a:p>
            <a:r>
              <a:rPr lang="zh-CN" altLang="en-US" sz="900" dirty="0"/>
              <a:t>你记得</a:t>
            </a:r>
            <a:r>
              <a:rPr lang="en-US" altLang="zh-CN" sz="900" dirty="0"/>
              <a:t>《</a:t>
            </a:r>
            <a:r>
              <a:rPr lang="en-GB" sz="900" dirty="0"/>
              <a:t>Adagio》</a:t>
            </a:r>
            <a:r>
              <a:rPr lang="zh-CN" altLang="en-US" sz="900" dirty="0"/>
              <a:t>的创作过程吗？</a:t>
            </a:r>
            <a:r>
              <a:rPr lang="en-GB" sz="900" dirty="0"/>
              <a:t>Pina </a:t>
            </a:r>
            <a:r>
              <a:rPr lang="zh-CN" altLang="en-US" sz="900" dirty="0"/>
              <a:t>的灵感来自哪里？她是如何与你和其他舞者合作的？</a:t>
            </a:r>
          </a:p>
          <a:p>
            <a:r>
              <a:rPr lang="zh-CN" altLang="en-US" sz="900" dirty="0"/>
              <a:t>音乐是出发点。</a:t>
            </a:r>
            <a:r>
              <a:rPr lang="en-GB" sz="900" dirty="0"/>
              <a:t>Pina </a:t>
            </a:r>
            <a:r>
              <a:rPr lang="zh-CN" altLang="en-US" sz="900" dirty="0"/>
              <a:t>选用了马勒第十交响曲的第一乐章。她本能地与音乐产生共鸣，并基于此为每位舞者分配角色和动作。和后来相比，那时我们更少地使用提升和技巧，更多是从我们舞者的回答中发展动作和场景。最初在 </a:t>
            </a:r>
            <a:r>
              <a:rPr lang="en-US" altLang="zh-CN" sz="900" dirty="0"/>
              <a:t>1978/79 </a:t>
            </a:r>
            <a:r>
              <a:rPr lang="zh-CN" altLang="en-US" sz="900" dirty="0"/>
              <a:t>年的演出中，她会问舞者各种问题，并从这些回答中编排最终的作品。</a:t>
            </a:r>
          </a:p>
          <a:p>
            <a:endParaRPr lang="zh-CN" altLang="en-US" sz="900" dirty="0"/>
          </a:p>
          <a:p>
            <a:r>
              <a:rPr lang="zh-CN" altLang="en-US" sz="900" dirty="0"/>
              <a:t>“我不关心人们如何移动，而是他们为何移动。”这句话是 </a:t>
            </a:r>
            <a:r>
              <a:rPr lang="en-GB" sz="900" dirty="0"/>
              <a:t>Pina </a:t>
            </a:r>
            <a:r>
              <a:rPr lang="zh-CN" altLang="en-US" sz="900" dirty="0"/>
              <a:t>最具代表性的语录之一，也是你们这次复排的核心。你从这部作品中感受到哪些人与人之间的关系、情感或冲突？</a:t>
            </a:r>
          </a:p>
          <a:p>
            <a:r>
              <a:rPr lang="zh-CN" altLang="en-US" sz="900" dirty="0"/>
              <a:t>舞台上的人都是真实的：十二个穿着简单日常服饰的女性，有的赤脚，有的穿凉鞋，有的有典型芭蕾发型。还有一些穿西装的男性。这部作品通过音乐展现出强烈的情绪张力</a:t>
            </a:r>
            <a:r>
              <a:rPr lang="en-US" altLang="zh-CN" sz="900" dirty="0"/>
              <a:t>——</a:t>
            </a:r>
            <a:r>
              <a:rPr lang="zh-CN" altLang="en-US" sz="900" dirty="0"/>
              <a:t>它传达出绝望，有时温柔，有时解脱，充满内心挣扎和温柔。音乐是推动力，它引发表达、扰动与绝望。它既爆发又令人感伤。至于编舞，我只能说它深入人物关系的核心。</a:t>
            </a:r>
          </a:p>
          <a:p>
            <a:endParaRPr lang="zh-CN" altLang="en-US" sz="900" dirty="0"/>
          </a:p>
          <a:p>
            <a:r>
              <a:rPr lang="en-GB" sz="900" dirty="0"/>
              <a:t>Pina </a:t>
            </a:r>
            <a:r>
              <a:rPr lang="zh-CN" altLang="en-US" sz="900" dirty="0"/>
              <a:t>曾说，她不希望人们过多地解读她的作品。当帷幕拉起，观众应全然投入于所见所闻。每个人都会有所感触，带着些许东西回家。</a:t>
            </a:r>
            <a:r>
              <a:rPr lang="en-US" altLang="zh-CN" sz="900" dirty="0"/>
              <a:t>《</a:t>
            </a:r>
            <a:r>
              <a:rPr lang="en-GB" sz="900" dirty="0"/>
              <a:t>Adagio》</a:t>
            </a:r>
            <a:r>
              <a:rPr lang="zh-CN" altLang="en-US" sz="900" dirty="0"/>
              <a:t>的开头和结尾都令人难忘：一位女性奔跑、停下、再次奔跑，最后消失在虚无中</a:t>
            </a:r>
            <a:r>
              <a:rPr lang="en-US" altLang="zh-CN" sz="900" dirty="0"/>
              <a:t>……“</a:t>
            </a:r>
            <a:r>
              <a:rPr lang="zh-CN" altLang="en-US" sz="900" dirty="0"/>
              <a:t>我们都了解，在这些关系之间展开的是什么。”这是一个会触动人心的作品，否则我们不会在 </a:t>
            </a:r>
            <a:r>
              <a:rPr lang="en-US" altLang="zh-CN" sz="900" dirty="0"/>
              <a:t>50 </a:t>
            </a:r>
            <a:r>
              <a:rPr lang="zh-CN" altLang="en-US" sz="900" dirty="0"/>
              <a:t>年后再度复排它。</a:t>
            </a:r>
          </a:p>
          <a:p>
            <a:endParaRPr lang="en-GB" sz="900" dirty="0"/>
          </a:p>
          <a:p>
            <a:r>
              <a:rPr lang="en-GB" sz="900" dirty="0"/>
              <a:t>Pina </a:t>
            </a:r>
            <a:r>
              <a:rPr lang="zh-CN" altLang="en-US" sz="900" dirty="0"/>
              <a:t>的作品创作过程始终与舞者本人的个性紧密相关。当一位新的舞者来诠释角色时，这个角色会发生怎样的变化？</a:t>
            </a:r>
          </a:p>
          <a:p>
            <a:r>
              <a:rPr lang="zh-CN" altLang="en-US" sz="900" dirty="0"/>
              <a:t>最重要的是，舞者必须是真诚的。他们首先需要摆脱芭蕾的美学。我希望他们能触及自己内在的“自我”，使其变得真实。动作不应该只是被模仿；我希望能够感受到这个角色如何融入舞者的身体，以及他</a:t>
            </a:r>
            <a:r>
              <a:rPr lang="en-US" altLang="zh-CN" sz="900" dirty="0"/>
              <a:t>/</a:t>
            </a:r>
            <a:r>
              <a:rPr lang="zh-CN" altLang="en-US" sz="900" dirty="0"/>
              <a:t>她是否留下了属于他们这一代的印记。编舞是固定的，但只有当舞者真正体验动作、而不仅仅是模仿时，它才会被赋予生命。</a:t>
            </a:r>
          </a:p>
          <a:p>
            <a:endParaRPr lang="zh-CN" altLang="en-US" sz="900" dirty="0"/>
          </a:p>
          <a:p>
            <a:r>
              <a:rPr lang="zh-CN" altLang="en-US" sz="900" dirty="0"/>
              <a:t>在 </a:t>
            </a:r>
            <a:r>
              <a:rPr lang="en-GB" sz="900" dirty="0"/>
              <a:t>Pina </a:t>
            </a:r>
            <a:r>
              <a:rPr lang="zh-CN" altLang="en-US" sz="900" dirty="0"/>
              <a:t>的作品中，一切都与人有关，与人内心的感受有关，与那些能打动他们命运的东西有关。我们彼此互动</a:t>
            </a:r>
            <a:r>
              <a:rPr lang="en-US" altLang="zh-CN" sz="900" dirty="0"/>
              <a:t>——</a:t>
            </a:r>
            <a:r>
              <a:rPr lang="zh-CN" altLang="en-US" sz="900" dirty="0"/>
              <a:t>舞蹈剧场是从生活中提炼出来的艺术。舞者们为角色注入生命！正如 </a:t>
            </a:r>
            <a:r>
              <a:rPr lang="en-GB" sz="900" dirty="0"/>
              <a:t>Pina </a:t>
            </a:r>
            <a:r>
              <a:rPr lang="zh-CN" altLang="en-US" sz="900" dirty="0"/>
              <a:t>所说：“个人经历对我来说无比重要，每一个人都是‘自由的’。”</a:t>
            </a:r>
            <a:r>
              <a:rPr lang="en-GB" sz="900" dirty="0"/>
              <a:t>Pina </a:t>
            </a:r>
            <a:r>
              <a:rPr lang="zh-CN" altLang="en-US" sz="900" dirty="0"/>
              <a:t>从不强迫人们做某件事。她是一位出色的识人专家和观察的大师。舞者的独特之处在于他们的个性以及他们如何将这些个性融入动作之中。</a:t>
            </a:r>
            <a:r>
              <a:rPr lang="en-GB" sz="900" dirty="0"/>
              <a:t>Pina </a:t>
            </a:r>
            <a:r>
              <a:rPr lang="zh-CN" altLang="en-US" sz="900" dirty="0"/>
              <a:t>的强项之一就是从舞者身上发掘出他们独一无二的东西。</a:t>
            </a:r>
            <a:endParaRPr lang="en-US" altLang="zh-CN" sz="900" dirty="0"/>
          </a:p>
          <a:p>
            <a:endParaRPr lang="zh-CN" altLang="en-US" sz="900" dirty="0"/>
          </a:p>
          <a:p>
            <a:r>
              <a:rPr lang="zh-CN" altLang="en-US" sz="900" dirty="0"/>
              <a:t>你和汉堡的舞者是如何合作的？</a:t>
            </a:r>
          </a:p>
          <a:p>
            <a:r>
              <a:rPr lang="zh-CN" altLang="en-US" sz="900" dirty="0"/>
              <a:t>舞者们都非常有兴趣和动力。他们逐渐开始理解音乐以及这部作品的意图。虽然我会向他们讲述一些这部作品的背景，但他们对音乐已经有了很好的感受。在 </a:t>
            </a:r>
            <a:r>
              <a:rPr lang="en-GB" sz="900" dirty="0"/>
              <a:t>Pina </a:t>
            </a:r>
            <a:r>
              <a:rPr lang="zh-CN" altLang="en-US" sz="900" dirty="0"/>
              <a:t>的作品中，音乐和舞蹈是不可分割的整体。舞者们在排练中敞开心扉，彼此之间已经建立起一种共同的能量。我们正在朝着一个很好的方向前进，希望用汉堡芭蕾舞团现有的演员重新赋予这部特别的作品以生命。</a:t>
            </a:r>
            <a:br>
              <a:rPr lang="zh-CN" altLang="en-US" sz="900" dirty="0"/>
            </a:br>
            <a:endParaRPr lang="zh-CN" altLang="en-US" sz="900" dirty="0"/>
          </a:p>
          <a:p>
            <a:r>
              <a:rPr lang="zh-CN" altLang="en-US" sz="900" dirty="0"/>
              <a:t>我非常期待这部作品再次登上舞台！对我而言，让 </a:t>
            </a:r>
            <a:r>
              <a:rPr lang="en-GB" sz="900" dirty="0"/>
              <a:t>Pina </a:t>
            </a:r>
            <a:r>
              <a:rPr lang="zh-CN" altLang="en-US" sz="900" dirty="0"/>
              <a:t>的早期作品不被遗忘是非常重要的。这一点对 </a:t>
            </a:r>
            <a:r>
              <a:rPr lang="en-GB" sz="900" dirty="0"/>
              <a:t>Demis Volpi </a:t>
            </a:r>
            <a:r>
              <a:rPr lang="zh-CN" altLang="en-US" sz="900" dirty="0"/>
              <a:t>也同样重要；最终，是他让我相信要承担这项具有挑战性的任务，并在汉堡复排</a:t>
            </a:r>
            <a:r>
              <a:rPr lang="en-US" altLang="zh-CN" sz="900" dirty="0"/>
              <a:t>《</a:t>
            </a:r>
            <a:r>
              <a:rPr lang="en-GB" sz="900" dirty="0"/>
              <a:t>Adagio》。</a:t>
            </a:r>
          </a:p>
          <a:p>
            <a:r>
              <a:rPr lang="zh-CN" altLang="en-US" sz="900" dirty="0"/>
              <a:t>你从一开始就参与了舞蹈剧场的历史，现在作为排练指导将 </a:t>
            </a:r>
            <a:r>
              <a:rPr lang="en-GB" sz="900" dirty="0"/>
              <a:t>Pina </a:t>
            </a:r>
            <a:r>
              <a:rPr lang="zh-CN" altLang="en-US" sz="900" dirty="0"/>
              <a:t>的作品传承给新一代。你认为，</a:t>
            </a:r>
            <a:r>
              <a:rPr lang="en-GB" sz="900" dirty="0"/>
              <a:t>Pina </a:t>
            </a:r>
            <a:r>
              <a:rPr lang="zh-CN" altLang="en-US" sz="900" dirty="0"/>
              <a:t>和她的剧团留给未来舞蹈界最重要的遗产是什么？</a:t>
            </a:r>
          </a:p>
          <a:p>
            <a:endParaRPr lang="zh-CN" altLang="en-US" sz="900" dirty="0"/>
          </a:p>
          <a:p>
            <a:r>
              <a:rPr lang="zh-CN" altLang="en-US" sz="900" dirty="0"/>
              <a:t>如果我知道就好了。让它保持鲜活！ </a:t>
            </a:r>
          </a:p>
          <a:p>
            <a:endParaRPr lang="en-US" altLang="zh-CN" sz="900" dirty="0"/>
          </a:p>
        </p:txBody>
      </p:sp>
    </p:spTree>
    <p:extLst>
      <p:ext uri="{BB962C8B-B14F-4D97-AF65-F5344CB8AC3E}">
        <p14:creationId xmlns:p14="http://schemas.microsoft.com/office/powerpoint/2010/main" val="1913690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F173C-3D1A-3CBA-53D3-4A5EACE4E05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0E8A5B5-1C76-F9A0-63A4-B68FC452FFD5}"/>
              </a:ext>
            </a:extLst>
          </p:cNvPr>
          <p:cNvSpPr txBox="1"/>
          <p:nvPr/>
        </p:nvSpPr>
        <p:spPr>
          <a:xfrm>
            <a:off x="81023" y="149111"/>
            <a:ext cx="4953964" cy="7017306"/>
          </a:xfrm>
          <a:prstGeom prst="rect">
            <a:avLst/>
          </a:prstGeom>
          <a:noFill/>
        </p:spPr>
        <p:txBody>
          <a:bodyPr wrap="square">
            <a:spAutoFit/>
          </a:bodyPr>
          <a:lstStyle/>
          <a:p>
            <a:r>
              <a:rPr lang="en-US" altLang="zh-CN" sz="900" dirty="0"/>
              <a:t>《</a:t>
            </a:r>
            <a:r>
              <a:rPr lang="en-GB" sz="900" dirty="0"/>
              <a:t>Der </a:t>
            </a:r>
            <a:r>
              <a:rPr lang="en-GB" sz="900" dirty="0" err="1"/>
              <a:t>Optimist：Hans</a:t>
            </a:r>
            <a:r>
              <a:rPr lang="en-GB" sz="900" dirty="0"/>
              <a:t> van Manen </a:t>
            </a:r>
            <a:r>
              <a:rPr lang="zh-CN" altLang="en-US" sz="900" dirty="0"/>
              <a:t>与 </a:t>
            </a:r>
            <a:r>
              <a:rPr lang="en-GB" sz="900" dirty="0"/>
              <a:t>Vivien Arnold </a:t>
            </a:r>
            <a:r>
              <a:rPr lang="zh-CN" altLang="en-US" sz="900" dirty="0"/>
              <a:t>对话</a:t>
            </a:r>
            <a:r>
              <a:rPr lang="en-US" altLang="zh-CN" sz="900" dirty="0"/>
              <a:t>》</a:t>
            </a:r>
            <a:r>
              <a:rPr lang="zh-CN" altLang="en-US" sz="900" dirty="0"/>
              <a:t>。</a:t>
            </a:r>
            <a:br>
              <a:rPr lang="zh-CN" altLang="en-US" sz="900" dirty="0"/>
            </a:br>
            <a:endParaRPr lang="zh-CN" altLang="en-US" sz="900" dirty="0"/>
          </a:p>
          <a:p>
            <a:r>
              <a:rPr lang="zh-CN" altLang="en-US" sz="900" dirty="0"/>
              <a:t>你的第一部作品是你在</a:t>
            </a:r>
            <a:r>
              <a:rPr lang="en-US" altLang="zh-CN" sz="900" dirty="0"/>
              <a:t>1957</a:t>
            </a:r>
            <a:r>
              <a:rPr lang="zh-CN" altLang="en-US" sz="900" dirty="0"/>
              <a:t>年编舞的。这是怎么回事？</a:t>
            </a:r>
          </a:p>
          <a:p>
            <a:r>
              <a:rPr lang="zh-CN" altLang="en-US" sz="900" dirty="0"/>
              <a:t>那时我是在阿姆斯特丹的国家芭蕾舞团担任舞者。当时的艺术总监是</a:t>
            </a:r>
            <a:r>
              <a:rPr lang="en-GB" sz="900" dirty="0"/>
              <a:t>Françoise </a:t>
            </a:r>
            <a:r>
              <a:rPr lang="en-GB" sz="900" dirty="0" err="1"/>
              <a:t>Adret</a:t>
            </a:r>
            <a:r>
              <a:rPr lang="en-GB" sz="900" dirty="0"/>
              <a:t>。</a:t>
            </a:r>
            <a:r>
              <a:rPr lang="zh-CN" altLang="en-US" sz="900" dirty="0"/>
              <a:t>我一直仔细观察她的编舞方式；她在音乐性方面对我影响很大。一天，我收到了来自阿姆斯特丹市的一个委托。这是件有点疯狂的事：他们让我创作一部作品，而我当时还从未创作过芭蕾舞！而且还要与一位作曲家合作，以及为</a:t>
            </a:r>
            <a:r>
              <a:rPr lang="en-US" altLang="zh-CN" sz="900" dirty="0"/>
              <a:t>20</a:t>
            </a:r>
            <a:r>
              <a:rPr lang="zh-CN" altLang="en-US" sz="900" dirty="0"/>
              <a:t>名舞者（我用了其中</a:t>
            </a:r>
            <a:r>
              <a:rPr lang="en-US" altLang="zh-CN" sz="900" dirty="0"/>
              <a:t>19</a:t>
            </a:r>
            <a:r>
              <a:rPr lang="zh-CN" altLang="en-US" sz="900" dirty="0"/>
              <a:t>位）编舞。我一直梦想成为编舞家，所以我就答应了。这部作品名叫</a:t>
            </a:r>
            <a:r>
              <a:rPr lang="en-US" altLang="zh-CN" sz="900" dirty="0"/>
              <a:t>《</a:t>
            </a:r>
            <a:r>
              <a:rPr lang="en-GB" sz="900" dirty="0" err="1"/>
              <a:t>Festgegericht</a:t>
            </a:r>
            <a:r>
              <a:rPr lang="en-GB" sz="900" dirty="0"/>
              <a:t>》，</a:t>
            </a:r>
            <a:r>
              <a:rPr lang="zh-CN" altLang="en-US" sz="900" dirty="0"/>
              <a:t>幸运的是，它成功了。它上演了</a:t>
            </a:r>
            <a:r>
              <a:rPr lang="en-US" altLang="zh-CN" sz="900" dirty="0"/>
              <a:t>300</a:t>
            </a:r>
            <a:r>
              <a:rPr lang="zh-CN" altLang="en-US" sz="900" dirty="0"/>
              <a:t>多场</a:t>
            </a:r>
            <a:r>
              <a:rPr lang="en-US" altLang="zh-CN" sz="900" dirty="0"/>
              <a:t>……</a:t>
            </a:r>
            <a:r>
              <a:rPr lang="zh-CN" altLang="en-US" sz="900" dirty="0"/>
              <a:t>之后我又接到了更多的委托。</a:t>
            </a:r>
            <a:br>
              <a:rPr lang="zh-CN" altLang="en-US" sz="900" dirty="0"/>
            </a:br>
            <a:endParaRPr lang="zh-CN" altLang="en-US" sz="900" dirty="0"/>
          </a:p>
          <a:p>
            <a:r>
              <a:rPr lang="zh-CN" altLang="en-US" sz="900" dirty="0"/>
              <a:t>你有榜样吗？</a:t>
            </a:r>
          </a:p>
          <a:p>
            <a:r>
              <a:rPr lang="zh-CN" altLang="en-US" sz="900" dirty="0"/>
              <a:t>当然是乔治</a:t>
            </a:r>
            <a:r>
              <a:rPr lang="en-US" altLang="zh-CN" sz="900" dirty="0"/>
              <a:t>·</a:t>
            </a:r>
            <a:r>
              <a:rPr lang="zh-CN" altLang="en-US" sz="900" dirty="0"/>
              <a:t>巴兰钦（</a:t>
            </a:r>
            <a:r>
              <a:rPr lang="en-GB" sz="900" dirty="0"/>
              <a:t>George Balanchine）。</a:t>
            </a:r>
            <a:r>
              <a:rPr lang="zh-CN" altLang="en-US" sz="900" dirty="0"/>
              <a:t>我主要从他那里学到了很多关于音乐性的东西。我不是用眼睛来观察他，而是用耳朵来感受。他并没有直接对我产生影响，而是一种灵感来源。这是指，如果我喜欢他一个舞步，我就会稍作修改或以别的方式使用我自己的版本。此外，视觉艺术也对我影响很大；我特别感兴趣的是当代绘画和构成主义艺术家。年轻时，我买了很多艺术品，只能按月付款来分期付清。摄影也一直吸引着我，多年来我自己也拍了不少照片。其中一些照片今天还挂在荷兰的博物馆里。</a:t>
            </a:r>
            <a:br>
              <a:rPr lang="zh-CN" altLang="en-US" sz="900" dirty="0"/>
            </a:br>
            <a:endParaRPr lang="zh-CN" altLang="en-US" sz="900" dirty="0"/>
          </a:p>
          <a:p>
            <a:r>
              <a:rPr lang="zh-CN" altLang="en-US" sz="900" dirty="0"/>
              <a:t>对你而言，一段编舞创作的出发点是什么？</a:t>
            </a:r>
          </a:p>
          <a:p>
            <a:r>
              <a:rPr lang="zh-CN" altLang="en-US" sz="900" dirty="0"/>
              <a:t>要么是音乐，要么是舞者。舞者一直是我巨大的灵感来源。**优秀的舞者不仅要有精湛的技术，同样重要的是他们要有强烈的个性！**我喜欢那些愿意冒险的舞者。只要舞者敢于尝试，我立刻就知道一个动作是否成立。可如果舞者退缩，整个编舞就会变得谨慎和呆板。我需要那些敢于投入、勇敢面对挑战的舞者。音乐也非常关键；我总是先听很多音乐，直到找到“对”的那一个。音乐给我方向和作品的结构。</a:t>
            </a:r>
          </a:p>
          <a:p>
            <a:endParaRPr lang="en-US" altLang="zh-CN" sz="900" b="1" dirty="0"/>
          </a:p>
          <a:p>
            <a:r>
              <a:rPr lang="zh-CN" altLang="en-US" sz="900" dirty="0"/>
              <a:t>很明显，你有时使用足尖鞋，有时又用平底鞋。这有什么讲究？</a:t>
            </a:r>
          </a:p>
          <a:p>
            <a:r>
              <a:rPr lang="zh-CN" altLang="en-US" sz="900" dirty="0"/>
              <a:t>这取决于我合作的舞团风格。大多数芭蕾作品是为荷兰国家芭蕾舞团创作的，还有一些是为荷兰舞蹈剧院（</a:t>
            </a:r>
            <a:r>
              <a:rPr lang="en-GB" sz="900" dirty="0" err="1"/>
              <a:t>Nederlands</a:t>
            </a:r>
            <a:r>
              <a:rPr lang="en-GB" sz="900" dirty="0"/>
              <a:t> Dans </a:t>
            </a:r>
            <a:r>
              <a:rPr lang="en-GB" sz="900" dirty="0" err="1"/>
              <a:t>Theater</a:t>
            </a:r>
            <a:r>
              <a:rPr lang="en-GB" sz="900" dirty="0"/>
              <a:t>）</a:t>
            </a:r>
            <a:r>
              <a:rPr lang="zh-CN" altLang="en-US" sz="900" dirty="0"/>
              <a:t>创作的。两个舞团风格非常不同</a:t>
            </a:r>
            <a:r>
              <a:rPr lang="en-US" altLang="zh-CN" sz="900" dirty="0"/>
              <a:t>——</a:t>
            </a:r>
            <a:r>
              <a:rPr lang="zh-CN" altLang="en-US" sz="900" dirty="0"/>
              <a:t>一个更古典，一个更现代，因此作品的形式也不同。有些编舞就是为足尖鞋而创作的！如今有个趋势是，很多作品只关注手臂动作。虽然这也可以，但我总是注重腿部动作，因为腿是表达力的来源</a:t>
            </a:r>
            <a:r>
              <a:rPr lang="en-US" altLang="zh-CN" sz="900" dirty="0"/>
              <a:t>——</a:t>
            </a:r>
            <a:r>
              <a:rPr lang="zh-CN" altLang="en-US" sz="900" dirty="0"/>
              <a:t>这对足尖舞尤其重要。</a:t>
            </a:r>
            <a:br>
              <a:rPr lang="zh-CN" altLang="en-US" sz="900" dirty="0"/>
            </a:br>
            <a:endParaRPr lang="zh-CN" altLang="en-US" sz="900" dirty="0"/>
          </a:p>
          <a:p>
            <a:r>
              <a:rPr lang="zh-CN" altLang="en-US" sz="900" dirty="0"/>
              <a:t>你创作了</a:t>
            </a:r>
            <a:r>
              <a:rPr lang="en-US" altLang="zh-CN" sz="900" dirty="0"/>
              <a:t>150</a:t>
            </a:r>
            <a:r>
              <a:rPr lang="zh-CN" altLang="en-US" sz="900" dirty="0"/>
              <a:t>部作品，却没有一部是完整的晚间芭蕾作品。为什么？</a:t>
            </a:r>
          </a:p>
          <a:p>
            <a:r>
              <a:rPr lang="zh-CN" altLang="en-US" sz="900" dirty="0"/>
              <a:t>每个人都问我这个问题！要创作一个晚间芭蕾作品，就得讲一个完整的故事，而我根本不擅长讲故事。而且我认为：如果自己做不好某件事，那就不要去做。</a:t>
            </a:r>
          </a:p>
          <a:p>
            <a:endParaRPr lang="zh-CN" altLang="en-US" sz="900" dirty="0"/>
          </a:p>
          <a:p>
            <a:r>
              <a:rPr lang="zh-CN" altLang="en-US" sz="900" dirty="0"/>
              <a:t>不过你的作品也不是“抽象”的，对吧？</a:t>
            </a:r>
          </a:p>
          <a:p>
            <a:r>
              <a:rPr lang="zh-CN" altLang="en-US" sz="900" dirty="0"/>
              <a:t>对的。我关注的始终是人与人之间的关系。例如，你安排两位舞者</a:t>
            </a:r>
            <a:r>
              <a:rPr lang="en-US" altLang="zh-CN" sz="900" dirty="0"/>
              <a:t>——</a:t>
            </a:r>
            <a:r>
              <a:rPr lang="zh-CN" altLang="en-US" sz="900" dirty="0"/>
              <a:t>一男一女</a:t>
            </a:r>
            <a:r>
              <a:rPr lang="en-US" altLang="zh-CN" sz="900" dirty="0"/>
              <a:t>——</a:t>
            </a:r>
            <a:r>
              <a:rPr lang="zh-CN" altLang="en-US" sz="900" dirty="0"/>
              <a:t>那他们一走上舞台就会有故事出现。然后我会加入音乐、节奏和情感，从而让事情变得更有趣。我还会加入一些感性的东西。情欲是人性的一个基本部分；这很重要。一位加泰罗尼亚作家最近还专门写了一本关于我作品中“</a:t>
            </a:r>
            <a:r>
              <a:rPr lang="en-GB" sz="900" dirty="0"/>
              <a:t>Hans van Manen </a:t>
            </a:r>
            <a:r>
              <a:rPr lang="zh-CN" altLang="en-US" sz="900" dirty="0"/>
              <a:t>与性感”主题的书。关系、情感、情色</a:t>
            </a:r>
            <a:r>
              <a:rPr lang="en-US" altLang="zh-CN" sz="900" dirty="0"/>
              <a:t>——</a:t>
            </a:r>
            <a:r>
              <a:rPr lang="zh-CN" altLang="en-US" sz="900" dirty="0"/>
              <a:t>这些都很有趣。不过我的作品从不完全揭示一切，它们不像童话。当舞者离开舞台时，观众会有一种感觉：还会继续，就像现实中的生活一样。</a:t>
            </a:r>
            <a:br>
              <a:rPr lang="zh-CN" altLang="en-US" sz="900" dirty="0"/>
            </a:br>
            <a:endParaRPr lang="zh-CN" altLang="en-US" sz="900" dirty="0"/>
          </a:p>
          <a:p>
            <a:r>
              <a:rPr lang="zh-CN" altLang="en-US" sz="900" dirty="0"/>
              <a:t>在有些作品中，人们会觉得你是从女性视角在看男性角色。这背后有点讽刺意味，对吗？</a:t>
            </a:r>
          </a:p>
          <a:p>
            <a:r>
              <a:rPr lang="zh-CN" altLang="en-US" sz="900" dirty="0"/>
              <a:t>在我的作品里，女性从不跪下。从来没有！记者 </a:t>
            </a:r>
            <a:r>
              <a:rPr lang="en-GB" sz="900" dirty="0"/>
              <a:t>Jochen Schmidt </a:t>
            </a:r>
            <a:r>
              <a:rPr lang="zh-CN" altLang="en-US" sz="900" dirty="0"/>
              <a:t>曾写过：“</a:t>
            </a:r>
            <a:r>
              <a:rPr lang="en-GB" sz="900" dirty="0"/>
              <a:t>Hans van Manen </a:t>
            </a:r>
            <a:r>
              <a:rPr lang="zh-CN" altLang="en-US" sz="900" dirty="0"/>
              <a:t>让芭蕾中的女性得以解放！”我看到这句话时非常高兴。</a:t>
            </a:r>
          </a:p>
          <a:p>
            <a:br>
              <a:rPr lang="zh-CN" altLang="en-US" sz="900" dirty="0"/>
            </a:br>
            <a:endParaRPr lang="zh-CN" altLang="en-US" sz="900" dirty="0"/>
          </a:p>
          <a:p>
            <a:endParaRPr lang="zh-CN" altLang="en-US" sz="900" dirty="0"/>
          </a:p>
        </p:txBody>
      </p:sp>
      <p:sp>
        <p:nvSpPr>
          <p:cNvPr id="5" name="TextBox 4">
            <a:extLst>
              <a:ext uri="{FF2B5EF4-FFF2-40B4-BE49-F238E27FC236}">
                <a16:creationId xmlns:a16="http://schemas.microsoft.com/office/drawing/2014/main" id="{1EBDABE0-64D9-F86C-1405-34C2155B6C02}"/>
              </a:ext>
            </a:extLst>
          </p:cNvPr>
          <p:cNvSpPr txBox="1"/>
          <p:nvPr/>
        </p:nvSpPr>
        <p:spPr>
          <a:xfrm>
            <a:off x="4953000" y="149111"/>
            <a:ext cx="4953964" cy="2862322"/>
          </a:xfrm>
          <a:prstGeom prst="rect">
            <a:avLst/>
          </a:prstGeom>
          <a:noFill/>
        </p:spPr>
        <p:txBody>
          <a:bodyPr wrap="square">
            <a:spAutoFit/>
          </a:bodyPr>
          <a:lstStyle/>
          <a:p>
            <a:r>
              <a:rPr lang="zh-CN" altLang="en-US" sz="900" dirty="0"/>
              <a:t>你的作品一个显著特点是舞者之间强烈的眼神交流</a:t>
            </a:r>
            <a:r>
              <a:rPr lang="en-US" altLang="zh-CN" sz="900" dirty="0"/>
              <a:t>……</a:t>
            </a:r>
          </a:p>
          <a:p>
            <a:r>
              <a:rPr lang="zh-CN" altLang="en-US" sz="900" dirty="0"/>
              <a:t>是的，从一开始我就关注舞者的眼神方向。我最不能忍受的就是舞者直勾勾地盯着观众看</a:t>
            </a:r>
            <a:r>
              <a:rPr lang="en-US" altLang="zh-CN" sz="900" dirty="0"/>
              <a:t>——</a:t>
            </a:r>
            <a:r>
              <a:rPr lang="zh-CN" altLang="en-US" sz="900" dirty="0"/>
              <a:t>那没有任何意义！</a:t>
            </a:r>
          </a:p>
          <a:p>
            <a:endParaRPr lang="zh-CN" altLang="en-US" sz="900" dirty="0"/>
          </a:p>
          <a:p>
            <a:r>
              <a:rPr lang="zh-CN" altLang="en-US" sz="900" dirty="0"/>
              <a:t>你过去有和汉堡芭蕾有过接触吗？</a:t>
            </a:r>
          </a:p>
          <a:p>
            <a:r>
              <a:rPr lang="en-US" altLang="zh-CN" sz="900" dirty="0"/>
              <a:t>1990</a:t>
            </a:r>
            <a:r>
              <a:rPr lang="zh-CN" altLang="en-US" sz="900" dirty="0"/>
              <a:t>年，我的双人舞</a:t>
            </a:r>
            <a:r>
              <a:rPr lang="en-US" altLang="zh-CN" sz="900" dirty="0"/>
              <a:t>《</a:t>
            </a:r>
            <a:r>
              <a:rPr lang="en-GB" sz="900" dirty="0" err="1"/>
              <a:t>Sarkasmen</a:t>
            </a:r>
            <a:r>
              <a:rPr lang="en-GB" sz="900" dirty="0"/>
              <a:t>》</a:t>
            </a:r>
            <a:r>
              <a:rPr lang="zh-CN" altLang="en-US" sz="900" dirty="0"/>
              <a:t>在汉堡的一场晚会上上演。</a:t>
            </a:r>
            <a:r>
              <a:rPr lang="en-US" altLang="zh-CN" sz="900" dirty="0"/>
              <a:t>2018</a:t>
            </a:r>
            <a:r>
              <a:rPr lang="zh-CN" altLang="en-US" sz="900" dirty="0"/>
              <a:t>年，荷兰国家芭蕾受邀参加汉堡芭蕾舞节，整场芭蕾晚会都呈现了我的作品。</a:t>
            </a:r>
          </a:p>
          <a:p>
            <a:endParaRPr lang="zh-CN" altLang="en-US" sz="900" dirty="0"/>
          </a:p>
          <a:p>
            <a:r>
              <a:rPr lang="zh-CN" altLang="en-US" sz="900" dirty="0"/>
              <a:t>如今，你的作品</a:t>
            </a:r>
            <a:r>
              <a:rPr lang="en-US" altLang="zh-CN" sz="900" dirty="0"/>
              <a:t>《</a:t>
            </a:r>
            <a:r>
              <a:rPr lang="en-GB" sz="900" dirty="0"/>
              <a:t>Variations for Two Couples》</a:t>
            </a:r>
            <a:r>
              <a:rPr lang="zh-CN" altLang="en-US" sz="900" dirty="0"/>
              <a:t>已被纳入汉堡芭蕾舞团的保留剧目。</a:t>
            </a:r>
          </a:p>
          <a:p>
            <a:r>
              <a:rPr lang="zh-CN" altLang="en-US" sz="900" dirty="0"/>
              <a:t>对此我想说：</a:t>
            </a:r>
            <a:r>
              <a:rPr lang="en-GB" sz="900" dirty="0"/>
              <a:t>John Neumeier </a:t>
            </a:r>
            <a:r>
              <a:rPr lang="zh-CN" altLang="en-US" sz="900" dirty="0"/>
              <a:t>是一位了不起的编舞家，他将汉堡芭蕾带到了一个全新的高度。我希望这个出色的舞团、忠实的观众不要太早因为他的离开而悲伤，因为现在有新的事物要来了</a:t>
            </a:r>
            <a:r>
              <a:rPr lang="en-US" altLang="zh-CN" sz="900" dirty="0"/>
              <a:t>——</a:t>
            </a:r>
            <a:r>
              <a:rPr lang="en-GB" sz="900" dirty="0"/>
              <a:t>Demis Volpi </a:t>
            </a:r>
            <a:r>
              <a:rPr lang="zh-CN" altLang="en-US" sz="900" dirty="0"/>
              <a:t>的愿景。我认识 </a:t>
            </a:r>
            <a:r>
              <a:rPr lang="en-GB" sz="900" dirty="0"/>
              <a:t>Demis </a:t>
            </a:r>
            <a:r>
              <a:rPr lang="zh-CN" altLang="en-US" sz="900" dirty="0"/>
              <a:t>是从杜塞尔多夫开始的。当他成为汉堡芭蕾的总监时，我们立刻展开了很好的合作，这是他主动提出的。</a:t>
            </a:r>
            <a:r>
              <a:rPr lang="en-GB" sz="900" dirty="0"/>
              <a:t>Demis </a:t>
            </a:r>
            <a:r>
              <a:rPr lang="zh-CN" altLang="en-US" sz="900" dirty="0"/>
              <a:t>非常关心汉堡芭蕾的发展，并提前告诉我，他希望在他上任时就以上演</a:t>
            </a:r>
            <a:r>
              <a:rPr lang="en-US" altLang="zh-CN" sz="900" dirty="0"/>
              <a:t>《</a:t>
            </a:r>
            <a:r>
              <a:rPr lang="en-GB" sz="900" dirty="0"/>
              <a:t>Variations for Two Couples》</a:t>
            </a:r>
            <a:r>
              <a:rPr lang="zh-CN" altLang="en-US" sz="900" dirty="0"/>
              <a:t>作为开场。我很高兴听到这个消息。</a:t>
            </a:r>
          </a:p>
          <a:p>
            <a:endParaRPr lang="zh-CN" altLang="en-US" sz="900" dirty="0"/>
          </a:p>
          <a:p>
            <a:r>
              <a:rPr lang="zh-CN" altLang="en-US" sz="900" dirty="0"/>
              <a:t>你已经</a:t>
            </a:r>
            <a:r>
              <a:rPr lang="en-US" altLang="zh-CN" sz="900" dirty="0"/>
              <a:t>92</a:t>
            </a:r>
            <a:r>
              <a:rPr lang="zh-CN" altLang="en-US" sz="900" dirty="0"/>
              <a:t>岁了，却依然精力旺盛。秘诀是什么？</a:t>
            </a:r>
          </a:p>
          <a:p>
            <a:r>
              <a:rPr lang="zh-CN" altLang="en-US" sz="900" dirty="0"/>
              <a:t>我是个乐观主义者。悲观主义者只会抱怨。而乐观主义者，总是走得更远！</a:t>
            </a:r>
          </a:p>
          <a:p>
            <a:endParaRPr lang="en-US" altLang="zh-CN" sz="900" dirty="0"/>
          </a:p>
          <a:p>
            <a:endParaRPr lang="en-US" altLang="zh-CN" sz="900" dirty="0"/>
          </a:p>
        </p:txBody>
      </p:sp>
    </p:spTree>
    <p:extLst>
      <p:ext uri="{BB962C8B-B14F-4D97-AF65-F5344CB8AC3E}">
        <p14:creationId xmlns:p14="http://schemas.microsoft.com/office/powerpoint/2010/main" val="800847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158466-1F25-8FEB-E6E9-AC356A32EF6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F303B5-88C1-0CA1-AABA-FFA5CFD61CEA}"/>
              </a:ext>
            </a:extLst>
          </p:cNvPr>
          <p:cNvSpPr txBox="1"/>
          <p:nvPr/>
        </p:nvSpPr>
        <p:spPr>
          <a:xfrm>
            <a:off x="81023" y="149111"/>
            <a:ext cx="4953964" cy="7017306"/>
          </a:xfrm>
          <a:prstGeom prst="rect">
            <a:avLst/>
          </a:prstGeom>
          <a:noFill/>
        </p:spPr>
        <p:txBody>
          <a:bodyPr wrap="square">
            <a:spAutoFit/>
          </a:bodyPr>
          <a:lstStyle/>
          <a:p>
            <a:r>
              <a:rPr lang="en-GB" sz="900" b="1" dirty="0"/>
              <a:t>Der Individualist（</a:t>
            </a:r>
            <a:r>
              <a:rPr lang="zh-CN" altLang="en-US" sz="900" b="1" dirty="0"/>
              <a:t>个体主义者）</a:t>
            </a:r>
          </a:p>
          <a:p>
            <a:r>
              <a:rPr lang="en-GB" sz="900" b="1" dirty="0"/>
              <a:t>Demis Volpi </a:t>
            </a:r>
            <a:r>
              <a:rPr lang="zh-CN" altLang="en-US" sz="900" b="1" dirty="0"/>
              <a:t>与 </a:t>
            </a:r>
            <a:r>
              <a:rPr lang="en-GB" sz="900" b="1" dirty="0"/>
              <a:t>Nathalia Schmidt </a:t>
            </a:r>
            <a:r>
              <a:rPr lang="zh-CN" altLang="en-US" sz="900" b="1" dirty="0"/>
              <a:t>的对话</a:t>
            </a:r>
          </a:p>
          <a:p>
            <a:endParaRPr lang="en-US" altLang="zh-CN" sz="900" b="1" dirty="0"/>
          </a:p>
          <a:p>
            <a:r>
              <a:rPr lang="zh-CN" altLang="en-US" sz="900" dirty="0"/>
              <a:t>你为何选择</a:t>
            </a:r>
            <a:r>
              <a:rPr lang="en-US" altLang="zh-CN" sz="900" dirty="0"/>
              <a:t>《</a:t>
            </a:r>
            <a:r>
              <a:rPr lang="en-GB" sz="900" dirty="0"/>
              <a:t>The thing with feathers》</a:t>
            </a:r>
            <a:r>
              <a:rPr lang="zh-CN" altLang="en-US" sz="900" dirty="0"/>
              <a:t>作为你在汉堡的首个剧目？</a:t>
            </a:r>
          </a:p>
          <a:p>
            <a:r>
              <a:rPr lang="zh-CN" altLang="en-US" sz="900" dirty="0"/>
              <a:t>对我来说，在汉堡的首演中呈现一部属于自己的作品非常重要。</a:t>
            </a:r>
          </a:p>
          <a:p>
            <a:r>
              <a:rPr lang="en-US" altLang="zh-CN" sz="900" dirty="0"/>
              <a:t>《</a:t>
            </a:r>
            <a:r>
              <a:rPr lang="en-GB" sz="900" dirty="0"/>
              <a:t>The thing with feathers》</a:t>
            </a:r>
            <a:r>
              <a:rPr lang="zh-CN" altLang="en-US" sz="900" dirty="0"/>
              <a:t>对我有特殊的意义，因为它在创作过程中其表达发生了变化。**这个创作过程深深打动了我。**这部作品传达了一种强烈的希望感，而这正是我们当下时代特别需要的东西。</a:t>
            </a:r>
          </a:p>
          <a:p>
            <a:r>
              <a:rPr lang="zh-CN" altLang="en-US" sz="900" dirty="0"/>
              <a:t>我非常重视这部作品的情感，它非常接近我的内心。此外，从形式上来说，它与其他采用更古典语汇的作品也很契合。</a:t>
            </a:r>
            <a:br>
              <a:rPr lang="zh-CN" altLang="en-US" sz="900" dirty="0"/>
            </a:br>
            <a:endParaRPr lang="zh-CN" altLang="en-US" sz="900" dirty="0"/>
          </a:p>
          <a:p>
            <a:r>
              <a:rPr lang="en-US" altLang="zh-CN" sz="900" dirty="0"/>
              <a:t>《</a:t>
            </a:r>
            <a:r>
              <a:rPr lang="en-GB" sz="900" dirty="0"/>
              <a:t>The thing with feathers》</a:t>
            </a:r>
            <a:r>
              <a:rPr lang="zh-CN" altLang="en-US" sz="900" dirty="0"/>
              <a:t>对汉堡舞者意味着什么？是否因舞者而改变了作品？</a:t>
            </a:r>
          </a:p>
          <a:p>
            <a:r>
              <a:rPr lang="zh-CN" altLang="en-US" sz="900" dirty="0"/>
              <a:t>是的，我的每一部作品都会因新的舞者阵容而有所改变。每一个动作几乎都是为特定舞者量身定制的，一旦作品被重新排练，它也会继续发展。**即使同一位舞者在一年后再次演出同一作品，由于他的个人经历变化，诠释也会随之改变。**每一版演员都为编舞带来新的能量和动态。</a:t>
            </a:r>
          </a:p>
          <a:p>
            <a:endParaRPr lang="en-US" sz="900" b="1" dirty="0"/>
          </a:p>
          <a:p>
            <a:r>
              <a:rPr lang="en-GB" sz="900" dirty="0"/>
              <a:t>Richard </a:t>
            </a:r>
            <a:r>
              <a:rPr lang="en-GB" sz="900" dirty="0" err="1"/>
              <a:t>Strauss《Metamorphosen</a:t>
            </a:r>
            <a:r>
              <a:rPr lang="en-GB" sz="900" dirty="0"/>
              <a:t>》</a:t>
            </a:r>
            <a:r>
              <a:rPr lang="zh-CN" altLang="en-US" sz="900" dirty="0"/>
              <a:t>的音乐主题是持续不断的变化和转化，这在你编舞中如何体现？</a:t>
            </a:r>
          </a:p>
          <a:p>
            <a:r>
              <a:rPr lang="zh-CN" altLang="en-US" sz="900" dirty="0"/>
              <a:t>非常好的问题！在某种程度上，我的编舞确实反映了这种流动性</a:t>
            </a:r>
            <a:r>
              <a:rPr lang="en-US" altLang="zh-CN" sz="900" dirty="0"/>
              <a:t>——</a:t>
            </a:r>
            <a:r>
              <a:rPr lang="zh-CN" altLang="en-US" sz="900" dirty="0"/>
              <a:t>它不遵循传统线性结构，而是多个情节线索的交织。</a:t>
            </a:r>
          </a:p>
          <a:p>
            <a:r>
              <a:rPr lang="zh-CN" altLang="en-US" sz="900" dirty="0"/>
              <a:t>初看可能显得抽象，但在我眼中，它并不是真正的抽象。因为我始终把“人”置于中心。</a:t>
            </a:r>
          </a:p>
          <a:p>
            <a:r>
              <a:rPr lang="zh-CN" altLang="en-US" sz="900" dirty="0"/>
              <a:t>我总是希望讲述一个有关人的故事</a:t>
            </a:r>
            <a:r>
              <a:rPr lang="en-US" altLang="zh-CN" sz="900" dirty="0"/>
              <a:t>——</a:t>
            </a:r>
            <a:r>
              <a:rPr lang="zh-CN" altLang="en-US" sz="900" dirty="0"/>
              <a:t>一位舞者在舞台上表达情感，他就是故事本身。观众可以从中汲取自己的解释。</a:t>
            </a:r>
          </a:p>
          <a:p>
            <a:endParaRPr lang="zh-CN" altLang="en-US" sz="900" dirty="0"/>
          </a:p>
          <a:p>
            <a:r>
              <a:rPr lang="zh-CN" altLang="en-US" sz="900" dirty="0"/>
              <a:t>这部作品的标题引用了</a:t>
            </a:r>
            <a:r>
              <a:rPr lang="en-GB" sz="900" dirty="0"/>
              <a:t>Emily Dickinson</a:t>
            </a:r>
            <a:r>
              <a:rPr lang="zh-CN" altLang="en-US" sz="900" dirty="0"/>
              <a:t>的诗</a:t>
            </a:r>
            <a:r>
              <a:rPr lang="en-US" altLang="zh-CN" sz="900" dirty="0"/>
              <a:t>《</a:t>
            </a:r>
            <a:r>
              <a:rPr lang="en-GB" sz="900" dirty="0"/>
              <a:t>Hope is the thing with feathers》，</a:t>
            </a:r>
            <a:r>
              <a:rPr lang="zh-CN" altLang="en-US" sz="900" dirty="0"/>
              <a:t>希望是什么时候成为这部作品的主题？</a:t>
            </a:r>
          </a:p>
          <a:p>
            <a:r>
              <a:rPr lang="zh-CN" altLang="en-US" sz="900" dirty="0"/>
              <a:t>**希望这个主题是在创作过程中才浮现出来的。**最初我其实是想创作一部关于“虚无”的作品</a:t>
            </a:r>
            <a:r>
              <a:rPr lang="en-US" altLang="zh-CN" sz="900" dirty="0"/>
              <a:t>——</a:t>
            </a:r>
            <a:r>
              <a:rPr lang="zh-CN" altLang="en-US" sz="900" dirty="0"/>
              <a:t>关于空洞、关于已经不再存在的事物。</a:t>
            </a:r>
          </a:p>
          <a:p>
            <a:r>
              <a:rPr lang="zh-CN" altLang="en-US" sz="900" dirty="0"/>
              <a:t>该作品在杜塞尔多夫首演，是三部作品组成的芭蕾之夜</a:t>
            </a:r>
            <a:r>
              <a:rPr lang="en-US" altLang="zh-CN" sz="900" dirty="0"/>
              <a:t>《</a:t>
            </a:r>
            <a:r>
              <a:rPr lang="en-GB" sz="900" dirty="0"/>
              <a:t>Sacre》</a:t>
            </a:r>
            <a:r>
              <a:rPr lang="zh-CN" altLang="en-US" sz="900" dirty="0"/>
              <a:t>的一部分，另外两部</a:t>
            </a:r>
            <a:r>
              <a:rPr lang="en-US" altLang="zh-CN" sz="900" dirty="0"/>
              <a:t>《</a:t>
            </a:r>
            <a:r>
              <a:rPr lang="en-GB" sz="900" dirty="0"/>
              <a:t>The Cage》（Jerome Robbins）</a:t>
            </a:r>
            <a:r>
              <a:rPr lang="zh-CN" altLang="en-US" sz="900" dirty="0"/>
              <a:t>与</a:t>
            </a:r>
            <a:r>
              <a:rPr lang="en-US" altLang="zh-CN" sz="900" dirty="0"/>
              <a:t>《</a:t>
            </a:r>
            <a:r>
              <a:rPr lang="en-GB" sz="900" dirty="0"/>
              <a:t>Le Sacre》（Marcos </a:t>
            </a:r>
            <a:r>
              <a:rPr lang="en-GB" sz="900" dirty="0" err="1"/>
              <a:t>Morau</a:t>
            </a:r>
            <a:r>
              <a:rPr lang="en-GB" sz="900" dirty="0"/>
              <a:t>）</a:t>
            </a:r>
            <a:r>
              <a:rPr lang="zh-CN" altLang="en-US" sz="900" dirty="0"/>
              <a:t>聚焦于“牺牲”。</a:t>
            </a:r>
          </a:p>
          <a:p>
            <a:r>
              <a:rPr lang="zh-CN" altLang="en-US" sz="900" dirty="0"/>
              <a:t>我的想法是聚焦于“牺牲之后的失去”。我故意安排在双人舞中让一位舞者“缺席”，以便观众能在舞中感受到另一个人不在的“缺失”。</a:t>
            </a:r>
            <a:br>
              <a:rPr lang="zh-CN" altLang="en-US" sz="900" dirty="0"/>
            </a:br>
            <a:endParaRPr lang="zh-CN" altLang="en-US" sz="900" dirty="0"/>
          </a:p>
          <a:p>
            <a:r>
              <a:rPr lang="en-GB" sz="900" dirty="0"/>
              <a:t>Strauss </a:t>
            </a:r>
            <a:r>
              <a:rPr lang="zh-CN" altLang="en-US" sz="900" dirty="0"/>
              <a:t>的</a:t>
            </a:r>
            <a:r>
              <a:rPr lang="en-US" altLang="zh-CN" sz="900" dirty="0"/>
              <a:t>《</a:t>
            </a:r>
            <a:r>
              <a:rPr lang="en-GB" sz="900" dirty="0" err="1"/>
              <a:t>Metamorphosen</a:t>
            </a:r>
            <a:r>
              <a:rPr lang="en-GB" sz="900" dirty="0"/>
              <a:t>》</a:t>
            </a:r>
            <a:r>
              <a:rPr lang="zh-CN" altLang="en-US" sz="900" dirty="0"/>
              <a:t>本身是一部悲悼德国城市在轰炸中毁灭的挽歌</a:t>
            </a:r>
            <a:r>
              <a:rPr lang="en-US" altLang="zh-CN" sz="900" dirty="0"/>
              <a:t>——</a:t>
            </a:r>
            <a:r>
              <a:rPr lang="zh-CN" altLang="en-US" sz="900" dirty="0"/>
              <a:t>你却想从中唤起希望。这怎么做到的？</a:t>
            </a:r>
          </a:p>
          <a:p>
            <a:r>
              <a:rPr lang="en-GB" sz="900" dirty="0"/>
              <a:t>Strauss </a:t>
            </a:r>
            <a:r>
              <a:rPr lang="zh-CN" altLang="en-US" sz="900" dirty="0"/>
              <a:t>本人已不再有希望，</a:t>
            </a:r>
            <a:r>
              <a:rPr lang="en-US" altLang="zh-CN" sz="900" dirty="0"/>
              <a:t>《</a:t>
            </a:r>
            <a:r>
              <a:rPr lang="en-GB" sz="900" dirty="0" err="1"/>
              <a:t>Metamorphosen</a:t>
            </a:r>
            <a:r>
              <a:rPr lang="en-GB" sz="900" dirty="0"/>
              <a:t>》</a:t>
            </a:r>
            <a:r>
              <a:rPr lang="zh-CN" altLang="en-US" sz="900" dirty="0"/>
              <a:t>是哀悼毁灭之作。但我想将我的芭蕾置于此之上，带出新的力量与希望。</a:t>
            </a:r>
          </a:p>
          <a:p>
            <a:r>
              <a:rPr lang="zh-CN" altLang="en-US" sz="900" dirty="0"/>
              <a:t>然而，空虚依旧存在：有一场景中，舞台是空的，几乎什么都没有。那种“失落后的哀愁”，就像一封对舞蹈的情书。</a:t>
            </a:r>
          </a:p>
          <a:p>
            <a:r>
              <a:rPr lang="zh-CN" altLang="en-US" sz="900" dirty="0"/>
              <a:t>我最后才想到引用 </a:t>
            </a:r>
            <a:r>
              <a:rPr lang="en-GB" sz="900" dirty="0"/>
              <a:t>Dickinson </a:t>
            </a:r>
            <a:r>
              <a:rPr lang="zh-CN" altLang="en-US" sz="900" dirty="0"/>
              <a:t>的诗，并将作品命名为</a:t>
            </a:r>
            <a:r>
              <a:rPr lang="en-US" altLang="zh-CN" sz="900" dirty="0"/>
              <a:t>《</a:t>
            </a:r>
            <a:r>
              <a:rPr lang="en-GB" sz="900" dirty="0"/>
              <a:t>The thing with feathers》。</a:t>
            </a:r>
          </a:p>
          <a:p>
            <a:r>
              <a:rPr lang="zh-CN" altLang="en-US" sz="900" dirty="0"/>
              <a:t>即使“希望”成为这部芭蕾的一部分，我也不想规定观众一定要感受到什么，而是希望他们自己去体会。</a:t>
            </a:r>
            <a:br>
              <a:rPr lang="zh-CN" altLang="en-US" sz="900" dirty="0"/>
            </a:br>
            <a:endParaRPr lang="zh-CN" altLang="en-US" sz="900" dirty="0"/>
          </a:p>
          <a:p>
            <a:r>
              <a:rPr lang="zh-CN" altLang="en-US" sz="900" dirty="0"/>
              <a:t>你在杜塞尔多夫创作过程中也使用了其他音乐。为什么？这对编舞有何影响？</a:t>
            </a:r>
          </a:p>
          <a:p>
            <a:r>
              <a:rPr lang="en-GB" sz="900" dirty="0"/>
              <a:t>Strauss </a:t>
            </a:r>
            <a:r>
              <a:rPr lang="zh-CN" altLang="en-US" sz="900" dirty="0"/>
              <a:t>的音乐极其强烈和庞大，为避免陷入煽情，我尝试引入其他情感维度。</a:t>
            </a:r>
          </a:p>
          <a:p>
            <a:r>
              <a:rPr lang="zh-CN" altLang="en-US" sz="900" dirty="0"/>
              <a:t>例如我们排练时听了 </a:t>
            </a:r>
            <a:r>
              <a:rPr lang="en-GB" sz="900" dirty="0"/>
              <a:t>Lana Del Rey </a:t>
            </a:r>
            <a:r>
              <a:rPr lang="zh-CN" altLang="en-US" sz="900" dirty="0"/>
              <a:t>的音乐，为演员营造氛围。</a:t>
            </a:r>
          </a:p>
          <a:p>
            <a:r>
              <a:rPr lang="zh-CN" altLang="en-US" sz="900" dirty="0"/>
              <a:t>最终作品结束部分的音乐才是 </a:t>
            </a:r>
            <a:r>
              <a:rPr lang="en-GB" sz="900" dirty="0"/>
              <a:t>Strauss </a:t>
            </a:r>
            <a:r>
              <a:rPr lang="zh-CN" altLang="en-US" sz="900" dirty="0"/>
              <a:t>原作。</a:t>
            </a:r>
          </a:p>
          <a:p>
            <a:br>
              <a:rPr lang="zh-CN" altLang="en-US" sz="900" dirty="0"/>
            </a:br>
            <a:endParaRPr lang="zh-CN" altLang="en-US" sz="900" dirty="0"/>
          </a:p>
          <a:p>
            <a:endParaRPr lang="zh-CN" altLang="en-US" sz="900" dirty="0"/>
          </a:p>
        </p:txBody>
      </p:sp>
      <p:sp>
        <p:nvSpPr>
          <p:cNvPr id="5" name="TextBox 4">
            <a:extLst>
              <a:ext uri="{FF2B5EF4-FFF2-40B4-BE49-F238E27FC236}">
                <a16:creationId xmlns:a16="http://schemas.microsoft.com/office/drawing/2014/main" id="{9E78959D-3119-F47A-F063-04ACBEC7B456}"/>
              </a:ext>
            </a:extLst>
          </p:cNvPr>
          <p:cNvSpPr txBox="1"/>
          <p:nvPr/>
        </p:nvSpPr>
        <p:spPr>
          <a:xfrm>
            <a:off x="4953000" y="149111"/>
            <a:ext cx="4953964" cy="5216813"/>
          </a:xfrm>
          <a:prstGeom prst="rect">
            <a:avLst/>
          </a:prstGeom>
          <a:noFill/>
        </p:spPr>
        <p:txBody>
          <a:bodyPr wrap="square">
            <a:spAutoFit/>
          </a:bodyPr>
          <a:lstStyle/>
          <a:p>
            <a:r>
              <a:rPr lang="zh-CN" altLang="en-US" sz="900" dirty="0"/>
              <a:t>尽管整体氛围偏内省和忧郁，但你也加入了轻松的时刻，比如 </a:t>
            </a:r>
            <a:r>
              <a:rPr lang="en-GB" sz="900" dirty="0"/>
              <a:t>Lindy Hop。</a:t>
            </a:r>
            <a:r>
              <a:rPr lang="zh-CN" altLang="en-US" sz="900" dirty="0"/>
              <a:t>灵感从哪来？</a:t>
            </a:r>
          </a:p>
          <a:p>
            <a:r>
              <a:rPr lang="zh-CN" altLang="en-US" sz="900" dirty="0"/>
              <a:t>这个想法是在最后排练时自然浮现的。我觉得整部作品里缺少了一点“轻盈”。</a:t>
            </a:r>
          </a:p>
          <a:p>
            <a:r>
              <a:rPr lang="en-GB" sz="900" dirty="0"/>
              <a:t>Strauss </a:t>
            </a:r>
            <a:r>
              <a:rPr lang="zh-CN" altLang="en-US" sz="900" dirty="0"/>
              <a:t>的音乐承载了太多痛苦，几乎令人喘不过气来。所以我加入 </a:t>
            </a:r>
            <a:r>
              <a:rPr lang="en-GB" sz="900" dirty="0"/>
              <a:t>Lindy Hop——</a:t>
            </a:r>
            <a:r>
              <a:rPr lang="zh-CN" altLang="en-US" sz="900" dirty="0"/>
              <a:t>这是一种生命之舞！</a:t>
            </a:r>
            <a:br>
              <a:rPr lang="zh-CN" altLang="en-US" sz="900" dirty="0"/>
            </a:br>
            <a:endParaRPr lang="zh-CN" altLang="en-US" sz="900" dirty="0"/>
          </a:p>
          <a:p>
            <a:r>
              <a:rPr lang="zh-CN" altLang="en-US" sz="900" dirty="0"/>
              <a:t>你在芭蕾中使用了拖鞋和足尖鞋的组合，为什么选择这种搭配？</a:t>
            </a:r>
          </a:p>
          <a:p>
            <a:r>
              <a:rPr lang="zh-CN" altLang="en-US" sz="900" dirty="0"/>
              <a:t>我喜欢将两者结合，体现多样性与灵活性。</a:t>
            </a:r>
          </a:p>
          <a:p>
            <a:r>
              <a:rPr lang="zh-CN" altLang="en-US" sz="900" dirty="0"/>
              <a:t>拖鞋提供自由的地面活动，足尖鞋赋予身体表现的力量与审美。</a:t>
            </a:r>
            <a:br>
              <a:rPr lang="zh-CN" altLang="en-US" sz="900" dirty="0"/>
            </a:br>
            <a:endParaRPr lang="zh-CN" altLang="en-US" sz="900" dirty="0"/>
          </a:p>
          <a:p>
            <a:r>
              <a:rPr lang="zh-CN" altLang="en-US" sz="900" dirty="0"/>
              <a:t>在你的每部作品中，个体性都被高度强调。</a:t>
            </a:r>
          </a:p>
          <a:p>
            <a:r>
              <a:rPr lang="zh-CN" altLang="en-US" sz="900" dirty="0"/>
              <a:t>我希望在舞台上呈现一个群体，但这个群体是由个体组成的。</a:t>
            </a:r>
          </a:p>
          <a:p>
            <a:r>
              <a:rPr lang="zh-CN" altLang="en-US" sz="900" dirty="0"/>
              <a:t>服装设计也体现了这种人性的多样性</a:t>
            </a:r>
            <a:r>
              <a:rPr lang="en-US" altLang="zh-CN" sz="900" dirty="0"/>
              <a:t>——</a:t>
            </a:r>
            <a:r>
              <a:rPr lang="zh-CN" altLang="en-US" sz="900" dirty="0"/>
              <a:t>不同的人相遇、分离、变化，虽然不完美但却真实。</a:t>
            </a:r>
          </a:p>
          <a:p>
            <a:r>
              <a:rPr lang="zh-CN" altLang="en-US" sz="900" dirty="0"/>
              <a:t>这种个体性也体现在编舞结构中。</a:t>
            </a:r>
          </a:p>
          <a:p>
            <a:endParaRPr lang="zh-CN" altLang="en-US" sz="900" dirty="0"/>
          </a:p>
          <a:p>
            <a:r>
              <a:rPr lang="zh-CN" altLang="en-US" sz="900" dirty="0"/>
              <a:t>你也为</a:t>
            </a:r>
            <a:r>
              <a:rPr lang="en-US" altLang="zh-CN" sz="900" dirty="0"/>
              <a:t>《</a:t>
            </a:r>
            <a:r>
              <a:rPr lang="en-GB" sz="900" dirty="0"/>
              <a:t>The thing with feathers》</a:t>
            </a:r>
            <a:r>
              <a:rPr lang="zh-CN" altLang="en-US" sz="900" dirty="0"/>
              <a:t>设计了布景。灵感来源是什么？</a:t>
            </a:r>
          </a:p>
          <a:p>
            <a:r>
              <a:rPr lang="zh-CN" altLang="en-US" sz="900" dirty="0"/>
              <a:t>我在资料库中寻找了一幅抽象的风景图</a:t>
            </a:r>
            <a:r>
              <a:rPr lang="en-US" altLang="zh-CN" sz="900" dirty="0"/>
              <a:t>——</a:t>
            </a:r>
            <a:r>
              <a:rPr lang="zh-CN" altLang="en-US" sz="900" dirty="0"/>
              <a:t>它暗示大海与天空，但不言明。</a:t>
            </a:r>
          </a:p>
          <a:p>
            <a:r>
              <a:rPr lang="zh-CN" altLang="en-US" sz="900" dirty="0"/>
              <a:t>帷幕缓缓落下，舞者试图用手托住它，让它不要落地，最后却无法阻止。</a:t>
            </a:r>
          </a:p>
          <a:p>
            <a:r>
              <a:rPr lang="zh-CN" altLang="en-US" sz="900" dirty="0"/>
              <a:t>这象征了我们对“生存空间”的失去，尤其是生态环境的消逝。</a:t>
            </a:r>
          </a:p>
          <a:p>
            <a:r>
              <a:rPr lang="zh-CN" altLang="en-US" sz="900" dirty="0"/>
              <a:t>这是我尝试用视觉语言表达失落的一种方式。</a:t>
            </a:r>
            <a:br>
              <a:rPr lang="zh-CN" altLang="en-US" sz="900" dirty="0"/>
            </a:br>
            <a:endParaRPr lang="zh-CN" altLang="en-US" sz="900" dirty="0"/>
          </a:p>
          <a:p>
            <a:r>
              <a:rPr lang="zh-CN" altLang="en-US" sz="900" dirty="0"/>
              <a:t>你与 </a:t>
            </a:r>
            <a:r>
              <a:rPr lang="en-GB" sz="900" dirty="0"/>
              <a:t>Vitali </a:t>
            </a:r>
            <a:r>
              <a:rPr lang="en-GB" sz="900" dirty="0" err="1"/>
              <a:t>Alekseenok</a:t>
            </a:r>
            <a:r>
              <a:rPr lang="en-GB" sz="900" dirty="0"/>
              <a:t> </a:t>
            </a:r>
            <a:r>
              <a:rPr lang="zh-CN" altLang="en-US" sz="900" dirty="0"/>
              <a:t>有过合作，他将首次在汉堡国家歌剧院指挥。你对此怎么看？</a:t>
            </a:r>
          </a:p>
          <a:p>
            <a:r>
              <a:rPr lang="en-GB" sz="900" dirty="0"/>
              <a:t>Vitali </a:t>
            </a:r>
            <a:r>
              <a:rPr lang="zh-CN" altLang="en-US" sz="900" dirty="0"/>
              <a:t>是一位杰出的音乐家，他有一种能将音乐传达出来的独特能力。他懂得如何与乐团沟通，使大家不只是被动演奏，而是主动参与。</a:t>
            </a:r>
          </a:p>
          <a:p>
            <a:r>
              <a:rPr lang="en-GB" sz="900" dirty="0"/>
              <a:t>Strauss </a:t>
            </a:r>
            <a:r>
              <a:rPr lang="zh-CN" altLang="en-US" sz="900" dirty="0"/>
              <a:t>的</a:t>
            </a:r>
            <a:r>
              <a:rPr lang="en-US" altLang="zh-CN" sz="900" dirty="0"/>
              <a:t>《</a:t>
            </a:r>
            <a:r>
              <a:rPr lang="en-GB" sz="900" dirty="0" err="1"/>
              <a:t>Metamorphosen</a:t>
            </a:r>
            <a:r>
              <a:rPr lang="en-GB" sz="900" dirty="0"/>
              <a:t>》</a:t>
            </a:r>
            <a:r>
              <a:rPr lang="zh-CN" altLang="en-US" sz="900" dirty="0"/>
              <a:t>复杂而要求极高。</a:t>
            </a:r>
            <a:r>
              <a:rPr lang="en-GB" sz="900" dirty="0"/>
              <a:t>Vitali </a:t>
            </a:r>
            <a:r>
              <a:rPr lang="zh-CN" altLang="en-US" sz="900" dirty="0"/>
              <a:t>对此极为熟悉</a:t>
            </a:r>
            <a:r>
              <a:rPr lang="en-US" altLang="zh-CN" sz="900" dirty="0"/>
              <a:t>——</a:t>
            </a:r>
            <a:r>
              <a:rPr lang="zh-CN" altLang="en-US" sz="900" dirty="0"/>
              <a:t>这为我们提供了艺术上的安全感。</a:t>
            </a:r>
          </a:p>
          <a:p>
            <a:r>
              <a:rPr lang="zh-CN" altLang="en-US" sz="900" dirty="0"/>
              <a:t>尤其对于舞者来说，每一场演出都要重新感受这音乐。</a:t>
            </a:r>
          </a:p>
          <a:p>
            <a:r>
              <a:rPr lang="zh-CN" altLang="en-US" sz="900" dirty="0"/>
              <a:t>我很高兴他也能在汉堡指挥这部作品。</a:t>
            </a:r>
            <a:br>
              <a:rPr lang="zh-CN" altLang="en-US" sz="900" dirty="0"/>
            </a:br>
            <a:endParaRPr lang="zh-CN" altLang="en-US" sz="900" dirty="0"/>
          </a:p>
          <a:p>
            <a:r>
              <a:rPr lang="en-GB" sz="900" dirty="0"/>
              <a:t>Vitali </a:t>
            </a:r>
            <a:r>
              <a:rPr lang="zh-CN" altLang="en-US" sz="900" dirty="0"/>
              <a:t>怎样描述 </a:t>
            </a:r>
            <a:r>
              <a:rPr lang="en-GB" sz="900" dirty="0"/>
              <a:t>Strauss </a:t>
            </a:r>
            <a:r>
              <a:rPr lang="zh-CN" altLang="en-US" sz="900" dirty="0"/>
              <a:t>的</a:t>
            </a:r>
            <a:r>
              <a:rPr lang="en-US" altLang="zh-CN" sz="900" dirty="0"/>
              <a:t>《</a:t>
            </a:r>
            <a:r>
              <a:rPr lang="en-GB" sz="900" dirty="0" err="1"/>
              <a:t>Metamorphosen</a:t>
            </a:r>
            <a:r>
              <a:rPr lang="en-GB" sz="900" dirty="0"/>
              <a:t>》？</a:t>
            </a:r>
          </a:p>
          <a:p>
            <a:r>
              <a:rPr lang="zh-CN" altLang="en-US" sz="900" dirty="0"/>
              <a:t>他说那是一种“可以沉浸其中、时间不复存在的声波世界”。</a:t>
            </a:r>
          </a:p>
          <a:p>
            <a:r>
              <a:rPr lang="zh-CN" altLang="en-US" sz="900" dirty="0"/>
              <a:t>这非常打动我。对我而言，这部音乐并非字面描绘战争毁灭，而是内在的哀伤与悼念。</a:t>
            </a:r>
          </a:p>
          <a:p>
            <a:r>
              <a:rPr lang="zh-CN" altLang="en-US" sz="900" dirty="0"/>
              <a:t>我尝试在编舞中打破这种“忧伤”，加入轻盈和流动的瞬间。</a:t>
            </a:r>
          </a:p>
          <a:p>
            <a:endParaRPr lang="zh-CN" altLang="en-US" sz="900" dirty="0"/>
          </a:p>
          <a:p>
            <a:r>
              <a:rPr lang="en-GB" sz="900" dirty="0"/>
              <a:t>Emily Dickinson </a:t>
            </a:r>
            <a:r>
              <a:rPr lang="zh-CN" altLang="en-US" sz="900" dirty="0"/>
              <a:t>用一只小鸟的形象描写希望，这只鸟静静地在心中歌唱，不因环境而沉默。这是否与你的舞蹈有共鸣？</a:t>
            </a:r>
          </a:p>
          <a:p>
            <a:r>
              <a:rPr lang="zh-CN" altLang="en-US" sz="900" dirty="0"/>
              <a:t>当然。我们在舞蹈中主要透过肢体语言表达情感，远比语言更能唤起共鸣。</a:t>
            </a:r>
          </a:p>
          <a:p>
            <a:r>
              <a:rPr lang="zh-CN" altLang="en-US" sz="900" dirty="0"/>
              <a:t>这种无言的交流方式能够培养共情能力，而这正是我们工作的核心之一</a:t>
            </a:r>
            <a:r>
              <a:rPr lang="en-US" altLang="zh-CN" sz="900" dirty="0"/>
              <a:t>——</a:t>
            </a:r>
            <a:r>
              <a:rPr lang="zh-CN" altLang="en-US" sz="900" dirty="0"/>
              <a:t>我们培养的是共情。</a:t>
            </a:r>
          </a:p>
        </p:txBody>
      </p:sp>
    </p:spTree>
    <p:extLst>
      <p:ext uri="{BB962C8B-B14F-4D97-AF65-F5344CB8AC3E}">
        <p14:creationId xmlns:p14="http://schemas.microsoft.com/office/powerpoint/2010/main" val="5981886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686F8-9102-2B86-7828-9A2BA6455AE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D32565E-5F57-929F-66FC-4A42B0BB8660}"/>
              </a:ext>
            </a:extLst>
          </p:cNvPr>
          <p:cNvSpPr txBox="1"/>
          <p:nvPr/>
        </p:nvSpPr>
        <p:spPr>
          <a:xfrm>
            <a:off x="81023" y="149111"/>
            <a:ext cx="4953964" cy="7017306"/>
          </a:xfrm>
          <a:prstGeom prst="rect">
            <a:avLst/>
          </a:prstGeom>
          <a:noFill/>
        </p:spPr>
        <p:txBody>
          <a:bodyPr wrap="square">
            <a:spAutoFit/>
          </a:bodyPr>
          <a:lstStyle/>
          <a:p>
            <a:r>
              <a:rPr lang="en-GB" sz="900" b="1" dirty="0"/>
              <a:t>Der </a:t>
            </a:r>
            <a:r>
              <a:rPr lang="en-GB" sz="900" b="1" dirty="0" err="1"/>
              <a:t>Vielseitige</a:t>
            </a:r>
            <a:r>
              <a:rPr lang="en-GB" sz="900" b="1" dirty="0"/>
              <a:t>（</a:t>
            </a:r>
            <a:r>
              <a:rPr lang="zh-CN" altLang="en-US" sz="900" b="1" dirty="0"/>
              <a:t>多面手）</a:t>
            </a:r>
            <a:endParaRPr lang="zh-CN" altLang="en-US" sz="900" dirty="0"/>
          </a:p>
          <a:p>
            <a:r>
              <a:rPr lang="en-GB" sz="900" dirty="0"/>
              <a:t>Justin Peck </a:t>
            </a:r>
            <a:r>
              <a:rPr lang="zh-CN" altLang="en-US" sz="900" dirty="0"/>
              <a:t>与 </a:t>
            </a:r>
            <a:r>
              <a:rPr lang="en-GB" sz="900" dirty="0"/>
              <a:t>Vivien Arnold </a:t>
            </a:r>
            <a:r>
              <a:rPr lang="zh-CN" altLang="en-US" sz="900" dirty="0"/>
              <a:t>对话</a:t>
            </a:r>
            <a:br>
              <a:rPr lang="zh-CN" altLang="en-US" sz="900" dirty="0"/>
            </a:br>
            <a:endParaRPr lang="zh-CN" altLang="en-US" sz="900" dirty="0"/>
          </a:p>
          <a:p>
            <a:r>
              <a:rPr lang="zh-CN" altLang="en-US" sz="900" dirty="0"/>
              <a:t>你是怎么开始跳舞的？</a:t>
            </a:r>
          </a:p>
          <a:p>
            <a:r>
              <a:rPr lang="zh-CN" altLang="en-US" sz="900" dirty="0"/>
              <a:t>我虽然在加利福尼亚出生和长大，但我父亲来自纽约，因此我们每年都会去东海岸旅行并观看许多舞台剧。</a:t>
            </a:r>
          </a:p>
          <a:p>
            <a:r>
              <a:rPr lang="zh-CN" altLang="en-US" sz="900" dirty="0"/>
              <a:t>我九岁那年，看了一场名为 </a:t>
            </a:r>
            <a:r>
              <a:rPr lang="en-GB" sz="900" dirty="0"/>
              <a:t>Bring in ’da Noise, Bring in ’da Funk </a:t>
            </a:r>
            <a:r>
              <a:rPr lang="zh-CN" altLang="en-US" sz="900" dirty="0"/>
              <a:t>的表演。我被表演者既是舞者又是音乐家的事实深深吸引。从那时起，我开始学习踢踏舞，并对戏剧产生兴趣。我学了五年踢踏舞，直到转向芭蕾。</a:t>
            </a:r>
          </a:p>
          <a:p>
            <a:r>
              <a:rPr lang="zh-CN" altLang="en-US" sz="900" dirty="0"/>
              <a:t>在我参加的所有舞蹈课程中，芭蕾始终被称作“所有舞种的基础”，于是我决定也学习它。直到看了 </a:t>
            </a:r>
            <a:r>
              <a:rPr lang="en-GB" sz="900" dirty="0"/>
              <a:t>American Ballet Theatre </a:t>
            </a:r>
            <a:r>
              <a:rPr lang="zh-CN" altLang="en-US" sz="900" dirty="0"/>
              <a:t>的一场演出后，我才决定要认真对待芭蕾。</a:t>
            </a:r>
          </a:p>
          <a:p>
            <a:endParaRPr lang="zh-CN" altLang="en-US" sz="900" dirty="0"/>
          </a:p>
          <a:p>
            <a:r>
              <a:rPr lang="zh-CN" altLang="en-US" sz="900" dirty="0"/>
              <a:t>你是怎么进入美国芭蕾舞学校（</a:t>
            </a:r>
            <a:r>
              <a:rPr lang="en-GB" sz="900" dirty="0"/>
              <a:t>SAB，</a:t>
            </a:r>
            <a:r>
              <a:rPr lang="zh-CN" altLang="en-US" sz="900" dirty="0"/>
              <a:t>纽约市芭蕾舞团的官方学校）的？</a:t>
            </a:r>
          </a:p>
          <a:p>
            <a:r>
              <a:rPr lang="zh-CN" altLang="en-US" sz="900" dirty="0"/>
              <a:t>受我父亲的影响，我总觉得纽约是艺术之都，</a:t>
            </a:r>
            <a:r>
              <a:rPr lang="en-GB" sz="900" dirty="0"/>
              <a:t>SAB </a:t>
            </a:r>
            <a:r>
              <a:rPr lang="zh-CN" altLang="en-US" sz="900" dirty="0"/>
              <a:t>提供了一个住在学生宿舍、近距离学习舞蹈与剧场的机会。我</a:t>
            </a:r>
            <a:r>
              <a:rPr lang="en-US" altLang="zh-CN" sz="900" dirty="0"/>
              <a:t>15</a:t>
            </a:r>
            <a:r>
              <a:rPr lang="zh-CN" altLang="en-US" sz="900" dirty="0"/>
              <a:t>岁时进入 </a:t>
            </a:r>
            <a:r>
              <a:rPr lang="en-GB" sz="900" dirty="0"/>
              <a:t>SAB，</a:t>
            </a:r>
            <a:r>
              <a:rPr lang="zh-CN" altLang="en-US" sz="900" dirty="0"/>
              <a:t>很享受那里的氛围，虽然也很辛苦。最后一年尤其艰难，但我学会了如何成为一个可靠的舞伴。后来我与纽约市芭蕾舞团（</a:t>
            </a:r>
            <a:r>
              <a:rPr lang="en-GB" sz="900" dirty="0"/>
              <a:t>NYCB）</a:t>
            </a:r>
            <a:r>
              <a:rPr lang="zh-CN" altLang="en-US" sz="900" dirty="0"/>
              <a:t>签约，我认为正是这种“作为舞伴”的能力帮了我一把。</a:t>
            </a:r>
          </a:p>
          <a:p>
            <a:endParaRPr lang="zh-CN" altLang="en-US" sz="900" dirty="0"/>
          </a:p>
          <a:p>
            <a:r>
              <a:rPr lang="zh-CN" altLang="en-US" sz="900" dirty="0"/>
              <a:t>你在团里跳了</a:t>
            </a:r>
            <a:r>
              <a:rPr lang="en-US" altLang="zh-CN" sz="900" dirty="0"/>
              <a:t>13</a:t>
            </a:r>
            <a:r>
              <a:rPr lang="zh-CN" altLang="en-US" sz="900" dirty="0"/>
              <a:t>年，其中很多时间作为独舞演员。有哪些作品或编舞家对你影响最大？</a:t>
            </a:r>
          </a:p>
          <a:p>
            <a:r>
              <a:rPr lang="zh-CN" altLang="en-US" sz="900" dirty="0"/>
              <a:t>我几乎吸收了一切！我当然热爱 </a:t>
            </a:r>
            <a:r>
              <a:rPr lang="en-GB" sz="900" dirty="0"/>
              <a:t>Balanchine </a:t>
            </a:r>
            <a:r>
              <a:rPr lang="zh-CN" altLang="en-US" sz="900" dirty="0"/>
              <a:t>和 </a:t>
            </a:r>
            <a:r>
              <a:rPr lang="en-GB" sz="900" dirty="0"/>
              <a:t>Robbins </a:t>
            </a:r>
            <a:r>
              <a:rPr lang="zh-CN" altLang="en-US" sz="900" dirty="0"/>
              <a:t>的作品，也深深参与他们的创作过程。我喜欢不断进入新的领域，每一部作品都带来不同的挑战。我开始对编舞感兴趣，也会在排练中做笔记。我对 </a:t>
            </a:r>
            <a:r>
              <a:rPr lang="en-GB" sz="900" dirty="0"/>
              <a:t>Balanchine </a:t>
            </a:r>
            <a:r>
              <a:rPr lang="zh-CN" altLang="en-US" sz="900" dirty="0"/>
              <a:t>和 </a:t>
            </a:r>
            <a:r>
              <a:rPr lang="en-GB" sz="900" dirty="0"/>
              <a:t>Robbins </a:t>
            </a:r>
            <a:r>
              <a:rPr lang="zh-CN" altLang="en-US" sz="900" dirty="0"/>
              <a:t>的作品进行了深入研究，不只是作为舞者，也是作为观众。</a:t>
            </a:r>
          </a:p>
          <a:p>
            <a:endParaRPr lang="en-US" altLang="zh-CN" sz="900" dirty="0"/>
          </a:p>
          <a:p>
            <a:r>
              <a:rPr lang="zh-CN" altLang="en-US" sz="900" dirty="0"/>
              <a:t>这并不是所有舞者都会做的事。你是怎么开始编舞的？</a:t>
            </a:r>
          </a:p>
          <a:p>
            <a:r>
              <a:rPr lang="zh-CN" altLang="en-US" sz="900" dirty="0"/>
              <a:t>在跳舞期间，我在哥伦比亚大学上过舞蹈评论课，课程最后老师建议我尝试编舞。我创作了一个四分钟的双人舞，在学生会中心演出。虽然不容易，但过程很有趣，我也不断寻求新的机会。</a:t>
            </a:r>
          </a:p>
          <a:p>
            <a:r>
              <a:rPr lang="zh-CN" altLang="en-US" sz="900" dirty="0"/>
              <a:t>后来我加入了 </a:t>
            </a:r>
            <a:r>
              <a:rPr lang="en-GB" sz="900" dirty="0"/>
              <a:t>NY Choreographic Institute，</a:t>
            </a:r>
            <a:r>
              <a:rPr lang="zh-CN" altLang="en-US" sz="900" dirty="0"/>
              <a:t>那是为年轻编舞家提供的实验空间。那里的氛围无压力也无观众，我的第一次成果也得到了认可</a:t>
            </a:r>
            <a:r>
              <a:rPr lang="en-US" altLang="zh-CN" sz="900" dirty="0"/>
              <a:t>——</a:t>
            </a:r>
            <a:r>
              <a:rPr lang="zh-CN" altLang="en-US" sz="900" dirty="0"/>
              <a:t>开始收到来自各舞团的邀约。那时我还没正式退出 </a:t>
            </a:r>
            <a:r>
              <a:rPr lang="en-GB" sz="900" dirty="0"/>
              <a:t>NYCB，</a:t>
            </a:r>
            <a:r>
              <a:rPr lang="zh-CN" altLang="en-US" sz="900" dirty="0"/>
              <a:t>因此感觉自己仿佛是两个世界之间的桥梁。</a:t>
            </a:r>
            <a:br>
              <a:rPr lang="zh-CN" altLang="en-US" sz="900" dirty="0"/>
            </a:br>
            <a:endParaRPr lang="zh-CN" altLang="en-US" sz="900" dirty="0"/>
          </a:p>
          <a:p>
            <a:r>
              <a:rPr lang="zh-CN" altLang="en-US" sz="900" dirty="0"/>
              <a:t>自从</a:t>
            </a:r>
            <a:r>
              <a:rPr lang="en-US" altLang="zh-CN" sz="900" dirty="0"/>
              <a:t>2012</a:t>
            </a:r>
            <a:r>
              <a:rPr lang="zh-CN" altLang="en-US" sz="900" dirty="0"/>
              <a:t>年首作之后，你为 </a:t>
            </a:r>
            <a:r>
              <a:rPr lang="en-GB" sz="900" dirty="0"/>
              <a:t>NYCB </a:t>
            </a:r>
            <a:r>
              <a:rPr lang="zh-CN" altLang="en-US" sz="900" dirty="0"/>
              <a:t>创作了许多作品。</a:t>
            </a:r>
            <a:r>
              <a:rPr lang="en-US" altLang="zh-CN" sz="900" dirty="0"/>
              <a:t>《</a:t>
            </a:r>
            <a:r>
              <a:rPr lang="en-GB" sz="900" dirty="0"/>
              <a:t>The Times Are Racing》</a:t>
            </a:r>
            <a:r>
              <a:rPr lang="zh-CN" altLang="en-US" sz="900" dirty="0"/>
              <a:t>是你为该舞团创作的第十二部作品。这部作品的灵感是什么？</a:t>
            </a:r>
          </a:p>
          <a:p>
            <a:r>
              <a:rPr lang="zh-CN" altLang="en-US" sz="900" dirty="0"/>
              <a:t>毫无疑问是 </a:t>
            </a:r>
            <a:r>
              <a:rPr lang="en-GB" sz="900" dirty="0"/>
              <a:t>Dan Deacon </a:t>
            </a:r>
            <a:r>
              <a:rPr lang="zh-CN" altLang="en-US" sz="900" dirty="0"/>
              <a:t>的音乐。他在</a:t>
            </a:r>
            <a:r>
              <a:rPr lang="en-US" altLang="zh-CN" sz="900" dirty="0"/>
              <a:t>2012</a:t>
            </a:r>
            <a:r>
              <a:rPr lang="zh-CN" altLang="en-US" sz="900" dirty="0"/>
              <a:t>年发布的专辑我一听就爱上了。这音乐让我想到一列高速列车，没有固定的终点，但沿路风景一直变化。我一开始不敢用这首曲子作为委约作品的配乐。但在</a:t>
            </a:r>
            <a:r>
              <a:rPr lang="en-US" altLang="zh-CN" sz="900" dirty="0"/>
              <a:t>2014</a:t>
            </a:r>
            <a:r>
              <a:rPr lang="zh-CN" altLang="en-US" sz="900" dirty="0"/>
              <a:t>年成为 </a:t>
            </a:r>
            <a:r>
              <a:rPr lang="en-GB" sz="900" dirty="0"/>
              <a:t>NYCB </a:t>
            </a:r>
            <a:r>
              <a:rPr lang="zh-CN" altLang="en-US" sz="900" dirty="0"/>
              <a:t>的常驻编舞家之后，我决定冒险尝试，创作我的第一个“运动鞋芭蕾”，而且也是我自己参与跳的唯一一部。</a:t>
            </a:r>
            <a:br>
              <a:rPr lang="zh-CN" altLang="en-US" sz="900" dirty="0"/>
            </a:br>
            <a:endParaRPr lang="zh-CN" altLang="en-US" sz="900" dirty="0"/>
          </a:p>
          <a:p>
            <a:r>
              <a:rPr lang="zh-CN" altLang="en-US" sz="900" dirty="0"/>
              <a:t>运动鞋与音乐很配。你是因为这个才选用运动鞋的吗？</a:t>
            </a:r>
          </a:p>
          <a:p>
            <a:r>
              <a:rPr lang="zh-CN" altLang="en-US" sz="900" dirty="0"/>
              <a:t>音乐本身就带有一种电气、都市的氛围。我在 </a:t>
            </a:r>
            <a:r>
              <a:rPr lang="en-GB" sz="900" dirty="0"/>
              <a:t>NYCB </a:t>
            </a:r>
            <a:r>
              <a:rPr lang="zh-CN" altLang="en-US" sz="900" dirty="0"/>
              <a:t>跳过 </a:t>
            </a:r>
            <a:r>
              <a:rPr lang="en-GB" sz="900" dirty="0"/>
              <a:t>Jerome Robbins </a:t>
            </a:r>
            <a:r>
              <a:rPr lang="zh-CN" altLang="en-US" sz="900" dirty="0"/>
              <a:t>的两部作品（</a:t>
            </a:r>
            <a:r>
              <a:rPr lang="en-GB" sz="900" dirty="0"/>
              <a:t>West Side Story Suite </a:t>
            </a:r>
            <a:r>
              <a:rPr lang="zh-CN" altLang="en-US" sz="900" dirty="0"/>
              <a:t>和 </a:t>
            </a:r>
            <a:r>
              <a:rPr lang="en-GB" sz="900" dirty="0"/>
              <a:t>N.Y. Export: Opus Jazz），</a:t>
            </a:r>
            <a:r>
              <a:rPr lang="zh-CN" altLang="en-US" sz="900" dirty="0"/>
              <a:t>都是“运动鞋芭蕾”。我很喜欢那种感觉。穿运动鞋跳舞，扩大了舞者的动作空间，改变了整个身体语言。</a:t>
            </a:r>
          </a:p>
          <a:p>
            <a:r>
              <a:rPr lang="zh-CN" altLang="en-US" sz="900" dirty="0"/>
              <a:t>我希望找到一种新的舞蹈语汇，而这种语汇与踢踏舞、街舞都有所融合，最终形成一种属于观众的全新舞蹈世界。</a:t>
            </a:r>
          </a:p>
          <a:p>
            <a:endParaRPr lang="zh-CN" altLang="en-US" sz="900" dirty="0"/>
          </a:p>
          <a:p>
            <a:r>
              <a:rPr lang="zh-CN" altLang="en-US" sz="900" dirty="0"/>
              <a:t>你在这部作品中探讨了哪些主题？</a:t>
            </a:r>
          </a:p>
          <a:p>
            <a:r>
              <a:rPr lang="zh-CN" altLang="en-US" sz="900" dirty="0"/>
              <a:t>这部作品的内容是关于权利、集会与自由。它表达了一种团结的诉求，也传达了抗议与发声的必要性。可以说是某种“政治芭蕾”，强调的是人权。这也随着时间发生了变化，尤其是在</a:t>
            </a:r>
            <a:r>
              <a:rPr lang="en-US" altLang="zh-CN" sz="900" dirty="0"/>
              <a:t>2016</a:t>
            </a:r>
            <a:r>
              <a:rPr lang="zh-CN" altLang="en-US" sz="900" dirty="0"/>
              <a:t>年美国总统大选前后。这让我们意识到，作品的含义会随着现实语境的变化而改变。</a:t>
            </a:r>
          </a:p>
          <a:p>
            <a:br>
              <a:rPr lang="zh-CN" altLang="en-US" sz="900" dirty="0"/>
            </a:br>
            <a:endParaRPr lang="zh-CN" altLang="en-US" sz="900" dirty="0"/>
          </a:p>
        </p:txBody>
      </p:sp>
      <p:sp>
        <p:nvSpPr>
          <p:cNvPr id="5" name="TextBox 4">
            <a:extLst>
              <a:ext uri="{FF2B5EF4-FFF2-40B4-BE49-F238E27FC236}">
                <a16:creationId xmlns:a16="http://schemas.microsoft.com/office/drawing/2014/main" id="{B9F9A8A8-BE7B-72D6-84DF-B137A495A1E0}"/>
              </a:ext>
            </a:extLst>
          </p:cNvPr>
          <p:cNvSpPr txBox="1"/>
          <p:nvPr/>
        </p:nvSpPr>
        <p:spPr>
          <a:xfrm>
            <a:off x="4953000" y="149111"/>
            <a:ext cx="4953964" cy="1754326"/>
          </a:xfrm>
          <a:prstGeom prst="rect">
            <a:avLst/>
          </a:prstGeom>
          <a:noFill/>
        </p:spPr>
        <p:txBody>
          <a:bodyPr wrap="square">
            <a:spAutoFit/>
          </a:bodyPr>
          <a:lstStyle/>
          <a:p>
            <a:r>
              <a:rPr lang="zh-CN" altLang="en-US" sz="900" dirty="0"/>
              <a:t>你是 </a:t>
            </a:r>
            <a:r>
              <a:rPr lang="en-GB" sz="900" dirty="0"/>
              <a:t>NYCB </a:t>
            </a:r>
            <a:r>
              <a:rPr lang="zh-CN" altLang="en-US" sz="900" dirty="0"/>
              <a:t>历史上第二位常驻编舞家，第一位是 </a:t>
            </a:r>
            <a:r>
              <a:rPr lang="en-GB" sz="900" dirty="0"/>
              <a:t>Jerome Robbins。</a:t>
            </a:r>
            <a:r>
              <a:rPr lang="zh-CN" altLang="en-US" sz="900" dirty="0"/>
              <a:t>他也在百老汇活跃。你也做了类似的事情</a:t>
            </a:r>
            <a:r>
              <a:rPr lang="en-US" altLang="zh-CN" sz="900" dirty="0"/>
              <a:t>——</a:t>
            </a:r>
            <a:r>
              <a:rPr lang="zh-CN" altLang="en-US" sz="900" dirty="0"/>
              <a:t>怎么回事？</a:t>
            </a:r>
          </a:p>
          <a:p>
            <a:r>
              <a:rPr lang="zh-CN" altLang="en-US" sz="900" dirty="0"/>
              <a:t>我从 </a:t>
            </a:r>
            <a:r>
              <a:rPr lang="en-GB" sz="900" dirty="0"/>
              <a:t>Robbins </a:t>
            </a:r>
            <a:r>
              <a:rPr lang="zh-CN" altLang="en-US" sz="900" dirty="0"/>
              <a:t>的音乐剧与戏剧作品中得到了巨大灵感。他能够将芭蕾、百老汇、电影融合在一起，这是我自己的职业发展中想要模仿的目标。对我来说，舞蹈始终是那个贯穿一切的核心语言。</a:t>
            </a:r>
          </a:p>
          <a:p>
            <a:endParaRPr lang="zh-CN" altLang="en-US" sz="900" dirty="0"/>
          </a:p>
          <a:p>
            <a:r>
              <a:rPr lang="zh-CN" altLang="en-US" sz="900" dirty="0"/>
              <a:t>你的舞作多在美国以及部分欧洲剧团上演。</a:t>
            </a:r>
            <a:r>
              <a:rPr lang="en-GB" sz="900" dirty="0"/>
              <a:t>Demis Volpi </a:t>
            </a:r>
            <a:r>
              <a:rPr lang="zh-CN" altLang="en-US" sz="900" dirty="0"/>
              <a:t>邀请你为汉堡芭蕾创作作品时你有什么想法？</a:t>
            </a:r>
          </a:p>
          <a:p>
            <a:r>
              <a:rPr lang="zh-CN" altLang="en-US" sz="900" dirty="0"/>
              <a:t>我们其实几乎在同一时间开始创作。我当时为 </a:t>
            </a:r>
            <a:r>
              <a:rPr lang="en-GB" sz="900" dirty="0"/>
              <a:t>American Ballet Theatre </a:t>
            </a:r>
            <a:r>
              <a:rPr lang="zh-CN" altLang="en-US" sz="900" dirty="0"/>
              <a:t>编舞，他也为汉堡剧院工作。我们很快就开始交流，而且彼此产生了“共鸣”。</a:t>
            </a:r>
          </a:p>
          <a:p>
            <a:r>
              <a:rPr lang="zh-CN" altLang="en-US" sz="900" dirty="0"/>
              <a:t>我听说过汉堡芭蕾，也了解那里即将进行的代际更替。我很高兴能成为这一转变的一部分。</a:t>
            </a:r>
            <a:r>
              <a:rPr lang="en-US" altLang="zh-CN" sz="900" dirty="0"/>
              <a:t>《</a:t>
            </a:r>
            <a:r>
              <a:rPr lang="en-GB" sz="900" dirty="0"/>
              <a:t>The Times Are Racing》</a:t>
            </a:r>
            <a:r>
              <a:rPr lang="zh-CN" altLang="en-US" sz="900" dirty="0"/>
              <a:t>作为开季首演中的一环是个绝佳选择，希望这部作品也能为未来点燃激情。 </a:t>
            </a:r>
          </a:p>
        </p:txBody>
      </p:sp>
    </p:spTree>
    <p:extLst>
      <p:ext uri="{BB962C8B-B14F-4D97-AF65-F5344CB8AC3E}">
        <p14:creationId xmlns:p14="http://schemas.microsoft.com/office/powerpoint/2010/main" val="54042848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2803</TotalTime>
  <Words>6201</Words>
  <Application>Microsoft Macintosh PowerPoint</Application>
  <PresentationFormat>A4 Paper (210x297 mm)</PresentationFormat>
  <Paragraphs>178</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Nexa W04</vt:lpstr>
      <vt:lpstr>Arial</vt:lpstr>
      <vt:lpstr>Calibri</vt:lpstr>
      <vt:lpstr>Calibri Light</vt:lpstr>
      <vt:lpstr>Office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172</cp:revision>
  <cp:lastPrinted>2025-07-17T15:56:16Z</cp:lastPrinted>
  <dcterms:created xsi:type="dcterms:W3CDTF">2022-11-07T20:45:57Z</dcterms:created>
  <dcterms:modified xsi:type="dcterms:W3CDTF">2025-07-19T14:09:50Z</dcterms:modified>
</cp:coreProperties>
</file>