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
  </p:notesMasterIdLst>
  <p:sldIdLst>
    <p:sldId id="388" r:id="rId2"/>
    <p:sldId id="389" r:id="rId3"/>
    <p:sldId id="390" r:id="rId4"/>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480" autoAdjust="0"/>
    <p:restoredTop sz="94660"/>
  </p:normalViewPr>
  <p:slideViewPr>
    <p:cSldViewPr snapToGrid="0">
      <p:cViewPr varScale="1">
        <p:scale>
          <a:sx n="160" d="100"/>
          <a:sy n="160" d="100"/>
        </p:scale>
        <p:origin x="1720"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8/15/23</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8/15/23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8/15/23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8/15/23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8/15/23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8/15/23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8/15/23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8/15/23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8/15/23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8/15/23</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6994C80E-BFEB-349B-F74C-BCB5BAE9627E}"/>
              </a:ext>
            </a:extLst>
          </p:cNvPr>
          <p:cNvSpPr txBox="1"/>
          <p:nvPr/>
        </p:nvSpPr>
        <p:spPr>
          <a:xfrm>
            <a:off x="100122" y="155131"/>
            <a:ext cx="4852878" cy="3773010"/>
          </a:xfrm>
          <a:prstGeom prst="rect">
            <a:avLst/>
          </a:prstGeom>
        </p:spPr>
        <p:txBody>
          <a:bodyPr vert="horz" lIns="91440" tIns="45720" rIns="91440" bIns="45720" rtlCol="0">
            <a:noAutofit/>
          </a:bodyPr>
          <a:lstStyle/>
          <a:p>
            <a:pPr indent="-228600" defTabSz="914400">
              <a:lnSpc>
                <a:spcPct val="90000"/>
              </a:lnSpc>
              <a:spcAft>
                <a:spcPts val="600"/>
              </a:spcAft>
              <a:buFont typeface="Arial" panose="020B0604020202020204" pitchFamily="34" charset="0"/>
              <a:buChar char="•"/>
            </a:pPr>
            <a:r>
              <a:rPr lang="zh-CN" altLang="en-US" sz="1200" b="0" i="0" dirty="0">
                <a:solidFill>
                  <a:srgbClr val="000000"/>
                </a:solidFill>
                <a:effectLst/>
                <a:latin typeface="Neue Haas Grotesk W05"/>
              </a:rPr>
              <a:t>一件奇怪的事，</a:t>
            </a:r>
            <a:r>
              <a:rPr lang="zh-CN" altLang="en-US" sz="1200" b="0" i="1" dirty="0">
                <a:solidFill>
                  <a:srgbClr val="000000"/>
                </a:solidFill>
                <a:effectLst/>
                <a:latin typeface="Neue Haas Grotesk W05"/>
              </a:rPr>
              <a:t>玫瑰骑士</a:t>
            </a:r>
            <a:r>
              <a:rPr lang="zh-CN" altLang="en-US" sz="1200" b="0" i="0" dirty="0">
                <a:solidFill>
                  <a:srgbClr val="000000"/>
                </a:solidFill>
                <a:effectLst/>
                <a:latin typeface="Neue Haas Grotesk W05"/>
              </a:rPr>
              <a:t>。理查德</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施特劳斯 </a:t>
            </a:r>
            <a:r>
              <a:rPr lang="en-US" altLang="zh-CN" sz="1200" b="0" i="0" dirty="0">
                <a:solidFill>
                  <a:srgbClr val="000000"/>
                </a:solidFill>
                <a:effectLst/>
                <a:latin typeface="Neue Haas Grotesk W05"/>
              </a:rPr>
              <a:t>(Richard Strauss)</a:t>
            </a:r>
            <a:r>
              <a:rPr lang="zh-CN" altLang="en-US" sz="1200" b="0" i="0" dirty="0">
                <a:solidFill>
                  <a:srgbClr val="000000"/>
                </a:solidFill>
                <a:effectLst/>
                <a:latin typeface="Neue Haas Grotesk W05"/>
              </a:rPr>
              <a:t>刚刚凭借</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莎乐美与埃丽卡</a:t>
            </a:r>
            <a:r>
              <a:rPr lang="en-US" altLang="zh-CN" sz="1200" b="0" i="0" dirty="0">
                <a:solidFill>
                  <a:srgbClr val="000000"/>
                </a:solidFill>
                <a:effectLst/>
                <a:latin typeface="Neue Haas Grotesk W05"/>
              </a:rPr>
              <a:t>》(Salome und Elektra) </a:t>
            </a:r>
            <a:r>
              <a:rPr lang="zh-CN" altLang="en-US" sz="1200" b="0" i="0" dirty="0">
                <a:solidFill>
                  <a:srgbClr val="000000"/>
                </a:solidFill>
                <a:effectLst/>
                <a:latin typeface="Neue Haas Grotesk W05"/>
              </a:rPr>
              <a:t>在歌剧舞台上获得了可怕的声誉，正如他自己所写的那样，“达到了当今耳朵接受能力的极限”</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然后，与他的剧本作者雨果</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冯</a:t>
            </a:r>
            <a:r>
              <a:rPr lang="en-US" altLang="zh-CN" sz="1200" b="0" i="0" dirty="0">
                <a:solidFill>
                  <a:srgbClr val="000000"/>
                </a:solidFill>
                <a:effectLst/>
                <a:latin typeface="Neue Haas Grotesk W05"/>
              </a:rPr>
              <a:t>·</a:t>
            </a:r>
            <a:r>
              <a:rPr lang="zh-CN" altLang="en-US" sz="1200" b="0" i="0" dirty="0">
                <a:solidFill>
                  <a:srgbClr val="000000"/>
                </a:solidFill>
                <a:effectLst/>
                <a:latin typeface="Neue Haas Grotesk W05"/>
              </a:rPr>
              <a:t>霍夫曼斯塔尔 </a:t>
            </a:r>
            <a:r>
              <a:rPr lang="en-US" altLang="zh-CN" sz="1200" b="0" i="0" dirty="0">
                <a:solidFill>
                  <a:srgbClr val="000000"/>
                </a:solidFill>
                <a:effectLst/>
                <a:latin typeface="Neue Haas Grotesk W05"/>
              </a:rPr>
              <a:t>(Hugo von Hofmannsthal) </a:t>
            </a:r>
            <a:r>
              <a:rPr lang="zh-CN" altLang="en-US" sz="1200" b="0" i="0" dirty="0">
                <a:solidFill>
                  <a:srgbClr val="000000"/>
                </a:solidFill>
                <a:effectLst/>
                <a:latin typeface="Neue Haas Grotesk W05"/>
              </a:rPr>
              <a:t>一起，的</a:t>
            </a:r>
            <a:r>
              <a:rPr lang="zh-CN" altLang="en-US" sz="1200" b="0" i="1" dirty="0">
                <a:solidFill>
                  <a:srgbClr val="000000"/>
                </a:solidFill>
                <a:effectLst/>
                <a:latin typeface="Neue Haas Grotesk W05"/>
              </a:rPr>
              <a:t>不合时宜观众 </a:t>
            </a:r>
            <a:r>
              <a:rPr lang="zh-CN" altLang="en-US" sz="1200" b="0" i="0" dirty="0">
                <a:solidFill>
                  <a:srgbClr val="000000"/>
                </a:solidFill>
                <a:effectLst/>
                <a:latin typeface="Neue Haas Grotesk W05"/>
              </a:rPr>
              <a:t>这种特殊性的美妙之处在于，施特劳斯和霍夫曼斯塔尔在语言和音乐上将这个世界的人造性发挥到了极致，让它成长为一个梦幻般的噩梦般的场景，其中可以容纳所有主题</a:t>
            </a:r>
            <a:r>
              <a:rPr lang="zh-CN" altLang="en-US" sz="1200" b="0" i="1" dirty="0">
                <a:solidFill>
                  <a:srgbClr val="000000"/>
                </a:solidFill>
                <a:effectLst/>
                <a:latin typeface="Neue Haas Grotesk W05"/>
              </a:rPr>
              <a:t>让玫瑰骑士</a:t>
            </a:r>
            <a:r>
              <a:rPr lang="zh-CN" altLang="en-US" sz="1200" b="0" i="0" dirty="0">
                <a:solidFill>
                  <a:srgbClr val="000000"/>
                </a:solidFill>
                <a:effectLst/>
                <a:latin typeface="Neue Haas Grotesk W05"/>
              </a:rPr>
              <a:t>如此迷人：爱的可能性和不可能性，流逝的时间的紧迫性和无情性，自主性和选择自由的不可或缺性和不可抗拒的条件性。</a:t>
            </a:r>
            <a:br>
              <a:rPr lang="zh-CN" altLang="en-US" sz="1200" dirty="0"/>
            </a:br>
            <a:r>
              <a:rPr lang="en-US" altLang="zh-CN" sz="1200" b="0" i="0" dirty="0">
                <a:solidFill>
                  <a:srgbClr val="000000"/>
                </a:solidFill>
                <a:effectLst/>
                <a:latin typeface="Neue Haas Grotesk W05"/>
              </a:rPr>
              <a:t>Barrie </a:t>
            </a:r>
            <a:r>
              <a:rPr lang="en-US" altLang="zh-CN" sz="1200" b="0" i="0" dirty="0" err="1">
                <a:solidFill>
                  <a:srgbClr val="000000"/>
                </a:solidFill>
                <a:effectLst/>
                <a:latin typeface="Neue Haas Grotesk W05"/>
              </a:rPr>
              <a:t>Kosky</a:t>
            </a:r>
            <a:r>
              <a:rPr lang="en-US" altLang="zh-CN" sz="1200" b="0" i="0" dirty="0">
                <a:solidFill>
                  <a:srgbClr val="000000"/>
                </a:solidFill>
                <a:effectLst/>
                <a:latin typeface="Neue Haas Grotesk W05"/>
              </a:rPr>
              <a:t> </a:t>
            </a:r>
            <a:r>
              <a:rPr lang="zh-CN" altLang="en-US" sz="1200" b="0" i="0" dirty="0">
                <a:solidFill>
                  <a:srgbClr val="000000"/>
                </a:solidFill>
                <a:effectLst/>
                <a:latin typeface="Neue Haas Grotesk W05"/>
              </a:rPr>
              <a:t>的</a:t>
            </a:r>
            <a:r>
              <a:rPr lang="en-US" altLang="zh-CN" sz="1200" b="0" i="1" dirty="0">
                <a:solidFill>
                  <a:srgbClr val="000000"/>
                </a:solidFill>
                <a:effectLst/>
                <a:latin typeface="Neue Haas Grotesk W05"/>
              </a:rPr>
              <a:t>Rosenkavalier</a:t>
            </a:r>
            <a:r>
              <a:rPr lang="zh-CN" altLang="en-US" sz="1200" b="0" i="0" dirty="0">
                <a:solidFill>
                  <a:srgbClr val="000000"/>
                </a:solidFill>
                <a:effectLst/>
                <a:latin typeface="Neue Haas Grotesk W05"/>
              </a:rPr>
              <a:t>还向通常不太受欢迎的作品来源致敬，例如 </a:t>
            </a:r>
            <a:r>
              <a:rPr lang="en-US" altLang="zh-CN" sz="1200" b="0" i="0" dirty="0">
                <a:solidFill>
                  <a:srgbClr val="000000"/>
                </a:solidFill>
                <a:effectLst/>
                <a:latin typeface="Neue Haas Grotesk W05"/>
              </a:rPr>
              <a:t>Claude Terrasse </a:t>
            </a:r>
            <a:r>
              <a:rPr lang="zh-CN" altLang="en-US" sz="1200" b="0" i="0" dirty="0">
                <a:solidFill>
                  <a:srgbClr val="000000"/>
                </a:solidFill>
                <a:effectLst/>
                <a:latin typeface="Neue Haas Grotesk W05"/>
              </a:rPr>
              <a:t>和 </a:t>
            </a:r>
            <a:r>
              <a:rPr lang="en-US" altLang="zh-CN" sz="1200" b="0" i="0" dirty="0">
                <a:solidFill>
                  <a:srgbClr val="000000"/>
                </a:solidFill>
                <a:effectLst/>
                <a:latin typeface="Neue Haas Grotesk W05"/>
              </a:rPr>
              <a:t>Louis </a:t>
            </a:r>
            <a:r>
              <a:rPr lang="en-US" altLang="zh-CN" sz="1200" b="0" i="0" dirty="0" err="1">
                <a:solidFill>
                  <a:srgbClr val="000000"/>
                </a:solidFill>
                <a:effectLst/>
                <a:latin typeface="Neue Haas Grotesk W05"/>
              </a:rPr>
              <a:t>Artus</a:t>
            </a:r>
            <a:r>
              <a:rPr lang="en-US" altLang="zh-CN" sz="1200" b="0" i="0" dirty="0">
                <a:solidFill>
                  <a:srgbClr val="000000"/>
                </a:solidFill>
                <a:effectLst/>
                <a:latin typeface="Neue Haas Grotesk W05"/>
              </a:rPr>
              <a:t> </a:t>
            </a:r>
            <a:r>
              <a:rPr lang="zh-CN" altLang="en-US" sz="1200" b="0" i="0" dirty="0">
                <a:solidFill>
                  <a:srgbClr val="000000"/>
                </a:solidFill>
                <a:effectLst/>
                <a:latin typeface="Neue Haas Grotesk W05"/>
              </a:rPr>
              <a:t>的法国轻歌剧</a:t>
            </a:r>
            <a:r>
              <a:rPr lang="en-US" altLang="zh-CN" sz="1200" b="0" i="1" dirty="0" err="1">
                <a:solidFill>
                  <a:srgbClr val="000000"/>
                </a:solidFill>
                <a:effectLst/>
                <a:latin typeface="Neue Haas Grotesk W05"/>
              </a:rPr>
              <a:t>L'ingenu</a:t>
            </a:r>
            <a:r>
              <a:rPr lang="en-US" altLang="zh-CN" sz="1200" b="0" i="1" dirty="0">
                <a:solidFill>
                  <a:srgbClr val="000000"/>
                </a:solidFill>
                <a:effectLst/>
                <a:latin typeface="Neue Haas Grotesk W05"/>
              </a:rPr>
              <a:t> </a:t>
            </a:r>
            <a:r>
              <a:rPr lang="en-US" altLang="zh-CN" sz="1200" b="0" i="1" dirty="0" err="1">
                <a:solidFill>
                  <a:srgbClr val="000000"/>
                </a:solidFill>
                <a:effectLst/>
                <a:latin typeface="Neue Haas Grotesk W05"/>
              </a:rPr>
              <a:t>libertin</a:t>
            </a:r>
            <a:r>
              <a:rPr lang="zh-CN" altLang="en-US" sz="1200" b="0" i="0" dirty="0">
                <a:solidFill>
                  <a:srgbClr val="000000"/>
                </a:solidFill>
                <a:effectLst/>
                <a:latin typeface="Neue Haas Grotesk W05"/>
              </a:rPr>
              <a:t>，为 </a:t>
            </a:r>
            <a:r>
              <a:rPr lang="en-US" altLang="zh-CN" sz="1200" b="0" i="0" dirty="0">
                <a:solidFill>
                  <a:srgbClr val="000000"/>
                </a:solidFill>
                <a:effectLst/>
                <a:latin typeface="Neue Haas Grotesk W05"/>
              </a:rPr>
              <a:t>Sophie </a:t>
            </a:r>
            <a:r>
              <a:rPr lang="zh-CN" altLang="en-US" sz="1200" b="0" i="0" dirty="0">
                <a:solidFill>
                  <a:srgbClr val="000000"/>
                </a:solidFill>
                <a:effectLst/>
                <a:latin typeface="Neue Haas Grotesk W05"/>
              </a:rPr>
              <a:t>和 </a:t>
            </a:r>
            <a:r>
              <a:rPr lang="en-US" altLang="zh-CN" sz="1200" b="0" i="0" dirty="0">
                <a:solidFill>
                  <a:srgbClr val="000000"/>
                </a:solidFill>
                <a:effectLst/>
                <a:latin typeface="Neue Haas Grotesk W05"/>
              </a:rPr>
              <a:t>Octavian</a:t>
            </a:r>
            <a:r>
              <a:rPr lang="zh-CN" altLang="en-US" sz="1200" b="0" i="0" dirty="0">
                <a:solidFill>
                  <a:srgbClr val="000000"/>
                </a:solidFill>
                <a:effectLst/>
                <a:latin typeface="Neue Haas Grotesk W05"/>
              </a:rPr>
              <a:t>、</a:t>
            </a:r>
            <a:r>
              <a:rPr lang="en-US" altLang="zh-CN" sz="1200" b="0" i="0" dirty="0">
                <a:solidFill>
                  <a:srgbClr val="000000"/>
                </a:solidFill>
                <a:effectLst/>
                <a:latin typeface="Neue Haas Grotesk W05"/>
              </a:rPr>
              <a:t>Ochs </a:t>
            </a:r>
            <a:r>
              <a:rPr lang="zh-CN" altLang="en-US" sz="1200" b="0" i="0" dirty="0">
                <a:solidFill>
                  <a:srgbClr val="000000"/>
                </a:solidFill>
                <a:effectLst/>
                <a:latin typeface="Neue Haas Grotesk W05"/>
              </a:rPr>
              <a:t>和 </a:t>
            </a:r>
            <a:r>
              <a:rPr lang="en-US" altLang="zh-CN" sz="1200" b="0" i="0" dirty="0" err="1">
                <a:solidFill>
                  <a:srgbClr val="000000"/>
                </a:solidFill>
                <a:effectLst/>
                <a:latin typeface="Neue Haas Grotesk W05"/>
              </a:rPr>
              <a:t>Marschallin</a:t>
            </a:r>
            <a:r>
              <a:rPr lang="en-US" altLang="zh-CN" sz="1200" b="0" i="0" dirty="0">
                <a:solidFill>
                  <a:srgbClr val="000000"/>
                </a:solidFill>
                <a:effectLst/>
                <a:latin typeface="Neue Haas Grotesk W05"/>
              </a:rPr>
              <a:t> </a:t>
            </a:r>
            <a:r>
              <a:rPr lang="zh-CN" altLang="en-US" sz="1200" b="0" i="0" dirty="0">
                <a:solidFill>
                  <a:srgbClr val="000000"/>
                </a:solidFill>
                <a:effectLst/>
                <a:latin typeface="Neue Haas Grotesk W05"/>
              </a:rPr>
              <a:t>以及在丰富的图像中扩展慕尼黑的工作关于激动人心的篇章的制作历史。  </a:t>
            </a:r>
            <a:endParaRPr lang="en-US" altLang="zh-CN" sz="1200" b="0" i="0" dirty="0">
              <a:effectLst/>
            </a:endParaRPr>
          </a:p>
        </p:txBody>
      </p:sp>
      <p:pic>
        <p:nvPicPr>
          <p:cNvPr id="6" name="Picture 6">
            <a:extLst>
              <a:ext uri="{FF2B5EF4-FFF2-40B4-BE49-F238E27FC236}">
                <a16:creationId xmlns:a16="http://schemas.microsoft.com/office/drawing/2014/main" id="{C57DCB09-8626-ECF3-5ACD-E039E3535ACB}"/>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422135" y="4534356"/>
            <a:ext cx="3806452" cy="923064"/>
          </a:xfrm>
          <a:prstGeom prst="rect">
            <a:avLst/>
          </a:prstGeom>
          <a:noFill/>
          <a:extLst>
            <a:ext uri="{909E8E84-426E-40DD-AFC4-6F175D3DCCD1}">
              <a14:hiddenFill xmlns:a14="http://schemas.microsoft.com/office/drawing/2010/main">
                <a:solidFill>
                  <a:srgbClr val="FFFFFF"/>
                </a:solidFill>
              </a14:hiddenFill>
            </a:ext>
          </a:extLst>
        </p:spPr>
      </p:pic>
      <p:pic>
        <p:nvPicPr>
          <p:cNvPr id="8" name="Grafik 7">
            <a:extLst>
              <a:ext uri="{FF2B5EF4-FFF2-40B4-BE49-F238E27FC236}">
                <a16:creationId xmlns:a16="http://schemas.microsoft.com/office/drawing/2014/main" id="{29B8E7B5-06A4-AF9C-5535-61B60D58C6B3}"/>
              </a:ext>
            </a:extLst>
          </p:cNvPr>
          <p:cNvPicPr>
            <a:picLocks noChangeAspect="1"/>
          </p:cNvPicPr>
          <p:nvPr/>
        </p:nvPicPr>
        <p:blipFill>
          <a:blip r:embed="rId3"/>
          <a:stretch>
            <a:fillRect/>
          </a:stretch>
        </p:blipFill>
        <p:spPr>
          <a:xfrm>
            <a:off x="5125724" y="961909"/>
            <a:ext cx="4756354" cy="3071812"/>
          </a:xfrm>
          <a:prstGeom prst="rect">
            <a:avLst/>
          </a:prstGeom>
        </p:spPr>
      </p:pic>
    </p:spTree>
    <p:extLst>
      <p:ext uri="{BB962C8B-B14F-4D97-AF65-F5344CB8AC3E}">
        <p14:creationId xmlns:p14="http://schemas.microsoft.com/office/powerpoint/2010/main" val="2509709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151573" y="96346"/>
            <a:ext cx="2528018" cy="6340197"/>
          </a:xfrm>
          <a:prstGeom prst="rect">
            <a:avLst/>
          </a:prstGeom>
          <a:noFill/>
        </p:spPr>
        <p:txBody>
          <a:bodyPr wrap="square">
            <a:spAutoFit/>
          </a:bodyPr>
          <a:lstStyle/>
          <a:p>
            <a:r>
              <a:rPr lang="en-DE" sz="700" dirty="0">
                <a:highlight>
                  <a:srgbClr val="FFFF00"/>
                </a:highlight>
              </a:rPr>
              <a:t>阿依达 </a:t>
            </a:r>
          </a:p>
          <a:p>
            <a:r>
              <a:rPr lang="en-DE" sz="700" dirty="0"/>
              <a:t>和 19 世纪情节剧中的许多其他角色一样，阿伊达在爱国主义和个人感情之间左右为难。由于这里无法解决，她开始了“向内飞行”，可以这么说。她经常提到的“祖国”更多的是她灵魂中的一个地方，而不是一个地理上定义的区域：它既代表了她对幸福生活的记忆。战争还没有进入她生活的过去，以及她永远不会经历的充满爱与宁静的未来的田园诗般的生活。 </a:t>
            </a:r>
          </a:p>
          <a:p>
            <a:r>
              <a:rPr lang="en-DE" sz="700" dirty="0">
                <a:highlight>
                  <a:srgbClr val="FFFF00"/>
                </a:highlight>
              </a:rPr>
              <a:t>拉达梅斯 </a:t>
            </a:r>
          </a:p>
          <a:p>
            <a:r>
              <a:rPr lang="en-DE" sz="700" dirty="0"/>
              <a:t>这部歌剧的“英雄”，拥有带领埃及军队取得胜利的可疑荣誉，实际上并不像乍一看那样果断。他带着一个假设的假设出现（“Se quel guerrier io fossi”：“如果我战士会是”）并幻想着一场对他来说几乎是令人向往的战争——无论是出于肤浅、粗心，也许也是出于对死亡的秘密渴望。他对阿伊达的热情也可以被视为自我毁灭倾向的一部分——如果威尔第对莎士比亚的罗密欧的回答是真实的，罗密欧年轻时的非理性只会导致毁灭。 </a:t>
            </a:r>
          </a:p>
          <a:p>
            <a:r>
              <a:rPr lang="en-DE" sz="700" dirty="0">
                <a:highlight>
                  <a:srgbClr val="FFFF00"/>
                </a:highlight>
              </a:rPr>
              <a:t>安纳瑞斯</a:t>
            </a:r>
            <a:r>
              <a:rPr lang="en-DE" sz="700" dirty="0"/>
              <a:t> </a:t>
            </a:r>
          </a:p>
          <a:p>
            <a:r>
              <a:rPr lang="en-DE" sz="700" dirty="0"/>
              <a:t>埃及国王女儿的性格是如此复杂，以至于她的感情往往更多地是通过管弦乐队而不是她所说的话来表达的。在故事的过程中，她宣布了复仇计划和报复，但她从未付诸实施。安纳丽丝是一个天生脆弱的女人，她非常担心可能出现的竞争对手会挡在她和她的爱人拉达梅斯之间。由此产生的挫败感是她不快乐的原因：她是这项工作中真正的失败者——永远被锁在坟墓之外。 阿伊达和拉达梅斯缔结了永恒的爱情。 </a:t>
            </a:r>
          </a:p>
          <a:p>
            <a:r>
              <a:rPr lang="en-DE" sz="700" dirty="0">
                <a:highlight>
                  <a:srgbClr val="FFFF00"/>
                </a:highlight>
              </a:rPr>
              <a:t>阿莫纳斯罗 </a:t>
            </a:r>
          </a:p>
          <a:p>
            <a:r>
              <a:rPr lang="en-DE" sz="700" dirty="0"/>
              <a:t>埃塞俄比亚国王是阿伊达中唯一真正的战士。受到羞辱和侮辱，但并非没有尊严，他像一头关在笼子里的狮子一样走上舞台。然而，与拉达梅斯不同的是，他能够妥协，能够观望并谨慎地追求自己的目标。尽管他要求女儿做出巨大牺牲，但他对同理心并不陌生。他代表了国家存在的人性一面，这是这部作品中所有其他政治统治者所缺乏的。</a:t>
            </a:r>
          </a:p>
          <a:p>
            <a:r>
              <a:rPr lang="en-DE" sz="700" dirty="0">
                <a:highlight>
                  <a:srgbClr val="FFFF00"/>
                </a:highlight>
              </a:rPr>
              <a:t>法老</a:t>
            </a:r>
          </a:p>
          <a:p>
            <a:r>
              <a:rPr lang="en-DE" sz="700" dirty="0"/>
              <a:t>法老的显赫地位最终掌控着他王国的所有事务。在某种程度上，他是拉达梅斯的对立面。当拉姆菲斯在舞台上时，他正在幕后做着他的工作。拉达梅斯的旋律弧线努力走向“trono vicino al sol”（“太阳的王座”），而拉姆菲的旋律则与阴郁、下降和仪式化的主题联系在一起。</a:t>
            </a:r>
          </a:p>
          <a:p>
            <a:endParaRPr lang="en-DE" sz="700" dirty="0"/>
          </a:p>
          <a:p>
            <a:endParaRPr lang="en-DE" sz="700" dirty="0"/>
          </a:p>
          <a:p>
            <a:r>
              <a:rPr lang="zh-CN" altLang="en-US" sz="700" b="1" dirty="0">
                <a:highlight>
                  <a:srgbClr val="FFFF00"/>
                </a:highlight>
              </a:rPr>
              <a:t>作战室</a:t>
            </a:r>
            <a:r>
              <a:rPr lang="zh-CN" altLang="en-US" sz="700" dirty="0"/>
              <a:t> </a:t>
            </a:r>
            <a:endParaRPr lang="en-US" altLang="zh-CN" sz="700" dirty="0"/>
          </a:p>
          <a:p>
            <a:r>
              <a:rPr lang="en-US" altLang="zh-CN" sz="700" dirty="0"/>
              <a:t>2022 </a:t>
            </a:r>
            <a:r>
              <a:rPr lang="zh-CN" altLang="en-US" sz="700" dirty="0"/>
              <a:t>年秋天，摄影师克里斯托弗</a:t>
            </a:r>
            <a:r>
              <a:rPr lang="en-US" altLang="zh-CN" sz="700" dirty="0"/>
              <a:t>·</a:t>
            </a:r>
            <a:r>
              <a:rPr lang="zh-CN" altLang="en-US" sz="700" dirty="0"/>
              <a:t>纳恩 </a:t>
            </a:r>
            <a:r>
              <a:rPr lang="en-US" altLang="zh-CN" sz="700" dirty="0"/>
              <a:t>(</a:t>
            </a:r>
            <a:r>
              <a:rPr lang="en-GB" sz="700" dirty="0"/>
              <a:t>Christopher Nunn) </a:t>
            </a:r>
            <a:r>
              <a:rPr lang="zh-CN" altLang="en-US" sz="700" dirty="0"/>
              <a:t>前往乌克兰，这是战争进程中的关键时刻：乌克兰武装部队开始对俄罗斯反攻，解放了 </a:t>
            </a:r>
            <a:r>
              <a:rPr lang="en-US" altLang="zh-CN" sz="700" dirty="0"/>
              <a:t>600 </a:t>
            </a:r>
            <a:r>
              <a:rPr lang="zh-CN" altLang="en-US" sz="700" dirty="0"/>
              <a:t>多个定居点。在他的纪录片</a:t>
            </a:r>
            <a:r>
              <a:rPr lang="en-US" altLang="zh-CN" sz="700" dirty="0"/>
              <a:t>《</a:t>
            </a:r>
            <a:r>
              <a:rPr lang="zh-CN" altLang="en-US" sz="700" dirty="0"/>
              <a:t>战争室</a:t>
            </a:r>
            <a:r>
              <a:rPr lang="en-US" altLang="zh-CN" sz="700" dirty="0"/>
              <a:t>》</a:t>
            </a:r>
            <a:r>
              <a:rPr lang="zh-CN" altLang="en-US" sz="700" dirty="0"/>
              <a:t>中，纳恩拍摄了因军事冲突而改变的学校、办公室、文化建筑、公寓楼和私人住宅。这些照片显示了遭受战争创伤的房间。它们被遗弃、被破坏、被掠夺，处于各种荒凉的状态。这四堵墙经历了什么？恐惧和创伤已经渗透到墙壁和砂浆中，</a:t>
            </a:r>
            <a:endParaRPr lang="en-US" altLang="zh-CN" sz="700" dirty="0"/>
          </a:p>
          <a:p>
            <a:endParaRPr lang="en-US" altLang="zh-CN" sz="700" dirty="0"/>
          </a:p>
          <a:p>
            <a:r>
              <a:rPr lang="zh-CN" altLang="en-US" sz="700" dirty="0"/>
              <a:t>破坏了日常生活的节奏和可预测性。他们见证了生命和常态的丧失。每一张照片都令人痛苦，将它们串联起来可以看出破坏的程度。纳恩从远处仔细拍摄了这些空间。通常从入口或打开的门开始，摄影师确保一切都保持原样。他的照片中没有人出现，但房间里充满了他们的存在。桌子上有盘子，厨房里有食物，死去的室内植物，书籍从书架上掉下来，孩子们的照片埋在瓦砾中。一切都因持续不断的战争而被撕裂、破碎、破碎。</a:t>
            </a:r>
            <a:endParaRPr lang="en-DE" sz="700" dirty="0"/>
          </a:p>
        </p:txBody>
      </p:sp>
      <p:sp>
        <p:nvSpPr>
          <p:cNvPr id="5" name="TextBox 4">
            <a:extLst>
              <a:ext uri="{FF2B5EF4-FFF2-40B4-BE49-F238E27FC236}">
                <a16:creationId xmlns:a16="http://schemas.microsoft.com/office/drawing/2014/main" id="{4EC1BC2F-52BB-79BA-077D-3E00CC5D2062}"/>
              </a:ext>
            </a:extLst>
          </p:cNvPr>
          <p:cNvSpPr txBox="1"/>
          <p:nvPr/>
        </p:nvSpPr>
        <p:spPr>
          <a:xfrm>
            <a:off x="2679592" y="96346"/>
            <a:ext cx="2528018" cy="6647974"/>
          </a:xfrm>
          <a:prstGeom prst="rect">
            <a:avLst/>
          </a:prstGeom>
          <a:noFill/>
        </p:spPr>
        <p:txBody>
          <a:bodyPr wrap="square">
            <a:spAutoFit/>
          </a:bodyPr>
          <a:lstStyle/>
          <a:p>
            <a:pPr algn="l"/>
            <a:r>
              <a:rPr lang="en-GB" sz="800" b="0" dirty="0">
                <a:solidFill>
                  <a:srgbClr val="000000"/>
                </a:solidFill>
                <a:effectLst/>
              </a:rPr>
              <a:t>In the midst of a society dealing with the aftermath of war and its resurgence, director Damiano </a:t>
            </a:r>
            <a:r>
              <a:rPr lang="en-GB" sz="800" b="0" dirty="0" err="1">
                <a:solidFill>
                  <a:srgbClr val="000000"/>
                </a:solidFill>
                <a:effectLst/>
              </a:rPr>
              <a:t>Michieletto</a:t>
            </a:r>
            <a:r>
              <a:rPr lang="en-GB" sz="800" b="0" dirty="0">
                <a:solidFill>
                  <a:srgbClr val="000000"/>
                </a:solidFill>
                <a:effectLst/>
              </a:rPr>
              <a:t> and musical director Daniele </a:t>
            </a:r>
            <a:r>
              <a:rPr lang="en-GB" sz="800" b="0" dirty="0" err="1">
                <a:solidFill>
                  <a:srgbClr val="000000"/>
                </a:solidFill>
                <a:effectLst/>
              </a:rPr>
              <a:t>Rustioni</a:t>
            </a:r>
            <a:r>
              <a:rPr lang="en-GB" sz="800" b="0" dirty="0">
                <a:solidFill>
                  <a:srgbClr val="000000"/>
                </a:solidFill>
                <a:effectLst/>
              </a:rPr>
              <a:t> narrate the intimate love triangle between Aida, </a:t>
            </a:r>
            <a:r>
              <a:rPr lang="en-GB" sz="800" b="0" dirty="0" err="1">
                <a:solidFill>
                  <a:srgbClr val="000000"/>
                </a:solidFill>
                <a:effectLst/>
              </a:rPr>
              <a:t>Radamès</a:t>
            </a:r>
            <a:r>
              <a:rPr lang="en-GB" sz="800" b="0" dirty="0">
                <a:solidFill>
                  <a:srgbClr val="000000"/>
                </a:solidFill>
                <a:effectLst/>
              </a:rPr>
              <a:t> and </a:t>
            </a:r>
            <a:r>
              <a:rPr lang="en-GB" sz="800" b="0" dirty="0" err="1">
                <a:solidFill>
                  <a:srgbClr val="000000"/>
                </a:solidFill>
                <a:effectLst/>
              </a:rPr>
              <a:t>Amneris</a:t>
            </a:r>
            <a:r>
              <a:rPr lang="en-GB" sz="800" b="0" dirty="0">
                <a:solidFill>
                  <a:srgbClr val="000000"/>
                </a:solidFill>
                <a:effectLst/>
              </a:rPr>
              <a:t>.</a:t>
            </a:r>
          </a:p>
          <a:p>
            <a:pPr algn="l"/>
            <a:r>
              <a:rPr lang="en-GB" sz="800" b="0" dirty="0">
                <a:solidFill>
                  <a:srgbClr val="000000"/>
                </a:solidFill>
                <a:effectLst/>
              </a:rPr>
              <a:t>A group of people seek shelter in devastated places that once brought joy and lightness. Destruction encroaches further, determining life, both external and internal. As commander </a:t>
            </a:r>
            <a:r>
              <a:rPr lang="en-GB" sz="800" b="0" dirty="0" err="1">
                <a:solidFill>
                  <a:srgbClr val="000000"/>
                </a:solidFill>
                <a:effectLst/>
              </a:rPr>
              <a:t>Radamès</a:t>
            </a:r>
            <a:r>
              <a:rPr lang="en-GB" sz="800" b="0" dirty="0">
                <a:solidFill>
                  <a:srgbClr val="000000"/>
                </a:solidFill>
                <a:effectLst/>
              </a:rPr>
              <a:t> must assume responsibility, a burden he is not equipped for. When the famous triumphal march celebrates victory, the images of death and war will not leave him, he is a traumatized man. The two women are also scarred by war and displacement. For Aida the situation means the loss of her roots, her family and the destruction of her love. </a:t>
            </a:r>
            <a:r>
              <a:rPr lang="en-GB" sz="800" b="0" dirty="0" err="1">
                <a:solidFill>
                  <a:srgbClr val="000000"/>
                </a:solidFill>
                <a:effectLst/>
              </a:rPr>
              <a:t>Amneris</a:t>
            </a:r>
            <a:r>
              <a:rPr lang="en-GB" sz="800" b="0" dirty="0">
                <a:solidFill>
                  <a:srgbClr val="000000"/>
                </a:solidFill>
                <a:effectLst/>
              </a:rPr>
              <a:t> also dreams of a different future. And in the end, the question is: What might all their lives have been without war?</a:t>
            </a:r>
          </a:p>
          <a:p>
            <a:pPr algn="l"/>
            <a:endParaRPr lang="en-US" altLang="zh-CN" sz="700" b="0" dirty="0">
              <a:solidFill>
                <a:srgbClr val="000000"/>
              </a:solidFill>
              <a:effectLst/>
            </a:endParaRPr>
          </a:p>
          <a:p>
            <a:pPr algn="l"/>
            <a:r>
              <a:rPr lang="zh-CN" altLang="en-US" sz="700" b="0" dirty="0">
                <a:solidFill>
                  <a:srgbClr val="000000"/>
                </a:solidFill>
                <a:effectLst/>
              </a:rPr>
              <a:t>在一个正在应对战争后果及其复兴的社会中，导演达米亚诺</a:t>
            </a:r>
            <a:r>
              <a:rPr lang="en-US" altLang="zh-CN" sz="700" b="0" dirty="0">
                <a:solidFill>
                  <a:srgbClr val="000000"/>
                </a:solidFill>
                <a:effectLst/>
              </a:rPr>
              <a:t>·</a:t>
            </a:r>
            <a:r>
              <a:rPr lang="zh-CN" altLang="en-US" sz="700" b="0" dirty="0">
                <a:solidFill>
                  <a:srgbClr val="000000"/>
                </a:solidFill>
                <a:effectLst/>
              </a:rPr>
              <a:t>米基耶莱托和音乐总监丹尼尔</a:t>
            </a:r>
            <a:r>
              <a:rPr lang="en-US" altLang="zh-CN" sz="700" b="0" dirty="0">
                <a:solidFill>
                  <a:srgbClr val="000000"/>
                </a:solidFill>
                <a:effectLst/>
              </a:rPr>
              <a:t>·</a:t>
            </a:r>
            <a:r>
              <a:rPr lang="zh-CN" altLang="en-US" sz="700" b="0" dirty="0">
                <a:solidFill>
                  <a:srgbClr val="000000"/>
                </a:solidFill>
                <a:effectLst/>
              </a:rPr>
              <a:t>鲁斯蒂奥尼讲述了阿伊达、拉达梅斯和安内里斯之间的亲密三角恋。</a:t>
            </a:r>
          </a:p>
          <a:p>
            <a:pPr algn="l"/>
            <a:r>
              <a:rPr lang="zh-CN" altLang="en-US" sz="700" b="0" dirty="0">
                <a:solidFill>
                  <a:srgbClr val="000000"/>
                </a:solidFill>
                <a:effectLst/>
              </a:rPr>
              <a:t>一群人在曾经带来欢乐和轻松的废墟中寻求庇护。破坏进一步侵入，决定了生命的外在和内在。作为指挥官，拉达梅斯必须承担责任，但他没有能力承担这一责任。当著名的凯旋进行曲庆祝胜利时，死亡和战争的画面始终挥之不去，他是一个受过创伤的人。这两名妇女也因战争和流离失所而伤痕累累。对于阿依达来说，这种情况意味着她失去了根、失去了家庭、失去了爱情。安纳里斯也梦想着一个不同的未来。最后的问题是：如果没有战争，他们的生活会怎样？</a:t>
            </a:r>
            <a:endParaRPr lang="en-US" altLang="zh-CN" sz="700" b="0" dirty="0">
              <a:solidFill>
                <a:srgbClr val="000000"/>
              </a:solidFill>
              <a:effectLst/>
            </a:endParaRPr>
          </a:p>
          <a:p>
            <a:pPr algn="l"/>
            <a:endParaRPr lang="en-US" altLang="zh-CN" sz="800" dirty="0">
              <a:solidFill>
                <a:srgbClr val="000000"/>
              </a:solidFill>
            </a:endParaRPr>
          </a:p>
          <a:p>
            <a:pPr algn="l"/>
            <a:r>
              <a:rPr lang="zh-CN" altLang="en-US" sz="700" b="1" dirty="0">
                <a:solidFill>
                  <a:srgbClr val="000000"/>
                </a:solidFill>
                <a:effectLst/>
              </a:rPr>
              <a:t>朱塞佩</a:t>
            </a:r>
            <a:r>
              <a:rPr lang="en-US" altLang="zh-CN" sz="700" b="1" dirty="0">
                <a:solidFill>
                  <a:srgbClr val="000000"/>
                </a:solidFill>
                <a:effectLst/>
              </a:rPr>
              <a:t>·</a:t>
            </a:r>
            <a:r>
              <a:rPr lang="zh-CN" altLang="en-US" sz="700" b="1" dirty="0">
                <a:solidFill>
                  <a:srgbClr val="000000"/>
                </a:solidFill>
                <a:effectLst/>
              </a:rPr>
              <a:t>威尔第和安东尼奥</a:t>
            </a:r>
            <a:r>
              <a:rPr lang="en-US" altLang="zh-CN" sz="700" b="1" dirty="0">
                <a:solidFill>
                  <a:srgbClr val="000000"/>
                </a:solidFill>
                <a:effectLst/>
              </a:rPr>
              <a:t>·</a:t>
            </a:r>
            <a:r>
              <a:rPr lang="zh-CN" altLang="en-US" sz="700" b="1" dirty="0">
                <a:solidFill>
                  <a:srgbClr val="000000"/>
                </a:solidFill>
                <a:effectLst/>
              </a:rPr>
              <a:t>吉斯兰佐尼突然放大了一场现有的冲突，我们从第一个场景就直接进入军事行动。</a:t>
            </a:r>
            <a:br>
              <a:rPr lang="zh-CN" altLang="en-US" sz="700" b="1" dirty="0">
                <a:solidFill>
                  <a:srgbClr val="000000"/>
                </a:solidFill>
                <a:effectLst/>
              </a:rPr>
            </a:br>
            <a:r>
              <a:rPr lang="zh-CN" altLang="en-US" sz="700" b="1" dirty="0">
                <a:solidFill>
                  <a:srgbClr val="000000"/>
                </a:solidFill>
                <a:effectLst/>
              </a:rPr>
              <a:t>您如何解读</a:t>
            </a:r>
            <a:r>
              <a:rPr lang="en-US" altLang="zh-CN" sz="700" b="1" dirty="0">
                <a:solidFill>
                  <a:srgbClr val="000000"/>
                </a:solidFill>
                <a:effectLst/>
              </a:rPr>
              <a:t>《</a:t>
            </a:r>
            <a:r>
              <a:rPr lang="zh-CN" altLang="en-US" sz="700" b="1" dirty="0">
                <a:solidFill>
                  <a:srgbClr val="000000"/>
                </a:solidFill>
                <a:effectLst/>
              </a:rPr>
              <a:t>阿依达</a:t>
            </a:r>
            <a:r>
              <a:rPr lang="en-US" altLang="zh-CN" sz="700" b="1" dirty="0">
                <a:solidFill>
                  <a:srgbClr val="000000"/>
                </a:solidFill>
                <a:effectLst/>
              </a:rPr>
              <a:t>》</a:t>
            </a:r>
            <a:r>
              <a:rPr lang="zh-CN" altLang="en-US" sz="700" b="1" dirty="0">
                <a:solidFill>
                  <a:srgbClr val="000000"/>
                </a:solidFill>
                <a:effectLst/>
              </a:rPr>
              <a:t>中两国之间的军事冲突？</a:t>
            </a:r>
            <a:endParaRPr lang="en-US" altLang="zh-CN" sz="700" b="1" dirty="0">
              <a:solidFill>
                <a:srgbClr val="000000"/>
              </a:solidFill>
              <a:effectLst/>
            </a:endParaRPr>
          </a:p>
          <a:p>
            <a:pPr algn="l"/>
            <a:endParaRPr lang="zh-CN" altLang="en-US" sz="700" b="1" dirty="0">
              <a:solidFill>
                <a:srgbClr val="000000"/>
              </a:solidFill>
              <a:effectLst/>
            </a:endParaRPr>
          </a:p>
          <a:p>
            <a:pPr algn="l"/>
            <a:r>
              <a:rPr lang="zh-CN" altLang="en-US" sz="700" b="0" dirty="0">
                <a:solidFill>
                  <a:srgbClr val="000000"/>
                </a:solidFill>
                <a:effectLst/>
              </a:rPr>
              <a:t>我将其解释为内战。人们还没有做好应对暴力的准备。死亡具有如此毁灭性的影响，因为它闯入日常生活、闯入家庭，并且不放过儿童。我不想将这些材料作为军事故事来传达，而是作为发生在平民百姓身上的事情来传达。正如我在</a:t>
            </a:r>
            <a:r>
              <a:rPr lang="en-US" altLang="zh-CN" sz="700" b="0" dirty="0">
                <a:solidFill>
                  <a:srgbClr val="000000"/>
                </a:solidFill>
                <a:effectLst/>
              </a:rPr>
              <a:t>《</a:t>
            </a:r>
            <a:r>
              <a:rPr lang="zh-CN" altLang="en-US" sz="700" b="0" dirty="0">
                <a:solidFill>
                  <a:srgbClr val="000000"/>
                </a:solidFill>
                <a:effectLst/>
              </a:rPr>
              <a:t>阿伊达</a:t>
            </a:r>
            <a:r>
              <a:rPr lang="en-US" altLang="zh-CN" sz="700" b="0" dirty="0">
                <a:solidFill>
                  <a:srgbClr val="000000"/>
                </a:solidFill>
                <a:effectLst/>
              </a:rPr>
              <a:t>》</a:t>
            </a:r>
            <a:r>
              <a:rPr lang="zh-CN" altLang="en-US" sz="700" b="0" dirty="0">
                <a:solidFill>
                  <a:srgbClr val="000000"/>
                </a:solidFill>
                <a:effectLst/>
              </a:rPr>
              <a:t>中所展示的，社会在这座城市的一个标志性区域相遇，该区域已因冲突而变成废墟。以前，人们相约在那里玩耍、消遣、消磨空闲时间。现在房间里有棺材，还有受伤的人。还有关于人类最终存在的目的的仪式和反思。</a:t>
            </a:r>
          </a:p>
          <a:p>
            <a:pPr algn="l"/>
            <a:br>
              <a:rPr lang="zh-CN" altLang="en-US" sz="700" dirty="0"/>
            </a:br>
            <a:r>
              <a:rPr lang="zh-CN" altLang="en-US" sz="700" b="1" dirty="0">
                <a:solidFill>
                  <a:srgbClr val="000000"/>
                </a:solidFill>
                <a:effectLst/>
              </a:rPr>
              <a:t>威尔第的音乐并置了两个世界：亲密的爱情故事和残酷的、具有纪念意义的战争行为，其中包括政治权力的水平。</a:t>
            </a:r>
            <a:endParaRPr lang="en-US" altLang="zh-CN" sz="700" b="1" dirty="0">
              <a:solidFill>
                <a:srgbClr val="000000"/>
              </a:solidFill>
              <a:effectLst/>
            </a:endParaRPr>
          </a:p>
          <a:p>
            <a:pPr algn="l"/>
            <a:endParaRPr lang="zh-CN" altLang="en-US" sz="700" b="1" dirty="0">
              <a:solidFill>
                <a:srgbClr val="000000"/>
              </a:solidFill>
              <a:effectLst/>
            </a:endParaRPr>
          </a:p>
          <a:p>
            <a:pPr algn="l"/>
            <a:r>
              <a:rPr lang="zh-CN" altLang="en-US" sz="700" b="0" dirty="0">
                <a:solidFill>
                  <a:srgbClr val="000000"/>
                </a:solidFill>
                <a:effectLst/>
              </a:rPr>
              <a:t>由于</a:t>
            </a:r>
            <a:r>
              <a:rPr lang="en-US" altLang="zh-CN" sz="700" b="0" dirty="0">
                <a:solidFill>
                  <a:srgbClr val="000000"/>
                </a:solidFill>
                <a:effectLst/>
              </a:rPr>
              <a:t>《</a:t>
            </a:r>
            <a:r>
              <a:rPr lang="zh-CN" altLang="en-US" sz="700" b="0" dirty="0">
                <a:solidFill>
                  <a:srgbClr val="000000"/>
                </a:solidFill>
                <a:effectLst/>
              </a:rPr>
              <a:t>阿伊达</a:t>
            </a:r>
            <a:r>
              <a:rPr lang="en-US" altLang="zh-CN" sz="700" b="0" dirty="0">
                <a:solidFill>
                  <a:srgbClr val="000000"/>
                </a:solidFill>
                <a:effectLst/>
              </a:rPr>
              <a:t>》</a:t>
            </a:r>
            <a:r>
              <a:rPr lang="zh-CN" altLang="en-US" sz="700" b="0" dirty="0">
                <a:solidFill>
                  <a:srgbClr val="000000"/>
                </a:solidFill>
                <a:effectLst/>
              </a:rPr>
              <a:t>的委托，威尔第无疑赋予了他的音乐一种有意识的胜利特征。让我们想想奥运会，那里举行了非常复杂的仪式。</a:t>
            </a:r>
            <a:br>
              <a:rPr lang="zh-CN" altLang="en-US" sz="700" b="0" dirty="0">
                <a:solidFill>
                  <a:srgbClr val="000000"/>
                </a:solidFill>
                <a:effectLst/>
              </a:rPr>
            </a:br>
            <a:r>
              <a:rPr lang="zh-CN" altLang="en-US" sz="700" b="0" dirty="0">
                <a:solidFill>
                  <a:srgbClr val="000000"/>
                </a:solidFill>
                <a:effectLst/>
              </a:rPr>
              <a:t>如果有人要为体育场的落成典礼创作一首作品，第一个灵感来源可能就是</a:t>
            </a:r>
            <a:r>
              <a:rPr lang="en-US" altLang="zh-CN" sz="700" b="0" dirty="0">
                <a:solidFill>
                  <a:srgbClr val="000000"/>
                </a:solidFill>
                <a:effectLst/>
              </a:rPr>
              <a:t>《</a:t>
            </a:r>
            <a:r>
              <a:rPr lang="zh-CN" altLang="en-US" sz="700" b="0" dirty="0">
                <a:solidFill>
                  <a:srgbClr val="000000"/>
                </a:solidFill>
                <a:effectLst/>
              </a:rPr>
              <a:t>阿依达</a:t>
            </a:r>
            <a:r>
              <a:rPr lang="en-US" altLang="zh-CN" sz="700" b="0" dirty="0">
                <a:solidFill>
                  <a:srgbClr val="000000"/>
                </a:solidFill>
                <a:effectLst/>
              </a:rPr>
              <a:t>》</a:t>
            </a:r>
            <a:r>
              <a:rPr lang="zh-CN" altLang="en-US" sz="700" b="0" dirty="0">
                <a:solidFill>
                  <a:srgbClr val="000000"/>
                </a:solidFill>
                <a:effectLst/>
              </a:rPr>
              <a:t>。但这是对工作的看法问题。</a:t>
            </a:r>
            <a:br>
              <a:rPr lang="zh-CN" altLang="en-US" sz="700" b="0" dirty="0">
                <a:solidFill>
                  <a:srgbClr val="000000"/>
                </a:solidFill>
                <a:effectLst/>
              </a:rPr>
            </a:br>
            <a:r>
              <a:rPr lang="zh-CN" altLang="en-US" sz="700" b="0" dirty="0">
                <a:solidFill>
                  <a:srgbClr val="000000"/>
                </a:solidFill>
                <a:effectLst/>
              </a:rPr>
              <a:t>我对战争不感兴趣，因为我关注的是军事方面的一切，我感兴趣的是战争和暴力对角色、演员的后果。是的，胜利是在凯旋进行曲中庆祝的，但它也带来了损失和失败。它向佩戴战争徽章的勇敢者致敬。战争的经历使人的灵魂受到创伤，身体因非人的行为而残缺不全。</a:t>
            </a:r>
          </a:p>
          <a:p>
            <a:endParaRPr lang="zh-CN" altLang="en-US" sz="800" b="0" dirty="0">
              <a:solidFill>
                <a:srgbClr val="000000"/>
              </a:solidFill>
              <a:effectLst/>
            </a:endParaRPr>
          </a:p>
        </p:txBody>
      </p:sp>
      <p:sp>
        <p:nvSpPr>
          <p:cNvPr id="6" name="TextBox 5">
            <a:extLst>
              <a:ext uri="{FF2B5EF4-FFF2-40B4-BE49-F238E27FC236}">
                <a16:creationId xmlns:a16="http://schemas.microsoft.com/office/drawing/2014/main" id="{2AEEC677-3E07-4922-8C1F-723973B6BFB4}"/>
              </a:ext>
            </a:extLst>
          </p:cNvPr>
          <p:cNvSpPr txBox="1"/>
          <p:nvPr/>
        </p:nvSpPr>
        <p:spPr>
          <a:xfrm>
            <a:off x="5207611" y="96346"/>
            <a:ext cx="2139394" cy="6771084"/>
          </a:xfrm>
          <a:prstGeom prst="rect">
            <a:avLst/>
          </a:prstGeom>
          <a:noFill/>
        </p:spPr>
        <p:txBody>
          <a:bodyPr wrap="square">
            <a:spAutoFit/>
          </a:bodyPr>
          <a:lstStyle/>
          <a:p>
            <a:pPr algn="l"/>
            <a:r>
              <a:rPr lang="zh-CN" altLang="en-US" sz="700" b="1" dirty="0">
                <a:solidFill>
                  <a:srgbClr val="000000"/>
                </a:solidFill>
                <a:effectLst/>
                <a:latin typeface="+mn-ea"/>
              </a:rPr>
              <a:t>阿伊达和拉达梅斯之间的爱情故事与这场战争的动态交织在一起。这两者对你来说有何关系？</a:t>
            </a:r>
            <a:endParaRPr lang="en-US" altLang="zh-CN" sz="700" b="1" dirty="0">
              <a:solidFill>
                <a:srgbClr val="000000"/>
              </a:solidFill>
              <a:effectLst/>
              <a:latin typeface="+mn-ea"/>
            </a:endParaRPr>
          </a:p>
          <a:p>
            <a:pPr algn="l"/>
            <a:endParaRPr lang="zh-CN" altLang="en-US" sz="700" b="1" dirty="0">
              <a:solidFill>
                <a:srgbClr val="000000"/>
              </a:solidFill>
              <a:effectLst/>
              <a:latin typeface="+mn-ea"/>
            </a:endParaRPr>
          </a:p>
          <a:p>
            <a:pPr algn="l"/>
            <a:r>
              <a:rPr lang="zh-CN" altLang="en-US" sz="700" b="0" dirty="0">
                <a:solidFill>
                  <a:srgbClr val="000000"/>
                </a:solidFill>
                <a:effectLst/>
                <a:latin typeface="+mn-ea"/>
              </a:rPr>
              <a:t>她的故事是一个更大的叙事框架中的一个小故事。公共事务中的私人事务。因此，个人的命运是由更大的力量决定的。两个人都是免费的吗？</a:t>
            </a:r>
            <a:br>
              <a:rPr lang="zh-CN" altLang="en-US" sz="700" b="0" dirty="0">
                <a:solidFill>
                  <a:srgbClr val="000000"/>
                </a:solidFill>
                <a:effectLst/>
                <a:latin typeface="+mn-ea"/>
              </a:rPr>
            </a:br>
            <a:r>
              <a:rPr lang="zh-CN" altLang="en-US" sz="700" b="0" dirty="0">
                <a:solidFill>
                  <a:srgbClr val="000000"/>
                </a:solidFill>
                <a:effectLst/>
                <a:latin typeface="+mn-ea"/>
              </a:rPr>
              <a:t>不，他们不是。他们的决定受到控制，这在威尔第身上并不罕见：在这个伟大的群众故事的结尾，父母勒索了自己的孩子。这是他作品中经常出现的主题。想想弄臣、茶花女或路易莎</a:t>
            </a:r>
            <a:r>
              <a:rPr lang="en-US" altLang="zh-CN" sz="700" b="0" dirty="0">
                <a:solidFill>
                  <a:srgbClr val="000000"/>
                </a:solidFill>
                <a:effectLst/>
                <a:latin typeface="+mn-ea"/>
              </a:rPr>
              <a:t>·</a:t>
            </a:r>
            <a:r>
              <a:rPr lang="zh-CN" altLang="en-US" sz="700" b="0" dirty="0">
                <a:solidFill>
                  <a:srgbClr val="000000"/>
                </a:solidFill>
                <a:effectLst/>
                <a:latin typeface="+mn-ea"/>
              </a:rPr>
              <a:t>米勒吧。阿伊达也被父亲强迫背叛拉达梅斯。</a:t>
            </a:r>
            <a:endParaRPr lang="en-US" altLang="zh-CN" sz="700" b="0" dirty="0">
              <a:solidFill>
                <a:srgbClr val="000000"/>
              </a:solidFill>
              <a:effectLst/>
              <a:latin typeface="+mn-ea"/>
            </a:endParaRPr>
          </a:p>
          <a:p>
            <a:pPr algn="l"/>
            <a:endParaRPr lang="en-US" altLang="zh-CN" sz="700" dirty="0">
              <a:solidFill>
                <a:srgbClr val="000000"/>
              </a:solidFill>
              <a:latin typeface="+mn-ea"/>
            </a:endParaRPr>
          </a:p>
          <a:p>
            <a:pPr algn="l"/>
            <a:r>
              <a:rPr lang="zh-CN" altLang="en-US" sz="700" b="1" dirty="0">
                <a:solidFill>
                  <a:srgbClr val="000000"/>
                </a:solidFill>
                <a:effectLst/>
                <a:latin typeface="+mn-ea"/>
              </a:rPr>
              <a:t>拉姆菲斯和阿莫纳斯罗扮演什么角色？</a:t>
            </a:r>
            <a:endParaRPr lang="en-US" altLang="zh-CN" sz="700" b="1" dirty="0">
              <a:solidFill>
                <a:srgbClr val="000000"/>
              </a:solidFill>
              <a:effectLst/>
              <a:latin typeface="+mn-ea"/>
            </a:endParaRPr>
          </a:p>
          <a:p>
            <a:pPr algn="l"/>
            <a:endParaRPr lang="zh-CN" altLang="en-US" sz="700" b="1" dirty="0">
              <a:solidFill>
                <a:srgbClr val="000000"/>
              </a:solidFill>
              <a:effectLst/>
              <a:latin typeface="+mn-ea"/>
            </a:endParaRPr>
          </a:p>
          <a:p>
            <a:pPr algn="l"/>
            <a:r>
              <a:rPr lang="zh-CN" altLang="en-US" sz="700" b="0" dirty="0">
                <a:solidFill>
                  <a:srgbClr val="000000"/>
                </a:solidFill>
                <a:effectLst/>
                <a:latin typeface="+mn-ea"/>
              </a:rPr>
              <a:t>我剥夺了拉姆菲斯通常的宗教职能。就拉达梅斯正在发展成为真正的政治策划者而言，他在这里是他的对手。</a:t>
            </a:r>
            <a:br>
              <a:rPr lang="zh-CN" altLang="en-US" sz="700" b="0" dirty="0">
                <a:solidFill>
                  <a:srgbClr val="000000"/>
                </a:solidFill>
                <a:effectLst/>
                <a:latin typeface="+mn-ea"/>
              </a:rPr>
            </a:br>
            <a:r>
              <a:rPr lang="zh-CN" altLang="en-US" sz="700" b="0" dirty="0">
                <a:solidFill>
                  <a:srgbClr val="000000"/>
                </a:solidFill>
                <a:effectLst/>
                <a:latin typeface="+mn-ea"/>
              </a:rPr>
              <a:t>作为法老的顾问，他制定了他的决定。最终他娶了安纳丽丝为妻</a:t>
            </a:r>
            <a:r>
              <a:rPr lang="en-US" altLang="zh-CN" sz="700" b="0" dirty="0">
                <a:solidFill>
                  <a:srgbClr val="000000"/>
                </a:solidFill>
                <a:effectLst/>
                <a:latin typeface="+mn-ea"/>
              </a:rPr>
              <a:t>——</a:t>
            </a:r>
            <a:r>
              <a:rPr lang="zh-CN" altLang="en-US" sz="700" b="0" dirty="0">
                <a:solidFill>
                  <a:srgbClr val="000000"/>
                </a:solidFill>
                <a:effectLst/>
                <a:latin typeface="+mn-ea"/>
              </a:rPr>
              <a:t>这也是他一开始就打算做的。安纳丽丝在与拉达梅斯结婚时想戴的新娘头纱，在嫁给其他人时也会戴上。看看法老，阿莫纳斯罗是硬币的另一面：</a:t>
            </a:r>
            <a:br>
              <a:rPr lang="zh-CN" altLang="en-US" sz="700" b="0" dirty="0">
                <a:solidFill>
                  <a:srgbClr val="000000"/>
                </a:solidFill>
                <a:effectLst/>
                <a:latin typeface="+mn-ea"/>
              </a:rPr>
            </a:br>
            <a:r>
              <a:rPr lang="zh-CN" altLang="en-US" sz="700" b="0" dirty="0">
                <a:solidFill>
                  <a:srgbClr val="000000"/>
                </a:solidFill>
                <a:effectLst/>
                <a:latin typeface="+mn-ea"/>
              </a:rPr>
              <a:t>这里没有明显的好与坏。他们两人都坚持自己的权力主张，从而导致人民走向灭亡。</a:t>
            </a:r>
            <a:endParaRPr lang="en-US" altLang="zh-CN" sz="700" b="0" dirty="0">
              <a:solidFill>
                <a:srgbClr val="000000"/>
              </a:solidFill>
              <a:effectLst/>
              <a:latin typeface="+mn-ea"/>
            </a:endParaRPr>
          </a:p>
          <a:p>
            <a:pPr algn="l"/>
            <a:endParaRPr lang="en-US" altLang="zh-CN" sz="700" dirty="0">
              <a:solidFill>
                <a:srgbClr val="000000"/>
              </a:solidFill>
              <a:latin typeface="+mn-ea"/>
            </a:endParaRPr>
          </a:p>
          <a:p>
            <a:pPr algn="l"/>
            <a:r>
              <a:rPr lang="zh-CN" altLang="en-US" sz="700" b="1" dirty="0">
                <a:solidFill>
                  <a:srgbClr val="000000"/>
                </a:solidFill>
                <a:effectLst/>
                <a:latin typeface="Neue Haas Grotesk W05"/>
              </a:rPr>
              <a:t>在歌剧的第一个场景中，拉达梅斯想象自己成功地领导了包括他心爱的阿伊达在内的一群人的战斗，然后回到她说：“为了你，我战斗，为了你，我赢了！”这种矛盾也体现了第一幕的音乐：当拉达梅斯一方面幻想胜利，另一方面幻想他对阿伊达的爱时，威尔第将尖锐的号角声与温柔、内心的弦乐部分形成鲜明对比。因此，威尔第将阿伊达和拉达梅斯之间不可能爱情的冲突置于核心，但拉达梅斯本人从一开始就认为他性格的不一致是否说明了一个年轻人的不成熟，他只是天真吗？</a:t>
            </a:r>
            <a:endParaRPr lang="en-US" altLang="zh-CN" sz="700" b="1" dirty="0">
              <a:solidFill>
                <a:srgbClr val="000000"/>
              </a:solidFill>
              <a:effectLst/>
              <a:latin typeface="Neue Haas Grotesk W05"/>
            </a:endParaRPr>
          </a:p>
          <a:p>
            <a:pPr algn="l"/>
            <a:endParaRPr lang="zh-CN" altLang="en-US" sz="700" b="1" dirty="0">
              <a:solidFill>
                <a:srgbClr val="000000"/>
              </a:solidFill>
              <a:effectLst/>
              <a:latin typeface="Neue Haas Grotesk W05"/>
            </a:endParaRPr>
          </a:p>
          <a:p>
            <a:pPr algn="l"/>
            <a:r>
              <a:rPr lang="zh-CN" altLang="en-US" sz="700" dirty="0">
                <a:solidFill>
                  <a:srgbClr val="000000"/>
                </a:solidFill>
                <a:effectLst/>
                <a:latin typeface="Neue Haas Grotesk W05"/>
              </a:rPr>
              <a:t>拉达梅斯既没有手段也没有成熟度来成功发动战争。一开始，人们会听到“</a:t>
            </a:r>
            <a:r>
              <a:rPr lang="en-GB" sz="700" dirty="0">
                <a:solidFill>
                  <a:srgbClr val="000000"/>
                </a:solidFill>
                <a:effectLst/>
                <a:latin typeface="Neue Haas Grotesk W05"/>
              </a:rPr>
              <a:t>Se </a:t>
            </a:r>
            <a:r>
              <a:rPr lang="en-GB" sz="700" dirty="0" err="1">
                <a:solidFill>
                  <a:srgbClr val="000000"/>
                </a:solidFill>
                <a:effectLst/>
                <a:latin typeface="Neue Haas Grotesk W05"/>
              </a:rPr>
              <a:t>quel</a:t>
            </a:r>
            <a:r>
              <a:rPr lang="en-GB" sz="700" dirty="0">
                <a:solidFill>
                  <a:srgbClr val="000000"/>
                </a:solidFill>
                <a:effectLst/>
                <a:latin typeface="Neue Haas Grotesk W05"/>
              </a:rPr>
              <a:t> </a:t>
            </a:r>
            <a:r>
              <a:rPr lang="en-GB" sz="700" dirty="0" err="1">
                <a:solidFill>
                  <a:srgbClr val="000000"/>
                </a:solidFill>
                <a:effectLst/>
                <a:latin typeface="Neue Haas Grotesk W05"/>
              </a:rPr>
              <a:t>guerrier</a:t>
            </a:r>
            <a:r>
              <a:rPr lang="en-GB" sz="700" dirty="0">
                <a:solidFill>
                  <a:srgbClr val="000000"/>
                </a:solidFill>
                <a:effectLst/>
                <a:latin typeface="Neue Haas Grotesk W05"/>
              </a:rPr>
              <a:t> io </a:t>
            </a:r>
            <a:r>
              <a:rPr lang="en-GB" sz="700" dirty="0" err="1">
                <a:solidFill>
                  <a:srgbClr val="000000"/>
                </a:solidFill>
                <a:effectLst/>
                <a:latin typeface="Neue Haas Grotesk W05"/>
              </a:rPr>
              <a:t>fossi</a:t>
            </a:r>
            <a:r>
              <a:rPr lang="en-GB" sz="700" dirty="0">
                <a:solidFill>
                  <a:srgbClr val="000000"/>
                </a:solidFill>
                <a:effectLst/>
                <a:latin typeface="Neue Haas Grotesk W05"/>
              </a:rPr>
              <a:t>”（“</a:t>
            </a:r>
            <a:r>
              <a:rPr lang="zh-CN" altLang="en-US" sz="700" dirty="0">
                <a:solidFill>
                  <a:srgbClr val="000000"/>
                </a:solidFill>
                <a:effectLst/>
                <a:latin typeface="Neue Haas Grotesk W05"/>
              </a:rPr>
              <a:t>如果我是那个战士</a:t>
            </a:r>
            <a:r>
              <a:rPr lang="en-US" altLang="zh-CN" sz="700" dirty="0">
                <a:solidFill>
                  <a:srgbClr val="000000"/>
                </a:solidFill>
                <a:effectLst/>
                <a:latin typeface="Neue Haas Grotesk W05"/>
              </a:rPr>
              <a:t>……”</a:t>
            </a:r>
            <a:r>
              <a:rPr lang="zh-CN" altLang="en-US" sz="700" dirty="0">
                <a:solidFill>
                  <a:srgbClr val="000000"/>
                </a:solidFill>
                <a:effectLst/>
                <a:latin typeface="Neue Haas Grotesk W05"/>
              </a:rPr>
              <a:t>）这句台词，从中可以读出怀疑和不确定性。</a:t>
            </a:r>
            <a:br>
              <a:rPr lang="zh-CN" altLang="en-US" sz="700" b="0" dirty="0">
                <a:solidFill>
                  <a:srgbClr val="000000"/>
                </a:solidFill>
                <a:effectLst/>
                <a:latin typeface="Neue Haas Grotesk W05"/>
              </a:rPr>
            </a:br>
            <a:r>
              <a:rPr lang="zh-CN" altLang="en-US" sz="700" b="0" dirty="0">
                <a:solidFill>
                  <a:srgbClr val="000000"/>
                </a:solidFill>
                <a:effectLst/>
                <a:latin typeface="Neue Haas Grotesk W05"/>
              </a:rPr>
              <a:t>他不明白什么是暴力，直到回国后，暴力的经历才永远塑造了他。拉达梅斯代表不安全感、傲慢、本能。他缺乏拉姆菲家族的理性和愤世嫉俗、无情的算计。</a:t>
            </a:r>
          </a:p>
          <a:p>
            <a:endParaRPr lang="en-US" altLang="zh-CN" sz="700" dirty="0"/>
          </a:p>
          <a:p>
            <a:pPr algn="l"/>
            <a:r>
              <a:rPr lang="zh-CN" altLang="en-US" sz="700" b="1" dirty="0">
                <a:solidFill>
                  <a:srgbClr val="000000"/>
                </a:solidFill>
                <a:effectLst/>
                <a:latin typeface="Neue Haas Grotesk W05"/>
              </a:rPr>
              <a:t>阿伊达是个局外人。与拉达梅斯不同，她从一开始就知道她的处境和她的爱情都是无望的。威尔第和吉斯兰佐尼将她描绘成一个准确反映自己处境的女人。她从一开始就放弃了吗？</a:t>
            </a:r>
            <a:endParaRPr lang="en-US" altLang="zh-CN" sz="700" b="1" dirty="0">
              <a:solidFill>
                <a:srgbClr val="000000"/>
              </a:solidFill>
              <a:effectLst/>
              <a:latin typeface="Neue Haas Grotesk W05"/>
            </a:endParaRPr>
          </a:p>
          <a:p>
            <a:pPr algn="l"/>
            <a:endParaRPr lang="zh-CN" altLang="en-US" sz="700" b="1" dirty="0">
              <a:solidFill>
                <a:srgbClr val="000000"/>
              </a:solidFill>
              <a:effectLst/>
              <a:latin typeface="Neue Haas Grotesk W05"/>
            </a:endParaRPr>
          </a:p>
          <a:p>
            <a:pPr algn="l"/>
            <a:r>
              <a:rPr lang="zh-CN" altLang="en-US" sz="700" b="0" dirty="0">
                <a:solidFill>
                  <a:srgbClr val="000000"/>
                </a:solidFill>
                <a:effectLst/>
                <a:latin typeface="Neue Haas Grotesk W05"/>
              </a:rPr>
              <a:t>阿伊达梦见她失去的家园</a:t>
            </a:r>
            <a:r>
              <a:rPr lang="en-US" altLang="zh-CN" sz="700" b="0" dirty="0">
                <a:solidFill>
                  <a:srgbClr val="000000"/>
                </a:solidFill>
                <a:effectLst/>
                <a:latin typeface="Neue Haas Grotesk W05"/>
              </a:rPr>
              <a:t>——</a:t>
            </a:r>
            <a:r>
              <a:rPr lang="zh-CN" altLang="en-US" sz="700" b="0" dirty="0">
                <a:solidFill>
                  <a:srgbClr val="000000"/>
                </a:solidFill>
                <a:effectLst/>
                <a:latin typeface="Neue Haas Grotesk W05"/>
              </a:rPr>
              <a:t>这一主题在威尔第的作品中反复出现。这个“失去的家园”其实就是她的家人。她是一个孤儿，随之而来的痛苦始终伴随着她。她非常孤独。</a:t>
            </a:r>
            <a:br>
              <a:rPr lang="zh-CN" altLang="en-US" sz="700" b="0" dirty="0">
                <a:solidFill>
                  <a:srgbClr val="000000"/>
                </a:solidFill>
                <a:effectLst/>
                <a:latin typeface="Neue Haas Grotesk W05"/>
              </a:rPr>
            </a:br>
            <a:r>
              <a:rPr lang="zh-CN" altLang="en-US" sz="700" b="0" dirty="0">
                <a:solidFill>
                  <a:srgbClr val="000000"/>
                </a:solidFill>
                <a:effectLst/>
                <a:latin typeface="Neue Haas Grotesk W05"/>
              </a:rPr>
              <a:t>她的爱情并非没有希望，也正是为了这份情感，她最终死去。它有一些非常浪漫的东西，就像莎士比亚的朱丽叶一样。</a:t>
            </a:r>
            <a:endParaRPr lang="en-US" altLang="zh-CN" sz="700" b="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endParaRPr lang="zh-CN" altLang="en-US" sz="700" b="0" dirty="0">
              <a:solidFill>
                <a:srgbClr val="000000"/>
              </a:solidFill>
              <a:effectLst/>
              <a:latin typeface="Neue Haas Grotesk W05"/>
            </a:endParaRPr>
          </a:p>
          <a:p>
            <a:br>
              <a:rPr lang="zh-CN" altLang="en-US" sz="700" dirty="0"/>
            </a:br>
            <a:endParaRPr lang="zh-CN" altLang="en-US" sz="700" b="0" dirty="0">
              <a:solidFill>
                <a:srgbClr val="000000"/>
              </a:solidFill>
              <a:effectLst/>
              <a:latin typeface="+mn-ea"/>
            </a:endParaRPr>
          </a:p>
          <a:p>
            <a:pPr algn="l"/>
            <a:endParaRPr lang="zh-CN" altLang="en-US" sz="700" b="0" dirty="0">
              <a:solidFill>
                <a:srgbClr val="000000"/>
              </a:solidFill>
              <a:effectLst/>
              <a:latin typeface="+mn-ea"/>
            </a:endParaRPr>
          </a:p>
        </p:txBody>
      </p:sp>
      <p:sp>
        <p:nvSpPr>
          <p:cNvPr id="8" name="TextBox 7">
            <a:extLst>
              <a:ext uri="{FF2B5EF4-FFF2-40B4-BE49-F238E27FC236}">
                <a16:creationId xmlns:a16="http://schemas.microsoft.com/office/drawing/2014/main" id="{835BDBEF-9B99-B635-14FE-743AD22A4F3D}"/>
              </a:ext>
            </a:extLst>
          </p:cNvPr>
          <p:cNvSpPr txBox="1"/>
          <p:nvPr/>
        </p:nvSpPr>
        <p:spPr>
          <a:xfrm>
            <a:off x="7347005" y="96346"/>
            <a:ext cx="2407422" cy="4401205"/>
          </a:xfrm>
          <a:prstGeom prst="rect">
            <a:avLst/>
          </a:prstGeom>
          <a:noFill/>
        </p:spPr>
        <p:txBody>
          <a:bodyPr wrap="square">
            <a:spAutoFit/>
          </a:bodyPr>
          <a:lstStyle/>
          <a:p>
            <a:pPr algn="l"/>
            <a:r>
              <a:rPr lang="zh-CN" altLang="en-US" sz="700" b="1" dirty="0">
                <a:solidFill>
                  <a:srgbClr val="000000"/>
                </a:solidFill>
                <a:effectLst/>
                <a:latin typeface="+mn-ea"/>
              </a:rPr>
              <a:t>那么最终是阿伊达让两人之间的爱情成为可能，哪怕只是为了一起死去？阿依达这个角色是否反映了</a:t>
            </a:r>
            <a:r>
              <a:rPr lang="en-US" altLang="zh-CN" sz="700" b="1" dirty="0">
                <a:solidFill>
                  <a:srgbClr val="000000"/>
                </a:solidFill>
                <a:effectLst/>
                <a:latin typeface="+mn-ea"/>
              </a:rPr>
              <a:t>58</a:t>
            </a:r>
            <a:r>
              <a:rPr lang="zh-CN" altLang="en-US" sz="700" b="1" dirty="0">
                <a:solidFill>
                  <a:srgbClr val="000000"/>
                </a:solidFill>
                <a:effectLst/>
                <a:latin typeface="+mn-ea"/>
              </a:rPr>
              <a:t>岁已然屈服于社会现实的朱塞佩</a:t>
            </a:r>
            <a:r>
              <a:rPr lang="en-US" altLang="zh-CN" sz="700" b="1" dirty="0">
                <a:solidFill>
                  <a:srgbClr val="000000"/>
                </a:solidFill>
                <a:effectLst/>
                <a:latin typeface="+mn-ea"/>
              </a:rPr>
              <a:t>·</a:t>
            </a:r>
            <a:r>
              <a:rPr lang="zh-CN" altLang="en-US" sz="700" b="1" dirty="0">
                <a:solidFill>
                  <a:srgbClr val="000000"/>
                </a:solidFill>
                <a:effectLst/>
                <a:latin typeface="+mn-ea"/>
              </a:rPr>
              <a:t>威尔第？</a:t>
            </a:r>
            <a:endParaRPr lang="en-US" altLang="zh-CN" sz="700" b="1" dirty="0">
              <a:solidFill>
                <a:srgbClr val="000000"/>
              </a:solidFill>
              <a:effectLst/>
              <a:latin typeface="+mn-ea"/>
            </a:endParaRPr>
          </a:p>
          <a:p>
            <a:pPr algn="l"/>
            <a:endParaRPr lang="zh-CN" altLang="en-US" sz="700" b="1" dirty="0">
              <a:solidFill>
                <a:srgbClr val="000000"/>
              </a:solidFill>
              <a:effectLst/>
              <a:latin typeface="+mn-ea"/>
            </a:endParaRPr>
          </a:p>
          <a:p>
            <a:pPr algn="l"/>
            <a:r>
              <a:rPr lang="zh-CN" altLang="en-US" sz="700" b="0" dirty="0">
                <a:solidFill>
                  <a:srgbClr val="000000"/>
                </a:solidFill>
                <a:effectLst/>
                <a:latin typeface="+mn-ea"/>
              </a:rPr>
              <a:t>我不能说这里是否反映了威尔第。</a:t>
            </a:r>
            <a:br>
              <a:rPr lang="zh-CN" altLang="en-US" sz="700" b="0" dirty="0">
                <a:solidFill>
                  <a:srgbClr val="000000"/>
                </a:solidFill>
                <a:effectLst/>
                <a:latin typeface="+mn-ea"/>
              </a:rPr>
            </a:br>
            <a:r>
              <a:rPr lang="zh-CN" altLang="en-US" sz="700" b="0" dirty="0">
                <a:solidFill>
                  <a:srgbClr val="000000"/>
                </a:solidFill>
                <a:effectLst/>
                <a:latin typeface="+mn-ea"/>
              </a:rPr>
              <a:t>但我认为他和吉斯兰佐尼想在这里制造一场痛苦的决赛。在我看来，这个结局并不是两人的死亡，而是他们最后的结合。这几乎就像一场婚礼。那么，在结局中，听天由命变成了一种团结和希望的愿景。</a:t>
            </a:r>
            <a:endParaRPr lang="en-US" altLang="zh-CN" sz="700" b="0" dirty="0">
              <a:solidFill>
                <a:srgbClr val="000000"/>
              </a:solidFill>
              <a:effectLst/>
              <a:latin typeface="+mn-ea"/>
            </a:endParaRPr>
          </a:p>
          <a:p>
            <a:pPr algn="l"/>
            <a:endParaRPr lang="en-US" altLang="zh-CN" sz="700" dirty="0">
              <a:solidFill>
                <a:srgbClr val="000000"/>
              </a:solidFill>
              <a:latin typeface="+mn-ea"/>
            </a:endParaRPr>
          </a:p>
          <a:p>
            <a:pPr algn="l"/>
            <a:r>
              <a:rPr lang="zh-CN" altLang="en-US" sz="700" b="1" dirty="0">
                <a:solidFill>
                  <a:srgbClr val="000000"/>
                </a:solidFill>
                <a:effectLst/>
                <a:latin typeface="Neue Haas Grotesk W05"/>
              </a:rPr>
              <a:t>除其他外，它们涉及雷内</a:t>
            </a:r>
            <a:r>
              <a:rPr lang="en-US" altLang="zh-CN" sz="700" b="1" dirty="0">
                <a:solidFill>
                  <a:srgbClr val="000000"/>
                </a:solidFill>
                <a:effectLst/>
                <a:latin typeface="Neue Haas Grotesk W05"/>
              </a:rPr>
              <a:t>·</a:t>
            </a:r>
            <a:r>
              <a:rPr lang="zh-CN" altLang="en-US" sz="700" b="1" dirty="0">
                <a:solidFill>
                  <a:srgbClr val="000000"/>
                </a:solidFill>
                <a:effectLst/>
                <a:latin typeface="Neue Haas Grotesk W05"/>
              </a:rPr>
              <a:t>吉拉德的“替罪羊”历史理论。这是怎么回事？</a:t>
            </a:r>
            <a:endParaRPr lang="en-US" altLang="zh-CN" sz="700" b="1" dirty="0">
              <a:solidFill>
                <a:srgbClr val="000000"/>
              </a:solidFill>
              <a:effectLst/>
              <a:latin typeface="Neue Haas Grotesk W05"/>
            </a:endParaRPr>
          </a:p>
          <a:p>
            <a:pPr algn="l"/>
            <a:endParaRPr lang="zh-CN" altLang="en-US" sz="700" b="1" dirty="0">
              <a:solidFill>
                <a:srgbClr val="000000"/>
              </a:solidFill>
              <a:effectLst/>
              <a:latin typeface="Neue Haas Grotesk W05"/>
            </a:endParaRPr>
          </a:p>
          <a:p>
            <a:pPr algn="l"/>
            <a:r>
              <a:rPr lang="zh-CN" altLang="en-US" sz="700" b="0" dirty="0">
                <a:solidFill>
                  <a:srgbClr val="000000"/>
                </a:solidFill>
                <a:effectLst/>
                <a:latin typeface="Neue Haas Grotesk W05"/>
              </a:rPr>
              <a:t>吉拉德认为，人际冲突不是由我们的差异引起的，而是由我们的共同点引起的。</a:t>
            </a:r>
            <a:br>
              <a:rPr lang="zh-CN" altLang="en-US" sz="700" b="0" dirty="0">
                <a:solidFill>
                  <a:srgbClr val="000000"/>
                </a:solidFill>
                <a:effectLst/>
                <a:latin typeface="Neue Haas Grotesk W05"/>
              </a:rPr>
            </a:br>
            <a:r>
              <a:rPr lang="zh-CN" altLang="en-US" sz="700" b="0" dirty="0">
                <a:solidFill>
                  <a:srgbClr val="000000"/>
                </a:solidFill>
                <a:effectLst/>
                <a:latin typeface="Neue Haas Grotesk W05"/>
              </a:rPr>
              <a:t>例如：阿莫纳斯罗和法老。它们彼此相似。任何逃避这种逻辑并陷入受害者角色的人都会成为替罪羊。罗密欧与朱丽叶逃避了将敌对家族排除在蒙太古家族和凯普莱特家族之外的逻辑，并因此注定要灭亡。没有他们的地方。阿伊达和拉达梅斯不属于战争的合理性，因此没有未来</a:t>
            </a:r>
          </a:p>
          <a:p>
            <a:pPr algn="l"/>
            <a:endParaRPr lang="en-US" altLang="zh-CN" sz="700" b="0" dirty="0">
              <a:solidFill>
                <a:srgbClr val="000000"/>
              </a:solidFill>
              <a:effectLst/>
              <a:latin typeface="+mn-ea"/>
            </a:endParaRPr>
          </a:p>
          <a:p>
            <a:pPr algn="l"/>
            <a:r>
              <a:rPr lang="zh-CN" altLang="en-US" sz="700" b="1" dirty="0">
                <a:solidFill>
                  <a:srgbClr val="000000"/>
                </a:solidFill>
                <a:effectLst/>
                <a:latin typeface="Neue Haas Grotesk W05"/>
              </a:rPr>
              <a:t>他们最终会自愿“牺牲”自己，接受自己作为替罪羊的角色吗？</a:t>
            </a:r>
            <a:endParaRPr lang="en-US" altLang="zh-CN" sz="700" b="1" dirty="0">
              <a:solidFill>
                <a:srgbClr val="000000"/>
              </a:solidFill>
              <a:effectLst/>
              <a:latin typeface="Neue Haas Grotesk W05"/>
            </a:endParaRPr>
          </a:p>
          <a:p>
            <a:pPr algn="l"/>
            <a:endParaRPr lang="zh-CN" altLang="en-US" sz="700" b="1" dirty="0">
              <a:solidFill>
                <a:srgbClr val="000000"/>
              </a:solidFill>
              <a:effectLst/>
              <a:latin typeface="Neue Haas Grotesk W05"/>
            </a:endParaRPr>
          </a:p>
          <a:p>
            <a:pPr algn="l"/>
            <a:r>
              <a:rPr lang="zh-CN" altLang="en-US" sz="700" b="0" dirty="0">
                <a:solidFill>
                  <a:srgbClr val="000000"/>
                </a:solidFill>
                <a:effectLst/>
                <a:latin typeface="Neue Haas Grotesk W05"/>
              </a:rPr>
              <a:t>在第四幕中，苦难转化为一种不朽的共同命运。它不再是关于安纳里斯或拉姆菲斯，也不再是关于法老。我们在这里（也在这次采访中！）谈论阿伊达和拉达梅斯。那些失去了一切，但却在这个过程中获得永生的人也是如此。因此，他们成为替罪羊的事实是一个有意识的决定的结果：拉达梅斯本可以避免入狱，而阿伊达本可以离开他。</a:t>
            </a:r>
            <a:br>
              <a:rPr lang="zh-CN" altLang="en-US" sz="700" b="0" dirty="0">
                <a:solidFill>
                  <a:srgbClr val="000000"/>
                </a:solidFill>
                <a:effectLst/>
                <a:latin typeface="Neue Haas Grotesk W05"/>
              </a:rPr>
            </a:br>
            <a:r>
              <a:rPr lang="zh-CN" altLang="en-US" sz="700" b="0" dirty="0">
                <a:solidFill>
                  <a:srgbClr val="000000"/>
                </a:solidFill>
                <a:effectLst/>
                <a:latin typeface="Neue Haas Grotesk W05"/>
              </a:rPr>
              <a:t>这不是一个判断，而是一个有意识的选择。从美学上来说，我读到了一个团结的时刻，它带领两人回到了对幸福的追求。结局成为她的胜利。</a:t>
            </a:r>
            <a:endParaRPr lang="en-US" altLang="zh-CN" sz="700" b="0" dirty="0">
              <a:solidFill>
                <a:srgbClr val="000000"/>
              </a:solidFill>
              <a:effectLst/>
              <a:latin typeface="Neue Haas Grotesk W05"/>
            </a:endParaRPr>
          </a:p>
          <a:p>
            <a:pPr algn="l"/>
            <a:endParaRPr lang="en-US" altLang="zh-CN" sz="700" dirty="0">
              <a:solidFill>
                <a:srgbClr val="000000"/>
              </a:solidFill>
              <a:latin typeface="Neue Haas Grotesk W05"/>
            </a:endParaRPr>
          </a:p>
          <a:p>
            <a:pPr algn="l"/>
            <a:r>
              <a:rPr lang="zh-CN" altLang="en-US" sz="700" b="1" dirty="0">
                <a:solidFill>
                  <a:srgbClr val="000000"/>
                </a:solidFill>
                <a:effectLst/>
                <a:latin typeface="Neue Haas Grotesk W05"/>
              </a:rPr>
              <a:t>拉达梅斯和阿伊达死后会发生什么？</a:t>
            </a:r>
          </a:p>
          <a:p>
            <a:pPr algn="l"/>
            <a:r>
              <a:rPr lang="zh-CN" altLang="en-US" sz="700" b="0" dirty="0">
                <a:solidFill>
                  <a:srgbClr val="000000"/>
                </a:solidFill>
                <a:effectLst/>
                <a:latin typeface="Neue Haas Grotesk W05"/>
              </a:rPr>
              <a:t>该协会由拉姆菲斯领导，他杀死阿莫纳斯罗后娶了法老的女儿并得到了他一直想要的东西。</a:t>
            </a:r>
            <a:br>
              <a:rPr lang="zh-CN" altLang="en-US" sz="700" b="0" dirty="0">
                <a:solidFill>
                  <a:srgbClr val="000000"/>
                </a:solidFill>
                <a:effectLst/>
                <a:latin typeface="Neue Haas Grotesk W05"/>
              </a:rPr>
            </a:br>
            <a:r>
              <a:rPr lang="zh-CN" altLang="en-US" sz="700" b="0" dirty="0">
                <a:solidFill>
                  <a:srgbClr val="000000"/>
                </a:solidFill>
                <a:effectLst/>
                <a:latin typeface="Neue Haas Grotesk W05"/>
              </a:rPr>
              <a:t>社会埋葬死者，镜头慢慢远离恐怖之地。</a:t>
            </a:r>
          </a:p>
          <a:p>
            <a:pPr algn="l"/>
            <a:endParaRPr lang="zh-CN" altLang="en-US" sz="700" b="0" dirty="0">
              <a:solidFill>
                <a:srgbClr val="000000"/>
              </a:solidFill>
              <a:effectLst/>
              <a:latin typeface="Neue Haas Grotesk W05"/>
            </a:endParaRPr>
          </a:p>
          <a:p>
            <a:pPr algn="l"/>
            <a:endParaRPr lang="zh-CN" altLang="en-US" sz="700" b="0" dirty="0">
              <a:solidFill>
                <a:srgbClr val="000000"/>
              </a:solidFill>
              <a:effectLst/>
              <a:latin typeface="+mn-ea"/>
            </a:endParaRPr>
          </a:p>
        </p:txBody>
      </p:sp>
    </p:spTree>
    <p:extLst>
      <p:ext uri="{BB962C8B-B14F-4D97-AF65-F5344CB8AC3E}">
        <p14:creationId xmlns:p14="http://schemas.microsoft.com/office/powerpoint/2010/main" val="3402449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E7825E1-5333-65CF-6F07-2A0ADF70C5E6}"/>
              </a:ext>
            </a:extLst>
          </p:cNvPr>
          <p:cNvSpPr txBox="1"/>
          <p:nvPr/>
        </p:nvSpPr>
        <p:spPr>
          <a:xfrm>
            <a:off x="151573" y="96346"/>
            <a:ext cx="2528018" cy="6340197"/>
          </a:xfrm>
          <a:prstGeom prst="rect">
            <a:avLst/>
          </a:prstGeom>
          <a:noFill/>
        </p:spPr>
        <p:txBody>
          <a:bodyPr wrap="square">
            <a:spAutoFit/>
          </a:bodyPr>
          <a:lstStyle/>
          <a:p>
            <a:r>
              <a:rPr lang="zh-CN" altLang="en-US" sz="700" b="1" i="0" dirty="0">
                <a:solidFill>
                  <a:srgbClr val="212121"/>
                </a:solidFill>
                <a:effectLst/>
                <a:latin typeface="Open Sans" panose="020B0606030504020204" pitchFamily="34" charset="0"/>
              </a:rPr>
              <a:t>对失去祖国的哀叹或对家园安全的渴望在威尔第的歌剧中一次又一次地出现。想想</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纳布科</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麦克白</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西西里岛维斯普里</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或</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游记</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中的地牢场景。</a:t>
            </a:r>
            <a:r>
              <a:rPr lang="en-US" altLang="zh-CN" sz="700" b="1" i="0" dirty="0">
                <a:solidFill>
                  <a:srgbClr val="212121"/>
                </a:solidFill>
                <a:effectLst/>
                <a:latin typeface="Open Sans" panose="020B0606030504020204" pitchFamily="34" charset="0"/>
              </a:rPr>
              <a:t>《</a:t>
            </a:r>
            <a:r>
              <a:rPr lang="en-GB" sz="700" b="1" i="0" dirty="0">
                <a:solidFill>
                  <a:srgbClr val="212121"/>
                </a:solidFill>
                <a:effectLst/>
                <a:latin typeface="Open Sans" panose="020B0606030504020204" pitchFamily="34" charset="0"/>
              </a:rPr>
              <a:t>AIDA》</a:t>
            </a:r>
            <a:r>
              <a:rPr lang="zh-CN" altLang="en-US" sz="700" b="1" i="0" dirty="0">
                <a:solidFill>
                  <a:srgbClr val="212121"/>
                </a:solidFill>
                <a:effectLst/>
                <a:latin typeface="Open Sans" panose="020B0606030504020204" pitchFamily="34" charset="0"/>
              </a:rPr>
              <a:t>在此列表中占据显着地位</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祖国”一词在其他威尔第歌剧中出现的频率没有</a:t>
            </a:r>
            <a:r>
              <a:rPr lang="en-US" altLang="zh-CN" sz="700" b="1" i="0" dirty="0">
                <a:solidFill>
                  <a:srgbClr val="212121"/>
                </a:solidFill>
                <a:effectLst/>
                <a:latin typeface="Open Sans" panose="020B0606030504020204" pitchFamily="34" charset="0"/>
              </a:rPr>
              <a:t>《</a:t>
            </a:r>
            <a:r>
              <a:rPr lang="en-GB" sz="700" b="1" i="0" dirty="0">
                <a:solidFill>
                  <a:srgbClr val="212121"/>
                </a:solidFill>
                <a:effectLst/>
                <a:latin typeface="Open Sans" panose="020B0606030504020204" pitchFamily="34" charset="0"/>
              </a:rPr>
              <a:t>AIDA》</a:t>
            </a:r>
            <a:r>
              <a:rPr lang="zh-CN" altLang="en-US" sz="700" b="1" i="0" dirty="0">
                <a:solidFill>
                  <a:srgbClr val="212121"/>
                </a:solidFill>
                <a:effectLst/>
                <a:latin typeface="Open Sans" panose="020B0606030504020204" pitchFamily="34" charset="0"/>
              </a:rPr>
              <a:t>高。但什么是歌剧</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阿依达</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的家呢？巴伐利亚国家歌剧院新作品的导演达米亚诺</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米基耶莱托探讨了这个重要问题。他找到了一个简单、令人惊讶且令人印象深刻的解决方案：那就是市体育馆！人们在这里度过快乐的时光，在社区中感到安全（例如俱乐部、社交活动、家庭环境）。米基耶莱托的故事发生在这座现已被内战摧毁的体育馆里。他的舞台设计师保罗</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范廷（</a:t>
            </a:r>
            <a:r>
              <a:rPr lang="en-GB" sz="700" b="1" i="0" dirty="0">
                <a:solidFill>
                  <a:srgbClr val="212121"/>
                </a:solidFill>
                <a:effectLst/>
                <a:latin typeface="Open Sans" panose="020B0606030504020204" pitchFamily="34" charset="0"/>
              </a:rPr>
              <a:t>Paolo </a:t>
            </a:r>
            <a:r>
              <a:rPr lang="en-GB" sz="700" b="1" i="0" dirty="0" err="1">
                <a:solidFill>
                  <a:srgbClr val="212121"/>
                </a:solidFill>
                <a:effectLst/>
                <a:latin typeface="Open Sans" panose="020B0606030504020204" pitchFamily="34" charset="0"/>
              </a:rPr>
              <a:t>Fantin</a:t>
            </a:r>
            <a:r>
              <a:rPr lang="en-GB"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为他创造了令人恐惧的现实场景。炸弹击穿了天花板，墙壁的灰泥剥落，体育器材毫无用处，门被炸飞，窗外是一片荒地。人们围坐在一起，情绪低落、情绪低落。阿依达在这个体育馆里代表试镜，在这荒凉的环境中伴着小提琴温柔的声音梦想着安全的幸福日子，为无家可归的人分发羊毛毯。光线变得更加苍白，一个小女孩跳了进来（小阿伊达），抓住篮圈，开始玩耍和跳舞。稍后你会看到她和她的父母阿莫纳斯罗，一个家庭田园诗，已被内战摧毁。人们的脑海中只剩下幸福的记忆</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以及寻找重返幸福之路的梦想</a:t>
            </a:r>
            <a:endParaRPr lang="en-US" altLang="zh-CN" sz="700" b="1" i="0" dirty="0">
              <a:solidFill>
                <a:srgbClr val="212121"/>
              </a:solidFill>
              <a:effectLst/>
              <a:latin typeface="Open Sans" panose="020B0606030504020204" pitchFamily="34" charset="0"/>
            </a:endParaRPr>
          </a:p>
          <a:p>
            <a:endParaRPr lang="en-US" sz="700" b="1" dirty="0">
              <a:solidFill>
                <a:srgbClr val="212121"/>
              </a:solidFill>
              <a:latin typeface="Open Sans" panose="020B0606030504020204" pitchFamily="34" charset="0"/>
            </a:endParaRPr>
          </a:p>
          <a:p>
            <a:r>
              <a:rPr lang="zh-CN" altLang="en-US" sz="700" b="1" i="0" dirty="0">
                <a:solidFill>
                  <a:srgbClr val="212121"/>
                </a:solidFill>
                <a:effectLst/>
                <a:latin typeface="Open Sans" panose="020B0606030504020204" pitchFamily="34" charset="0"/>
              </a:rPr>
              <a:t>歌剧的第二个主题</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在这方面与</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特里斯坦与伊索尔德</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相似</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是越界的爱。阿伊达属于内战失败方，拉达梅斯则属于胜利方。因此，由于社会偏见，他们的爱情从一开始就显得不可能。两人都觉得这一点相对较快</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就像特里斯坦和伊索尔德一样，他们自愿一起寻求自杀的出路。因为阿伊达不必被围困，拉达梅斯可以为自己辩护，可以在安纳里斯的帮助下逃脱叛国罪。米基耶莱托现在以敏感的微妙和准确的方式实现了两个主题，与文本精确相关，这首先令人惊讶于内容的连贯性，但最重要的是它是深刻感人的。歌剧就该如此！第二幕的结局是空洞的凯旋进行曲。威尔第并不想以任何方式歌颂军事行动，而是在凯旋进行曲的原始性中揭示了他对暴力的批评。在同一个结局中，他将战俘的苦难与胜利者的胜利的呐喊如此情绪化地进行对比，这并非没有道理。当帷幕落下时，一些游客开始发出嘘声。为什么？米凯莱托非常清楚地展示了战争意味着什么，战争会带来什么难以形容的后果。这些奖章是颁发给那些精神上受到创伤和</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或身体上严重残疾以至于几乎无法看上去的将军的。黑色的灰烬从天花板上的弹孔以及靴子里滴下来，这是贫困人口作为一种祭品捐赠给军队的。起哄的观众想在</a:t>
            </a:r>
            <a:r>
              <a:rPr lang="en-US" altLang="zh-CN" sz="700" b="1" i="0" dirty="0">
                <a:solidFill>
                  <a:srgbClr val="212121"/>
                </a:solidFill>
                <a:effectLst/>
                <a:latin typeface="Open Sans" panose="020B0606030504020204" pitchFamily="34" charset="0"/>
              </a:rPr>
              <a:t>《</a:t>
            </a:r>
            <a:r>
              <a:rPr lang="en-GB" sz="700" b="1" i="0" dirty="0">
                <a:solidFill>
                  <a:srgbClr val="212121"/>
                </a:solidFill>
                <a:effectLst/>
                <a:latin typeface="Open Sans" panose="020B0606030504020204" pitchFamily="34" charset="0"/>
              </a:rPr>
              <a:t>AIDA》</a:t>
            </a:r>
            <a:r>
              <a:rPr lang="zh-CN" altLang="en-US" sz="700" b="1" i="0" dirty="0">
                <a:solidFill>
                  <a:srgbClr val="212121"/>
                </a:solidFill>
                <a:effectLst/>
                <a:latin typeface="Open Sans" panose="020B0606030504020204" pitchFamily="34" charset="0"/>
              </a:rPr>
              <a:t>中看到什么？穿着拉菲草裙子和大象的奴隶芭蕾舞？这样的伪埃及只存在于泽菲雷利的想象中，而与历史背景（德法战争）或威尔第的和平主义和宗教批判无关。米凯莱托对人物进行了详细的分析和质疑。例如，他对安纳里斯的描绘被证明是极其与众不同的</a:t>
            </a:r>
            <a:r>
              <a:rPr lang="en-US" altLang="zh-CN"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她也是一个受害者，随着故事的进展，人们越来越同情她。大祭司拉姆菲斯不再与“宗教”有任何关系：他的神是腐败、暴力、争夺权力。他被描绘成一个坏蛋、诡计多端的罪犯，一旦拉达梅斯失宠，他就会操纵国王并以安纳里斯为目标，夺取权力。最后，他把戒指戴在她的手指上，她反抗，保护自己免受他的身体攻击。她还能这样坚持多久？</a:t>
            </a:r>
            <a:endParaRPr lang="en-US" altLang="zh-CN" sz="700" b="1" i="0" dirty="0">
              <a:solidFill>
                <a:srgbClr val="212121"/>
              </a:solidFill>
              <a:effectLst/>
              <a:latin typeface="Open Sans" panose="020B0606030504020204" pitchFamily="34" charset="0"/>
            </a:endParaRPr>
          </a:p>
          <a:p>
            <a:endParaRPr lang="en-US" altLang="zh-CN" sz="700" b="1" i="0" dirty="0">
              <a:solidFill>
                <a:srgbClr val="212121"/>
              </a:solidFill>
              <a:effectLst/>
              <a:latin typeface="Open Sans" panose="020B0606030504020204" pitchFamily="34" charset="0"/>
            </a:endParaRPr>
          </a:p>
          <a:p>
            <a:r>
              <a:rPr lang="zh-CN" altLang="en-US" sz="700" b="1" i="0" dirty="0">
                <a:solidFill>
                  <a:srgbClr val="212121"/>
                </a:solidFill>
                <a:effectLst/>
                <a:latin typeface="Open Sans" panose="020B0606030504020204" pitchFamily="34" charset="0"/>
              </a:rPr>
              <a:t>但米凯莱托并没有让这部歌剧完全没有希望地结束：在</a:t>
            </a:r>
            <a:r>
              <a:rPr lang="en-US" altLang="zh-CN" sz="700" b="1" i="0" dirty="0">
                <a:solidFill>
                  <a:srgbClr val="212121"/>
                </a:solidFill>
                <a:effectLst/>
                <a:latin typeface="Open Sans" panose="020B0606030504020204" pitchFamily="34" charset="0"/>
              </a:rPr>
              <a:t>《</a:t>
            </a:r>
            <a:r>
              <a:rPr lang="en-GB" sz="700" b="1" i="0" dirty="0">
                <a:solidFill>
                  <a:srgbClr val="212121"/>
                </a:solidFill>
                <a:effectLst/>
                <a:latin typeface="Open Sans" panose="020B0606030504020204" pitchFamily="34" charset="0"/>
              </a:rPr>
              <a:t>O terra </a:t>
            </a:r>
            <a:r>
              <a:rPr lang="en-GB" sz="700" b="1" i="0" dirty="0" err="1">
                <a:solidFill>
                  <a:srgbClr val="212121"/>
                </a:solidFill>
                <a:effectLst/>
                <a:latin typeface="Open Sans" panose="020B0606030504020204" pitchFamily="34" charset="0"/>
              </a:rPr>
              <a:t>addio</a:t>
            </a:r>
            <a:r>
              <a:rPr lang="en-GB" sz="700" b="1" i="0" dirty="0">
                <a:solidFill>
                  <a:srgbClr val="212121"/>
                </a:solidFill>
                <a:effectLst/>
                <a:latin typeface="Open Sans" panose="020B0606030504020204" pitchFamily="34" charset="0"/>
              </a:rPr>
              <a:t>, </a:t>
            </a:r>
            <a:r>
              <a:rPr lang="en-GB" sz="700" b="1" i="0" dirty="0" err="1">
                <a:solidFill>
                  <a:srgbClr val="212121"/>
                </a:solidFill>
                <a:effectLst/>
                <a:latin typeface="Open Sans" panose="020B0606030504020204" pitchFamily="34" charset="0"/>
              </a:rPr>
              <a:t>addio</a:t>
            </a:r>
            <a:r>
              <a:rPr lang="en-GB" sz="700" b="1" i="0" dirty="0">
                <a:solidFill>
                  <a:srgbClr val="212121"/>
                </a:solidFill>
                <a:effectLst/>
                <a:latin typeface="Open Sans" panose="020B0606030504020204" pitchFamily="34" charset="0"/>
              </a:rPr>
              <a:t> </a:t>
            </a:r>
            <a:r>
              <a:rPr lang="en-GB" sz="700" b="1" i="0" dirty="0" err="1">
                <a:solidFill>
                  <a:srgbClr val="212121"/>
                </a:solidFill>
                <a:effectLst/>
                <a:latin typeface="Open Sans" panose="020B0606030504020204" pitchFamily="34" charset="0"/>
              </a:rPr>
              <a:t>valle</a:t>
            </a:r>
            <a:r>
              <a:rPr lang="en-GB" sz="700" b="1" i="0" dirty="0">
                <a:solidFill>
                  <a:srgbClr val="212121"/>
                </a:solidFill>
                <a:effectLst/>
                <a:latin typeface="Open Sans" panose="020B0606030504020204" pitchFamily="34" charset="0"/>
              </a:rPr>
              <a:t> di </a:t>
            </a:r>
            <a:r>
              <a:rPr lang="en-GB" sz="700" b="1" i="0" dirty="0" err="1">
                <a:solidFill>
                  <a:srgbClr val="212121"/>
                </a:solidFill>
                <a:effectLst/>
                <a:latin typeface="Open Sans" panose="020B0606030504020204" pitchFamily="34" charset="0"/>
              </a:rPr>
              <a:t>pianti</a:t>
            </a:r>
            <a:r>
              <a:rPr lang="en-GB" sz="700" b="1" i="0" dirty="0">
                <a:solidFill>
                  <a:srgbClr val="212121"/>
                </a:solidFill>
                <a:effectLst/>
                <a:latin typeface="Open Sans" panose="020B0606030504020204" pitchFamily="34" charset="0"/>
              </a:rPr>
              <a:t>》</a:t>
            </a:r>
            <a:r>
              <a:rPr lang="zh-CN" altLang="en-US" sz="700" b="1" i="0" dirty="0">
                <a:solidFill>
                  <a:srgbClr val="212121"/>
                </a:solidFill>
                <a:effectLst/>
                <a:latin typeface="Open Sans" panose="020B0606030504020204" pitchFamily="34" charset="0"/>
              </a:rPr>
              <a:t>这首由阿伊达和拉达梅斯在巨大的灰烬前优美、温柔的最后二重唱中，导演让人们充满希望和希望。以慢动作用气球从废墟中爬上来，团结起来跳舞。阿伊达的勒索（并被拉姆菲斯射杀）的父亲也在其中，他与阿伊达死去的母亲一起跳舞。一个梦幻般的形象，但美丽动人，与音乐和文字相关。</a:t>
            </a:r>
            <a:endParaRPr lang="en-DE" sz="600" b="1" dirty="0"/>
          </a:p>
        </p:txBody>
      </p:sp>
    </p:spTree>
    <p:extLst>
      <p:ext uri="{BB962C8B-B14F-4D97-AF65-F5344CB8AC3E}">
        <p14:creationId xmlns:p14="http://schemas.microsoft.com/office/powerpoint/2010/main" val="3406741595"/>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49</TotalTime>
  <Words>3400</Words>
  <Application>Microsoft Macintosh PowerPoint</Application>
  <PresentationFormat>A4 Paper (210x297 mm)</PresentationFormat>
  <Paragraphs>66</Paragraphs>
  <Slides>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等线</vt:lpstr>
      <vt:lpstr>Neue Haas Grotesk W05</vt:lpstr>
      <vt:lpstr>Arial</vt:lpstr>
      <vt:lpstr>Calibri</vt:lpstr>
      <vt:lpstr>Calibri Light</vt:lpstr>
      <vt:lpstr>Open Sans</vt:lpstr>
      <vt:lpstr>Office</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Microsoft Office User</cp:lastModifiedBy>
  <cp:revision>188</cp:revision>
  <cp:lastPrinted>2023-08-15T20:03:59Z</cp:lastPrinted>
  <dcterms:created xsi:type="dcterms:W3CDTF">2022-11-07T20:45:57Z</dcterms:created>
  <dcterms:modified xsi:type="dcterms:W3CDTF">2023-08-15T20:13:20Z</dcterms:modified>
</cp:coreProperties>
</file>