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88" r:id="rId2"/>
    <p:sldId id="389" r:id="rId3"/>
    <p:sldId id="390" r:id="rId4"/>
    <p:sldId id="391" r:id="rId5"/>
    <p:sldId id="392"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660"/>
  </p:normalViewPr>
  <p:slideViewPr>
    <p:cSldViewPr snapToGrid="0">
      <p:cViewPr varScale="1">
        <p:scale>
          <a:sx n="160" d="100"/>
          <a:sy n="160" d="100"/>
        </p:scale>
        <p:origin x="188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8/19/23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8/19/23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8/19/23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8/19/23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8/19/23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8/19/23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8/19/23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staatsoper.de/biographien/tcherniakov-dmitri" TargetMode="External"/><Relationship Id="rId2" Type="http://schemas.openxmlformats.org/officeDocument/2006/relationships/hyperlink" Target="https://www.staatsoper.de/biographien/jurowski-vladimir" TargetMode="External"/><Relationship Id="rId1" Type="http://schemas.openxmlformats.org/officeDocument/2006/relationships/slideLayout" Target="../slideLayouts/slideLayout7.xml"/><Relationship Id="rId4" Type="http://schemas.openxmlformats.org/officeDocument/2006/relationships/hyperlink" Target="https://www.staatsoper.de/biographien/prokofjew-sergej"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EC006D-FD81-C0C1-7C26-1EDBEAF44D94}"/>
              </a:ext>
            </a:extLst>
          </p:cNvPr>
          <p:cNvPicPr>
            <a:picLocks noChangeAspect="1"/>
          </p:cNvPicPr>
          <p:nvPr/>
        </p:nvPicPr>
        <p:blipFill>
          <a:blip r:embed="rId2"/>
          <a:stretch>
            <a:fillRect/>
          </a:stretch>
        </p:blipFill>
        <p:spPr>
          <a:xfrm>
            <a:off x="168303" y="179898"/>
            <a:ext cx="7772400" cy="2792895"/>
          </a:xfrm>
          <a:prstGeom prst="rect">
            <a:avLst/>
          </a:prstGeom>
        </p:spPr>
      </p:pic>
      <p:pic>
        <p:nvPicPr>
          <p:cNvPr id="3" name="Picture 6">
            <a:extLst>
              <a:ext uri="{FF2B5EF4-FFF2-40B4-BE49-F238E27FC236}">
                <a16:creationId xmlns:a16="http://schemas.microsoft.com/office/drawing/2014/main" id="{CA7D78CB-14CA-6E78-E2AD-A8DA822C5A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2135" y="4534356"/>
            <a:ext cx="3806452" cy="92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2" y="96346"/>
            <a:ext cx="3370855" cy="3216265"/>
          </a:xfrm>
          <a:prstGeom prst="rect">
            <a:avLst/>
          </a:prstGeom>
          <a:noFill/>
        </p:spPr>
        <p:txBody>
          <a:bodyPr wrap="square">
            <a:spAutoFit/>
          </a:bodyPr>
          <a:lstStyle/>
          <a:p>
            <a:pPr algn="l"/>
            <a:r>
              <a:rPr lang="zh-CN" altLang="en-US" sz="700" b="0" i="0" dirty="0">
                <a:solidFill>
                  <a:srgbClr val="000000"/>
                </a:solidFill>
                <a:effectLst/>
                <a:latin typeface="Neue Haas Grotesk W05"/>
              </a:rPr>
              <a:t>一部突破任何框架的有力作品：谢尔盖</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S·</a:t>
            </a:r>
            <a:r>
              <a:rPr lang="zh-CN" altLang="en-US" sz="700" b="0" i="0" dirty="0">
                <a:solidFill>
                  <a:srgbClr val="000000"/>
                </a:solidFill>
                <a:effectLst/>
                <a:latin typeface="Neue Haas Grotesk W05"/>
              </a:rPr>
              <a:t>普罗科菲耶夫以列夫</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N·</a:t>
            </a:r>
            <a:r>
              <a:rPr lang="zh-CN" altLang="en-US" sz="700" b="0" i="0" dirty="0">
                <a:solidFill>
                  <a:srgbClr val="000000"/>
                </a:solidFill>
                <a:effectLst/>
                <a:latin typeface="Neue Haas Grotesk W05"/>
              </a:rPr>
              <a:t>托尔斯泰的不朽小说</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战争与和平</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为背景的不朽背景</a:t>
            </a:r>
            <a:r>
              <a:rPr lang="zh-CN" altLang="en-US" sz="700" b="0" i="1" dirty="0">
                <a:solidFill>
                  <a:srgbClr val="000000"/>
                </a:solidFill>
                <a:effectLst/>
                <a:latin typeface="Neue Haas Grotesk W05"/>
              </a:rPr>
              <a:t>。</a:t>
            </a:r>
            <a:r>
              <a:rPr lang="zh-CN" altLang="en-US" sz="700" b="0" i="0" dirty="0">
                <a:solidFill>
                  <a:srgbClr val="000000"/>
                </a:solidFill>
                <a:effectLst/>
                <a:latin typeface="Neue Haas Grotesk W05"/>
              </a:rPr>
              <a:t>这部发生在拿破仑征战俄罗斯期间的故事，被作曲家和他的妻子米拉压缩成一系列强有力的场景，其中讲述了娜塔莎</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罗斯托娃和安德烈</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博尔孔斯基之间的爱情故事，以及俄罗斯军队对抗法国入侵的战斗丰富的对比交替出现，同时又紧密地交织在一起。古老而僵化的贵族的傲慢如何阻碍了两个年轻人的幸福，诱惑如何成功，绑架如何失败，一些人放弃了他们的爱情，另一些人却沦为英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在所有的辉煌中，人们如何寻找一个对应：这就是音乐以其丰富的宏伟主题和动人的安静时刻所讲述的内容。普罗科菲耶夫的主要音乐剧作品在其 </a:t>
            </a:r>
            <a:r>
              <a:rPr lang="en-US" altLang="zh-CN" sz="700" b="0" i="0" dirty="0">
                <a:solidFill>
                  <a:srgbClr val="000000"/>
                </a:solidFill>
                <a:effectLst/>
                <a:latin typeface="Neue Haas Grotesk W05"/>
              </a:rPr>
              <a:t>13 </a:t>
            </a:r>
            <a:r>
              <a:rPr lang="zh-CN" altLang="en-US" sz="700" b="0" i="0" dirty="0">
                <a:solidFill>
                  <a:srgbClr val="000000"/>
                </a:solidFill>
                <a:effectLst/>
                <a:latin typeface="Neue Haas Grotesk W05"/>
              </a:rPr>
              <a:t>个场景中，将社会戏剧和历史编年史结合成一幅生机勃勃的全景图。</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en-GB" sz="700" b="0" i="0" dirty="0">
                <a:solidFill>
                  <a:srgbClr val="000000"/>
                </a:solidFill>
                <a:effectLst/>
                <a:latin typeface="Neue Haas Grotesk W05"/>
              </a:rPr>
              <a:t>Der </a:t>
            </a:r>
            <a:r>
              <a:rPr lang="en-GB" sz="700" b="0" i="0" dirty="0" err="1">
                <a:solidFill>
                  <a:srgbClr val="000000"/>
                </a:solidFill>
                <a:effectLst/>
                <a:latin typeface="Neue Haas Grotesk W05"/>
              </a:rPr>
              <a:t>russische</a:t>
            </a:r>
            <a:r>
              <a:rPr lang="en-GB" sz="700" b="0" i="0" dirty="0">
                <a:solidFill>
                  <a:srgbClr val="000000"/>
                </a:solidFill>
                <a:effectLst/>
                <a:latin typeface="Neue Haas Grotesk W05"/>
              </a:rPr>
              <a:t> Regisseur Dmitri </a:t>
            </a:r>
            <a:r>
              <a:rPr lang="en-GB" sz="700" b="0" i="0" dirty="0" err="1">
                <a:solidFill>
                  <a:srgbClr val="000000"/>
                </a:solidFill>
                <a:effectLst/>
                <a:latin typeface="Neue Haas Grotesk W05"/>
              </a:rPr>
              <a:t>Tcherniakov</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erzählt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Opernhandlungen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zumeist</a:t>
            </a:r>
            <a:r>
              <a:rPr lang="en-GB" sz="700" b="0" i="0" dirty="0">
                <a:solidFill>
                  <a:srgbClr val="000000"/>
                </a:solidFill>
                <a:effectLst/>
                <a:latin typeface="Neue Haas Grotesk W05"/>
              </a:rPr>
              <a:t> in </a:t>
            </a:r>
            <a:r>
              <a:rPr lang="en-GB" sz="700" b="0" i="0" dirty="0" err="1">
                <a:solidFill>
                  <a:srgbClr val="000000"/>
                </a:solidFill>
                <a:effectLst/>
                <a:latin typeface="Neue Haas Grotesk W05"/>
              </a:rPr>
              <a:t>unserer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Gegenwart</a:t>
            </a:r>
            <a:r>
              <a:rPr lang="en-GB" sz="700" b="0" i="0" dirty="0">
                <a:solidFill>
                  <a:srgbClr val="000000"/>
                </a:solidFill>
                <a:effectLst/>
                <a:latin typeface="Neue Haas Grotesk W05"/>
              </a:rPr>
              <a:t>, oft in </a:t>
            </a:r>
            <a:r>
              <a:rPr lang="en-GB" sz="700" b="0" i="0" dirty="0" err="1">
                <a:solidFill>
                  <a:srgbClr val="000000"/>
                </a:solidFill>
                <a:effectLst/>
                <a:latin typeface="Neue Haas Grotesk W05"/>
              </a:rPr>
              <a:t>scheinbar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alltäglichen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oder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intimen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Umgebungen</a:t>
            </a:r>
            <a:r>
              <a:rPr lang="en-GB" sz="700" b="0" i="0" dirty="0">
                <a:solidFill>
                  <a:srgbClr val="000000"/>
                </a:solidFill>
                <a:effectLst/>
                <a:latin typeface="Neue Haas Grotesk W05"/>
              </a:rPr>
              <a:t> und </a:t>
            </a:r>
            <a:r>
              <a:rPr lang="en-GB" sz="700" b="0" i="0" dirty="0" err="1">
                <a:solidFill>
                  <a:srgbClr val="000000"/>
                </a:solidFill>
                <a:effectLst/>
                <a:latin typeface="Neue Haas Grotesk W05"/>
              </a:rPr>
              <a:t>Situationen</a:t>
            </a:r>
            <a:r>
              <a:rPr lang="en-GB" sz="700" b="0" i="0" dirty="0">
                <a:solidFill>
                  <a:srgbClr val="000000"/>
                </a:solidFill>
                <a:effectLst/>
                <a:latin typeface="Neue Haas Grotesk W05"/>
              </a:rPr>
              <a:t> – und </a:t>
            </a:r>
            <a:r>
              <a:rPr lang="en-GB" sz="700" b="0" i="0" dirty="0" err="1">
                <a:solidFill>
                  <a:srgbClr val="000000"/>
                </a:solidFill>
                <a:effectLst/>
                <a:latin typeface="Neue Haas Grotesk W05"/>
              </a:rPr>
              <a:t>immer</a:t>
            </a:r>
            <a:r>
              <a:rPr lang="en-GB" sz="700" b="0" i="0" dirty="0">
                <a:solidFill>
                  <a:srgbClr val="000000"/>
                </a:solidFill>
                <a:effectLst/>
                <a:latin typeface="Neue Haas Grotesk W05"/>
              </a:rPr>
              <a:t> in </a:t>
            </a:r>
            <a:r>
              <a:rPr lang="en-GB" sz="700" b="0" i="0" dirty="0" err="1">
                <a:solidFill>
                  <a:srgbClr val="000000"/>
                </a:solidFill>
                <a:effectLst/>
                <a:latin typeface="Neue Haas Grotesk W05"/>
              </a:rPr>
              <a:t>Bühnenbildern</a:t>
            </a:r>
            <a:r>
              <a:rPr lang="en-GB" sz="700" b="0" i="0" dirty="0">
                <a:solidFill>
                  <a:srgbClr val="000000"/>
                </a:solidFill>
                <a:effectLst/>
                <a:latin typeface="Neue Haas Grotesk W05"/>
              </a:rPr>
              <a:t>, die er, </a:t>
            </a:r>
            <a:r>
              <a:rPr lang="en-GB" sz="700" b="0" i="0" dirty="0" err="1">
                <a:solidFill>
                  <a:srgbClr val="000000"/>
                </a:solidFill>
                <a:effectLst/>
                <a:latin typeface="Neue Haas Grotesk W05"/>
              </a:rPr>
              <a:t>wie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auch</a:t>
            </a:r>
            <a:r>
              <a:rPr lang="en-GB" sz="700" b="0" i="0" dirty="0">
                <a:solidFill>
                  <a:srgbClr val="000000"/>
                </a:solidFill>
                <a:effectLst/>
                <a:latin typeface="Neue Haas Grotesk W05"/>
              </a:rPr>
              <a:t> alle </a:t>
            </a:r>
            <a:r>
              <a:rPr lang="en-GB" sz="700" b="0" i="0" dirty="0" err="1">
                <a:solidFill>
                  <a:srgbClr val="000000"/>
                </a:solidFill>
                <a:effectLst/>
                <a:latin typeface="Neue Haas Grotesk W05"/>
              </a:rPr>
              <a:t>anderen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Aspekte</a:t>
            </a:r>
            <a:r>
              <a:rPr lang="en-GB" sz="700" b="0" i="0" dirty="0">
                <a:solidFill>
                  <a:srgbClr val="000000"/>
                </a:solidFill>
                <a:effectLst/>
                <a:latin typeface="Neue Haas Grotesk W05"/>
              </a:rPr>
              <a:t> der </a:t>
            </a:r>
            <a:r>
              <a:rPr lang="en-GB" sz="700" b="0" i="0" dirty="0" err="1">
                <a:solidFill>
                  <a:srgbClr val="000000"/>
                </a:solidFill>
                <a:effectLst/>
                <a:latin typeface="Neue Haas Grotesk W05"/>
              </a:rPr>
              <a:t>künstlerischen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Ausgestaltung</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Kostüm</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Maske</a:t>
            </a:r>
            <a:r>
              <a:rPr lang="en-GB" sz="700" b="0" i="0" dirty="0">
                <a:solidFill>
                  <a:srgbClr val="000000"/>
                </a:solidFill>
                <a:effectLst/>
                <a:latin typeface="Neue Haas Grotesk W05"/>
              </a:rPr>
              <a:t>, Licht, Video), </a:t>
            </a:r>
            <a:r>
              <a:rPr lang="en-GB" sz="700" b="0" i="0" dirty="0" err="1">
                <a:solidFill>
                  <a:srgbClr val="000000"/>
                </a:solidFill>
                <a:effectLst/>
                <a:latin typeface="Neue Haas Grotesk W05"/>
              </a:rPr>
              <a:t>selbst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entwirft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bzw</a:t>
            </a:r>
            <a:r>
              <a:rPr lang="en-GB" sz="700" b="0" i="0" dirty="0">
                <a:solidFill>
                  <a:srgbClr val="000000"/>
                </a:solidFill>
                <a:effectLst/>
                <a:latin typeface="Neue Haas Grotesk W05"/>
              </a:rPr>
              <a:t>. bis ins Detail </a:t>
            </a:r>
            <a:r>
              <a:rPr lang="en-GB" sz="700" b="0" i="0" dirty="0" err="1">
                <a:solidFill>
                  <a:srgbClr val="000000"/>
                </a:solidFill>
                <a:effectLst/>
                <a:latin typeface="Neue Haas Grotesk W05"/>
              </a:rPr>
              <a:t>konzipiert</a:t>
            </a:r>
            <a:r>
              <a:rPr lang="en-GB" sz="700" b="0" i="0" dirty="0">
                <a:solidFill>
                  <a:srgbClr val="000000"/>
                </a:solidFill>
                <a:effectLst/>
                <a:latin typeface="Neue Haas Grotesk W05"/>
              </a:rPr>
              <a:t>. Das </a:t>
            </a:r>
            <a:r>
              <a:rPr lang="en-GB" sz="700" b="0" i="0" dirty="0" err="1">
                <a:solidFill>
                  <a:srgbClr val="000000"/>
                </a:solidFill>
                <a:effectLst/>
                <a:latin typeface="Neue Haas Grotesk W05"/>
              </a:rPr>
              <a:t>Getümmel</a:t>
            </a:r>
            <a:r>
              <a:rPr lang="en-GB" sz="700" b="0" i="0" dirty="0">
                <a:solidFill>
                  <a:srgbClr val="000000"/>
                </a:solidFill>
                <a:effectLst/>
                <a:latin typeface="Neue Haas Grotesk W05"/>
              </a:rPr>
              <a:t> von Haupt- und </a:t>
            </a:r>
            <a:r>
              <a:rPr lang="en-GB" sz="700" b="0" i="0" dirty="0" err="1">
                <a:solidFill>
                  <a:srgbClr val="000000"/>
                </a:solidFill>
                <a:effectLst/>
                <a:latin typeface="Neue Haas Grotesk W05"/>
              </a:rPr>
              <a:t>Staatsaktionen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erscheint</a:t>
            </a:r>
            <a:r>
              <a:rPr lang="en-GB" sz="700" b="0" i="0" dirty="0">
                <a:solidFill>
                  <a:srgbClr val="000000"/>
                </a:solidFill>
                <a:effectLst/>
                <a:latin typeface="Neue Haas Grotesk W05"/>
              </a:rPr>
              <a:t> in </a:t>
            </a:r>
            <a:r>
              <a:rPr lang="en-GB" sz="700" b="0" i="0" dirty="0" err="1">
                <a:solidFill>
                  <a:srgbClr val="000000"/>
                </a:solidFill>
                <a:effectLst/>
                <a:latin typeface="Neue Haas Grotesk W05"/>
              </a:rPr>
              <a:t>seinen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Inszenierungen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wie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unter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dem</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Mikroskop</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Konflikte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werden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hautnah</a:t>
            </a:r>
            <a:r>
              <a:rPr lang="en-GB" sz="700" b="0" i="0" dirty="0">
                <a:solidFill>
                  <a:srgbClr val="000000"/>
                </a:solidFill>
                <a:effectLst/>
                <a:latin typeface="Neue Haas Grotesk W05"/>
              </a:rPr>
              <a:t> auf </a:t>
            </a:r>
            <a:r>
              <a:rPr lang="en-GB" sz="700" b="0" i="0" dirty="0" err="1">
                <a:solidFill>
                  <a:srgbClr val="000000"/>
                </a:solidFill>
                <a:effectLst/>
                <a:latin typeface="Neue Haas Grotesk W05"/>
              </a:rPr>
              <a:t>Augenhöhe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ausgetragen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Nie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kann</a:t>
            </a:r>
            <a:r>
              <a:rPr lang="en-GB" sz="700" b="0" i="0" dirty="0">
                <a:solidFill>
                  <a:srgbClr val="000000"/>
                </a:solidFill>
                <a:effectLst/>
                <a:latin typeface="Neue Haas Grotesk W05"/>
              </a:rPr>
              <a:t> man </a:t>
            </a:r>
            <a:r>
              <a:rPr lang="en-GB" sz="700" b="0" i="0" dirty="0" err="1">
                <a:solidFill>
                  <a:srgbClr val="000000"/>
                </a:solidFill>
                <a:effectLst/>
                <a:latin typeface="Neue Haas Grotesk W05"/>
              </a:rPr>
              <a:t>sich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als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Zuschauer</a:t>
            </a:r>
            <a:r>
              <a:rPr lang="en-GB" sz="700" b="0" i="0" dirty="0">
                <a:solidFill>
                  <a:srgbClr val="000000"/>
                </a:solidFill>
                <a:effectLst/>
                <a:latin typeface="Neue Haas Grotesk W05"/>
              </a:rPr>
              <a:t> in die </a:t>
            </a:r>
            <a:r>
              <a:rPr lang="en-GB" sz="700" b="0" i="0" dirty="0" err="1">
                <a:solidFill>
                  <a:srgbClr val="000000"/>
                </a:solidFill>
                <a:effectLst/>
                <a:latin typeface="Neue Haas Grotesk W05"/>
              </a:rPr>
              <a:t>Perspektive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einer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distanzierten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Totale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flüchten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stattdessen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gehen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einem</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Figuren</a:t>
            </a:r>
            <a:r>
              <a:rPr lang="en-GB" sz="700" b="0" i="0" dirty="0">
                <a:solidFill>
                  <a:srgbClr val="000000"/>
                </a:solidFill>
                <a:effectLst/>
                <a:latin typeface="Neue Haas Grotesk W05"/>
              </a:rPr>
              <a:t> in </a:t>
            </a:r>
            <a:r>
              <a:rPr lang="en-GB" sz="700" b="0" i="0" dirty="0" err="1">
                <a:solidFill>
                  <a:srgbClr val="000000"/>
                </a:solidFill>
                <a:effectLst/>
                <a:latin typeface="Neue Haas Grotesk W05"/>
              </a:rPr>
              <a:t>ihrer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Unvollkommenheit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mit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ihren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Fehlern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ihren</a:t>
            </a:r>
            <a:r>
              <a:rPr lang="en-GB" sz="700" b="0" i="0" dirty="0">
                <a:solidFill>
                  <a:srgbClr val="000000"/>
                </a:solidFill>
                <a:effectLst/>
                <a:latin typeface="Neue Haas Grotesk W05"/>
              </a:rPr>
              <a:t> mal </a:t>
            </a:r>
            <a:r>
              <a:rPr lang="en-GB" sz="700" b="0" i="0" dirty="0" err="1">
                <a:solidFill>
                  <a:srgbClr val="000000"/>
                </a:solidFill>
                <a:effectLst/>
                <a:latin typeface="Neue Haas Grotesk W05"/>
              </a:rPr>
              <a:t>gelingenden</a:t>
            </a:r>
            <a:r>
              <a:rPr lang="en-GB" sz="700" b="0" i="0" dirty="0">
                <a:solidFill>
                  <a:srgbClr val="000000"/>
                </a:solidFill>
                <a:effectLst/>
                <a:latin typeface="Neue Haas Grotesk W05"/>
              </a:rPr>
              <a:t>, mal </a:t>
            </a:r>
            <a:r>
              <a:rPr lang="en-GB" sz="700" b="0" i="0" dirty="0" err="1">
                <a:solidFill>
                  <a:srgbClr val="000000"/>
                </a:solidFill>
                <a:effectLst/>
                <a:latin typeface="Neue Haas Grotesk W05"/>
              </a:rPr>
              <a:t>vergeblichen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Versuchen</a:t>
            </a:r>
            <a:r>
              <a:rPr lang="en-GB" sz="700" b="0" i="0" dirty="0">
                <a:solidFill>
                  <a:srgbClr val="000000"/>
                </a:solidFill>
                <a:effectLst/>
                <a:latin typeface="Neue Haas Grotesk W05"/>
              </a:rPr>
              <a:t> des </a:t>
            </a:r>
            <a:r>
              <a:rPr lang="en-GB" sz="700" b="0" i="0" dirty="0" err="1">
                <a:solidFill>
                  <a:srgbClr val="000000"/>
                </a:solidFill>
                <a:effectLst/>
                <a:latin typeface="Neue Haas Grotesk W05"/>
              </a:rPr>
              <a:t>Glücklichseins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nahe</a:t>
            </a:r>
            <a:r>
              <a:rPr lang="en-GB" sz="700" b="0" i="0" dirty="0">
                <a:solidFill>
                  <a:srgbClr val="000000"/>
                </a:solidFill>
                <a:effectLst/>
                <a:latin typeface="Neue Haas Grotesk W05"/>
              </a:rPr>
              <a:t>.</a:t>
            </a:r>
            <a:endParaRPr lang="en-US"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latin typeface="Neue Haas Grotesk W05"/>
              </a:rPr>
              <a:t>俄罗斯导演德米特里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切尔尼亚科夫主要讲述我们现在的歌剧情节，通常是在看似日常或亲密的环境和情境中</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而且总是在他自己设计的布景中，以及艺术设计的所有其他方面（服装、化妆、灯光） 、视频）。或设计到最后的细节。主要和国家行为的混乱出现在他的作品中，就像在显微镜下一样。冲突是在视线水平上处理的。作为一个旁观者，你永远无法逃避远景的远景；相反，人物的不完美、他们的错误、他们时而成功、时而失败的幸福尝试让你靠近。</a:t>
            </a:r>
            <a:endParaRPr lang="en-US" altLang="zh-CN" sz="700" b="0" i="0" dirty="0">
              <a:solidFill>
                <a:srgbClr val="000000"/>
              </a:solidFill>
              <a:effectLst/>
              <a:latin typeface="Neue Haas Grotesk W05"/>
            </a:endParaRPr>
          </a:p>
          <a:p>
            <a:pPr algn="l"/>
            <a:endParaRPr lang="en-US" altLang="zh-CN" sz="700" b="0" dirty="0">
              <a:solidFill>
                <a:srgbClr val="000000"/>
              </a:solidFill>
              <a:effectLst/>
              <a:latin typeface="+mn-ea"/>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402664" y="86916"/>
            <a:ext cx="3282066" cy="5370701"/>
          </a:xfrm>
          <a:prstGeom prst="rect">
            <a:avLst/>
          </a:prstGeom>
          <a:noFill/>
        </p:spPr>
        <p:txBody>
          <a:bodyPr wrap="square">
            <a:spAutoFit/>
          </a:bodyPr>
          <a:lstStyle/>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1 </a:t>
            </a:r>
            <a:r>
              <a:rPr lang="zh-CN" altLang="en-US" sz="700" b="0" dirty="0">
                <a:solidFill>
                  <a:srgbClr val="000000"/>
                </a:solidFill>
                <a:effectLst/>
                <a:latin typeface="+mn-ea"/>
              </a:rPr>
              <a:t>在一个不眠之夜，对生活失去了信心的安德烈</a:t>
            </a:r>
            <a:r>
              <a:rPr lang="en-US" altLang="zh-CN" sz="700" b="0" dirty="0">
                <a:solidFill>
                  <a:srgbClr val="000000"/>
                </a:solidFill>
                <a:effectLst/>
                <a:latin typeface="+mn-ea"/>
              </a:rPr>
              <a:t>·</a:t>
            </a:r>
            <a:r>
              <a:rPr lang="zh-CN" altLang="en-US" sz="700" b="0" dirty="0">
                <a:solidFill>
                  <a:srgbClr val="000000"/>
                </a:solidFill>
                <a:effectLst/>
                <a:latin typeface="+mn-ea"/>
              </a:rPr>
              <a:t>博尔孔斯基听到了两个女孩的声音。它们属于娜塔莎</a:t>
            </a:r>
            <a:r>
              <a:rPr lang="en-US" altLang="zh-CN" sz="700" b="0" dirty="0">
                <a:solidFill>
                  <a:srgbClr val="000000"/>
                </a:solidFill>
                <a:effectLst/>
                <a:latin typeface="+mn-ea"/>
              </a:rPr>
              <a:t>·</a:t>
            </a:r>
            <a:r>
              <a:rPr lang="zh-CN" altLang="en-US" sz="700" b="0" dirty="0">
                <a:solidFill>
                  <a:srgbClr val="000000"/>
                </a:solidFill>
                <a:effectLst/>
                <a:latin typeface="+mn-ea"/>
              </a:rPr>
              <a:t>罗斯托娃（</a:t>
            </a:r>
            <a:r>
              <a:rPr lang="en-GB" altLang="zh-CN" sz="700" b="0" dirty="0">
                <a:solidFill>
                  <a:srgbClr val="000000"/>
                </a:solidFill>
                <a:effectLst/>
                <a:latin typeface="+mn-ea"/>
              </a:rPr>
              <a:t>Natasha </a:t>
            </a:r>
            <a:r>
              <a:rPr lang="en-GB" altLang="zh-CN" sz="700" b="0" dirty="0" err="1">
                <a:solidFill>
                  <a:srgbClr val="000000"/>
                </a:solidFill>
                <a:effectLst/>
                <a:latin typeface="+mn-ea"/>
              </a:rPr>
              <a:t>Rostova</a:t>
            </a:r>
            <a:r>
              <a:rPr lang="zh-CN" altLang="en-GB" sz="700" b="0" dirty="0">
                <a:solidFill>
                  <a:srgbClr val="000000"/>
                </a:solidFill>
                <a:effectLst/>
                <a:latin typeface="+mn-ea"/>
              </a:rPr>
              <a:t>）</a:t>
            </a:r>
            <a:r>
              <a:rPr lang="zh-CN" altLang="en-US" sz="700" b="0" dirty="0">
                <a:solidFill>
                  <a:srgbClr val="000000"/>
                </a:solidFill>
                <a:effectLst/>
                <a:latin typeface="+mn-ea"/>
              </a:rPr>
              <a:t>和她的表弟索尼娅（</a:t>
            </a:r>
            <a:r>
              <a:rPr lang="en-GB" altLang="zh-CN" sz="700" b="0" dirty="0">
                <a:solidFill>
                  <a:srgbClr val="000000"/>
                </a:solidFill>
                <a:effectLst/>
                <a:latin typeface="+mn-ea"/>
              </a:rPr>
              <a:t>Sonya</a:t>
            </a:r>
            <a:r>
              <a:rPr lang="zh-CN" altLang="en-GB" sz="700" b="0" dirty="0">
                <a:solidFill>
                  <a:srgbClr val="000000"/>
                </a:solidFill>
                <a:effectLst/>
                <a:latin typeface="+mn-ea"/>
              </a:rPr>
              <a:t>），</a:t>
            </a:r>
            <a:r>
              <a:rPr lang="zh-CN" altLang="en-US" sz="700" b="0" dirty="0">
                <a:solidFill>
                  <a:srgbClr val="000000"/>
                </a:solidFill>
                <a:effectLst/>
                <a:latin typeface="+mn-ea"/>
              </a:rPr>
              <a:t>她们都为五月之夜的美丽而兴奋不已。安德烈无意中听到了女孩们热情的聊天，这给他带来了新的幸福希望。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2 </a:t>
            </a:r>
            <a:r>
              <a:rPr lang="zh-CN" altLang="en-US" sz="700" b="0" dirty="0">
                <a:solidFill>
                  <a:srgbClr val="000000"/>
                </a:solidFill>
                <a:effectLst/>
                <a:latin typeface="+mn-ea"/>
              </a:rPr>
              <a:t>新年舞会的盛宴正在如火如荼地进行，但似乎没人注意到的娜塔莎却感到孤独。皮埃尔</a:t>
            </a:r>
            <a:r>
              <a:rPr lang="en-US" altLang="zh-CN" sz="700" b="0" dirty="0">
                <a:solidFill>
                  <a:srgbClr val="000000"/>
                </a:solidFill>
                <a:effectLst/>
                <a:latin typeface="+mn-ea"/>
              </a:rPr>
              <a:t>·</a:t>
            </a:r>
            <a:r>
              <a:rPr lang="zh-CN" altLang="en-US" sz="700" b="0" dirty="0">
                <a:solidFill>
                  <a:srgbClr val="000000"/>
                </a:solidFill>
                <a:effectLst/>
                <a:latin typeface="+mn-ea"/>
              </a:rPr>
              <a:t>别祖霍夫将娜塔莎介绍给他的朋友安德烈</a:t>
            </a:r>
            <a:r>
              <a:rPr lang="en-US" altLang="zh-CN" sz="700" b="0" dirty="0">
                <a:solidFill>
                  <a:srgbClr val="000000"/>
                </a:solidFill>
                <a:effectLst/>
                <a:latin typeface="+mn-ea"/>
              </a:rPr>
              <a:t>·</a:t>
            </a:r>
            <a:r>
              <a:rPr lang="zh-CN" altLang="en-US" sz="700" b="0" dirty="0">
                <a:solidFill>
                  <a:srgbClr val="000000"/>
                </a:solidFill>
                <a:effectLst/>
                <a:latin typeface="+mn-ea"/>
              </a:rPr>
              <a:t>博尔孔斯基，并建议他邀请女孩跳舞。娜塔莎立刻发生了变化</a:t>
            </a:r>
            <a:r>
              <a:rPr lang="en-US" altLang="zh-CN" sz="700" b="0" dirty="0">
                <a:solidFill>
                  <a:srgbClr val="000000"/>
                </a:solidFill>
                <a:effectLst/>
                <a:latin typeface="+mn-ea"/>
              </a:rPr>
              <a:t>——</a:t>
            </a:r>
            <a:r>
              <a:rPr lang="zh-CN" altLang="en-US" sz="700" b="0" dirty="0">
                <a:solidFill>
                  <a:srgbClr val="000000"/>
                </a:solidFill>
                <a:effectLst/>
                <a:latin typeface="+mn-ea"/>
              </a:rPr>
              <a:t>她很高兴。安德烈想象这个女孩是否可以成为他未来的妻子。</a:t>
            </a:r>
            <a:endParaRPr lang="en-US" altLang="zh-CN" sz="700" b="0" dirty="0">
              <a:solidFill>
                <a:srgbClr val="000000"/>
              </a:solidFill>
              <a:effectLst/>
              <a:latin typeface="+mn-ea"/>
            </a:endParaRPr>
          </a:p>
          <a:p>
            <a:pPr algn="l"/>
            <a:r>
              <a:rPr lang="zh-CN" altLang="en-US" sz="700" b="0" dirty="0">
                <a:solidFill>
                  <a:srgbClr val="000000"/>
                </a:solidFill>
                <a:effectLst/>
                <a:latin typeface="+mn-ea"/>
              </a:rPr>
              <a:t> </a:t>
            </a:r>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3 </a:t>
            </a:r>
            <a:r>
              <a:rPr lang="zh-CN" altLang="en-US" sz="700" b="0" dirty="0">
                <a:solidFill>
                  <a:srgbClr val="000000"/>
                </a:solidFill>
                <a:effectLst/>
                <a:latin typeface="+mn-ea"/>
              </a:rPr>
              <a:t>时间已经过去了。娜塔莎的父亲伊利亚</a:t>
            </a:r>
            <a:r>
              <a:rPr lang="en-US" altLang="zh-CN" sz="700" b="0" dirty="0">
                <a:solidFill>
                  <a:srgbClr val="000000"/>
                </a:solidFill>
                <a:effectLst/>
                <a:latin typeface="+mn-ea"/>
              </a:rPr>
              <a:t>·</a:t>
            </a:r>
            <a:r>
              <a:rPr lang="zh-CN" altLang="en-US" sz="700" b="0" dirty="0">
                <a:solidFill>
                  <a:srgbClr val="000000"/>
                </a:solidFill>
                <a:effectLst/>
                <a:latin typeface="+mn-ea"/>
              </a:rPr>
              <a:t>罗斯托夫带着安德烈未来的新娘娜塔莎去见新郎的家人。老王子博尔孔斯基拒绝与娜塔莎交谈，并让安德烈的妹妹玛丽亚与他们的客人交谈。愤怒的老人侮辱娜塔莎，认为她配不上他的儿子。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4</a:t>
            </a:r>
            <a:r>
              <a:rPr lang="en-US" altLang="zh-CN" sz="700" b="0" dirty="0">
                <a:solidFill>
                  <a:srgbClr val="000000"/>
                </a:solidFill>
                <a:effectLst/>
                <a:latin typeface="+mn-ea"/>
              </a:rPr>
              <a:t> </a:t>
            </a:r>
            <a:r>
              <a:rPr lang="zh-CN" altLang="en-US" sz="700" b="0" dirty="0">
                <a:solidFill>
                  <a:srgbClr val="000000"/>
                </a:solidFill>
                <a:effectLst/>
                <a:latin typeface="+mn-ea"/>
              </a:rPr>
              <a:t>海伦</a:t>
            </a:r>
            <a:r>
              <a:rPr lang="en-US" altLang="zh-CN" sz="700" b="0" dirty="0">
                <a:solidFill>
                  <a:srgbClr val="000000"/>
                </a:solidFill>
                <a:effectLst/>
                <a:latin typeface="+mn-ea"/>
              </a:rPr>
              <a:t>·</a:t>
            </a:r>
            <a:r>
              <a:rPr lang="zh-CN" altLang="en-US" sz="700" b="0" dirty="0">
                <a:solidFill>
                  <a:srgbClr val="000000"/>
                </a:solidFill>
                <a:effectLst/>
                <a:latin typeface="+mn-ea"/>
              </a:rPr>
              <a:t>别祖霍娃安排她的弟弟阿纳托尔</a:t>
            </a:r>
            <a:r>
              <a:rPr lang="en-US" altLang="zh-CN" sz="700" b="0" dirty="0">
                <a:solidFill>
                  <a:srgbClr val="000000"/>
                </a:solidFill>
                <a:effectLst/>
                <a:latin typeface="+mn-ea"/>
              </a:rPr>
              <a:t>·</a:t>
            </a:r>
            <a:r>
              <a:rPr lang="zh-CN" altLang="en-US" sz="700" b="0" dirty="0">
                <a:solidFill>
                  <a:srgbClr val="000000"/>
                </a:solidFill>
                <a:effectLst/>
                <a:latin typeface="+mn-ea"/>
              </a:rPr>
              <a:t>库拉金去见娜塔莎。阿纳托尔 向女孩表白自己的爱意，试图引诱她。迷茫又尴尬， 娜塔莎无法理解她的感受，她认为 她爱上了阿纳托尔。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5 </a:t>
            </a:r>
            <a:r>
              <a:rPr lang="zh-CN" altLang="en-US" sz="700" b="0" dirty="0">
                <a:solidFill>
                  <a:srgbClr val="000000"/>
                </a:solidFill>
                <a:effectLst/>
                <a:latin typeface="+mn-ea"/>
              </a:rPr>
              <a:t>阿纳托尔</a:t>
            </a:r>
            <a:r>
              <a:rPr lang="en-US" altLang="zh-CN" sz="700" b="0" dirty="0">
                <a:solidFill>
                  <a:srgbClr val="000000"/>
                </a:solidFill>
                <a:effectLst/>
                <a:latin typeface="+mn-ea"/>
              </a:rPr>
              <a:t>·</a:t>
            </a:r>
            <a:r>
              <a:rPr lang="zh-CN" altLang="en-US" sz="700" b="0" dirty="0">
                <a:solidFill>
                  <a:srgbClr val="000000"/>
                </a:solidFill>
                <a:effectLst/>
                <a:latin typeface="+mn-ea"/>
              </a:rPr>
              <a:t>库拉金说服多洛霍夫绑架娜塔莎并安排一场秘密婚礼 仪式。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6 </a:t>
            </a:r>
            <a:r>
              <a:rPr lang="zh-CN" altLang="en-US" sz="700" b="0" dirty="0">
                <a:solidFill>
                  <a:srgbClr val="000000"/>
                </a:solidFill>
                <a:effectLst/>
                <a:latin typeface="+mn-ea"/>
              </a:rPr>
              <a:t>娜塔莎正在等待阿纳托尔，并决定与他私奔。但索尼娅向阿赫罗西莫娃泄露了这个秘密。阿赫罗西莫娃阻止了绑架事件。皮埃尔</a:t>
            </a:r>
            <a:r>
              <a:rPr lang="en-US" altLang="zh-CN" sz="700" b="0" dirty="0">
                <a:solidFill>
                  <a:srgbClr val="000000"/>
                </a:solidFill>
                <a:effectLst/>
                <a:latin typeface="+mn-ea"/>
              </a:rPr>
              <a:t>·</a:t>
            </a:r>
            <a:r>
              <a:rPr lang="zh-CN" altLang="en-US" sz="700" b="0" dirty="0">
                <a:solidFill>
                  <a:srgbClr val="000000"/>
                </a:solidFill>
                <a:effectLst/>
                <a:latin typeface="+mn-ea"/>
              </a:rPr>
              <a:t>别祖霍夫告诉娜塔莎，阿纳托尔不能娶她，因为他已经结婚了。绝望的娜塔莎试图自杀。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7 </a:t>
            </a:r>
            <a:r>
              <a:rPr lang="zh-CN" altLang="en-US" sz="700" b="0" dirty="0">
                <a:solidFill>
                  <a:srgbClr val="000000"/>
                </a:solidFill>
                <a:effectLst/>
                <a:latin typeface="+mn-ea"/>
              </a:rPr>
              <a:t>愤怒的皮埃尔</a:t>
            </a:r>
            <a:r>
              <a:rPr lang="en-US" altLang="zh-CN" sz="700" b="0" dirty="0">
                <a:solidFill>
                  <a:srgbClr val="000000"/>
                </a:solidFill>
                <a:effectLst/>
                <a:latin typeface="+mn-ea"/>
              </a:rPr>
              <a:t>·</a:t>
            </a:r>
            <a:r>
              <a:rPr lang="zh-CN" altLang="en-US" sz="700" b="0" dirty="0">
                <a:solidFill>
                  <a:srgbClr val="000000"/>
                </a:solidFill>
                <a:effectLst/>
                <a:latin typeface="+mn-ea"/>
              </a:rPr>
              <a:t>别祖霍夫要求阿纳托尔归还娜塔莎的信件并立即离开这座城市。阿纳托尔感到害怕，同意了。杰尼索夫宣布战争开始。</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 </a:t>
            </a:r>
            <a:r>
              <a:rPr lang="en-US" altLang="zh-CN" sz="700" b="0" dirty="0">
                <a:solidFill>
                  <a:srgbClr val="000000"/>
                </a:solidFill>
                <a:effectLst/>
                <a:highlight>
                  <a:srgbClr val="FFFF00"/>
                </a:highlight>
                <a:latin typeface="+mn-ea"/>
              </a:rPr>
              <a:t>8 </a:t>
            </a:r>
            <a:r>
              <a:rPr lang="zh-CN" altLang="en-US" sz="700" b="0" dirty="0">
                <a:solidFill>
                  <a:srgbClr val="000000"/>
                </a:solidFill>
                <a:effectLst/>
                <a:latin typeface="+mn-ea"/>
              </a:rPr>
              <a:t>博罗季诺战役的准备。安德烈</a:t>
            </a:r>
            <a:r>
              <a:rPr lang="en-US" altLang="zh-CN" sz="700" b="0" dirty="0">
                <a:solidFill>
                  <a:srgbClr val="000000"/>
                </a:solidFill>
                <a:effectLst/>
                <a:latin typeface="+mn-ea"/>
              </a:rPr>
              <a:t>·</a:t>
            </a:r>
            <a:r>
              <a:rPr lang="zh-CN" altLang="en-US" sz="700" b="0" dirty="0">
                <a:solidFill>
                  <a:srgbClr val="000000"/>
                </a:solidFill>
                <a:effectLst/>
                <a:latin typeface="+mn-ea"/>
              </a:rPr>
              <a:t>博尔孔斯基与杰尼索夫的谈话勾起了人们对过去的回忆，回忆起与娜塔莎的痛苦分手以及父亲的去世。库图佐夫元帅视察士兵阵地。他用鼓舞人心的话语向每个人讲述英雄事迹。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9</a:t>
            </a:r>
            <a:r>
              <a:rPr lang="en-US" altLang="zh-CN" sz="700" b="0" dirty="0">
                <a:solidFill>
                  <a:srgbClr val="000000"/>
                </a:solidFill>
                <a:effectLst/>
                <a:latin typeface="+mn-ea"/>
              </a:rPr>
              <a:t> </a:t>
            </a:r>
            <a:r>
              <a:rPr lang="zh-CN" altLang="en-US" sz="700" b="0" dirty="0">
                <a:solidFill>
                  <a:srgbClr val="000000"/>
                </a:solidFill>
                <a:effectLst/>
                <a:latin typeface="+mn-ea"/>
              </a:rPr>
              <a:t>拿破仑正在观看战斗。他没有收到胜利的喜悦消息，而是收到了各方的损失报告和增援请求。他有一种灾难即将来临的预感。 </a:t>
            </a:r>
            <a:endParaRPr lang="en-US" altLang="zh-CN" sz="700" b="0" dirty="0">
              <a:solidFill>
                <a:srgbClr val="000000"/>
              </a:solidFill>
              <a:effectLst/>
              <a:latin typeface="+mn-ea"/>
            </a:endParaRPr>
          </a:p>
          <a:p>
            <a:pPr algn="l"/>
            <a:endParaRPr lang="en-US" altLang="zh-CN" sz="700" dirty="0">
              <a:solidFill>
                <a:srgbClr val="000000"/>
              </a:solidFill>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11</a:t>
            </a:r>
            <a:r>
              <a:rPr lang="en-US" altLang="zh-CN" sz="700" b="0" dirty="0">
                <a:solidFill>
                  <a:srgbClr val="000000"/>
                </a:solidFill>
                <a:effectLst/>
                <a:latin typeface="+mn-ea"/>
              </a:rPr>
              <a:t> </a:t>
            </a:r>
            <a:r>
              <a:rPr lang="zh-CN" altLang="en-US" sz="700" b="0" dirty="0">
                <a:solidFill>
                  <a:srgbClr val="000000"/>
                </a:solidFill>
                <a:effectLst/>
                <a:latin typeface="+mn-ea"/>
              </a:rPr>
              <a:t>敌军正在疯狂袭击这座城市。其余的人愤怒地看着抢劫。皮埃尔</a:t>
            </a:r>
            <a:r>
              <a:rPr lang="en-US" altLang="zh-CN" sz="700" b="0" dirty="0">
                <a:solidFill>
                  <a:srgbClr val="000000"/>
                </a:solidFill>
                <a:effectLst/>
                <a:latin typeface="+mn-ea"/>
              </a:rPr>
              <a:t>·</a:t>
            </a:r>
            <a:r>
              <a:rPr lang="zh-CN" altLang="en-US" sz="700" b="0" dirty="0">
                <a:solidFill>
                  <a:srgbClr val="000000"/>
                </a:solidFill>
                <a:effectLst/>
                <a:latin typeface="+mn-ea"/>
              </a:rPr>
              <a:t>别祖霍夫制定了刺杀拿破仑的计划。皮埃尔是因纵火被捕的人之一，他奇迹般地逃脱了处决。他加入了一个囚犯车队，在那里他遇到了普拉顿</a:t>
            </a:r>
            <a:r>
              <a:rPr lang="en-US" altLang="zh-CN" sz="700" b="0" dirty="0">
                <a:solidFill>
                  <a:srgbClr val="000000"/>
                </a:solidFill>
                <a:effectLst/>
                <a:latin typeface="+mn-ea"/>
              </a:rPr>
              <a:t>·</a:t>
            </a:r>
            <a:r>
              <a:rPr lang="zh-CN" altLang="en-US" sz="700" b="0" dirty="0">
                <a:solidFill>
                  <a:srgbClr val="000000"/>
                </a:solidFill>
                <a:effectLst/>
                <a:latin typeface="+mn-ea"/>
              </a:rPr>
              <a:t>卡拉塔耶夫。卡拉塔耶夫负责照顾皮埃尔。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12</a:t>
            </a:r>
            <a:r>
              <a:rPr lang="en-US" altLang="zh-CN" sz="700" b="0" dirty="0">
                <a:solidFill>
                  <a:srgbClr val="000000"/>
                </a:solidFill>
                <a:effectLst/>
                <a:latin typeface="+mn-ea"/>
              </a:rPr>
              <a:t> </a:t>
            </a:r>
            <a:r>
              <a:rPr lang="zh-CN" altLang="en-US" sz="700" b="0" dirty="0">
                <a:solidFill>
                  <a:srgbClr val="000000"/>
                </a:solidFill>
                <a:effectLst/>
                <a:latin typeface="+mn-ea"/>
              </a:rPr>
              <a:t>安德烈</a:t>
            </a:r>
            <a:r>
              <a:rPr lang="en-US" altLang="zh-CN" sz="700" b="0" dirty="0">
                <a:solidFill>
                  <a:srgbClr val="000000"/>
                </a:solidFill>
                <a:effectLst/>
                <a:latin typeface="+mn-ea"/>
              </a:rPr>
              <a:t>·</a:t>
            </a:r>
            <a:r>
              <a:rPr lang="zh-CN" altLang="en-US" sz="700" b="0" dirty="0">
                <a:solidFill>
                  <a:srgbClr val="000000"/>
                </a:solidFill>
                <a:effectLst/>
                <a:latin typeface="+mn-ea"/>
              </a:rPr>
              <a:t>博尔孔斯基身受重伤，处于严重谵妄状态。现在他对很多事情的看法都不同了，他想带回过去，再次见到娜塔莎。但当娜塔莎出现时，他将她视为幻象。她请求垂死的安德烈原谅她给他带来的所有痛苦。娜塔莎惊恐地感觉到，随着谵妄的消退，她所爱的人的生命正在消失。 </a:t>
            </a:r>
            <a:endParaRPr lang="en-US" altLang="zh-CN" sz="700" b="0" dirty="0">
              <a:solidFill>
                <a:srgbClr val="000000"/>
              </a:solidFill>
              <a:effectLst/>
              <a:latin typeface="+mn-ea"/>
            </a:endParaRPr>
          </a:p>
          <a:p>
            <a:pPr algn="l"/>
            <a:endParaRPr lang="en-US" altLang="zh-CN" sz="700" b="0" dirty="0">
              <a:solidFill>
                <a:srgbClr val="000000"/>
              </a:solidFill>
              <a:effectLst/>
              <a:latin typeface="+mn-ea"/>
            </a:endParaRPr>
          </a:p>
          <a:p>
            <a:pPr algn="l"/>
            <a:r>
              <a:rPr lang="zh-CN" altLang="en-US" sz="700" b="0" dirty="0">
                <a:solidFill>
                  <a:srgbClr val="000000"/>
                </a:solidFill>
                <a:effectLst/>
                <a:highlight>
                  <a:srgbClr val="FFFF00"/>
                </a:highlight>
                <a:latin typeface="+mn-ea"/>
              </a:rPr>
              <a:t>场景</a:t>
            </a:r>
            <a:r>
              <a:rPr lang="en-US" altLang="zh-CN" sz="700" b="0" dirty="0">
                <a:solidFill>
                  <a:srgbClr val="000000"/>
                </a:solidFill>
                <a:effectLst/>
                <a:highlight>
                  <a:srgbClr val="FFFF00"/>
                </a:highlight>
                <a:latin typeface="+mn-ea"/>
              </a:rPr>
              <a:t>13</a:t>
            </a:r>
            <a:r>
              <a:rPr lang="en-US" altLang="zh-CN" sz="700" b="0" dirty="0">
                <a:solidFill>
                  <a:srgbClr val="000000"/>
                </a:solidFill>
                <a:effectLst/>
                <a:latin typeface="+mn-ea"/>
              </a:rPr>
              <a:t> </a:t>
            </a:r>
            <a:r>
              <a:rPr lang="zh-CN" altLang="en-US" sz="700" b="0" dirty="0">
                <a:solidFill>
                  <a:srgbClr val="000000"/>
                </a:solidFill>
                <a:effectLst/>
                <a:latin typeface="+mn-ea"/>
              </a:rPr>
              <a:t>战败的敌军带着俘虏正在撤退。其中包括皮埃尔</a:t>
            </a:r>
            <a:r>
              <a:rPr lang="en-US" altLang="zh-CN" sz="700" b="0" dirty="0">
                <a:solidFill>
                  <a:srgbClr val="000000"/>
                </a:solidFill>
                <a:effectLst/>
                <a:latin typeface="+mn-ea"/>
              </a:rPr>
              <a:t>·</a:t>
            </a:r>
            <a:r>
              <a:rPr lang="zh-CN" altLang="en-US" sz="700" b="0" dirty="0">
                <a:solidFill>
                  <a:srgbClr val="000000"/>
                </a:solidFill>
                <a:effectLst/>
                <a:latin typeface="+mn-ea"/>
              </a:rPr>
              <a:t>别祖霍夫和生病的普拉东</a:t>
            </a:r>
            <a:r>
              <a:rPr lang="en-US" altLang="zh-CN" sz="700" b="0" dirty="0">
                <a:solidFill>
                  <a:srgbClr val="000000"/>
                </a:solidFill>
                <a:effectLst/>
                <a:latin typeface="+mn-ea"/>
              </a:rPr>
              <a:t>·</a:t>
            </a:r>
            <a:r>
              <a:rPr lang="zh-CN" altLang="en-US" sz="700" b="0" dirty="0">
                <a:solidFill>
                  <a:srgbClr val="000000"/>
                </a:solidFill>
                <a:effectLst/>
                <a:latin typeface="+mn-ea"/>
              </a:rPr>
              <a:t>卡拉塔耶夫，卡拉塔耶夫无法再走下去，所以护卫队把他杀死了。游击队为释放囚犯而战。在一片欢呼声中，库图佐夫元帅向大家致以感谢，感谢大家在与敌人战斗中的勇气。</a:t>
            </a: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143082" cy="7094250"/>
          </a:xfrm>
          <a:prstGeom prst="rect">
            <a:avLst/>
          </a:prstGeom>
          <a:noFill/>
        </p:spPr>
        <p:txBody>
          <a:bodyPr wrap="square">
            <a:spAutoFit/>
          </a:bodyPr>
          <a:lstStyle/>
          <a:p>
            <a:pPr algn="l"/>
            <a:r>
              <a:rPr lang="en-GB" sz="700" b="0" i="1" dirty="0">
                <a:solidFill>
                  <a:srgbClr val="000000"/>
                </a:solidFill>
                <a:effectLst/>
                <a:latin typeface="Neue Haas Grotesk W05"/>
              </a:rPr>
              <a:t>Holger </a:t>
            </a:r>
            <a:r>
              <a:rPr lang="en-GB" sz="700" b="0" i="1" dirty="0" err="1">
                <a:solidFill>
                  <a:srgbClr val="000000"/>
                </a:solidFill>
                <a:effectLst/>
                <a:latin typeface="Neue Haas Grotesk W05"/>
              </a:rPr>
              <a:t>Noltze</a:t>
            </a:r>
            <a:r>
              <a:rPr lang="en-GB" sz="700" b="0" i="1" dirty="0">
                <a:solidFill>
                  <a:srgbClr val="000000"/>
                </a:solidFill>
                <a:effectLst/>
                <a:latin typeface="Neue Haas Grotesk W05"/>
              </a:rPr>
              <a:t> </a:t>
            </a:r>
            <a:r>
              <a:rPr lang="zh-CN" altLang="en-US" sz="700" b="0" i="1" dirty="0">
                <a:solidFill>
                  <a:srgbClr val="000000"/>
                </a:solidFill>
                <a:effectLst/>
                <a:latin typeface="Neue Haas Grotesk W05"/>
              </a:rPr>
              <a:t>是古典音乐领域的作家、记者和电视节目主持人。在学习了古代和现代德国以及西班牙研究之后，他获得了博士学位，论文主题是沃尔夫拉姆</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冯</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艾申巴赫的</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帕西法尔</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小说，同时也是一名活跃于广播和报刊音乐和文学批评领域的记者。自 </a:t>
            </a:r>
            <a:r>
              <a:rPr lang="en-US" altLang="zh-CN" sz="700" b="0" i="1" dirty="0">
                <a:solidFill>
                  <a:srgbClr val="000000"/>
                </a:solidFill>
                <a:effectLst/>
                <a:latin typeface="Neue Haas Grotesk W05"/>
              </a:rPr>
              <a:t>2005 </a:t>
            </a:r>
            <a:r>
              <a:rPr lang="zh-CN" altLang="en-US" sz="700" b="0" i="1" dirty="0">
                <a:solidFill>
                  <a:srgbClr val="000000"/>
                </a:solidFill>
                <a:effectLst/>
                <a:latin typeface="Neue Haas Grotesk W05"/>
              </a:rPr>
              <a:t>年以来，他一直担任多特蒙德工业大学音乐和媒体</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音乐新闻学教授。</a:t>
            </a:r>
            <a:endParaRPr lang="en-US" altLang="zh-CN" sz="700" b="0" i="1" dirty="0">
              <a:solidFill>
                <a:srgbClr val="000000"/>
              </a:solidFill>
              <a:effectLst/>
              <a:latin typeface="Neue Haas Grotesk W05"/>
            </a:endParaRPr>
          </a:p>
          <a:p>
            <a:pPr algn="l"/>
            <a:endParaRPr lang="en-US" altLang="zh-CN" sz="700" i="1"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厚书</a:t>
            </a:r>
          </a:p>
          <a:p>
            <a:pPr algn="l"/>
            <a:r>
              <a:rPr lang="zh-CN" altLang="en-US" sz="700" b="0" i="0" dirty="0">
                <a:solidFill>
                  <a:srgbClr val="000000"/>
                </a:solidFill>
                <a:effectLst/>
                <a:latin typeface="Neue Haas Grotesk W05"/>
              </a:rPr>
              <a:t>决定读一本厚厚的书，一千页或更多，就像进行一次长途旅行。从某种意义上说，它们是跨越海洋，速度不会很快，强迫性地加快阅读速度是没有什么用处的。前面还有很多难以控制的事情，没有必要着急。</a:t>
            </a:r>
            <a:r>
              <a:rPr lang="zh-CN" altLang="en-US" sz="700" b="0" i="1" dirty="0">
                <a:solidFill>
                  <a:srgbClr val="000000"/>
                </a:solidFill>
                <a:effectLst/>
                <a:latin typeface="Neue Haas Grotesk W05"/>
              </a:rPr>
              <a:t>因此，可能会决定写一本像列夫</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托尔斯泰的</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这样的长篇小说除了担心自己是否会“成功”之外，还要引发一点欣快感：你扬帆起航，新的事物即将到来，这需要时间，你会在巨大的文字中迷失自己，并希望再次找到自己，你</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一生</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系列，无形中伴随着看似无尽的叙事线索，与第二世界分享着对日常生活中不可避免的需求的关注。在与第一个结果的距离中，视角有所增益。马塞尔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普鲁斯特的</a:t>
            </a:r>
            <a:r>
              <a:rPr lang="zh-CN" altLang="en-US" sz="700" b="0" i="1" dirty="0">
                <a:solidFill>
                  <a:srgbClr val="000000"/>
                </a:solidFill>
                <a:effectLst/>
                <a:latin typeface="Neue Haas Grotesk W05"/>
              </a:rPr>
              <a:t>研究，</a:t>
            </a:r>
            <a:r>
              <a:rPr lang="zh-CN" altLang="en-US" sz="700" b="0" i="0" dirty="0">
                <a:solidFill>
                  <a:srgbClr val="000000"/>
                </a:solidFill>
                <a:effectLst/>
                <a:latin typeface="Neue Haas Grotesk W05"/>
              </a:rPr>
              <a:t>仍然比托尔斯泰的巨轮长几倍，改变了他耐心的读者群（反正不耐烦的人很快就会退出）；我们接受过这种微观视角的训练，无论是景观、建筑还是社会问题。但阅读结束后，视力仍然存在很长一段时间，而且它不仅仅是会消失的残像。普鲁斯特、托尔斯泰或塞万提斯的文字流经我们大脑的持续时间本身就是它们说服力的一部分（就像理查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瓦格纳的音乐剧：不能更短），而且从长远来看，它们仍然有效。这其中蕴含着厚厚的书籍的巨大前景，而它与“消遣”截然相反。纯粹的长度也确保 最迟一百个小时之后，愚蠢的教育命令“你必须知道”</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你必须读过它”不再发挥作用。不是为了这个。</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开始</a:t>
            </a:r>
          </a:p>
          <a:p>
            <a:pPr algn="l"/>
            <a:r>
              <a:rPr lang="en-US" altLang="zh-CN" sz="700" b="0" i="1" dirty="0">
                <a:solidFill>
                  <a:srgbClr val="000000"/>
                </a:solidFill>
                <a:effectLst/>
                <a:latin typeface="Neue Haas Grotesk W05"/>
              </a:rPr>
              <a:t>1868/1869 </a:t>
            </a:r>
            <a:r>
              <a:rPr lang="zh-CN" altLang="en-US" sz="700" b="0" i="1" dirty="0">
                <a:solidFill>
                  <a:srgbClr val="000000"/>
                </a:solidFill>
                <a:effectLst/>
                <a:latin typeface="Neue Haas Grotesk W05"/>
              </a:rPr>
              <a:t>年出版</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十年后，托尔斯泰写出了他的另一部伟大小说</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安娜</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卡列尼娜</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a:t>
            </a:r>
            <a:r>
              <a:rPr lang="zh-CN" altLang="en-US" sz="700" b="0" i="0" dirty="0">
                <a:solidFill>
                  <a:srgbClr val="000000"/>
                </a:solidFill>
                <a:effectLst/>
                <a:latin typeface="Neue Haas Grotesk W05"/>
              </a:rPr>
              <a:t>并以世界文学中最著名的句子之一开头：“幸福的家庭都是相似的；幸福的家庭都是相似的；幸福的家庭都是相似的。” 另一方面，每个不幸的家庭都有其特殊的方式。”这句话很精彩，作为一句格言很有用，最重要的是，它是对即将发生的事情最好的开场白和介绍。他用几句话，对幸福家庭和不幸家庭进行了简单的区分，并用分号轻轻地做了标记，将读者带到了一种沉思的境地。我们看待世界就好像我们在看一个隐藏的物体，家庭的无尽纠葛，对托尔斯泰来说至关重要的社会衡量单位。画面分为快乐和不快乐；这是有效的，与所有经验知识相反，它不可能是那样的，因为在每一种幸福中也有一种不幸，希望反之亦然。明显大胆的句子通过简化的诉求发挥作用，同时它使读者成为十六个字的叙述者的同谋，并提出了一种期望，即接下来的一切都必须证明自己是这个大胆想法的发展和具体化。</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战争与和平是如何</a:t>
            </a:r>
            <a:r>
              <a:rPr lang="zh-CN" altLang="en-US" sz="700" b="0" i="1" dirty="0">
                <a:solidFill>
                  <a:srgbClr val="000000"/>
                </a:solidFill>
                <a:effectLst/>
                <a:latin typeface="Neue Haas Grotesk W05"/>
              </a:rPr>
              <a:t>开始的？</a:t>
            </a:r>
            <a:r>
              <a:rPr lang="en-US" altLang="zh-CN" sz="700" b="0" i="0" dirty="0">
                <a:solidFill>
                  <a:srgbClr val="000000"/>
                </a:solidFill>
                <a:effectLst/>
                <a:latin typeface="Neue Haas Grotesk W05"/>
              </a:rPr>
              <a:t>– “'</a:t>
            </a:r>
            <a:r>
              <a:rPr lang="en-GB" sz="700" b="0" i="0" dirty="0">
                <a:solidFill>
                  <a:srgbClr val="000000"/>
                </a:solidFill>
                <a:effectLst/>
                <a:latin typeface="Neue Haas Grotesk W05"/>
              </a:rPr>
              <a:t>Eh </a:t>
            </a:r>
            <a:r>
              <a:rPr lang="en-GB" sz="700" b="0" i="0" dirty="0" err="1">
                <a:solidFill>
                  <a:srgbClr val="000000"/>
                </a:solidFill>
                <a:effectLst/>
                <a:latin typeface="Neue Haas Grotesk W05"/>
              </a:rPr>
              <a:t>bien，mon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Prince：Gênes</a:t>
            </a:r>
            <a:r>
              <a:rPr lang="en-GB" sz="700" b="0" i="0" dirty="0">
                <a:solidFill>
                  <a:srgbClr val="000000"/>
                </a:solidFill>
                <a:effectLst/>
                <a:latin typeface="Neue Haas Grotesk W05"/>
              </a:rPr>
              <a:t> et </a:t>
            </a:r>
            <a:r>
              <a:rPr lang="en-GB" sz="700" b="0" i="0" dirty="0" err="1">
                <a:solidFill>
                  <a:srgbClr val="000000"/>
                </a:solidFill>
                <a:effectLst/>
                <a:latin typeface="Neue Haas Grotesk W05"/>
              </a:rPr>
              <a:t>Lucques</a:t>
            </a:r>
            <a:r>
              <a:rPr lang="en-GB" sz="700" b="0" i="0" dirty="0">
                <a:solidFill>
                  <a:srgbClr val="000000"/>
                </a:solidFill>
                <a:effectLst/>
                <a:latin typeface="Neue Haas Grotesk W05"/>
              </a:rPr>
              <a:t> ne </a:t>
            </a:r>
            <a:r>
              <a:rPr lang="en-GB" sz="700" b="0" i="0" dirty="0" err="1">
                <a:solidFill>
                  <a:srgbClr val="000000"/>
                </a:solidFill>
                <a:effectLst/>
                <a:latin typeface="Neue Haas Grotesk W05"/>
              </a:rPr>
              <a:t>sont</a:t>
            </a:r>
            <a:r>
              <a:rPr lang="en-GB" sz="700" b="0" i="0" dirty="0">
                <a:solidFill>
                  <a:srgbClr val="000000"/>
                </a:solidFill>
                <a:effectLst/>
                <a:latin typeface="Neue Haas Grotesk W05"/>
              </a:rPr>
              <a:t> plus que des </a:t>
            </a:r>
            <a:r>
              <a:rPr lang="en-GB" sz="700" b="0" i="0" dirty="0" err="1">
                <a:solidFill>
                  <a:srgbClr val="000000"/>
                </a:solidFill>
                <a:effectLst/>
                <a:latin typeface="Neue Haas Grotesk W05"/>
              </a:rPr>
              <a:t>apanages，des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Estates，de</a:t>
            </a:r>
            <a:r>
              <a:rPr lang="en-GB" sz="700" b="0" i="0" dirty="0">
                <a:solidFill>
                  <a:srgbClr val="000000"/>
                </a:solidFill>
                <a:effectLst/>
                <a:latin typeface="Neue Haas Grotesk W05"/>
              </a:rPr>
              <a:t> la </a:t>
            </a:r>
            <a:r>
              <a:rPr lang="en-GB" sz="700" b="0" i="0" dirty="0" err="1">
                <a:solidFill>
                  <a:srgbClr val="000000"/>
                </a:solidFill>
                <a:effectLst/>
                <a:latin typeface="Neue Haas Grotesk W05"/>
              </a:rPr>
              <a:t>famille</a:t>
            </a:r>
            <a:r>
              <a:rPr lang="en-GB" sz="700" b="0" i="0" dirty="0">
                <a:solidFill>
                  <a:srgbClr val="000000"/>
                </a:solidFill>
                <a:effectLst/>
                <a:latin typeface="Neue Haas Grotesk W05"/>
              </a:rPr>
              <a:t> Buonaparte。'”</a:t>
            </a:r>
            <a:r>
              <a:rPr lang="zh-CN" altLang="en-US" sz="700" b="0" i="0" dirty="0">
                <a:solidFill>
                  <a:srgbClr val="000000"/>
                </a:solidFill>
                <a:effectLst/>
                <a:latin typeface="Neue Haas Grotesk W05"/>
              </a:rPr>
              <a:t>在我们获准知道谁在说话之前，它又用法语继续了八行：“与</a:t>
            </a:r>
            <a:r>
              <a:rPr lang="en-US" altLang="zh-CN" sz="700" b="0" i="0" dirty="0">
                <a:solidFill>
                  <a:srgbClr val="000000"/>
                </a:solidFill>
                <a:effectLst/>
                <a:latin typeface="Neue Haas Grotesk W05"/>
              </a:rPr>
              <a:t>1805 </a:t>
            </a:r>
            <a:r>
              <a:rPr lang="zh-CN" altLang="en-US" sz="700" b="0" i="0" dirty="0">
                <a:solidFill>
                  <a:srgbClr val="000000"/>
                </a:solidFill>
                <a:effectLst/>
                <a:latin typeface="Neue Haas Grotesk W05"/>
              </a:rPr>
              <a:t>年 </a:t>
            </a:r>
            <a:r>
              <a:rPr lang="en-US" altLang="zh-CN" sz="700" b="0" i="0" dirty="0">
                <a:solidFill>
                  <a:srgbClr val="000000"/>
                </a:solidFill>
                <a:effectLst/>
                <a:latin typeface="Neue Haas Grotesk W05"/>
              </a:rPr>
              <a:t>7</a:t>
            </a:r>
            <a:r>
              <a:rPr lang="zh-CN" altLang="en-US" sz="700" b="0" i="1" dirty="0">
                <a:solidFill>
                  <a:srgbClr val="000000"/>
                </a:solidFill>
                <a:effectLst/>
                <a:latin typeface="Neue Haas Grotesk W05"/>
              </a:rPr>
              <a:t>月</a:t>
            </a:r>
            <a:r>
              <a:rPr lang="zh-CN" altLang="en-US" sz="700" b="0" i="0" dirty="0">
                <a:solidFill>
                  <a:srgbClr val="000000"/>
                </a:solidFill>
                <a:effectLst/>
                <a:latin typeface="Neue Haas Grotesk W05"/>
              </a:rPr>
              <a:t>，著名的安娜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帕夫洛夫娜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谢雷尔（</a:t>
            </a:r>
            <a:r>
              <a:rPr lang="en-GB" sz="700" b="0" i="0" dirty="0">
                <a:solidFill>
                  <a:srgbClr val="000000"/>
                </a:solidFill>
                <a:effectLst/>
                <a:latin typeface="Neue Haas Grotesk W05"/>
              </a:rPr>
              <a:t>Anna </a:t>
            </a:r>
            <a:r>
              <a:rPr lang="en-GB" sz="700" b="0" i="0" dirty="0" err="1">
                <a:solidFill>
                  <a:srgbClr val="000000"/>
                </a:solidFill>
                <a:effectLst/>
                <a:latin typeface="Neue Haas Grotesk W05"/>
              </a:rPr>
              <a:t>Pavlovna</a:t>
            </a:r>
            <a:r>
              <a:rPr lang="en-GB" sz="700" b="0" i="0" dirty="0">
                <a:solidFill>
                  <a:srgbClr val="000000"/>
                </a:solidFill>
                <a:effectLst/>
                <a:latin typeface="Neue Haas Grotesk W05"/>
              </a:rPr>
              <a:t> Scherer）</a:t>
            </a:r>
            <a:r>
              <a:rPr lang="zh-CN" altLang="en-US" sz="700" b="0" i="0" dirty="0">
                <a:solidFill>
                  <a:srgbClr val="000000"/>
                </a:solidFill>
                <a:effectLst/>
                <a:latin typeface="Neue Haas Grotesk W05"/>
              </a:rPr>
              <a:t>收到了这些话。我们不是从普遍观察的高位上跳下来，而是跳进一个我们不熟悉的晚会，我们不认识女主人（而且在很多页之后也很难认识她），我们成为“有影响力的人”。瓦西里王子是贪图享乐、爱情政治复杂、肆无忌惮的阿纳托尔和美丽、肤浅的海伦娜（后来成为维斯托瓦伯爵夫人）的父亲。然而，故事情节不会围绕瓦西里王子的库拉金家族，而是围绕博尔孔斯基家族（安德烈）、别祖霍夫家族（皮埃尔）和罗斯托夫家族（娜塔莎、尼古拉）。</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我们这些第一页的读者并不知道这一切，或者只是从电影院中大致了解。历史信号词“波拿巴”出现在第二行，但热那亚和卢卡发生的事情，随着法国将军征服意大利北部，被俄罗斯侍女任命为“反基督者”，是目前尚不清楚。</a:t>
            </a:r>
            <a:r>
              <a:rPr lang="zh-CN" altLang="en-US" sz="700" b="0" i="1" dirty="0">
                <a:solidFill>
                  <a:srgbClr val="000000"/>
                </a:solidFill>
                <a:effectLst/>
                <a:latin typeface="Neue Haas Grotesk W05"/>
              </a:rPr>
              <a:t>长长的外语引文、不言自明的政治暗示、最初不清楚的人事：托尔斯泰与安娜</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卡列尼娜</a:t>
            </a:r>
            <a:r>
              <a:rPr lang="zh-CN" altLang="en-US" sz="700" b="0" i="0" dirty="0">
                <a:solidFill>
                  <a:srgbClr val="000000"/>
                </a:solidFill>
                <a:effectLst/>
                <a:latin typeface="Neue Haas Grotesk W05"/>
              </a:rPr>
              <a:t>的情况不同，使它这里并不容易，但也很困难。但这也是一个伎俩，是为即将发生的事情做的准备：很多法国人都会跟进，假设在撰写本文时已经有五十多年历史的战争的各种历史细节，并且细心的读者也会这样做，确切的一个 读者总是必须来回翻到最后的人物索引。在那里你还可以找到所有主要人物的名字，这不是托尔斯泰的，而是俄罗斯特产。根据具体情况，皮埃尔也被称为彼得鲁沙、彼得</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基里洛维奇、年轻的别祖霍夫等。所有这一切都明显违反了流行的“</a:t>
            </a:r>
            <a:r>
              <a:rPr lang="en-GB" sz="700" b="0" i="0" dirty="0">
                <a:solidFill>
                  <a:srgbClr val="000000"/>
                </a:solidFill>
                <a:effectLst/>
                <a:latin typeface="Neue Haas Grotesk W05"/>
              </a:rPr>
              <a:t>KISS”</a:t>
            </a:r>
            <a:r>
              <a:rPr lang="zh-CN" altLang="en-US" sz="700" b="0" i="0" dirty="0">
                <a:solidFill>
                  <a:srgbClr val="000000"/>
                </a:solidFill>
                <a:effectLst/>
                <a:latin typeface="Neue Haas Grotesk W05"/>
              </a:rPr>
              <a:t>口号：“保持简短”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因为</a:t>
            </a:r>
            <a:r>
              <a:rPr lang="en-US" altLang="zh-CN" sz="700" b="0" i="0" dirty="0">
                <a:solidFill>
                  <a:srgbClr val="000000"/>
                </a:solidFill>
                <a:effectLst/>
                <a:latin typeface="Neue Haas Grotesk W05"/>
              </a:rPr>
              <a:t>......</a:t>
            </a:r>
          </a:p>
          <a:p>
            <a:pPr algn="l"/>
            <a:endParaRPr lang="zh-CN" altLang="en-US" sz="700" b="0" i="0" dirty="0">
              <a:solidFill>
                <a:srgbClr val="000000"/>
              </a:solidFill>
              <a:effectLst/>
              <a:latin typeface="Neue Haas Grotesk W05"/>
            </a:endParaRPr>
          </a:p>
          <a:p>
            <a:pPr algn="l"/>
            <a:endParaRPr lang="zh-CN" altLang="en-US" sz="700" b="0" dirty="0">
              <a:solidFill>
                <a:srgbClr val="000000"/>
              </a:solidFill>
              <a:effectLst/>
              <a:latin typeface="+mn-ea"/>
            </a:endParaRPr>
          </a:p>
        </p:txBody>
      </p:sp>
      <p:pic>
        <p:nvPicPr>
          <p:cNvPr id="2" name="Picture 1">
            <a:extLst>
              <a:ext uri="{FF2B5EF4-FFF2-40B4-BE49-F238E27FC236}">
                <a16:creationId xmlns:a16="http://schemas.microsoft.com/office/drawing/2014/main" id="{9C16EBCA-A786-4072-CA7F-6A7816B33A56}"/>
              </a:ext>
            </a:extLst>
          </p:cNvPr>
          <p:cNvPicPr>
            <a:picLocks noChangeAspect="1"/>
          </p:cNvPicPr>
          <p:nvPr/>
        </p:nvPicPr>
        <p:blipFill>
          <a:blip r:embed="rId2"/>
          <a:stretch>
            <a:fillRect/>
          </a:stretch>
        </p:blipFill>
        <p:spPr>
          <a:xfrm>
            <a:off x="151572" y="3211435"/>
            <a:ext cx="2981242" cy="3376256"/>
          </a:xfrm>
          <a:prstGeom prst="rect">
            <a:avLst/>
          </a:prstGeom>
        </p:spPr>
      </p:pic>
    </p:spTree>
    <p:extLst>
      <p:ext uri="{BB962C8B-B14F-4D97-AF65-F5344CB8AC3E}">
        <p14:creationId xmlns:p14="http://schemas.microsoft.com/office/powerpoint/2010/main" val="34024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3" y="96346"/>
            <a:ext cx="3378806" cy="6771084"/>
          </a:xfrm>
          <a:prstGeom prst="rect">
            <a:avLst/>
          </a:prstGeom>
          <a:noFill/>
        </p:spPr>
        <p:txBody>
          <a:bodyPr wrap="square">
            <a:spAutoFit/>
          </a:bodyPr>
          <a:lstStyle/>
          <a:p>
            <a:pPr algn="l"/>
            <a:r>
              <a:rPr lang="zh-CN" altLang="en-US" sz="700" b="1" i="0" dirty="0">
                <a:solidFill>
                  <a:srgbClr val="000000"/>
                </a:solidFill>
                <a:effectLst/>
                <a:latin typeface="Neue Haas Grotesk W05"/>
              </a:rPr>
              <a:t>我们强烈推荐给热爱历史、痴迷历史的俄罗斯总统阅读俄罗斯经典著作</a:t>
            </a:r>
            <a:r>
              <a:rPr lang="en-US" altLang="zh-CN" sz="700" b="1" i="0" dirty="0">
                <a:solidFill>
                  <a:srgbClr val="000000"/>
                </a:solidFill>
                <a:effectLst/>
                <a:latin typeface="Neue Haas Grotesk W05"/>
              </a:rPr>
              <a:t>《</a:t>
            </a:r>
            <a:r>
              <a:rPr lang="zh-CN" altLang="en-US" sz="700" b="1" i="1" dirty="0">
                <a:solidFill>
                  <a:srgbClr val="000000"/>
                </a:solidFill>
                <a:effectLst/>
                <a:latin typeface="Neue Haas Grotesk W05"/>
              </a:rPr>
              <a:t>战争与和平</a:t>
            </a:r>
            <a:r>
              <a:rPr lang="en-US" altLang="zh-CN" sz="700" b="1" i="1" dirty="0">
                <a:solidFill>
                  <a:srgbClr val="000000"/>
                </a:solidFill>
                <a:effectLst/>
                <a:latin typeface="Neue Haas Grotesk W05"/>
              </a:rPr>
              <a:t>》 </a:t>
            </a:r>
            <a:r>
              <a:rPr lang="zh-CN" altLang="en-US" sz="700" b="1" i="1" dirty="0">
                <a:solidFill>
                  <a:srgbClr val="000000"/>
                </a:solidFill>
                <a:effectLst/>
                <a:latin typeface="Neue Haas Grotesk W05"/>
              </a:rPr>
              <a:t>，讲述了一个被入侵的国家和入侵者灾难性撤退的故事。</a:t>
            </a:r>
            <a:r>
              <a:rPr lang="zh-CN" altLang="en-US" sz="700" b="1" i="0" dirty="0">
                <a:solidFill>
                  <a:srgbClr val="000000"/>
                </a:solidFill>
                <a:effectLst/>
                <a:latin typeface="Neue Haas Grotesk W05"/>
              </a:rPr>
              <a:t>直到最后。</a:t>
            </a:r>
            <a:endParaRPr lang="en-US" altLang="zh-CN" sz="700" b="1"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用法语来说，</a:t>
            </a:r>
          </a:p>
          <a:p>
            <a:pPr algn="l"/>
            <a:r>
              <a:rPr lang="zh-CN" altLang="en-US" sz="700" b="0" i="0" dirty="0">
                <a:solidFill>
                  <a:srgbClr val="000000"/>
                </a:solidFill>
                <a:effectLst/>
                <a:latin typeface="Neue Haas Grotesk W05"/>
              </a:rPr>
              <a:t>特别是在第一部分，即“和平部分”。良好的法语是莫斯科和彼得堡上流社会的准则，当阅读的流畅性因外语而减慢时，叙述者希望我们一次又一次感受到用敌人的语言说的荒谬。 。最后，展示了一个衰落的世界，包括它的外观。当莫斯科燃烧时，我们不仅会看到它们崩溃。拿破仑在这里主要不是作为“反基督者”出现，而是作为一个天才和魅力出现。作为一个狂妄自大的装腔作势者，他的瓦解随后彻底发生。</a:t>
            </a:r>
          </a:p>
          <a:p>
            <a:pPr algn="l"/>
            <a:endParaRPr lang="en-US" altLang="zh-CN" sz="700" b="0" dirty="0">
              <a:solidFill>
                <a:srgbClr val="000000"/>
              </a:solidFill>
              <a:effectLst/>
              <a:latin typeface="Neue Haas Grotesk W05"/>
            </a:endParaRPr>
          </a:p>
          <a:p>
            <a:pPr algn="l"/>
            <a:r>
              <a:rPr lang="zh-CN" altLang="en-US" sz="700" b="0" i="0" dirty="0">
                <a:solidFill>
                  <a:srgbClr val="000000"/>
                </a:solidFill>
                <a:effectLst/>
                <a:highlight>
                  <a:srgbClr val="FFFF00"/>
                </a:highlight>
                <a:latin typeface="Neue Haas Grotesk W05"/>
              </a:rPr>
              <a:t>家庭故事</a:t>
            </a:r>
          </a:p>
          <a:p>
            <a:pPr algn="l"/>
            <a:r>
              <a:rPr lang="zh-CN" altLang="en-US" sz="700" b="0" i="0" dirty="0">
                <a:solidFill>
                  <a:srgbClr val="000000"/>
                </a:solidFill>
                <a:effectLst/>
                <a:latin typeface="Neue Haas Grotesk W05"/>
              </a:rPr>
              <a:t>当然，它涉及一切，关于战争与和平，最后伟大的托尔斯泰完全未加密地写下了他的历史哲学思想。但它的核心讲述的是家庭故事，而复杂的社交洋葱的核心是博尔孔斯基家族和罗斯托夫家族的故事。据说他从自己的祖父母和妻子的家人那里抄袭了一些。博尔孔斯基家族的首领是“老王子”尼古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安德烈耶维奇，因其严厉的性格而被称为“普鲁士国王”。然后是玛雅公主，她虽然不是美女，但眼神却充满魅力；最终尼古拉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罗斯托夫还是会娶她。她的弟弟安德烈从崇拜拿破仑到成为俄罗斯祖国的狂热战士，经历了漫长的历程。在博罗季诺中心战役中，他受了重伤。在“小公主”妻子丽莎去世后，安德烈与罗斯托夫妇的小女儿娜塔莎订婚，最终她陪伴着他漫长的死亡，最终成为皮埃尔的第二任妻子。作为别祖霍夫伯爵的私生子，皮埃尔非常富有。另一方面，罗斯托夫一家却一贫如洗，老罗斯托夫伯爵却乐呵呵地忍受着。除了年老的罗斯托娃伯爵夫人和精神抖擞、优雅的娜塔莎之外，家里还包括她帅气的姐姐维拉和尼古拉，后者在小说开头放弃了学业加入了骠骑兵部队。此外，索尼娅，罗斯托夫家族的侄女和养女，爱上了尼古拉并与尼古拉订婚，直到她放弃并转而支持玛丽亚</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博尔孔斯卡娅和最小的佩蒂亚，</a:t>
            </a:r>
          </a:p>
          <a:p>
            <a:pPr algn="l"/>
            <a:r>
              <a:rPr lang="zh-CN" altLang="en-US" sz="700" b="0" i="0" dirty="0">
                <a:solidFill>
                  <a:srgbClr val="000000"/>
                </a:solidFill>
                <a:effectLst/>
                <a:latin typeface="Neue Haas Grotesk W05"/>
              </a:rPr>
              <a:t>尤其是博尔孔斯基家族和罗斯托家族在很多方面都交织在一起，无论在节日、沙龙、剧院、乡村狩猎、出生和死亡等家庭出现的地方，我们都会和他们一起阅读。此外，还有皮埃尔、安德烈这位笨拙、有点胖、即将暴富的朋友作为另一主角。安德烈和皮埃尔：两人都是战争时期认真寻求意义的人，一个在战斗，另一个绝望地观察着可能刺杀拿破仑的人，但两人都或多或少地受伤了。</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1" i="0" dirty="0">
                <a:solidFill>
                  <a:srgbClr val="000000"/>
                </a:solidFill>
                <a:effectLst/>
                <a:latin typeface="Neue Haas Grotesk W05"/>
              </a:rPr>
              <a:t>我们反对普京国家恐怖主义的价值观之一是思想自由和表达自己想法的自由</a:t>
            </a:r>
            <a:r>
              <a:rPr lang="en-US" altLang="zh-CN" sz="700" b="1" i="0" dirty="0">
                <a:solidFill>
                  <a:srgbClr val="000000"/>
                </a:solidFill>
                <a:effectLst/>
                <a:latin typeface="Neue Haas Grotesk W05"/>
              </a:rPr>
              <a:t>——</a:t>
            </a:r>
            <a:r>
              <a:rPr lang="zh-CN" altLang="en-US" sz="700" b="1" i="0" dirty="0">
                <a:solidFill>
                  <a:srgbClr val="000000"/>
                </a:solidFill>
                <a:effectLst/>
                <a:latin typeface="Neue Haas Grotesk W05"/>
              </a:rPr>
              <a:t>当然，也期待得到回应。这就是话语。</a:t>
            </a:r>
            <a:endParaRPr lang="en-US" altLang="zh-CN" sz="700" b="1"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战争</a:t>
            </a:r>
          </a:p>
          <a:p>
            <a:pPr algn="l"/>
            <a:r>
              <a:rPr lang="zh-CN" altLang="en-US" sz="700" b="0" i="0" dirty="0">
                <a:solidFill>
                  <a:srgbClr val="000000"/>
                </a:solidFill>
                <a:effectLst/>
                <a:latin typeface="Neue Haas Grotesk W05"/>
              </a:rPr>
              <a:t>巧合。我读的</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在新的战争离我们如此之近之前就开始了。当普京的军队入侵乌克兰时，我看着法国人进入虚幻、荒芜的莫斯科，几周后都不想继续读下去，不想把当前的画面与那部</a:t>
            </a:r>
            <a:r>
              <a:rPr lang="en-US" altLang="zh-CN" sz="700" b="0" i="0" dirty="0">
                <a:solidFill>
                  <a:srgbClr val="000000"/>
                </a:solidFill>
                <a:effectLst/>
                <a:latin typeface="Neue Haas Grotesk W05"/>
              </a:rPr>
              <a:t>150</a:t>
            </a:r>
            <a:r>
              <a:rPr lang="zh-CN" altLang="en-US" sz="700" b="0" i="0" dirty="0">
                <a:solidFill>
                  <a:srgbClr val="000000"/>
                </a:solidFill>
                <a:effectLst/>
                <a:latin typeface="Neue Haas Grotesk W05"/>
              </a:rPr>
              <a:t>年前的关于拿破仑</a:t>
            </a:r>
            <a:r>
              <a:rPr lang="en-US" altLang="zh-CN" sz="700" b="0" i="0" dirty="0">
                <a:solidFill>
                  <a:srgbClr val="000000"/>
                </a:solidFill>
                <a:effectLst/>
                <a:latin typeface="Neue Haas Grotesk W05"/>
              </a:rPr>
              <a:t>200</a:t>
            </a:r>
            <a:r>
              <a:rPr lang="zh-CN" altLang="en-US" sz="700" b="0" i="0" dirty="0">
                <a:solidFill>
                  <a:srgbClr val="000000"/>
                </a:solidFill>
                <a:effectLst/>
                <a:latin typeface="Neue Haas Grotesk W05"/>
              </a:rPr>
              <a:t>多年来征战俄罗斯的小说融合在一起前。但很快我就继续读下去，对托尔斯泰对人物形象的深入观察以及整体的巨大结构着迷。令人震惊的是，俄罗斯文学、俄罗斯音乐在我们心中，当然也在我们周围，其中对柴可夫斯基、斯特拉文斯基、普罗科菲耶夫、肖斯塔科维奇、拉赫玛尼诺夫的重要性如此之大。即使我能理解乌克兰人现在看待事物的方式有所不同：事实上，我从来没有想过这种伟大的俄罗斯艺术，如果不让其创造者遭受俄罗斯政治的痛苦，人们往往无法理解这些内容，他们不再想要或无法听到这一切，因为他们厌恶普京粗暴地提到的“俄罗斯”东西。他指责西方“取消”俄罗斯文化的事实是双重的令人愤慨，因为在经历了片刻的震惊之后，西方音乐界也清楚地认识到普京的政策不仅与托尔斯泰和柴可夫斯基无关。 ，但其中的变态在于，他在所有人中相信他可以指“俄罗斯文化”。这一切都不是什么新鲜事，当然不是，我们知道贝多芬是如何被用于希特勒帝国中被定位为“德国文化”的。出于对普京粗暴地提到的“俄罗斯”东西的厌恶，不想或无法再听到这一切。他指责西方“取消”俄罗斯文化的事实是双重的令人愤慨，因为在一阵片刻的震惊之后，西方音乐界也清楚地认识到普京的政策不仅与托尔斯泰和柴可夫斯基无关。 ，但其中的变态在于，他在所有人中相信他可以指“俄罗斯文化”。这一切都不是什么新鲜事，当然不是，我们知道贝多芬是如何被用于希特勒帝国中被定位为“德国文化”的。出于对普京粗暴地提到的“俄罗斯”东西的厌恶，不想或无法再听到这一切。他指责西方“取消”俄罗斯文化的事实是双重的令人愤慨，因为在一阵片刻的震惊之后，西方音乐界也清楚地认识到普京的政策不仅与托尔斯泰和柴可夫斯基无关。 ，但其中的变态在于，他在所有人中相信他可以指“俄罗斯文化”。这一切都不是什么新鲜事，当然不是，我们知道贝多芬是如何被用于希特勒帝国中被定位为“德国文化”的。因为，经过片刻的震惊之后，西方音乐界也清楚地认识到，普京的政治不仅与托尔斯泰和柴可夫斯基无关，而且扭曲之处在于，他在所有人中认为自己可以参考到“俄罗斯文化”。这一切都不是什么新鲜事，当然不是，我们知道贝多芬是如何被</a:t>
            </a:r>
            <a:endParaRPr lang="en-US" altLang="zh-CN" sz="700" b="0" dirty="0">
              <a:solidFill>
                <a:srgbClr val="000000"/>
              </a:solidFill>
              <a:effectLst/>
              <a:latin typeface="+mn-ea"/>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402664" y="86916"/>
            <a:ext cx="3282066" cy="6771084"/>
          </a:xfrm>
          <a:prstGeom prst="rect">
            <a:avLst/>
          </a:prstGeom>
          <a:noFill/>
        </p:spPr>
        <p:txBody>
          <a:bodyPr wrap="square">
            <a:spAutoFit/>
          </a:bodyPr>
          <a:lstStyle/>
          <a:p>
            <a:pPr algn="l"/>
            <a:r>
              <a:rPr lang="zh-CN" altLang="en-US" sz="700" b="0" i="0" dirty="0">
                <a:solidFill>
                  <a:srgbClr val="000000"/>
                </a:solidFill>
                <a:effectLst/>
                <a:latin typeface="Neue Haas Grotesk W05"/>
              </a:rPr>
              <a:t>用于希特勒帝国中被定位为“德国文化”的。因为，经过片刻的震惊之后，西方音乐界也清楚地认识到，普京的政治不仅与托尔斯泰和柴可夫斯基无关，而且扭曲之处在于，他在所有人中认为自己可以参考到“俄罗斯文化”。这一切都不是什么新鲜事，当然不是，我们知道贝多芬是如何被用于希特勒帝国中被定位为“德国文化”的。</a:t>
            </a:r>
          </a:p>
          <a:p>
            <a:pPr algn="l"/>
            <a:r>
              <a:rPr lang="zh-CN" altLang="en-US" sz="700" b="0" i="0" dirty="0">
                <a:solidFill>
                  <a:srgbClr val="000000"/>
                </a:solidFill>
                <a:effectLst/>
                <a:latin typeface="Neue Haas Grotesk W05"/>
              </a:rPr>
              <a:t>我们反对普京国家恐怖主义的价值观之一是思想自由和表达自己想法的自由</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当然，也期待得到回应。这就是话语。这还包括良好的聆听，注意黑白之间的许多音调。我们强烈推荐给热爱历史、痴迷历史的俄罗斯总统阅读俄罗斯经典著作</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 </a:t>
            </a:r>
            <a:r>
              <a:rPr lang="zh-CN" altLang="en-US" sz="700" b="0" i="1" dirty="0">
                <a:solidFill>
                  <a:srgbClr val="000000"/>
                </a:solidFill>
                <a:effectLst/>
                <a:latin typeface="Neue Haas Grotesk W05"/>
              </a:rPr>
              <a:t>，讲述了一个被入侵的国家和入侵者灾难性撤退的故事。</a:t>
            </a:r>
            <a:r>
              <a:rPr lang="zh-CN" altLang="en-US" sz="700" b="0" i="0" dirty="0">
                <a:solidFill>
                  <a:srgbClr val="000000"/>
                </a:solidFill>
                <a:effectLst/>
                <a:latin typeface="Neue Haas Grotesk W05"/>
              </a:rPr>
              <a:t>直到最后。</a:t>
            </a:r>
          </a:p>
          <a:p>
            <a:pPr algn="l"/>
            <a:endParaRPr lang="en-US" altLang="zh-CN" sz="700" b="0" i="0" dirty="0">
              <a:solidFill>
                <a:srgbClr val="000000"/>
              </a:solidFill>
              <a:effectLst/>
              <a:latin typeface="Neue Haas Grotesk W05"/>
            </a:endParaRPr>
          </a:p>
          <a:p>
            <a:pPr algn="l"/>
            <a:r>
              <a:rPr lang="zh-CN" altLang="en-US" sz="700" b="0" i="0" dirty="0">
                <a:solidFill>
                  <a:srgbClr val="000000"/>
                </a:solidFill>
                <a:effectLst/>
                <a:highlight>
                  <a:srgbClr val="FFFF00"/>
                </a:highlight>
                <a:latin typeface="Neue Haas Grotesk W05"/>
              </a:rPr>
              <a:t>和平</a:t>
            </a:r>
          </a:p>
          <a:p>
            <a:pPr algn="l"/>
            <a:r>
              <a:rPr lang="zh-CN" altLang="en-US" sz="700" b="0" i="0" dirty="0">
                <a:solidFill>
                  <a:srgbClr val="000000"/>
                </a:solidFill>
                <a:effectLst/>
                <a:latin typeface="Neue Haas Grotesk W05"/>
              </a:rPr>
              <a:t>正如他们所说，这本伟大的书至少分为两部分。因为第二个把战争置于事件的中心，拿破仑的迅速成功直到占领莫斯科，而莫斯科并不想变成一场胜利，然后事态的转变，法国的撤退等等，人们可以称之为早期的章节“和平部分”。然而，具有欺骗性的是，从一开始，在安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帕夫洛夫娜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谢雷尔的晚会上，人们就开始谈论战争，甚至喋喋不休。这不是和平，而是战前，但托尔斯泰（对今天的我们）所做的令人毛骨悚然的事情是描绘了从“和平”到战争的缓慢过渡，主题从一个有趣的话题转变为战争的主题。沙龙到一些存在主义的东西。从帕兰多，从意见、评估的游戏，关于战争恐怖真相的意识形态：托尔斯泰能将这一切都呈现在他的大屏幕上真是奇迹。它之所以能够成功，是因为他自信地摆脱了中心视角。沙龙领域存在着微妙的讽刺规则，对于战场上发生的事情，先是从远处看，然后越来越近，需要不同的视角。例如，他从戴眼镜的平民皮埃尔惊讶而翻滚的角度描绘了博罗季诺战役，或者从一个六岁女孩的角度描绘了传说中的在菲利附近的农民小屋里临时组成的军事委员会，她遵循将军们在炉台上讨论。难道“俄罗斯古老的圣都！”就应该不战而屈人之兵吗？一个六岁的孩子能知道什么？“马拉沙，期待已久的晚餐，</a:t>
            </a:r>
          </a:p>
          <a:p>
            <a:pPr algn="l"/>
            <a:endParaRPr lang="en-US" altLang="zh-CN"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什么是权力 权力是赋予一个人的意志的总和。</a:t>
            </a:r>
            <a:endParaRPr lang="en-US" altLang="zh-CN" sz="700" dirty="0">
              <a:solidFill>
                <a:srgbClr val="000000"/>
              </a:solidFill>
              <a:latin typeface="Neue Haas Grotesk W05"/>
            </a:endParaRPr>
          </a:p>
          <a:p>
            <a:pPr algn="l"/>
            <a:r>
              <a:rPr lang="en-GB" sz="700" b="0" i="0" dirty="0">
                <a:solidFill>
                  <a:srgbClr val="000000"/>
                </a:solidFill>
                <a:effectLst/>
                <a:latin typeface="Neue Haas Grotesk W05"/>
              </a:rPr>
              <a:t>Was </a:t>
            </a:r>
            <a:r>
              <a:rPr lang="en-GB" sz="700" b="0" i="0" dirty="0" err="1">
                <a:solidFill>
                  <a:srgbClr val="000000"/>
                </a:solidFill>
                <a:effectLst/>
                <a:latin typeface="Neue Haas Grotesk W05"/>
              </a:rPr>
              <a:t>ist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Macht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Macht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ist</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Gesamtheit</a:t>
            </a:r>
            <a:r>
              <a:rPr lang="en-GB" sz="700" b="0" i="0" dirty="0">
                <a:solidFill>
                  <a:srgbClr val="000000"/>
                </a:solidFill>
                <a:effectLst/>
                <a:latin typeface="Neue Haas Grotesk W05"/>
              </a:rPr>
              <a:t> der </a:t>
            </a:r>
            <a:r>
              <a:rPr lang="en-GB" sz="700" b="0" i="0" dirty="0" err="1">
                <a:solidFill>
                  <a:srgbClr val="000000"/>
                </a:solidFill>
                <a:effectLst/>
                <a:latin typeface="Neue Haas Grotesk W05"/>
              </a:rPr>
              <a:t>Willen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übertragen</a:t>
            </a:r>
            <a:r>
              <a:rPr lang="en-GB" sz="700" b="0" i="0" dirty="0">
                <a:solidFill>
                  <a:srgbClr val="000000"/>
                </a:solidFill>
                <a:effectLst/>
                <a:latin typeface="Neue Haas Grotesk W05"/>
              </a:rPr>
              <a:t> auf </a:t>
            </a:r>
            <a:r>
              <a:rPr lang="en-GB" sz="700" b="0" i="0" dirty="0" err="1">
                <a:solidFill>
                  <a:srgbClr val="000000"/>
                </a:solidFill>
                <a:effectLst/>
                <a:latin typeface="Neue Haas Grotesk W05"/>
              </a:rPr>
              <a:t>eine</a:t>
            </a:r>
            <a:r>
              <a:rPr lang="en-GB" sz="700" b="0" i="0" dirty="0">
                <a:solidFill>
                  <a:srgbClr val="000000"/>
                </a:solidFill>
                <a:effectLst/>
                <a:latin typeface="Neue Haas Grotesk W05"/>
              </a:rPr>
              <a:t> Person.</a:t>
            </a:r>
            <a:endParaRPr lang="en-US"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库图佐夫</a:t>
            </a:r>
          </a:p>
          <a:p>
            <a:pPr algn="l"/>
            <a:r>
              <a:rPr lang="zh-CN" altLang="en-US" sz="700" b="0" i="0" dirty="0">
                <a:solidFill>
                  <a:srgbClr val="000000"/>
                </a:solidFill>
                <a:effectLst/>
                <a:latin typeface="Neue Haas Grotesk W05"/>
              </a:rPr>
              <a:t>对自负的天才拿破仑的嘲讽是刻薄的，他从有利的位置通过望远镜观察，但实际上什么也没看到。他们的世界历史决策来自伪理论或不知何故来自直觉，有时最初会带来成功，但在占领和焚烧莫斯科后就不再成功了。胜败取决于如此之多、如此微小、本身微不足道的因素，这些因素归根结底都是难以捉摸的，形成一种心理军事合力，成为决定因素，以至于无法计算。军事理论和战争理论都是事后诸葛亮，所以事后诸葛亮总是正确的，但在评估现在时就一定会失败。</a:t>
            </a:r>
          </a:p>
          <a:p>
            <a:pPr algn="l"/>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也可以被解读为一项宏大的去英雄化计划。在菲利的农舍房间里，一个真正的决定面临着危险：放弃莫斯科？对于俄罗斯爱国超级专家来说这是不可想象的。</a:t>
            </a:r>
            <a:r>
              <a:rPr lang="zh-CN" altLang="en-US" sz="700" b="0" i="1" dirty="0">
                <a:solidFill>
                  <a:srgbClr val="000000"/>
                </a:solidFill>
                <a:effectLst/>
                <a:latin typeface="Neue Haas Grotesk W05"/>
              </a:rPr>
              <a:t>祖父</a:t>
            </a:r>
            <a:r>
              <a:rPr lang="zh-CN" altLang="en-US" sz="700" b="0" i="0" dirty="0">
                <a:solidFill>
                  <a:srgbClr val="000000"/>
                </a:solidFill>
                <a:effectLst/>
                <a:latin typeface="Neue Haas Grotesk W05"/>
              </a:rPr>
              <a:t>总司令库图佐夫什么都听。等着瞧 叹息。“哦，好的，先生们！</a:t>
            </a:r>
            <a:r>
              <a:rPr lang="en-GB" sz="700" b="0" i="0" dirty="0">
                <a:solidFill>
                  <a:srgbClr val="000000"/>
                </a:solidFill>
                <a:effectLst/>
                <a:latin typeface="Neue Haas Grotesk W05"/>
              </a:rPr>
              <a:t>Je </a:t>
            </a:r>
            <a:r>
              <a:rPr lang="en-GB" sz="700" b="0" i="0" dirty="0" err="1">
                <a:solidFill>
                  <a:srgbClr val="000000"/>
                </a:solidFill>
                <a:effectLst/>
                <a:latin typeface="Neue Haas Grotesk W05"/>
              </a:rPr>
              <a:t>vois</a:t>
            </a:r>
            <a:r>
              <a:rPr lang="en-GB" sz="700" b="0" i="0" dirty="0">
                <a:solidFill>
                  <a:srgbClr val="000000"/>
                </a:solidFill>
                <a:effectLst/>
                <a:latin typeface="Neue Haas Grotesk W05"/>
              </a:rPr>
              <a:t> que </a:t>
            </a:r>
            <a:r>
              <a:rPr lang="en-GB" sz="700" b="0" i="0" dirty="0" err="1">
                <a:solidFill>
                  <a:srgbClr val="000000"/>
                </a:solidFill>
                <a:effectLst/>
                <a:latin typeface="Neue Haas Grotesk W05"/>
              </a:rPr>
              <a:t>c'est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moi</a:t>
            </a:r>
            <a:r>
              <a:rPr lang="en-GB" sz="700" b="0" i="0" dirty="0">
                <a:solidFill>
                  <a:srgbClr val="000000"/>
                </a:solidFill>
                <a:effectLst/>
                <a:latin typeface="Neue Haas Grotesk W05"/>
              </a:rPr>
              <a:t> qui </a:t>
            </a:r>
            <a:r>
              <a:rPr lang="en-GB" sz="700" b="0" i="0" dirty="0" err="1">
                <a:solidFill>
                  <a:srgbClr val="000000"/>
                </a:solidFill>
                <a:effectLst/>
                <a:latin typeface="Neue Haas Grotesk W05"/>
              </a:rPr>
              <a:t>payerai</a:t>
            </a:r>
            <a:r>
              <a:rPr lang="en-GB" sz="700" b="0" i="0" dirty="0">
                <a:solidFill>
                  <a:srgbClr val="000000"/>
                </a:solidFill>
                <a:effectLst/>
                <a:latin typeface="Neue Haas Grotesk W05"/>
              </a:rPr>
              <a:t> les pots </a:t>
            </a:r>
            <a:r>
              <a:rPr lang="en-GB" sz="700" b="0" i="0" dirty="0" err="1">
                <a:solidFill>
                  <a:srgbClr val="000000"/>
                </a:solidFill>
                <a:effectLst/>
                <a:latin typeface="Neue Haas Grotesk W05"/>
              </a:rPr>
              <a:t>cassés</a:t>
            </a:r>
            <a:r>
              <a:rPr lang="en-GB" sz="700" b="0" i="0" dirty="0">
                <a:solidFill>
                  <a:srgbClr val="000000"/>
                </a:solidFill>
                <a:effectLst/>
                <a:latin typeface="Neue Haas Grotesk W05"/>
              </a:rPr>
              <a:t>',</a:t>
            </a:r>
            <a:r>
              <a:rPr lang="zh-CN" altLang="en-US" sz="700" b="0" i="0" dirty="0">
                <a:solidFill>
                  <a:srgbClr val="000000"/>
                </a:solidFill>
                <a:effectLst/>
                <a:latin typeface="Neue Haas Grotesk W05"/>
              </a:rPr>
              <a:t>他说</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我已经知道是我要为打碎的盘子付钱了</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。他缓缓起身，走到桌边。“先生们，我已经听取了你们的意见。有些人会不同意我的观点。但我”（他停顿了一下）“凭借我的皇帝和祖国赋予我的权力，我</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发出撤退的命令。”</a:t>
            </a:r>
          </a:p>
          <a:p>
            <a:pPr algn="l"/>
            <a:r>
              <a:rPr lang="zh-CN" altLang="en-US" sz="700" b="0" i="0" dirty="0">
                <a:solidFill>
                  <a:srgbClr val="000000"/>
                </a:solidFill>
                <a:effectLst/>
                <a:latin typeface="Neue Haas Grotesk W05"/>
              </a:rPr>
              <a:t>正如将要表明的那样，这是正确的决定。法军的前进是徒劳的，侵略者的小错误累积起来，冬天来了，法军的撤退以逃跑和灾难告终。库图佐夫陆军元帅，被他们称为“最平静的人”，在重要的参谋谈话中睡着了，他能够等待，被我们看不到的天意所谦卑，他做出了与总体情绪相反的决定，并且知道，“这就是我</a:t>
            </a:r>
            <a:r>
              <a:rPr lang="zh-CN" altLang="en-US" sz="700" b="0" i="1" dirty="0">
                <a:solidFill>
                  <a:srgbClr val="000000"/>
                </a:solidFill>
                <a:effectLst/>
                <a:latin typeface="Neue Haas Grotesk W05"/>
              </a:rPr>
              <a:t>” </a:t>
            </a:r>
            <a:r>
              <a:rPr lang="en-GB" sz="700" b="0" i="1" dirty="0">
                <a:solidFill>
                  <a:srgbClr val="000000"/>
                </a:solidFill>
                <a:effectLst/>
                <a:latin typeface="Neue Haas Grotesk W05"/>
              </a:rPr>
              <a:t>qui </a:t>
            </a:r>
            <a:r>
              <a:rPr lang="en-GB" sz="700" b="0" i="1" dirty="0" err="1">
                <a:solidFill>
                  <a:srgbClr val="000000"/>
                </a:solidFill>
                <a:effectLst/>
                <a:latin typeface="Neue Haas Grotesk W05"/>
              </a:rPr>
              <a:t>payerai</a:t>
            </a:r>
            <a:r>
              <a:rPr lang="en-GB" sz="700" b="0" i="1" dirty="0">
                <a:solidFill>
                  <a:srgbClr val="000000"/>
                </a:solidFill>
                <a:effectLst/>
                <a:latin typeface="Neue Haas Grotesk W05"/>
              </a:rPr>
              <a:t> les pots </a:t>
            </a:r>
            <a:r>
              <a:rPr lang="en-GB" sz="700" b="0" i="1" dirty="0" err="1">
                <a:solidFill>
                  <a:srgbClr val="000000"/>
                </a:solidFill>
                <a:effectLst/>
                <a:latin typeface="Neue Haas Grotesk W05"/>
              </a:rPr>
              <a:t>cassés</a:t>
            </a:r>
            <a:r>
              <a:rPr lang="en-GB" sz="700" b="0" i="1" dirty="0">
                <a:solidFill>
                  <a:srgbClr val="000000"/>
                </a:solidFill>
                <a:effectLst/>
                <a:latin typeface="Neue Haas Grotesk W05"/>
              </a:rPr>
              <a:t>”</a:t>
            </a:r>
            <a:r>
              <a:rPr lang="en-GB" sz="700" b="0" i="0" dirty="0">
                <a:solidFill>
                  <a:srgbClr val="000000"/>
                </a:solidFill>
                <a:effectLst/>
                <a:latin typeface="Neue Haas Grotesk W05"/>
              </a:rPr>
              <a:t> ——</a:t>
            </a:r>
            <a:r>
              <a:rPr lang="zh-CN" altLang="en-US" sz="700" b="0" i="0" dirty="0">
                <a:solidFill>
                  <a:srgbClr val="000000"/>
                </a:solidFill>
                <a:effectLst/>
                <a:latin typeface="Neue Haas Grotesk W05"/>
              </a:rPr>
              <a:t>在叙述者的爱的推动下，他作为一个反英雄取得了胜利。你会发现这非常“俄罗斯”。</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力量</a:t>
            </a:r>
          </a:p>
          <a:p>
            <a:pPr algn="l"/>
            <a:r>
              <a:rPr lang="zh-CN" altLang="en-US" sz="700" b="0" i="0" dirty="0">
                <a:solidFill>
                  <a:srgbClr val="000000"/>
                </a:solidFill>
                <a:effectLst/>
                <a:latin typeface="Neue Haas Grotesk W05"/>
              </a:rPr>
              <a:t>“历史事件的起因是什么？动力。什么是权力 权力是赋予一个人的意志的总和。在什么条件下群众的意志才能转移到一个人身上？条件是这个人是所有人意志的表达。”</a:t>
            </a:r>
          </a:p>
          <a:p>
            <a:pPr algn="l"/>
            <a:r>
              <a:rPr lang="zh-CN" altLang="en-US" sz="700" b="0" i="0" dirty="0">
                <a:solidFill>
                  <a:srgbClr val="000000"/>
                </a:solidFill>
                <a:effectLst/>
                <a:latin typeface="Neue Haas Grotesk W05"/>
              </a:rPr>
              <a:t>叙述者关心的是哪些力量决定了我们事后所说的“历史”，即大的力量，以及私人的“小”力量。即使历史事件正在发生，在前台被描绘：在后台，在越来越长的题外话中，人们在思考：这有什么意义？如果你仔细观察的话，为什么会发生这样的情况呢？这是世界历史上的将军和假定的领导人的巧妙灵感吗？这就是库图佐夫所说的“部队精神”吗？因此，托尔斯泰逐渐不再是一位历史画家，忠实地</a:t>
            </a: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069697" cy="6924973"/>
          </a:xfrm>
          <a:prstGeom prst="rect">
            <a:avLst/>
          </a:prstGeom>
          <a:noFill/>
        </p:spPr>
        <p:txBody>
          <a:bodyPr wrap="square">
            <a:spAutoFit/>
          </a:bodyPr>
          <a:lstStyle/>
          <a:p>
            <a:pPr algn="l"/>
            <a:r>
              <a:rPr lang="zh-CN" altLang="en-US" sz="700" b="0" i="0" dirty="0">
                <a:solidFill>
                  <a:srgbClr val="000000"/>
                </a:solidFill>
                <a:effectLst/>
                <a:latin typeface="Neue Haas Grotesk W05"/>
              </a:rPr>
              <a:t>生动地描绘了历史本来应该是什么样子，最终却越来越成为一位历史哲学家，越来越深入地探讨作为中心动机的权力问题。所有理解的努力都以循环论证告终：“这意味着权力就是权力。</a:t>
            </a:r>
          </a:p>
          <a:p>
            <a:pPr algn="l"/>
            <a:r>
              <a:rPr lang="zh-CN" altLang="en-US" sz="700" b="0" i="0" dirty="0">
                <a:solidFill>
                  <a:srgbClr val="000000"/>
                </a:solidFill>
                <a:effectLst/>
                <a:latin typeface="Neue Haas Grotesk W05"/>
              </a:rPr>
              <a:t>翻阅两千页，这是一个令人震惊的承认。并说这是一些伟大的事情。</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0" dirty="0">
                <a:solidFill>
                  <a:srgbClr val="000000"/>
                </a:solidFill>
                <a:effectLst/>
                <a:highlight>
                  <a:srgbClr val="FFFF00"/>
                </a:highlight>
                <a:latin typeface="Neue Haas Grotesk W05"/>
              </a:rPr>
              <a:t>好莱坞。普罗科菲耶夫</a:t>
            </a:r>
          </a:p>
          <a:p>
            <a:pPr algn="l"/>
            <a:r>
              <a:rPr lang="zh-CN" altLang="en-US" sz="700" b="0" i="0" dirty="0">
                <a:solidFill>
                  <a:srgbClr val="000000"/>
                </a:solidFill>
                <a:effectLst/>
                <a:latin typeface="Neue Haas Grotesk W05"/>
              </a:rPr>
              <a:t>奥黛丽</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赫本最难。即使手里拿着书，远离电视或电影院，你也很难忽视娜塔莎这个迷人、扭曲的孩子的头。仿佛托尔斯泰预见到了他最喜欢的女性发明会出现在这个美国化身中。金</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维多的这部小说的宽银幕电影版本于 </a:t>
            </a:r>
            <a:r>
              <a:rPr lang="en-US" altLang="zh-CN" sz="700" b="0" i="0" dirty="0">
                <a:solidFill>
                  <a:srgbClr val="000000"/>
                </a:solidFill>
                <a:effectLst/>
                <a:latin typeface="Neue Haas Grotesk W05"/>
              </a:rPr>
              <a:t>1956 </a:t>
            </a:r>
            <a:r>
              <a:rPr lang="zh-CN" altLang="en-US" sz="700" b="0" i="0" dirty="0">
                <a:solidFill>
                  <a:srgbClr val="000000"/>
                </a:solidFill>
                <a:effectLst/>
                <a:latin typeface="Neue Haas Grotesk W05"/>
              </a:rPr>
              <a:t>年在全球上映，在 </a:t>
            </a:r>
            <a:r>
              <a:rPr lang="en-GB" sz="700" b="0" i="0" dirty="0" err="1">
                <a:solidFill>
                  <a:srgbClr val="000000"/>
                </a:solidFill>
                <a:effectLst/>
                <a:latin typeface="Neue Haas Grotesk W05"/>
              </a:rPr>
              <a:t>Cinecittà</a:t>
            </a:r>
            <a:r>
              <a:rPr lang="en-GB" sz="700" b="0" i="0" dirty="0">
                <a:solidFill>
                  <a:srgbClr val="000000"/>
                </a:solidFill>
                <a:effectLst/>
                <a:latin typeface="Neue Haas Grotesk W05"/>
              </a:rPr>
              <a:t> </a:t>
            </a:r>
            <a:r>
              <a:rPr lang="zh-CN" altLang="en-US" sz="700" b="0" i="0" dirty="0">
                <a:solidFill>
                  <a:srgbClr val="000000"/>
                </a:solidFill>
                <a:effectLst/>
                <a:latin typeface="Neue Haas Grotesk W05"/>
              </a:rPr>
              <a:t>和意大利其他地方拍摄，为宽银幕战斗提供了一万名临时演员，并拥有大量明星力量。但即使作为一部时长三个半小时的电影史诗，志在成为经典，托尔斯泰的巨著在这里似乎也缩水了很多。</a:t>
            </a:r>
          </a:p>
          <a:p>
            <a:pPr algn="l"/>
            <a:r>
              <a:rPr lang="zh-CN" altLang="en-US" sz="700" b="0" i="0" dirty="0">
                <a:solidFill>
                  <a:srgbClr val="000000"/>
                </a:solidFill>
                <a:effectLst/>
                <a:latin typeface="Neue Haas Grotesk W05"/>
              </a:rPr>
              <a:t>顺便说一句，厚本书没有类型指定，我们只是出于习惯而称其为小说，违背了作者的意愿。</a:t>
            </a:r>
            <a:r>
              <a:rPr lang="en-US" altLang="zh-CN" sz="700" b="0" i="0" dirty="0">
                <a:solidFill>
                  <a:srgbClr val="000000"/>
                </a:solidFill>
                <a:effectLst/>
                <a:latin typeface="Neue Haas Grotesk W05"/>
              </a:rPr>
              <a:t>1941</a:t>
            </a:r>
            <a:r>
              <a:rPr lang="zh-CN" altLang="en-US" sz="700" b="0" i="0" dirty="0">
                <a:solidFill>
                  <a:srgbClr val="000000"/>
                </a:solidFill>
                <a:effectLst/>
                <a:latin typeface="Neue Haas Grotesk W05"/>
              </a:rPr>
              <a:t>年，当谢尔盖</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普罗科菲耶夫与妻子米拉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门德尔森开始根据该剧编写剧本时，在德国进攻的印象下，它被写成一部歌剧，这也是托尔斯泰书中的一部歌剧，但它并没有结束这本书异常安静地没有解体（在他长长的尾声之前），皮埃尔和娜塔莎的圣彼得堡之行，以及成熟的娜塔莎对她嫂子玛雅的美丽结束语：“不，不，它一定是这样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是吗，玛丽？必须是这样。”对于 </a:t>
            </a:r>
            <a:r>
              <a:rPr lang="en-US" altLang="zh-CN" sz="700" b="0" i="0" dirty="0">
                <a:solidFill>
                  <a:srgbClr val="000000"/>
                </a:solidFill>
                <a:effectLst/>
                <a:latin typeface="Neue Haas Grotesk W05"/>
              </a:rPr>
              <a:t>1941 </a:t>
            </a:r>
            <a:r>
              <a:rPr lang="zh-CN" altLang="en-US" sz="700" b="0" i="0" dirty="0">
                <a:solidFill>
                  <a:srgbClr val="000000"/>
                </a:solidFill>
                <a:effectLst/>
                <a:latin typeface="Neue Haas Grotesk W05"/>
              </a:rPr>
              <a:t>年的普罗科菲耶夫来说，情况必须有所不同，库图佐夫赢得了决赛，观众欢呼雀跃。人们说，书籍有其历史，尤其是这本书。</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800" b="1" i="0" cap="all" dirty="0">
                <a:solidFill>
                  <a:srgbClr val="000000"/>
                </a:solidFill>
                <a:effectLst/>
                <a:latin typeface="Neue Haas Grotesk W05"/>
              </a:rPr>
              <a:t>不管你做什么</a:t>
            </a:r>
          </a:p>
          <a:p>
            <a:r>
              <a:rPr lang="zh-CN" altLang="en-US" sz="800" b="1" i="0" dirty="0">
                <a:solidFill>
                  <a:srgbClr val="000000"/>
                </a:solidFill>
                <a:effectLst/>
                <a:latin typeface="Neue Haas Grotesk W05"/>
              </a:rPr>
              <a:t>与罗伊斯对话，探讨托尔斯泰的历史观及其对俄罗斯心态</a:t>
            </a:r>
            <a:r>
              <a:rPr lang="zh-CN" altLang="en-US" sz="800" b="1" dirty="0">
                <a:solidFill>
                  <a:srgbClr val="000000"/>
                </a:solidFill>
                <a:latin typeface="Neue Haas Grotesk W05"/>
              </a:rPr>
              <a:t>的影响哲学家鲍里斯</a:t>
            </a:r>
            <a:r>
              <a:rPr lang="en-US" altLang="zh-CN" sz="800" b="1" dirty="0">
                <a:solidFill>
                  <a:srgbClr val="000000"/>
                </a:solidFill>
                <a:latin typeface="Neue Haas Grotesk W05"/>
              </a:rPr>
              <a:t>·</a:t>
            </a:r>
            <a:r>
              <a:rPr lang="zh-CN" altLang="en-US" sz="800" b="1" dirty="0">
                <a:solidFill>
                  <a:srgbClr val="000000"/>
                </a:solidFill>
                <a:latin typeface="Neue Haas Grotesk W05"/>
              </a:rPr>
              <a:t>格</a:t>
            </a:r>
            <a:endParaRPr lang="zh-CN" altLang="en-US" sz="800" b="1"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1" dirty="0">
                <a:solidFill>
                  <a:srgbClr val="000000"/>
                </a:solidFill>
                <a:effectLst/>
                <a:latin typeface="Neue Haas Grotesk W05"/>
              </a:rPr>
              <a:t>鲍里斯</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格罗伊斯 </a:t>
            </a:r>
            <a:r>
              <a:rPr lang="en-US" altLang="zh-CN" sz="700" b="0" i="1" dirty="0">
                <a:solidFill>
                  <a:srgbClr val="000000"/>
                </a:solidFill>
                <a:effectLst/>
                <a:latin typeface="Neue Haas Grotesk W05"/>
              </a:rPr>
              <a:t>(</a:t>
            </a:r>
            <a:r>
              <a:rPr lang="en-GB" sz="700" b="0" i="1" dirty="0">
                <a:solidFill>
                  <a:srgbClr val="000000"/>
                </a:solidFill>
                <a:effectLst/>
                <a:latin typeface="Neue Haas Grotesk W05"/>
              </a:rPr>
              <a:t>Boris </a:t>
            </a:r>
            <a:r>
              <a:rPr lang="en-GB" sz="700" b="0" i="1" dirty="0" err="1">
                <a:solidFill>
                  <a:srgbClr val="000000"/>
                </a:solidFill>
                <a:effectLst/>
                <a:latin typeface="Neue Haas Grotesk W05"/>
              </a:rPr>
              <a:t>Groys</a:t>
            </a:r>
            <a:r>
              <a:rPr lang="en-GB" sz="700" b="0" i="1" dirty="0">
                <a:solidFill>
                  <a:srgbClr val="000000"/>
                </a:solidFill>
                <a:effectLst/>
                <a:latin typeface="Neue Haas Grotesk W05"/>
              </a:rPr>
              <a:t>) 1947 </a:t>
            </a:r>
            <a:r>
              <a:rPr lang="zh-CN" altLang="en-US" sz="700" b="0" i="1" dirty="0">
                <a:solidFill>
                  <a:srgbClr val="000000"/>
                </a:solidFill>
                <a:effectLst/>
                <a:latin typeface="Neue Haas Grotesk W05"/>
              </a:rPr>
              <a:t>年出生于柏林，是一位哲学家、艺术评论家、媒体理论家、散文家和国际公认的苏联时代艺术和文学（特别是俄罗斯前卫艺术）专家。他在列宁格勒学习数学和哲学，并在 </a:t>
            </a:r>
            <a:r>
              <a:rPr lang="en-US" altLang="zh-CN" sz="700" b="0" i="1" dirty="0">
                <a:solidFill>
                  <a:srgbClr val="000000"/>
                </a:solidFill>
                <a:effectLst/>
                <a:latin typeface="Neue Haas Grotesk W05"/>
              </a:rPr>
              <a:t>20 </a:t>
            </a:r>
            <a:r>
              <a:rPr lang="zh-CN" altLang="en-US" sz="700" b="0" i="1" dirty="0">
                <a:solidFill>
                  <a:srgbClr val="000000"/>
                </a:solidFill>
                <a:effectLst/>
                <a:latin typeface="Neue Haas Grotesk W05"/>
              </a:rPr>
              <a:t>世纪 </a:t>
            </a:r>
            <a:r>
              <a:rPr lang="en-US" altLang="zh-CN" sz="700" b="0" i="1" dirty="0">
                <a:solidFill>
                  <a:srgbClr val="000000"/>
                </a:solidFill>
                <a:effectLst/>
                <a:latin typeface="Neue Haas Grotesk W05"/>
              </a:rPr>
              <a:t>70 </a:t>
            </a:r>
            <a:r>
              <a:rPr lang="zh-CN" altLang="en-US" sz="700" b="0" i="1" dirty="0">
                <a:solidFill>
                  <a:srgbClr val="000000"/>
                </a:solidFill>
                <a:effectLst/>
                <a:latin typeface="Neue Haas Grotesk W05"/>
              </a:rPr>
              <a:t>年代出版非法文学杂志。</a:t>
            </a:r>
            <a:r>
              <a:rPr lang="en-US" altLang="zh-CN" sz="700" b="0" i="1" dirty="0">
                <a:solidFill>
                  <a:srgbClr val="000000"/>
                </a:solidFill>
                <a:effectLst/>
                <a:latin typeface="Neue Haas Grotesk W05"/>
              </a:rPr>
              <a:t>1981</a:t>
            </a:r>
            <a:r>
              <a:rPr lang="zh-CN" altLang="en-US" sz="700" b="0" i="1" dirty="0">
                <a:solidFill>
                  <a:srgbClr val="000000"/>
                </a:solidFill>
                <a:effectLst/>
                <a:latin typeface="Neue Haas Grotesk W05"/>
              </a:rPr>
              <a:t>年他离开苏联。他曾在费城宾夕法尼亚大学、洛杉矶南加州大学担任客座教授，并自 </a:t>
            </a:r>
            <a:r>
              <a:rPr lang="en-US" altLang="zh-CN" sz="700" b="0" i="1" dirty="0">
                <a:solidFill>
                  <a:srgbClr val="000000"/>
                </a:solidFill>
                <a:effectLst/>
                <a:latin typeface="Neue Haas Grotesk W05"/>
              </a:rPr>
              <a:t>1994 </a:t>
            </a:r>
            <a:r>
              <a:rPr lang="zh-CN" altLang="en-US" sz="700" b="0" i="1" dirty="0">
                <a:solidFill>
                  <a:srgbClr val="000000"/>
                </a:solidFill>
                <a:effectLst/>
                <a:latin typeface="Neue Haas Grotesk W05"/>
              </a:rPr>
              <a:t>年起在卡尔斯鲁厄设计大学担任艺术史、哲学和媒体理论教授。自 </a:t>
            </a:r>
            <a:r>
              <a:rPr lang="en-US" altLang="zh-CN" sz="700" b="0" i="1" dirty="0">
                <a:solidFill>
                  <a:srgbClr val="000000"/>
                </a:solidFill>
                <a:effectLst/>
                <a:latin typeface="Neue Haas Grotesk W05"/>
              </a:rPr>
              <a:t>2005 </a:t>
            </a:r>
            <a:r>
              <a:rPr lang="zh-CN" altLang="en-US" sz="700" b="0" i="1" dirty="0">
                <a:solidFill>
                  <a:srgbClr val="000000"/>
                </a:solidFill>
                <a:effectLst/>
                <a:latin typeface="Neue Haas Grotesk W05"/>
              </a:rPr>
              <a:t>年以来，他一直担任纽约大学俄罗斯和斯拉夫研究全球杰出教授。</a:t>
            </a:r>
            <a:endParaRPr lang="en-US" altLang="zh-CN" sz="700" b="0" i="1" dirty="0">
              <a:solidFill>
                <a:srgbClr val="000000"/>
              </a:solidFill>
              <a:effectLst/>
              <a:latin typeface="Neue Haas Grotesk W05"/>
            </a:endParaRPr>
          </a:p>
          <a:p>
            <a:pPr algn="l"/>
            <a:endParaRPr lang="en-US" altLang="zh-CN" sz="700" i="1" dirty="0">
              <a:solidFill>
                <a:srgbClr val="000000"/>
              </a:solidFill>
              <a:latin typeface="Neue Haas Grotesk W05"/>
            </a:endParaRPr>
          </a:p>
          <a:p>
            <a:pPr algn="l"/>
            <a:r>
              <a:rPr lang="zh-CN" altLang="en-US" sz="700" b="0" dirty="0">
                <a:solidFill>
                  <a:srgbClr val="000000"/>
                </a:solidFill>
                <a:effectLst/>
                <a:highlight>
                  <a:srgbClr val="FFFF00"/>
                </a:highlight>
                <a:latin typeface="Neue Haas Grotesk W05"/>
              </a:rPr>
              <a:t>列夫</a:t>
            </a:r>
            <a:r>
              <a:rPr lang="en-US" altLang="zh-CN" sz="700" b="0" dirty="0">
                <a:solidFill>
                  <a:srgbClr val="000000"/>
                </a:solidFill>
                <a:effectLst/>
                <a:highlight>
                  <a:srgbClr val="FFFF00"/>
                </a:highlight>
                <a:latin typeface="Neue Haas Grotesk W05"/>
              </a:rPr>
              <a:t>·</a:t>
            </a:r>
            <a:r>
              <a:rPr lang="zh-CN" altLang="en-US" sz="700" b="0" dirty="0">
                <a:solidFill>
                  <a:srgbClr val="000000"/>
                </a:solidFill>
                <a:effectLst/>
                <a:highlight>
                  <a:srgbClr val="FFFF00"/>
                </a:highlight>
                <a:latin typeface="Neue Haas Grotesk W05"/>
              </a:rPr>
              <a:t>托尔斯泰在当今俄罗斯知识分子生活中扮演什么角色？</a:t>
            </a:r>
            <a:endParaRPr lang="en-US" altLang="zh-CN" sz="700" b="0" dirty="0">
              <a:solidFill>
                <a:srgbClr val="000000"/>
              </a:solidFill>
              <a:effectLst/>
              <a:highlight>
                <a:srgbClr val="FFFF00"/>
              </a:highlight>
              <a:latin typeface="Neue Haas Grotesk W05"/>
            </a:endParaRPr>
          </a:p>
          <a:p>
            <a:pPr algn="l"/>
            <a:endParaRPr lang="zh-CN" altLang="en-US" sz="700" b="0" dirty="0">
              <a:solidFill>
                <a:srgbClr val="000000"/>
              </a:solidFill>
              <a:effectLst/>
              <a:highlight>
                <a:srgbClr val="FFFF00"/>
              </a:highlight>
              <a:latin typeface="Neue Haas Grotesk W05"/>
            </a:endParaRPr>
          </a:p>
          <a:p>
            <a:pPr algn="l"/>
            <a:r>
              <a:rPr lang="zh-CN" altLang="en-US" sz="700" b="0" dirty="0">
                <a:solidFill>
                  <a:srgbClr val="000000"/>
                </a:solidFill>
                <a:effectLst/>
                <a:latin typeface="Neue Haas Grotesk W05"/>
              </a:rPr>
              <a:t>一方面，托尔斯泰是俄罗斯文化的核心人物，他的小说在学校里被广泛阅读，他的作品可以说是基础知识，从</a:t>
            </a:r>
            <a:r>
              <a:rPr lang="en-US" altLang="zh-CN" sz="700" b="0" dirty="0">
                <a:solidFill>
                  <a:srgbClr val="000000"/>
                </a:solidFill>
                <a:effectLst/>
                <a:latin typeface="Neue Haas Grotesk W05"/>
              </a:rPr>
              <a:t>20</a:t>
            </a:r>
            <a:r>
              <a:rPr lang="zh-CN" altLang="en-US" sz="700" b="0" dirty="0">
                <a:solidFill>
                  <a:srgbClr val="000000"/>
                </a:solidFill>
                <a:effectLst/>
                <a:latin typeface="Neue Haas Grotesk W05"/>
              </a:rPr>
              <a:t>世纪初到苏联时期一直到现在。这是教育的基础之一。另一方面，作为一个人格，他是一个复杂的现象。托尔斯泰在其职业生涯后期是一位坚定的和平主义者。他在去世前几年谴责了他所有的小说，因为他认为它们太“世俗”。他在激进和平主义的基础上发展了自己的新教类型的宗教。他总体上不赞成军队，甚至呼吁出于良心拒服兵役。但那是他生命的最后一段时期。原本他自己也是一名军官，哈吉</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穆拉特</a:t>
            </a:r>
            <a:r>
              <a:rPr lang="en-US" altLang="zh-CN" sz="700" b="0" dirty="0">
                <a:solidFill>
                  <a:srgbClr val="000000"/>
                </a:solidFill>
                <a:effectLst/>
                <a:latin typeface="Neue Haas Grotesk W05"/>
              </a:rPr>
              <a:t>. </a:t>
            </a:r>
            <a:r>
              <a:rPr lang="zh-CN" altLang="en-US" sz="700" b="0" dirty="0">
                <a:solidFill>
                  <a:srgbClr val="000000"/>
                </a:solidFill>
                <a:effectLst/>
                <a:latin typeface="Neue Haas Grotesk W05"/>
              </a:rPr>
              <a:t>这段感言充满了对车臣人民的敬佩；其中，名义上的英雄，一个穆斯林车臣人，成为人道主义的化身。托尔斯泰在 </a:t>
            </a:r>
            <a:r>
              <a:rPr lang="en-US" altLang="zh-CN" sz="700" b="0" dirty="0">
                <a:solidFill>
                  <a:srgbClr val="000000"/>
                </a:solidFill>
                <a:effectLst/>
                <a:latin typeface="Neue Haas Grotesk W05"/>
              </a:rPr>
              <a:t>1856 </a:t>
            </a:r>
            <a:r>
              <a:rPr lang="zh-CN" altLang="en-US" sz="700" b="0" dirty="0">
                <a:solidFill>
                  <a:srgbClr val="000000"/>
                </a:solidFill>
                <a:effectLst/>
                <a:latin typeface="Neue Haas Grotesk W05"/>
              </a:rPr>
              <a:t>年针对英国和法国的克里米亚战争中的经历，这场战争是俄罗斯人与统一的欧洲作战，随后，托尔斯泰彻底拒绝了战争意识形态和暴力，就像那些真正身处战争的人们经常发生的那样他们自己是。在战争与和平中托尔斯泰随后非常批判地将拿破仑描绘成一个相信战争、英雄主义和征服的人。在俄罗斯方面，他的对面是朴素的士兵柏拉图</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卡拉塔耶（</a:t>
            </a:r>
            <a:r>
              <a:rPr lang="en-GB" sz="700" b="0" dirty="0" err="1">
                <a:solidFill>
                  <a:srgbClr val="000000"/>
                </a:solidFill>
                <a:effectLst/>
                <a:latin typeface="Neue Haas Grotesk W05"/>
              </a:rPr>
              <a:t>Platon</a:t>
            </a:r>
            <a:r>
              <a:rPr lang="en-GB" sz="700" b="0" dirty="0">
                <a:solidFill>
                  <a:srgbClr val="000000"/>
                </a:solidFill>
                <a:effectLst/>
                <a:latin typeface="Neue Haas Grotesk W05"/>
              </a:rPr>
              <a:t> </a:t>
            </a:r>
            <a:r>
              <a:rPr lang="en-GB" sz="700" b="0" dirty="0" err="1">
                <a:solidFill>
                  <a:srgbClr val="000000"/>
                </a:solidFill>
                <a:effectLst/>
                <a:latin typeface="Neue Haas Grotesk W05"/>
              </a:rPr>
              <a:t>Karatajew</a:t>
            </a:r>
            <a:r>
              <a:rPr lang="en-GB" sz="700" b="0" dirty="0">
                <a:solidFill>
                  <a:srgbClr val="000000"/>
                </a:solidFill>
                <a:effectLst/>
                <a:latin typeface="Neue Haas Grotesk W05"/>
              </a:rPr>
              <a:t>），</a:t>
            </a:r>
            <a:r>
              <a:rPr lang="zh-CN" altLang="en-US" sz="700" b="0" dirty="0">
                <a:solidFill>
                  <a:srgbClr val="000000"/>
                </a:solidFill>
                <a:effectLst/>
                <a:latin typeface="Neue Haas Grotesk W05"/>
              </a:rPr>
              <a:t>他拒绝战争和任何形式的暴力。最后，小说的其他主要人物都沉浸在日常事件中</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托尔斯泰将其描述为值得为之奋斗的事情：书的结尾是对简单家庭生活的歌颂。所以这本书是关于一个征服者如何来到俄罗斯的故事，俄罗斯真的不想战争，真的根本不想打仗，然后陷入了这片广阔的领土，淹没在人群中，通过被动的方式反抗，让这个战争英雄拆散了自己。甚至库图佐夫将军也不希望采取积极的军事行动。</a:t>
            </a:r>
          </a:p>
          <a:p>
            <a:pPr algn="l"/>
            <a:r>
              <a:rPr lang="zh-CN" altLang="en-US" sz="700" b="0" dirty="0">
                <a:solidFill>
                  <a:srgbClr val="000000"/>
                </a:solidFill>
                <a:effectLst/>
                <a:latin typeface="Neue Haas Grotesk W05"/>
              </a:rPr>
              <a:t>使用相同公式的第二个例子是陀思妥耶夫斯基的小说</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罪与罚</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。拉斯科尔尼科夫想成为一个新的拿破仑，可以说，他重复了同样的行为模式，最终失败了</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不是因为他经历了反暴力，而是因为他的行为自我瓦解，他陷入了虚无。这是俄罗斯文学对拿破仑及其在俄罗斯的征战的典型态度。</a:t>
            </a:r>
          </a:p>
          <a:p>
            <a:br>
              <a:rPr lang="zh-CN" altLang="en-US" sz="700" dirty="0"/>
            </a:br>
            <a:endParaRPr lang="zh-CN" altLang="en-US" sz="700" b="0" dirty="0">
              <a:solidFill>
                <a:srgbClr val="000000"/>
              </a:solidFill>
              <a:effectLst/>
              <a:latin typeface="Neue Haas Grotesk W05"/>
            </a:endParaRPr>
          </a:p>
        </p:txBody>
      </p:sp>
    </p:spTree>
    <p:extLst>
      <p:ext uri="{BB962C8B-B14F-4D97-AF65-F5344CB8AC3E}">
        <p14:creationId xmlns:p14="http://schemas.microsoft.com/office/powerpoint/2010/main" val="262640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87464" y="96346"/>
            <a:ext cx="3442915" cy="6940361"/>
          </a:xfrm>
          <a:prstGeom prst="rect">
            <a:avLst/>
          </a:prstGeom>
          <a:noFill/>
        </p:spPr>
        <p:txBody>
          <a:bodyPr wrap="square">
            <a:spAutoFit/>
          </a:bodyPr>
          <a:lstStyle/>
          <a:p>
            <a:pPr algn="l"/>
            <a:r>
              <a:rPr lang="zh-CN" altLang="en-US" sz="800" b="1" i="0" dirty="0">
                <a:solidFill>
                  <a:srgbClr val="000000"/>
                </a:solidFill>
                <a:effectLst/>
                <a:latin typeface="Neue Haas Grotesk W05"/>
              </a:rPr>
              <a:t>托尔斯泰认为，历史的进程一般是无法改变的。这种信念深深植根于俄罗斯思想史</a:t>
            </a:r>
            <a:endParaRPr lang="en-US" altLang="zh-CN" sz="800" b="1" i="0" dirty="0">
              <a:solidFill>
                <a:srgbClr val="000000"/>
              </a:solidFill>
              <a:effectLst/>
              <a:latin typeface="Neue Haas Grotesk W05"/>
            </a:endParaRPr>
          </a:p>
          <a:p>
            <a:pPr algn="l"/>
            <a:endParaRPr lang="en-US" altLang="zh-CN" sz="800" dirty="0">
              <a:solidFill>
                <a:srgbClr val="000000"/>
              </a:solidFill>
              <a:latin typeface="Neue Haas Grotesk W05"/>
            </a:endParaRPr>
          </a:p>
          <a:p>
            <a:pPr algn="l"/>
            <a:r>
              <a:rPr lang="zh-CN" altLang="en-US" sz="700" b="1" i="1" dirty="0">
                <a:solidFill>
                  <a:srgbClr val="000000"/>
                </a:solidFill>
                <a:effectLst/>
                <a:highlight>
                  <a:srgbClr val="FFFF00"/>
                </a:highlight>
                <a:latin typeface="Neue Haas Grotesk W05"/>
              </a:rPr>
              <a:t>托尔斯泰宣扬远离英雄崇拜的历史理论是否塑造了俄罗斯哲学？</a:t>
            </a:r>
            <a:endParaRPr lang="zh-CN" altLang="en-US" sz="700" b="1"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你可以像这样看到它。拿破仑的错误并不是他不是一个好的战略家，而是他将暴力视为改变世界的手段。对于俄罗斯社会的大部分人来说，拿破仑是革命的象征，是事件进程中剧烈变化的象征。事实上，拿破仑无疑是法国大革命的产物，他相信通过暴力</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无论是个人还是团体</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你可以改变世界。另一方面，托尔斯泰表明，来自一小群人的暴力在世界上消失了，也就是说，它没有能力改变世界。他不仅表达了对革命的怀疑，而且从根本上拒绝了这一想法，他表达了对革命的怀疑，可以说是对暴力作为历史引擎的怀疑。人们决不能忘记俄罗斯在哲学上受到黑格尔的影响。黑格尔在法国大革命中看到了历史的高潮，尤其是在拿破仑的身上。在俄罗斯，暴力可以改变世界的观念被认为是西方对积极干预历史进程的可能性的独特信念。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俄罗斯在哲学上受到黑格尔的影响。黑格尔在法国大革命中看到了历史的高潮，尤其是在拿破仑的身上。在俄罗斯，暴力可以改变世界的观念被认为是西方对积极干预历史进程的可能性的独特信念。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俄罗斯在哲学上受到黑格尔的影响。黑格尔在法国大革命中看到了历史的高潮，尤其是在拿破仑的身上。在俄罗斯，暴力可以改变世界的观念被认为是西方对积极干预历史进程的可能性的独特信念。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黑格尔在法国大革命中看到了历史的高潮，尤其是在拿破仑的身上。在俄罗斯，暴力可以改变世界的观念被认为是西方对积极干预历史进程的可能性的独特信念。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黑格尔在法国大革命中看到了历史的高潮，尤其是在拿破仑的身上。在俄罗斯，暴力可以改变世界的观念被认为是西方对积极干预历史进程的可能性的独特信念。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作为一种西方特有的信念，认为积极干预历史进程的可能性。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作为一种西方特有的信念，认为积极干预历史进程的可能性。然而，托尔斯泰认为，历史的进程，即一般生活的进程，是无法改变的。任何努力都无济于事。这种信念深深植根于俄罗斯思想史。你总是有一种感觉，无论你做什么，都会归结为同一件事。拿破仑就是竭尽全力干预事件进程的一个例子。所以就像 你总是有一种感觉，无论你做什么，都会归结为同一件事。拿破仑就是竭尽全力干预事件进程的一个例子。所以就像 你总是有一种感觉，无论你做什么，都会归结为同一件事。拿破仑就是竭尽全力干预事件进程的一个例子。所以就像</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和</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罪与罚</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可以理解这个时期的许多其他小说和散文。在这一信念中，俄罗斯的亚洲、中国元素在一定程度上显现出来：相信战争、技术、任何意志的努力都无法扰乱世界的进程。</a:t>
            </a:r>
          </a:p>
          <a:p>
            <a:pPr algn="l"/>
            <a:endParaRPr lang="en-US" altLang="zh-CN" sz="700" b="0" dirty="0">
              <a:solidFill>
                <a:srgbClr val="000000"/>
              </a:solidFill>
              <a:effectLst/>
              <a:latin typeface="+mn-ea"/>
            </a:endParaRPr>
          </a:p>
          <a:p>
            <a:pPr algn="l"/>
            <a:r>
              <a:rPr lang="zh-CN" altLang="en-US" sz="800" b="1" i="0" dirty="0">
                <a:solidFill>
                  <a:srgbClr val="000000"/>
                </a:solidFill>
                <a:effectLst/>
                <a:latin typeface="Neue Haas Grotesk W05"/>
              </a:rPr>
              <a:t>你总是有一种感觉，无论你做什么，都会归结为同一件事</a:t>
            </a:r>
            <a:endParaRPr lang="en-US" altLang="zh-CN" sz="700" b="1" i="0" dirty="0">
              <a:solidFill>
                <a:srgbClr val="000000"/>
              </a:solidFill>
              <a:latin typeface="+mn-ea"/>
            </a:endParaRPr>
          </a:p>
          <a:p>
            <a:pPr algn="l"/>
            <a:endParaRPr lang="en-US" altLang="zh-CN" sz="700" b="0" dirty="0">
              <a:solidFill>
                <a:srgbClr val="000000"/>
              </a:solidFill>
              <a:effectLst/>
              <a:latin typeface="+mn-ea"/>
            </a:endParaRPr>
          </a:p>
          <a:p>
            <a:pPr algn="l"/>
            <a:r>
              <a:rPr lang="zh-CN" altLang="en-US" sz="700" b="0" i="1" dirty="0">
                <a:solidFill>
                  <a:srgbClr val="000000"/>
                </a:solidFill>
                <a:effectLst/>
                <a:highlight>
                  <a:srgbClr val="FFFF00"/>
                </a:highlight>
                <a:latin typeface="Neue Haas Grotesk W05"/>
              </a:rPr>
              <a:t>普罗科菲耶夫怎么能用这部小说作为一部歌颂红军及其“卫国战争”胜利的歌剧的基础呢？</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因为希特勒被理解为新拿破仑：革命的产物。莱妮</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里芬斯塔尔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Leni Riefenstahl) </a:t>
            </a:r>
            <a:r>
              <a:rPr lang="zh-CN" altLang="en-US" sz="700" b="0" i="0" dirty="0">
                <a:solidFill>
                  <a:srgbClr val="000000"/>
                </a:solidFill>
                <a:effectLst/>
                <a:latin typeface="Neue Haas Grotesk W05"/>
              </a:rPr>
              <a:t>拍摄电影</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意志的胜利</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并非巧合</a:t>
            </a:r>
            <a:r>
              <a:rPr lang="zh-CN" altLang="en-US" sz="700" b="0" i="0" dirty="0">
                <a:solidFill>
                  <a:srgbClr val="000000"/>
                </a:solidFill>
                <a:effectLst/>
                <a:latin typeface="Neue Haas Grotesk W05"/>
              </a:rPr>
              <a:t>叫。在俄罗斯，希特勒被视为与以前的拿破仑大致相同的人，他想要表现出意志的胜利，想要通过使用武力改变历史。</a:t>
            </a:r>
            <a:r>
              <a:rPr lang="en-US" altLang="zh-CN" sz="700" b="0" i="0" dirty="0">
                <a:solidFill>
                  <a:srgbClr val="000000"/>
                </a:solidFill>
                <a:effectLst/>
                <a:latin typeface="Neue Haas Grotesk W05"/>
              </a:rPr>
              <a:t>1941 </a:t>
            </a:r>
            <a:r>
              <a:rPr lang="zh-CN" altLang="en-US" sz="700" b="0" i="0" dirty="0">
                <a:solidFill>
                  <a:srgbClr val="000000"/>
                </a:solidFill>
                <a:effectLst/>
                <a:latin typeface="Neue Haas Grotesk W05"/>
              </a:rPr>
              <a:t>年的入侵被视为拿破仑战役的重演，是西方试图暴力改变俄罗斯乃至世界历史的第二次尝试，而这部歌剧背后的理念，就像当时的许多其他艺术作品一样，是希特勒他的“意志的胜利”也将消失并沉入虚无</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因为这种命运会降临在所有尝试类似事情的人身上。过去是这样，现在也是如此。</a:t>
            </a:r>
          </a:p>
          <a:p>
            <a:pPr algn="l"/>
            <a:endParaRPr lang="en-US" altLang="zh-CN" sz="700" b="0" dirty="0">
              <a:solidFill>
                <a:srgbClr val="000000"/>
              </a:solidFill>
              <a:effectLst/>
              <a:latin typeface="+mn-ea"/>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402663" y="86916"/>
            <a:ext cx="3371847" cy="6694140"/>
          </a:xfrm>
          <a:prstGeom prst="rect">
            <a:avLst/>
          </a:prstGeom>
          <a:noFill/>
        </p:spPr>
        <p:txBody>
          <a:bodyPr wrap="square">
            <a:spAutoFit/>
          </a:bodyPr>
          <a:lstStyle/>
          <a:p>
            <a:pPr algn="l"/>
            <a:r>
              <a:rPr lang="zh-CN" altLang="en-US" sz="800" b="1" i="0" dirty="0">
                <a:solidFill>
                  <a:srgbClr val="000000"/>
                </a:solidFill>
                <a:effectLst/>
                <a:latin typeface="Neue Haas Grotesk W05"/>
              </a:rPr>
              <a:t>人们已经确定，共产主义作为一种思想本身不足以动员整个俄罗斯人民。为此你需要民族主义</a:t>
            </a:r>
            <a:endParaRPr lang="en-US" altLang="zh-CN" sz="800" b="1" i="0" dirty="0">
              <a:solidFill>
                <a:srgbClr val="000000"/>
              </a:solidFill>
              <a:effectLst/>
              <a:latin typeface="Neue Haas Grotesk W05"/>
            </a:endParaRPr>
          </a:p>
          <a:p>
            <a:pPr algn="l"/>
            <a:endParaRPr lang="en-US" altLang="zh-CN" sz="800" b="1" dirty="0">
              <a:solidFill>
                <a:srgbClr val="000000"/>
              </a:solidFill>
              <a:latin typeface="Neue Haas Grotesk W05"/>
            </a:endParaRPr>
          </a:p>
          <a:p>
            <a:pPr algn="l"/>
            <a:r>
              <a:rPr lang="zh-CN" altLang="en-US" sz="700" b="0" i="1" dirty="0">
                <a:solidFill>
                  <a:srgbClr val="000000"/>
                </a:solidFill>
                <a:effectLst/>
                <a:highlight>
                  <a:srgbClr val="FFFF00"/>
                </a:highlight>
                <a:latin typeface="Neue Haas Grotesk W05"/>
              </a:rPr>
              <a:t>普罗科菲耶夫必须从根本上改变他的歌剧概念，文化政策制定者要求他把实际上几乎昏昏欲睡的库图佐夫将军变成斯大林人物。在什么背景下才能看到这一点？</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这种趋势是在战前不久才出现的。在此之前，苏联艺术正在努力追求一些完全不同的东西。共产党最初反对颂扬军队和强调个人领导人。相反，它想强调群众、被剥削阶级、无产阶级和农民的重要性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这些群体应该在文学、音乐和戏剧作品中发挥特殊作用。描写伟大人物的文章是不受欢迎的，实际上是被禁止的。当斯大林决定在战争中动员俄罗斯历史和俄罗斯民族主义时，转折点出现了。第一个前兆可以在 </a:t>
            </a:r>
            <a:r>
              <a:rPr lang="en-US" altLang="zh-CN" sz="700" b="0" i="0" dirty="0">
                <a:solidFill>
                  <a:srgbClr val="000000"/>
                </a:solidFill>
                <a:effectLst/>
                <a:latin typeface="Neue Haas Grotesk W05"/>
              </a:rPr>
              <a:t>1934 </a:t>
            </a:r>
            <a:r>
              <a:rPr lang="zh-CN" altLang="en-US" sz="700" b="0" i="0" dirty="0">
                <a:solidFill>
                  <a:srgbClr val="000000"/>
                </a:solidFill>
                <a:effectLst/>
                <a:latin typeface="Neue Haas Grotesk W05"/>
              </a:rPr>
              <a:t>年左右观察到，作为对前一年国家社会主义者夺取政权的反应；在这种情况下，官方意识形态逐渐开始激活其他反对法西斯主义的额外动机</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法西斯主义当时被理解为与共产主义相反的“革命”力量。当时史学发生了范式转变：伊凡雷帝、彼得大帝等历史统治者再次被正面描绘。这种与俄罗斯历史上伟大人物的联系后来得到了加强，尤其是随着战争的进行。俄罗斯和德国之间的关系很复杂；因此，如果你想创作一部像托尔斯泰</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战争与和平</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中的普罗科菲耶夫那样的歌剧，你必须等待合适的星座。这基本上是在德国进攻时才出现的。直到战后，也就是 </a:t>
            </a:r>
            <a:r>
              <a:rPr lang="en-US" altLang="zh-CN" sz="700" b="0" i="0" dirty="0">
                <a:solidFill>
                  <a:srgbClr val="000000"/>
                </a:solidFill>
                <a:effectLst/>
                <a:latin typeface="Neue Haas Grotesk W05"/>
              </a:rPr>
              <a:t>20 </a:t>
            </a:r>
            <a:r>
              <a:rPr lang="zh-CN" altLang="en-US" sz="700" b="0" i="0" dirty="0">
                <a:solidFill>
                  <a:srgbClr val="000000"/>
                </a:solidFill>
                <a:effectLst/>
                <a:latin typeface="Neue Haas Grotesk W05"/>
              </a:rPr>
              <a:t>世纪 </a:t>
            </a:r>
            <a:r>
              <a:rPr lang="en-US" altLang="zh-CN" sz="700" b="0" i="0" dirty="0">
                <a:solidFill>
                  <a:srgbClr val="000000"/>
                </a:solidFill>
                <a:effectLst/>
                <a:latin typeface="Neue Haas Grotesk W05"/>
              </a:rPr>
              <a:t>50 </a:t>
            </a:r>
            <a:r>
              <a:rPr lang="zh-CN" altLang="en-US" sz="700" b="0" i="0" dirty="0">
                <a:solidFill>
                  <a:srgbClr val="000000"/>
                </a:solidFill>
                <a:effectLst/>
                <a:latin typeface="Neue Haas Grotesk W05"/>
              </a:rPr>
              <a:t>年代，对俄罗斯过去的颂扬才真正盛行起来。勋章和制服逐渐再次流行起来。人们已经确定，共产主义作为一种思想本身不足以动员整个俄罗斯人民。为此你需要民族主义。</a:t>
            </a:r>
          </a:p>
          <a:p>
            <a:pPr algn="l"/>
            <a:endParaRPr lang="en-US" altLang="zh-CN" sz="700" b="1" i="0" dirty="0">
              <a:solidFill>
                <a:srgbClr val="000000"/>
              </a:solidFill>
              <a:effectLst/>
              <a:latin typeface="Neue Haas Grotesk W05"/>
            </a:endParaRPr>
          </a:p>
          <a:p>
            <a:r>
              <a:rPr lang="zh-CN" altLang="en-US" sz="800" b="1" dirty="0">
                <a:effectLst/>
              </a:rPr>
              <a:t>人们必须将这部歌剧理解为一部展示人民如何应对侵略战争的作品。</a:t>
            </a:r>
          </a:p>
          <a:p>
            <a:pPr algn="l"/>
            <a:endParaRPr lang="en-US" altLang="zh-CN" sz="800" b="0" i="1"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在对乌克兰的战争前夕，这一机制是否再次被使用？</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很难说今天发生了什么。从意识形态上来说，俄罗斯现政府并不像苏联政府那么牢固。苏联领导层全面参与了后黑格尔主义历史话语的意识形态。他们都相信量变质变、否定之否定。今天的统治者并不那么</a:t>
            </a:r>
            <a:r>
              <a:rPr lang="zh-CN" altLang="en-US" sz="700" b="0" i="1" dirty="0">
                <a:solidFill>
                  <a:srgbClr val="000000"/>
                </a:solidFill>
                <a:effectLst/>
                <a:latin typeface="Neue Haas Grotesk W05"/>
              </a:rPr>
              <a:t>老练。</a:t>
            </a:r>
            <a:r>
              <a:rPr lang="zh-CN" altLang="en-US" sz="700" b="0" i="0" dirty="0">
                <a:solidFill>
                  <a:srgbClr val="000000"/>
                </a:solidFill>
                <a:effectLst/>
                <a:latin typeface="Neue Haas Grotesk W05"/>
              </a:rPr>
              <a:t>这是第一点。</a:t>
            </a:r>
          </a:p>
          <a:p>
            <a:pPr algn="l"/>
            <a:r>
              <a:rPr lang="zh-CN" altLang="en-US" sz="700" b="0" i="0" dirty="0">
                <a:solidFill>
                  <a:srgbClr val="000000"/>
                </a:solidFill>
                <a:effectLst/>
                <a:latin typeface="Neue Haas Grotesk W05"/>
              </a:rPr>
              <a:t>第二点是，由于许多复杂的历史原因</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西方也对此做出了贡献</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从</a:t>
            </a:r>
            <a:r>
              <a:rPr lang="en-US" altLang="zh-CN" sz="700" b="0" i="0" dirty="0">
                <a:solidFill>
                  <a:srgbClr val="000000"/>
                </a:solidFill>
                <a:effectLst/>
                <a:latin typeface="Neue Haas Grotesk W05"/>
              </a:rPr>
              <a:t>1991</a:t>
            </a:r>
            <a:r>
              <a:rPr lang="zh-CN" altLang="en-US" sz="700" b="0" i="0" dirty="0">
                <a:solidFill>
                  <a:srgbClr val="000000"/>
                </a:solidFill>
                <a:effectLst/>
                <a:latin typeface="Neue Haas Grotesk W05"/>
              </a:rPr>
              <a:t>年到现在，俄罗斯对社会主义末期发生的事情的评估发生了变化。当时，</a:t>
            </a:r>
            <a:r>
              <a:rPr lang="en-US" altLang="zh-CN" sz="700" b="0" i="0" dirty="0">
                <a:solidFill>
                  <a:srgbClr val="000000"/>
                </a:solidFill>
                <a:effectLst/>
                <a:latin typeface="Neue Haas Grotesk W05"/>
              </a:rPr>
              <a:t>1989</a:t>
            </a:r>
            <a:r>
              <a:rPr lang="zh-CN" altLang="en-US" sz="700" b="0" i="0" dirty="0">
                <a:solidFill>
                  <a:srgbClr val="000000"/>
                </a:solidFill>
                <a:effectLst/>
                <a:latin typeface="Neue Haas Grotesk W05"/>
              </a:rPr>
              <a:t>年至</a:t>
            </a:r>
            <a:r>
              <a:rPr lang="en-US" altLang="zh-CN" sz="700" b="0" i="0" dirty="0">
                <a:solidFill>
                  <a:srgbClr val="000000"/>
                </a:solidFill>
                <a:effectLst/>
                <a:latin typeface="Neue Haas Grotesk W05"/>
              </a:rPr>
              <a:t>1991</a:t>
            </a:r>
            <a:r>
              <a:rPr lang="zh-CN" altLang="en-US" sz="700" b="0" i="0" dirty="0">
                <a:solidFill>
                  <a:srgbClr val="000000"/>
                </a:solidFill>
                <a:effectLst/>
                <a:latin typeface="Neue Haas Grotesk W05"/>
              </a:rPr>
              <a:t>年间，普遍的观点是民主俄罗斯在对抗独裁政权的斗争中成功地维护了自己的地位。诚然，这是一个错误，因为推翻实际上不是自下而上的运动，而是自上而下的控制；“革命”是基于官方机构内政治局的决定。但这与人民的自信和通过自己的努力从共产主义中解放出来的自豪感无关。</a:t>
            </a:r>
          </a:p>
          <a:p>
            <a:pPr algn="l"/>
            <a:r>
              <a:rPr lang="zh-CN" altLang="en-US" sz="700" b="0" i="0" dirty="0">
                <a:solidFill>
                  <a:srgbClr val="000000"/>
                </a:solidFill>
                <a:effectLst/>
                <a:latin typeface="Neue Haas Grotesk W05"/>
              </a:rPr>
              <a:t>今天的普遍观点是西方赢得了冷战。这是光学领域的巨大变化。西方对俄罗斯发生的事情的看法在其中发挥了关键作用。俄罗斯人长期以来一直相信自己的民主革命。但他们越多地阅读非俄罗斯对这场剧变的报道，就越多地前往西方，并逐渐了解到西方相信他们已经赢得了对俄罗斯的胜利，他们的观点发生了变化。因为如果共产主义政权的垮台是西方的胜利，而不是像最初认为的那样，是一种自我强加的制度变革，那么就必须采取一些措施。人们过去和现在都不清楚这应该是什么。弗拉基米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普京利用这个空白向俄罗斯人民提出了一项可能的措施。诚然，他针对乌克兰的行动在俄罗斯并不太受欢迎。但与此同时，他利用了西方人普遍认为俄罗斯是准军事冲突中的失败者的感觉。这激怒了人们，并引发了前所未有的反西方怨恨情绪。这种怨恨并不一定会转化为好战的热情，但这种心理氛围使得今天的政权能够按照我们所经历的那样行事。西方将俄罗斯视为准军事冲突的失败者。这激怒了人们，并引发了前所未有的反西方怨恨情绪。这种怨恨并不一定会转化为好战的热情，但这种心理氛围使得今天的政权能够按照我们所经历的那样行事。西方将俄罗斯视为准军事冲突的失败者。这激怒了人们，并引发了前所未有的反西方怨恨情绪。这种怨恨并不一定会转化为好战的热情，但这种心理氛围使得今天的政权能够按照我们所经历的那样行事。</a:t>
            </a:r>
          </a:p>
          <a:p>
            <a:pPr algn="l"/>
            <a:r>
              <a:rPr lang="zh-CN" altLang="en-US" sz="700" b="0" i="0" dirty="0">
                <a:solidFill>
                  <a:srgbClr val="000000"/>
                </a:solidFill>
                <a:effectLst/>
                <a:latin typeface="Neue Haas Grotesk W05"/>
              </a:rPr>
              <a:t>因此，我们必须将这部歌剧理解为一部展示人民如何应对侵略战争的作品。该书和歌剧的情节是关于拿破仑进攻俄罗斯，被攻击的一方做出半被动的抵抗。俄罗斯在这场战争中并没有侵略性的场面，对于俄罗斯来说这是一场纯粹的防御性战争。</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1" dirty="0">
                <a:solidFill>
                  <a:srgbClr val="000000"/>
                </a:solidFill>
                <a:effectLst/>
                <a:highlight>
                  <a:srgbClr val="FFFF00"/>
                </a:highlight>
                <a:latin typeface="Neue Haas Grotesk W05"/>
              </a:rPr>
              <a:t>历史上有乌托邦吗？</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托尔斯泰是反乌托邦的！他坚信乌托邦是强加给人们的东西。他相信人有出生、生活和死亡</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否则就无话可说。如果你说得再多，那你就错了。他只用了数千页的篇幅来表达这个想法。</a:t>
            </a:r>
          </a:p>
          <a:p>
            <a:pPr algn="l"/>
            <a:endParaRPr lang="zh-CN" altLang="en-US" sz="700" b="0" i="0" dirty="0">
              <a:solidFill>
                <a:srgbClr val="000000"/>
              </a:solidFill>
              <a:effectLst/>
              <a:latin typeface="Neue Haas Grotesk W05"/>
            </a:endParaRPr>
          </a:p>
          <a:p>
            <a:pPr algn="l"/>
            <a:endParaRPr lang="zh-CN" altLang="en-US" sz="700" b="1" i="0" dirty="0">
              <a:solidFill>
                <a:srgbClr val="000000"/>
              </a:solidFill>
              <a:effectLst/>
              <a:latin typeface="Neue Haas Grotesk W05"/>
            </a:endParaRP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221270" cy="6848029"/>
          </a:xfrm>
          <a:prstGeom prst="rect">
            <a:avLst/>
          </a:prstGeom>
          <a:noFill/>
        </p:spPr>
        <p:txBody>
          <a:bodyPr wrap="square">
            <a:spAutoFit/>
          </a:bodyPr>
          <a:lstStyle/>
          <a:p>
            <a:pPr algn="l"/>
            <a:r>
              <a:rPr lang="zh-CN" altLang="en-US" sz="800" b="0" i="0" cap="all" dirty="0">
                <a:solidFill>
                  <a:srgbClr val="000000"/>
                </a:solidFill>
                <a:effectLst/>
                <a:latin typeface="Neue Haas Grotesk W05"/>
              </a:rPr>
              <a:t>无言结束</a:t>
            </a:r>
          </a:p>
          <a:p>
            <a:pPr algn="l"/>
            <a:r>
              <a:rPr lang="zh-CN" altLang="en-US" sz="800" b="0" i="0" u="sng" dirty="0">
                <a:solidFill>
                  <a:srgbClr val="000000"/>
                </a:solidFill>
                <a:effectLst/>
                <a:latin typeface="Neue Haas Grotesk W05"/>
                <a:hlinkClick r:id="rId2"/>
              </a:rPr>
              <a:t>弗拉基米尔</a:t>
            </a:r>
            <a:r>
              <a:rPr lang="en-US" altLang="zh-CN" sz="800" b="0" i="0" u="sng" dirty="0">
                <a:solidFill>
                  <a:srgbClr val="000000"/>
                </a:solidFill>
                <a:effectLst/>
                <a:latin typeface="Neue Haas Grotesk W05"/>
                <a:hlinkClick r:id="rId2"/>
              </a:rPr>
              <a:t>·</a:t>
            </a:r>
            <a:r>
              <a:rPr lang="zh-CN" altLang="en-US" sz="800" b="0" i="0" u="sng" dirty="0">
                <a:solidFill>
                  <a:srgbClr val="000000"/>
                </a:solidFill>
                <a:effectLst/>
                <a:latin typeface="Neue Haas Grotesk W05"/>
                <a:hlinkClick r:id="rId2"/>
              </a:rPr>
              <a:t>尤洛夫斯基</a:t>
            </a:r>
            <a:r>
              <a:rPr lang="zh-CN" altLang="en-US" sz="800" b="0" i="0" dirty="0">
                <a:solidFill>
                  <a:srgbClr val="000000"/>
                </a:solidFill>
                <a:effectLst/>
                <a:latin typeface="Neue Haas Grotesk W05"/>
              </a:rPr>
              <a:t>和</a:t>
            </a:r>
            <a:r>
              <a:rPr lang="zh-CN" altLang="en-US" sz="800" b="0" i="0" u="sng" dirty="0">
                <a:solidFill>
                  <a:srgbClr val="000000"/>
                </a:solidFill>
                <a:effectLst/>
                <a:latin typeface="Neue Haas Grotesk W05"/>
                <a:hlinkClick r:id="rId3"/>
              </a:rPr>
              <a:t>德米特里</a:t>
            </a:r>
            <a:r>
              <a:rPr lang="en-US" altLang="zh-CN" sz="800" b="0" i="0" u="sng" dirty="0">
                <a:solidFill>
                  <a:srgbClr val="000000"/>
                </a:solidFill>
                <a:effectLst/>
                <a:latin typeface="Neue Haas Grotesk W05"/>
                <a:hlinkClick r:id="rId3"/>
              </a:rPr>
              <a:t>·</a:t>
            </a:r>
            <a:r>
              <a:rPr lang="zh-CN" altLang="en-US" sz="800" b="0" i="0" u="sng" dirty="0">
                <a:solidFill>
                  <a:srgbClr val="000000"/>
                </a:solidFill>
                <a:effectLst/>
                <a:latin typeface="Neue Haas Grotesk W05"/>
                <a:hlinkClick r:id="rId3"/>
              </a:rPr>
              <a:t>切尔尼亚科夫</a:t>
            </a:r>
            <a:r>
              <a:rPr lang="zh-CN" altLang="en-US" sz="800" b="0" i="0" dirty="0">
                <a:solidFill>
                  <a:srgbClr val="000000"/>
                </a:solidFill>
                <a:effectLst/>
                <a:latin typeface="Neue Haas Grotesk W05"/>
              </a:rPr>
              <a:t>在歌剧</a:t>
            </a:r>
            <a:r>
              <a:rPr lang="en-US" altLang="zh-CN" sz="800" b="0" i="1" dirty="0">
                <a:solidFill>
                  <a:srgbClr val="000000"/>
                </a:solidFill>
                <a:effectLst/>
                <a:latin typeface="Neue Haas Grotesk W05"/>
              </a:rPr>
              <a:t>《</a:t>
            </a:r>
            <a:r>
              <a:rPr lang="zh-CN" altLang="en-US" sz="800" b="0" i="1" dirty="0">
                <a:solidFill>
                  <a:srgbClr val="000000"/>
                </a:solidFill>
                <a:effectLst/>
                <a:latin typeface="Neue Haas Grotesk W05"/>
              </a:rPr>
              <a:t>战争与和平</a:t>
            </a:r>
            <a:r>
              <a:rPr lang="en-US" altLang="zh-CN" sz="800" b="0" i="1" dirty="0">
                <a:solidFill>
                  <a:srgbClr val="000000"/>
                </a:solidFill>
                <a:effectLst/>
                <a:latin typeface="Neue Haas Grotesk W05"/>
              </a:rPr>
              <a:t>》</a:t>
            </a:r>
            <a:r>
              <a:rPr lang="zh-CN" altLang="en-US" sz="800" b="0" i="1" dirty="0">
                <a:solidFill>
                  <a:srgbClr val="000000"/>
                </a:solidFill>
                <a:effectLst/>
                <a:latin typeface="Neue Haas Grotesk W05"/>
              </a:rPr>
              <a:t>中回归了</a:t>
            </a:r>
            <a:r>
              <a:rPr lang="zh-CN" altLang="en-US" sz="800" b="0" i="0" u="sng" dirty="0">
                <a:solidFill>
                  <a:srgbClr val="000000"/>
                </a:solidFill>
                <a:effectLst/>
                <a:latin typeface="Neue Haas Grotesk W05"/>
                <a:hlinkClick r:id="rId4"/>
              </a:rPr>
              <a:t>谢尔盖</a:t>
            </a:r>
            <a:r>
              <a:rPr lang="en-US" altLang="zh-CN" sz="800" b="0" i="0" u="sng" dirty="0">
                <a:solidFill>
                  <a:srgbClr val="000000"/>
                </a:solidFill>
                <a:effectLst/>
                <a:latin typeface="Neue Haas Grotesk W05"/>
                <a:hlinkClick r:id="rId4"/>
              </a:rPr>
              <a:t>·</a:t>
            </a:r>
            <a:r>
              <a:rPr lang="zh-CN" altLang="en-US" sz="800" b="0" i="0" u="sng" dirty="0">
                <a:solidFill>
                  <a:srgbClr val="000000"/>
                </a:solidFill>
                <a:effectLst/>
                <a:latin typeface="Neue Haas Grotesk W05"/>
                <a:hlinkClick r:id="rId4"/>
              </a:rPr>
              <a:t>普罗科菲</a:t>
            </a:r>
            <a:r>
              <a:rPr lang="zh-CN" altLang="en-US" sz="800" b="0" i="0" dirty="0">
                <a:solidFill>
                  <a:srgbClr val="000000"/>
                </a:solidFill>
                <a:effectLst/>
                <a:latin typeface="Neue Haas Grotesk W05"/>
              </a:rPr>
              <a:t>耶夫的原版。</a:t>
            </a:r>
            <a:endParaRPr lang="en-US" altLang="zh-CN" sz="800" b="0" i="0" dirty="0">
              <a:solidFill>
                <a:srgbClr val="000000"/>
              </a:solidFill>
              <a:effectLst/>
              <a:latin typeface="Neue Haas Grotesk W05"/>
            </a:endParaRPr>
          </a:p>
          <a:p>
            <a:pPr algn="l"/>
            <a:endParaRPr lang="en-US" altLang="zh-CN" sz="800" dirty="0">
              <a:solidFill>
                <a:srgbClr val="000000"/>
              </a:solidFill>
              <a:latin typeface="Neue Haas Grotesk W05"/>
            </a:endParaRPr>
          </a:p>
          <a:p>
            <a:pPr algn="l"/>
            <a:r>
              <a:rPr lang="zh-CN" altLang="en-US" sz="700" b="0" i="1" dirty="0">
                <a:solidFill>
                  <a:srgbClr val="000000"/>
                </a:solidFill>
                <a:effectLst/>
                <a:latin typeface="Neue Haas Grotesk W05"/>
              </a:rPr>
              <a:t>博士 </a:t>
            </a:r>
            <a:r>
              <a:rPr lang="en-GB" sz="700" b="0" i="1" dirty="0">
                <a:solidFill>
                  <a:srgbClr val="000000"/>
                </a:solidFill>
                <a:effectLst/>
                <a:latin typeface="Neue Haas Grotesk W05"/>
              </a:rPr>
              <a:t>Ruth Renée </a:t>
            </a:r>
            <a:r>
              <a:rPr lang="en-GB" sz="700" b="0" i="1" dirty="0" err="1">
                <a:solidFill>
                  <a:srgbClr val="000000"/>
                </a:solidFill>
                <a:effectLst/>
                <a:latin typeface="Neue Haas Grotesk W05"/>
              </a:rPr>
              <a:t>Reif</a:t>
            </a:r>
            <a:r>
              <a:rPr lang="en-GB" sz="700" b="0" i="1" dirty="0">
                <a:solidFill>
                  <a:srgbClr val="000000"/>
                </a:solidFill>
                <a:effectLst/>
                <a:latin typeface="Neue Haas Grotesk W05"/>
              </a:rPr>
              <a:t> </a:t>
            </a:r>
            <a:r>
              <a:rPr lang="zh-CN" altLang="en-US" sz="700" b="0" i="1" dirty="0">
                <a:solidFill>
                  <a:srgbClr val="000000"/>
                </a:solidFill>
                <a:effectLst/>
                <a:latin typeface="Neue Haas Grotesk W05"/>
              </a:rPr>
              <a:t>在维也纳学习戏剧研究和艺术史，自 </a:t>
            </a:r>
            <a:r>
              <a:rPr lang="en-US" altLang="zh-CN" sz="700" b="0" i="1" dirty="0">
                <a:solidFill>
                  <a:srgbClr val="000000"/>
                </a:solidFill>
                <a:effectLst/>
                <a:latin typeface="Neue Haas Grotesk W05"/>
              </a:rPr>
              <a:t>1987 </a:t>
            </a:r>
            <a:r>
              <a:rPr lang="zh-CN" altLang="en-US" sz="700" b="0" i="1" dirty="0">
                <a:solidFill>
                  <a:srgbClr val="000000"/>
                </a:solidFill>
                <a:effectLst/>
                <a:latin typeface="Neue Haas Grotesk W05"/>
              </a:rPr>
              <a:t>年获得博士学位以来一直在慕尼黑担任自由记者和公关人员。她的出版物包括女高音卡兰</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阿姆斯特朗的传记、斯图加特爱乐乐团的历史肖像以及与音乐家、作家和哲学家的大量对话</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这在巴伐利亚国家歌剧院的出版物中也反复出现</a:t>
            </a:r>
            <a:endParaRPr lang="en-US" altLang="zh-CN" sz="700" b="0" i="1" dirty="0">
              <a:solidFill>
                <a:srgbClr val="000000"/>
              </a:solidFill>
              <a:effectLst/>
              <a:latin typeface="Neue Haas Grotesk W05"/>
            </a:endParaRPr>
          </a:p>
          <a:p>
            <a:pPr algn="l"/>
            <a:endParaRPr lang="en-US" altLang="zh-CN" sz="700" i="1" dirty="0">
              <a:solidFill>
                <a:srgbClr val="000000"/>
              </a:solidFill>
              <a:latin typeface="Neue Haas Grotesk W05"/>
            </a:endParaRPr>
          </a:p>
          <a:p>
            <a:pPr algn="l"/>
            <a:r>
              <a:rPr lang="zh-CN" altLang="en-US" sz="700" b="0" i="1" dirty="0">
                <a:solidFill>
                  <a:srgbClr val="000000"/>
                </a:solidFill>
                <a:effectLst/>
                <a:highlight>
                  <a:srgbClr val="FFFF00"/>
                </a:highlight>
                <a:latin typeface="Neue Haas Grotesk W05"/>
              </a:rPr>
              <a:t>大师尤洛夫斯基在谢尔盖</a:t>
            </a:r>
            <a:r>
              <a:rPr lang="en-US" altLang="zh-CN" sz="700" b="0" i="1" dirty="0">
                <a:solidFill>
                  <a:srgbClr val="000000"/>
                </a:solidFill>
                <a:effectLst/>
                <a:highlight>
                  <a:srgbClr val="FFFF00"/>
                </a:highlight>
                <a:latin typeface="Neue Haas Grotesk W05"/>
              </a:rPr>
              <a:t>·</a:t>
            </a:r>
            <a:r>
              <a:rPr lang="zh-CN" altLang="en-US" sz="700" b="0" i="1" dirty="0">
                <a:solidFill>
                  <a:srgbClr val="000000"/>
                </a:solidFill>
                <a:effectLst/>
                <a:highlight>
                  <a:srgbClr val="FFFF00"/>
                </a:highlight>
                <a:latin typeface="Neue Haas Grotesk W05"/>
              </a:rPr>
              <a:t>普罗科菲耶夫逝世周年纪念日在巴伐利亚国家歌剧院首演了震撼人心的歌剧史诗</a:t>
            </a:r>
            <a:r>
              <a:rPr lang="en-US" altLang="zh-CN" sz="700" b="0" i="1" dirty="0">
                <a:solidFill>
                  <a:srgbClr val="000000"/>
                </a:solidFill>
                <a:effectLst/>
                <a:highlight>
                  <a:srgbClr val="FFFF00"/>
                </a:highlight>
                <a:latin typeface="Neue Haas Grotesk W05"/>
              </a:rPr>
              <a:t>《</a:t>
            </a:r>
            <a:r>
              <a:rPr lang="zh-CN" altLang="en-US" sz="700" b="0" i="1" dirty="0">
                <a:solidFill>
                  <a:srgbClr val="000000"/>
                </a:solidFill>
                <a:effectLst/>
                <a:highlight>
                  <a:srgbClr val="FFFF00"/>
                </a:highlight>
                <a:latin typeface="Neue Haas Grotesk W05"/>
              </a:rPr>
              <a:t>战争与和平</a:t>
            </a:r>
            <a:r>
              <a:rPr lang="en-US" altLang="zh-CN" sz="700" b="0" i="1" dirty="0">
                <a:solidFill>
                  <a:srgbClr val="000000"/>
                </a:solidFill>
                <a:effectLst/>
                <a:highlight>
                  <a:srgbClr val="FFFF00"/>
                </a:highlight>
                <a:latin typeface="Neue Haas Grotesk W05"/>
              </a:rPr>
              <a:t>》</a:t>
            </a:r>
            <a:r>
              <a:rPr lang="zh-CN" altLang="en-US" sz="700" b="0" i="1" dirty="0">
                <a:solidFill>
                  <a:srgbClr val="000000"/>
                </a:solidFill>
                <a:effectLst/>
                <a:highlight>
                  <a:srgbClr val="FFFF00"/>
                </a:highlight>
                <a:latin typeface="Neue Haas Grotesk W05"/>
              </a:rPr>
              <a:t>。是什么促使了这个选择？</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最重要的是，我对普罗科菲耶夫的音乐和这首作品的热爱。它是</a:t>
            </a:r>
            <a:r>
              <a:rPr lang="en-US" altLang="zh-CN" sz="700" b="0" i="0" dirty="0">
                <a:solidFill>
                  <a:srgbClr val="000000"/>
                </a:solidFill>
                <a:effectLst/>
                <a:latin typeface="Neue Haas Grotesk W05"/>
              </a:rPr>
              <a:t>20</a:t>
            </a:r>
            <a:r>
              <a:rPr lang="zh-CN" altLang="en-US" sz="700" b="0" i="0" dirty="0">
                <a:solidFill>
                  <a:srgbClr val="000000"/>
                </a:solidFill>
                <a:effectLst/>
                <a:latin typeface="Neue Haas Grotesk W05"/>
              </a:rPr>
              <a:t>世纪最重要的音乐剧作品之一。此外，它从未在巴伐利亚国家歌剧院上演过。</a:t>
            </a:r>
          </a:p>
          <a:p>
            <a:pPr algn="l"/>
            <a:endParaRPr lang="en-US" altLang="zh-CN" sz="700" b="0" i="0" dirty="0">
              <a:solidFill>
                <a:srgbClr val="000000"/>
              </a:solidFill>
              <a:effectLst/>
              <a:latin typeface="Neue Haas Grotesk W05"/>
            </a:endParaRPr>
          </a:p>
          <a:p>
            <a:pPr algn="l"/>
            <a:r>
              <a:rPr lang="en-US" altLang="zh-CN" sz="700" b="0" i="1" dirty="0">
                <a:solidFill>
                  <a:srgbClr val="000000"/>
                </a:solidFill>
                <a:effectLst/>
                <a:highlight>
                  <a:srgbClr val="FFFF00"/>
                </a:highlight>
                <a:latin typeface="Neue Haas Grotesk W05"/>
              </a:rPr>
              <a:t>1941</a:t>
            </a:r>
            <a:r>
              <a:rPr lang="zh-CN" altLang="en-US" sz="700" b="0" i="1" dirty="0">
                <a:solidFill>
                  <a:srgbClr val="000000"/>
                </a:solidFill>
                <a:effectLst/>
                <a:highlight>
                  <a:srgbClr val="FFFF00"/>
                </a:highlight>
                <a:latin typeface="Neue Haas Grotesk W05"/>
              </a:rPr>
              <a:t>年德军入侵，给了普罗科菲耶夫将列夫</a:t>
            </a:r>
            <a:r>
              <a:rPr lang="en-US" altLang="zh-CN" sz="700" b="0" i="1" dirty="0">
                <a:solidFill>
                  <a:srgbClr val="000000"/>
                </a:solidFill>
                <a:effectLst/>
                <a:highlight>
                  <a:srgbClr val="FFFF00"/>
                </a:highlight>
                <a:latin typeface="Neue Haas Grotesk W05"/>
              </a:rPr>
              <a:t>·</a:t>
            </a:r>
            <a:r>
              <a:rPr lang="zh-CN" altLang="en-US" sz="700" b="0" i="1" dirty="0">
                <a:solidFill>
                  <a:srgbClr val="000000"/>
                </a:solidFill>
                <a:effectLst/>
                <a:highlight>
                  <a:srgbClr val="FFFF00"/>
                </a:highlight>
                <a:latin typeface="Neue Haas Grotesk W05"/>
              </a:rPr>
              <a:t>托尔斯泰的小说改编成歌剧的机会</a:t>
            </a:r>
            <a:r>
              <a:rPr lang="en-US" altLang="zh-CN" sz="700" b="0" i="1" dirty="0">
                <a:solidFill>
                  <a:srgbClr val="000000"/>
                </a:solidFill>
                <a:effectLst/>
                <a:highlight>
                  <a:srgbClr val="FFFF00"/>
                </a:highlight>
                <a:latin typeface="Neue Haas Grotesk W05"/>
              </a:rPr>
              <a:t>……</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普罗科菲耶夫的歌剧是他对托尔斯泰小说的诠释。它的标题意思是“战争与世界”或“战争与社会”。“我”这个词在古俄语中有两种拼写，托尔斯泰的选择是明确的。他的小说将战争与人类社会进行了对比。然而，普罗科菲耶夫在戏剧中的重音设置有所不同，因此该剧被清晰地分为和平部分和战争部分。</a:t>
            </a:r>
          </a:p>
          <a:p>
            <a:pPr algn="l"/>
            <a:endParaRPr lang="en-US" altLang="zh-CN" sz="700" b="0" i="0"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对于普罗科菲耶夫来说，</a:t>
            </a:r>
            <a:r>
              <a:rPr lang="en-US" altLang="zh-CN" sz="700" b="0" i="1" dirty="0">
                <a:solidFill>
                  <a:srgbClr val="000000"/>
                </a:solidFill>
                <a:effectLst/>
                <a:highlight>
                  <a:srgbClr val="FFFF00"/>
                </a:highlight>
                <a:latin typeface="Neue Haas Grotesk W05"/>
              </a:rPr>
              <a:t>1812 </a:t>
            </a:r>
            <a:r>
              <a:rPr lang="zh-CN" altLang="en-US" sz="700" b="0" i="1" dirty="0">
                <a:solidFill>
                  <a:srgbClr val="000000"/>
                </a:solidFill>
                <a:effectLst/>
                <a:highlight>
                  <a:srgbClr val="FFFF00"/>
                </a:highlight>
                <a:latin typeface="Neue Haas Grotesk W05"/>
              </a:rPr>
              <a:t>年卫国战争是了解他那个时代现实的一种方式。他的歌剧能否成为理解我们当今时代的一种方式？</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我几乎可以肯定，托尔斯泰的小说能够为当今看似绝望的局面指明一条出路。对于普罗科菲耶夫的歌剧来说，情况要复杂一些。</a:t>
            </a:r>
            <a:r>
              <a:rPr lang="en-US" altLang="zh-CN" sz="700" b="0" i="0" dirty="0">
                <a:solidFill>
                  <a:srgbClr val="000000"/>
                </a:solidFill>
                <a:effectLst/>
                <a:latin typeface="Neue Haas Grotesk W05"/>
              </a:rPr>
              <a:t>1930</a:t>
            </a:r>
            <a:r>
              <a:rPr lang="zh-CN" altLang="en-US" sz="700" b="0" i="0" dirty="0">
                <a:solidFill>
                  <a:srgbClr val="000000"/>
                </a:solidFill>
                <a:effectLst/>
                <a:latin typeface="Neue Haas Grotesk W05"/>
              </a:rPr>
              <a:t>年代回到苏联后，普罗科菲耶夫作为一名苏联作曲家，不得不屈服于当时盛行的国家意识形态。否则，他的作品将面临被禁的风险，最坏的情况下，他的自由甚至生命也会受到威胁。</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这对他的手术意味着什么？</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普罗科菲耶夫总是自己写剧本，现在他的第二任妻子米拉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门德尔森也加入进来，这并非巧合。她是莫斯科大学两位所谓“红色”教授的女儿，也是共产主义教育的成果。正是从他们的诗句中，尤其是在戏剧性的战争形象的合唱中，人们听到了与托尔斯泰无关的过分强调的爱国主义。</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如果没有米拉</a:t>
            </a:r>
            <a:r>
              <a:rPr lang="en-US" altLang="zh-CN" sz="700" b="0" i="1" dirty="0">
                <a:solidFill>
                  <a:srgbClr val="000000"/>
                </a:solidFill>
                <a:effectLst/>
                <a:highlight>
                  <a:srgbClr val="FFFF00"/>
                </a:highlight>
                <a:latin typeface="Neue Haas Grotesk W05"/>
              </a:rPr>
              <a:t>·</a:t>
            </a:r>
            <a:r>
              <a:rPr lang="zh-CN" altLang="en-US" sz="700" b="0" i="1" dirty="0">
                <a:solidFill>
                  <a:srgbClr val="000000"/>
                </a:solidFill>
                <a:effectLst/>
                <a:highlight>
                  <a:srgbClr val="FFFF00"/>
                </a:highlight>
                <a:latin typeface="Neue Haas Grotesk W05"/>
              </a:rPr>
              <a:t>门德尔森的支持，这部歌剧会有根本的不同吗？</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普罗科菲耶夫以他的音乐气质写下了一部相当抒情、亲密且非常人性化的作品。和平部分尤其代表了模仿柴可夫斯基的</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尤金</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奥涅金</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写抒情场景的现代尝试。他对托尔斯泰散文文本的设定是无可非议的。然而，添加的合唱歌曲往往存在问题，尤其是在第二部分。当然，这是为了赢得当权者的善意而采取的举措。但他们的作品也被打上了部分“苏联”的印记。</a:t>
            </a:r>
          </a:p>
          <a:p>
            <a:pPr algn="l"/>
            <a:endParaRPr lang="en-US" altLang="zh-CN" sz="700" b="0" i="0"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现在这部歌剧不时出现在西方剧目中。你是怎么处理的？</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其实，这个问题在之前的演出中就已经遇到过。然而今天，我们需要更加严格地削减开支。这是一个苦涩的讽刺，因为几年前当导演德米特里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切尔尼亚科夫和我第一次聚在一起谈论这部歌剧时，我们的第一个愿望就是完整地演出它。但 </a:t>
            </a:r>
            <a:r>
              <a:rPr lang="en-US" altLang="zh-CN" sz="700" b="0" i="0" dirty="0">
                <a:solidFill>
                  <a:srgbClr val="000000"/>
                </a:solidFill>
                <a:effectLst/>
                <a:latin typeface="Neue Haas Grotesk W05"/>
              </a:rPr>
              <a:t>2 </a:t>
            </a:r>
            <a:r>
              <a:rPr lang="zh-CN" altLang="en-US" sz="700" b="0" i="0" dirty="0">
                <a:solidFill>
                  <a:srgbClr val="000000"/>
                </a:solidFill>
                <a:effectLst/>
                <a:latin typeface="Neue Haas Grotesk W05"/>
              </a:rPr>
              <a:t>月 </a:t>
            </a:r>
            <a:r>
              <a:rPr lang="en-US" altLang="zh-CN" sz="700" b="0" i="0" dirty="0">
                <a:solidFill>
                  <a:srgbClr val="000000"/>
                </a:solidFill>
                <a:effectLst/>
                <a:latin typeface="Neue Haas Grotesk W05"/>
              </a:rPr>
              <a:t>24 </a:t>
            </a:r>
            <a:r>
              <a:rPr lang="zh-CN" altLang="en-US" sz="700" b="0" i="0" dirty="0">
                <a:solidFill>
                  <a:srgbClr val="000000"/>
                </a:solidFill>
                <a:effectLst/>
                <a:latin typeface="Neue Haas Grotesk W05"/>
              </a:rPr>
              <a:t>日战争爆发，我们都差点取消这个项目。切尔尼亚科夫对这种情况尤其感到绝望。</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你找到什么方法了？</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我们创建了一个以娜塔莎</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罗斯托娃、安德烈</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博尔孔斯基和皮埃尔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别祖霍夫为主角的版本，战争事件只是一个背景。在战争部分，所有画面都被严重删减，甚至有一张被完全省略。我们只保留了安德烈亲密的死亡场景。通过这种方式，我们可以提出歌剧中至今仍然困扰我们的永恒问题。总的来说，我可以说，通过我们的剪辑，我们正在回归普罗科菲耶夫的初稿。</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highlight>
                <a:srgbClr val="FFFF00"/>
              </a:highlight>
              <a:latin typeface="Neue Haas Grotesk W05"/>
            </a:endParaRPr>
          </a:p>
          <a:p>
            <a:pPr algn="l"/>
            <a:r>
              <a:rPr lang="zh-CN" altLang="en-US" sz="700" b="0" i="1" dirty="0">
                <a:solidFill>
                  <a:srgbClr val="000000"/>
                </a:solidFill>
                <a:effectLst/>
                <a:highlight>
                  <a:srgbClr val="FFFF00"/>
                </a:highlight>
                <a:latin typeface="Neue Haas Grotesk W05"/>
              </a:rPr>
              <a:t>这是两个晚上的版本吗？</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普罗科菲耶夫创作了这部歌剧的两个版本。第一版的第一部分（和平）于</a:t>
            </a:r>
            <a:r>
              <a:rPr lang="en-US" altLang="zh-CN" sz="700" b="0" i="0" dirty="0">
                <a:solidFill>
                  <a:srgbClr val="000000"/>
                </a:solidFill>
                <a:effectLst/>
                <a:latin typeface="Neue Haas Grotesk W05"/>
              </a:rPr>
              <a:t>1946</a:t>
            </a:r>
            <a:r>
              <a:rPr lang="zh-CN" altLang="en-US" sz="700" b="0" i="0" dirty="0">
                <a:solidFill>
                  <a:srgbClr val="000000"/>
                </a:solidFill>
                <a:effectLst/>
                <a:latin typeface="Neue Haas Grotesk W05"/>
              </a:rPr>
              <a:t>年在列宁格勒演出，第二部分（战争）于</a:t>
            </a:r>
            <a:r>
              <a:rPr lang="en-US" altLang="zh-CN" sz="700" b="0" i="0" dirty="0">
                <a:solidFill>
                  <a:srgbClr val="000000"/>
                </a:solidFill>
                <a:effectLst/>
                <a:latin typeface="Neue Haas Grotesk W05"/>
              </a:rPr>
              <a:t>1948</a:t>
            </a:r>
            <a:r>
              <a:rPr lang="zh-CN" altLang="en-US" sz="700" b="0" i="0" dirty="0">
                <a:solidFill>
                  <a:srgbClr val="000000"/>
                </a:solidFill>
                <a:effectLst/>
                <a:latin typeface="Neue Haas Grotesk W05"/>
              </a:rPr>
              <a:t>年在列宁格勒演出。随后该剧遭到严厉批评，主要是从意识形态角度，第一个版本被禁。普罗科菲耶夫后来准备了第二个版本，为此他给未来的指挥家和导演写了一封信，解释了如果要在一个晚上演出的话，歌剧的哪些场景可以省略。我们以这封信为目标。</a:t>
            </a:r>
          </a:p>
          <a:p>
            <a:pPr algn="l"/>
            <a:endParaRPr lang="zh-CN" altLang="en-US" sz="800" b="0" i="0" dirty="0">
              <a:solidFill>
                <a:srgbClr val="000000"/>
              </a:solidFill>
              <a:effectLst/>
              <a:latin typeface="Neue Haas Grotesk W05"/>
            </a:endParaRPr>
          </a:p>
        </p:txBody>
      </p:sp>
    </p:spTree>
    <p:extLst>
      <p:ext uri="{BB962C8B-B14F-4D97-AF65-F5344CB8AC3E}">
        <p14:creationId xmlns:p14="http://schemas.microsoft.com/office/powerpoint/2010/main" val="3214696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87464" y="96346"/>
            <a:ext cx="3442915" cy="6678751"/>
          </a:xfrm>
          <a:prstGeom prst="rect">
            <a:avLst/>
          </a:prstGeom>
          <a:noFill/>
        </p:spPr>
        <p:txBody>
          <a:bodyPr wrap="square">
            <a:spAutoFit/>
          </a:bodyPr>
          <a:lstStyle/>
          <a:p>
            <a:pPr algn="l"/>
            <a:r>
              <a:rPr lang="zh-CN" altLang="en-US" sz="700" b="0" i="1" dirty="0">
                <a:solidFill>
                  <a:srgbClr val="000000"/>
                </a:solidFill>
                <a:effectLst/>
                <a:highlight>
                  <a:srgbClr val="FFFF00"/>
                </a:highlight>
                <a:latin typeface="Neue Haas Grotesk W05"/>
              </a:rPr>
              <a:t>普罗科菲耶夫想“强调”由于威胁祖国的危险而在人民中发生的巨大变化。你能明白吗？</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只是部分。唯一在歌剧过程中真正发生很大变化的人是皮埃尔。普罗科菲耶夫坚持不改动托尔斯泰内心独白的文本。人们谈论他们的感受，但他们不采取行动，或者几乎从不采取行动。如果普罗科菲耶夫活得更久，肯定会制作第三个版本。你可以看出他对结局有多么的挣扎。</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1" dirty="0">
                <a:solidFill>
                  <a:srgbClr val="000000"/>
                </a:solidFill>
                <a:effectLst/>
                <a:highlight>
                  <a:srgbClr val="FFFF00"/>
                </a:highlight>
                <a:latin typeface="Neue Haas Grotesk W05"/>
              </a:rPr>
              <a:t>你选择了哪个结局？</a:t>
            </a:r>
            <a:endParaRPr lang="zh-CN" altLang="en-US" sz="700" b="0" i="0" dirty="0">
              <a:solidFill>
                <a:srgbClr val="000000"/>
              </a:solidFill>
              <a:effectLst/>
              <a:highlight>
                <a:srgbClr val="FFFF00"/>
              </a:highlight>
              <a:latin typeface="Neue Haas Grotesk W05"/>
            </a:endParaRPr>
          </a:p>
          <a:p>
            <a:pPr algn="l"/>
            <a:r>
              <a:rPr lang="zh-CN" altLang="en-US" sz="700" b="0" i="0" dirty="0">
                <a:solidFill>
                  <a:srgbClr val="000000"/>
                </a:solidFill>
                <a:effectLst/>
                <a:latin typeface="Neue Haas Grotesk W05"/>
              </a:rPr>
              <a:t>我们从第一个版本开始演奏</a:t>
            </a:r>
            <a:r>
              <a:rPr lang="en-GB" sz="700" b="0" i="0" dirty="0" err="1">
                <a:solidFill>
                  <a:srgbClr val="000000"/>
                </a:solidFill>
                <a:effectLst/>
                <a:latin typeface="Neue Haas Grotesk W05"/>
              </a:rPr>
              <a:t>Urschluss</a:t>
            </a:r>
            <a:r>
              <a:rPr lang="en-GB" sz="700" b="0" i="0" dirty="0">
                <a:solidFill>
                  <a:srgbClr val="000000"/>
                </a:solidFill>
                <a:effectLst/>
                <a:latin typeface="Neue Haas Grotesk W05"/>
              </a:rPr>
              <a:t>，</a:t>
            </a:r>
            <a:r>
              <a:rPr lang="zh-CN" altLang="en-US" sz="700" b="0" i="0" dirty="0">
                <a:solidFill>
                  <a:srgbClr val="000000"/>
                </a:solidFill>
                <a:effectLst/>
                <a:latin typeface="Neue Haas Grotesk W05"/>
              </a:rPr>
              <a:t>唯一的特点是最后我们没有合唱团，而是一个舞台管弦乐队（班达）。它由普罗科菲耶夫创作，作为最后副歌的华丽对位。当我向切尔尼亚科夫展示这个版本时，他告诉我，最好的歌剧无论如何都会以宏大的管弦乐后奏曲结束。所以我们选择了无言的结局。演唱的最后一句话将来自皮埃尔的独白，他在其中谈到需要了解所发生的事情。</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800" b="0" i="0" cap="all" dirty="0">
                <a:solidFill>
                  <a:srgbClr val="000000"/>
                </a:solidFill>
                <a:effectLst/>
                <a:latin typeface="Neue Haas Grotesk W05"/>
              </a:rPr>
              <a:t>“人们为什么要互相残杀？”</a:t>
            </a:r>
          </a:p>
          <a:p>
            <a:r>
              <a:rPr lang="zh-CN" altLang="en-US" sz="700" b="0" i="1" dirty="0">
                <a:solidFill>
                  <a:srgbClr val="000000"/>
                </a:solidFill>
                <a:effectLst/>
                <a:latin typeface="Neue Haas Grotesk W05"/>
              </a:rPr>
              <a:t>教授、博士 安德烈</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佐林 </a:t>
            </a:r>
            <a:r>
              <a:rPr lang="en-US" altLang="zh-CN" sz="700" b="0" i="1" dirty="0">
                <a:solidFill>
                  <a:srgbClr val="000000"/>
                </a:solidFill>
                <a:effectLst/>
                <a:latin typeface="Neue Haas Grotesk W05"/>
              </a:rPr>
              <a:t>(</a:t>
            </a:r>
            <a:r>
              <a:rPr lang="en-GB" sz="700" b="0" i="1" dirty="0">
                <a:solidFill>
                  <a:srgbClr val="000000"/>
                </a:solidFill>
                <a:effectLst/>
                <a:latin typeface="Neue Haas Grotesk W05"/>
              </a:rPr>
              <a:t>Andrei </a:t>
            </a:r>
            <a:r>
              <a:rPr lang="en-GB" sz="700" b="0" i="1" dirty="0" err="1">
                <a:solidFill>
                  <a:srgbClr val="000000"/>
                </a:solidFill>
                <a:effectLst/>
                <a:latin typeface="Neue Haas Grotesk W05"/>
              </a:rPr>
              <a:t>Zorin</a:t>
            </a:r>
            <a:r>
              <a:rPr lang="en-GB" sz="700" b="0" i="1" dirty="0">
                <a:solidFill>
                  <a:srgbClr val="000000"/>
                </a:solidFill>
                <a:effectLst/>
                <a:latin typeface="Neue Haas Grotesk W05"/>
              </a:rPr>
              <a:t>) </a:t>
            </a:r>
            <a:r>
              <a:rPr lang="zh-CN" altLang="en-US" sz="700" b="0" i="1" dirty="0">
                <a:solidFill>
                  <a:srgbClr val="000000"/>
                </a:solidFill>
                <a:effectLst/>
                <a:latin typeface="Neue Haas Grotesk W05"/>
              </a:rPr>
              <a:t>是牛津大学俄罗斯文学系主任（教授）。他的专业领域是欧洲背景下的俄罗斯文化和文学史，特别是 </a:t>
            </a:r>
            <a:r>
              <a:rPr lang="en-US" altLang="zh-CN" sz="700" b="0" i="1" dirty="0">
                <a:solidFill>
                  <a:srgbClr val="000000"/>
                </a:solidFill>
                <a:effectLst/>
                <a:latin typeface="Neue Haas Grotesk W05"/>
              </a:rPr>
              <a:t>18 </a:t>
            </a:r>
            <a:r>
              <a:rPr lang="zh-CN" altLang="en-US" sz="700" b="0" i="1" dirty="0">
                <a:solidFill>
                  <a:srgbClr val="000000"/>
                </a:solidFill>
                <a:effectLst/>
                <a:latin typeface="Neue Haas Grotesk W05"/>
              </a:rPr>
              <a:t>世纪和 </a:t>
            </a:r>
            <a:r>
              <a:rPr lang="en-US" altLang="zh-CN" sz="700" b="0" i="1" dirty="0">
                <a:solidFill>
                  <a:srgbClr val="000000"/>
                </a:solidFill>
                <a:effectLst/>
                <a:latin typeface="Neue Haas Grotesk W05"/>
              </a:rPr>
              <a:t>19 </a:t>
            </a:r>
            <a:r>
              <a:rPr lang="zh-CN" altLang="en-US" sz="700" b="0" i="1" dirty="0">
                <a:solidFill>
                  <a:srgbClr val="000000"/>
                </a:solidFill>
                <a:effectLst/>
                <a:latin typeface="Neue Haas Grotesk W05"/>
              </a:rPr>
              <a:t>世纪的俄罗斯文化和文学史。他曾担任哈佛大学、斯坦福大学、纽约大学和密歇根大学的客座教授。他最近出版了影响深远的列夫</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托尔斯泰传记。关键的生活（伦敦 </a:t>
            </a:r>
            <a:r>
              <a:rPr lang="en-US" altLang="zh-CN" sz="700" b="0" i="1" dirty="0">
                <a:solidFill>
                  <a:srgbClr val="000000"/>
                </a:solidFill>
                <a:effectLst/>
                <a:latin typeface="Neue Haas Grotesk W05"/>
              </a:rPr>
              <a:t>2020</a:t>
            </a:r>
            <a:r>
              <a:rPr lang="zh-CN" altLang="en-US" sz="700" b="0" i="1" dirty="0">
                <a:solidFill>
                  <a:srgbClr val="000000"/>
                </a:solidFill>
                <a:effectLst/>
                <a:latin typeface="Neue Haas Grotesk W05"/>
              </a:rPr>
              <a:t>）。他的其他出版物包括</a:t>
            </a:r>
            <a:r>
              <a:rPr lang="en-US" altLang="zh-CN" sz="700" b="0" i="1" dirty="0">
                <a:solidFill>
                  <a:srgbClr val="000000"/>
                </a:solidFill>
                <a:effectLst/>
                <a:latin typeface="Neue Haas Grotesk W05"/>
              </a:rPr>
              <a:t>《</a:t>
            </a:r>
            <a:r>
              <a:rPr lang="en-GB" sz="700" b="0" i="1" dirty="0">
                <a:solidFill>
                  <a:srgbClr val="000000"/>
                </a:solidFill>
                <a:effectLst/>
                <a:latin typeface="Neue Haas Grotesk W05"/>
              </a:rPr>
              <a:t>By Fables Alone》</a:t>
            </a:r>
            <a:r>
              <a:rPr lang="zh-CN" altLang="en-US" sz="700" b="0" i="1" dirty="0">
                <a:solidFill>
                  <a:srgbClr val="000000"/>
                </a:solidFill>
                <a:effectLst/>
                <a:latin typeface="Neue Haas Grotesk W05"/>
              </a:rPr>
              <a:t>一书以及专业杂志上的 </a:t>
            </a:r>
            <a:r>
              <a:rPr lang="en-US" altLang="zh-CN" sz="700" b="0" i="1" dirty="0">
                <a:solidFill>
                  <a:srgbClr val="000000"/>
                </a:solidFill>
                <a:effectLst/>
                <a:latin typeface="Neue Haas Grotesk W05"/>
              </a:rPr>
              <a:t>150 </a:t>
            </a:r>
            <a:r>
              <a:rPr lang="zh-CN" altLang="en-US" sz="700" b="0" i="1" dirty="0">
                <a:solidFill>
                  <a:srgbClr val="000000"/>
                </a:solidFill>
                <a:effectLst/>
                <a:latin typeface="Neue Haas Grotesk W05"/>
              </a:rPr>
              <a:t>多篇文章。十八世纪末至十九世纪初的俄罗斯文学和官方意识形态（波士顿，</a:t>
            </a:r>
            <a:r>
              <a:rPr lang="en-US" altLang="zh-CN" sz="700" b="0" i="1" dirty="0">
                <a:solidFill>
                  <a:srgbClr val="000000"/>
                </a:solidFill>
                <a:effectLst/>
                <a:latin typeface="Neue Haas Grotesk W05"/>
              </a:rPr>
              <a:t>2014 </a:t>
            </a:r>
            <a:r>
              <a:rPr lang="zh-CN" altLang="en-US" sz="700" b="0" i="1" dirty="0">
                <a:solidFill>
                  <a:srgbClr val="000000"/>
                </a:solidFill>
                <a:effectLst/>
                <a:latin typeface="Neue Haas Grotesk W05"/>
              </a:rPr>
              <a:t>年），</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欧洲边缘地区，</a:t>
            </a:r>
            <a:r>
              <a:rPr lang="en-US" altLang="zh-CN" sz="700" b="0" i="1" dirty="0">
                <a:solidFill>
                  <a:srgbClr val="000000"/>
                </a:solidFill>
                <a:effectLst/>
                <a:latin typeface="Neue Haas Grotesk W05"/>
              </a:rPr>
              <a:t>1762 </a:t>
            </a:r>
            <a:r>
              <a:rPr lang="zh-CN" altLang="en-US" sz="700" b="0" i="1" dirty="0">
                <a:solidFill>
                  <a:srgbClr val="000000"/>
                </a:solidFill>
                <a:effectLst/>
                <a:latin typeface="Neue Haas Grotesk W05"/>
              </a:rPr>
              <a:t>年至 </a:t>
            </a:r>
            <a:r>
              <a:rPr lang="en-US" altLang="zh-CN" sz="700" b="0" i="1" dirty="0">
                <a:solidFill>
                  <a:srgbClr val="000000"/>
                </a:solidFill>
                <a:effectLst/>
                <a:latin typeface="Neue Haas Grotesk W05"/>
              </a:rPr>
              <a:t>1825 </a:t>
            </a:r>
            <a:r>
              <a:rPr lang="zh-CN" altLang="en-US" sz="700" b="0" i="1" dirty="0">
                <a:solidFill>
                  <a:srgbClr val="000000"/>
                </a:solidFill>
                <a:effectLst/>
                <a:latin typeface="Neue Haas Grotesk W05"/>
              </a:rPr>
              <a:t>年</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。俄罗斯精英的自我发明（与 </a:t>
            </a:r>
            <a:r>
              <a:rPr lang="en-GB" sz="700" b="0" i="1" dirty="0">
                <a:solidFill>
                  <a:srgbClr val="000000"/>
                </a:solidFill>
                <a:effectLst/>
                <a:latin typeface="Neue Haas Grotesk W05"/>
              </a:rPr>
              <a:t>Andreas </a:t>
            </a:r>
            <a:r>
              <a:rPr lang="en-GB" sz="700" b="0" i="1" dirty="0" err="1">
                <a:solidFill>
                  <a:srgbClr val="000000"/>
                </a:solidFill>
                <a:effectLst/>
                <a:latin typeface="Neue Haas Grotesk W05"/>
              </a:rPr>
              <a:t>Schönle</a:t>
            </a:r>
            <a:r>
              <a:rPr lang="en-GB" sz="700" b="0" i="1" dirty="0">
                <a:solidFill>
                  <a:srgbClr val="000000"/>
                </a:solidFill>
                <a:effectLst/>
                <a:latin typeface="Neue Haas Grotesk W05"/>
              </a:rPr>
              <a:t> </a:t>
            </a:r>
            <a:r>
              <a:rPr lang="zh-CN" altLang="en-US" sz="700" b="0" i="1" dirty="0">
                <a:solidFill>
                  <a:srgbClr val="000000"/>
                </a:solidFill>
                <a:effectLst/>
                <a:latin typeface="Neue Haas Grotesk W05"/>
              </a:rPr>
              <a:t>合着，</a:t>
            </a:r>
            <a:r>
              <a:rPr lang="en-GB" sz="700" b="0" i="1" dirty="0">
                <a:solidFill>
                  <a:srgbClr val="000000"/>
                </a:solidFill>
                <a:effectLst/>
                <a:latin typeface="Neue Haas Grotesk W05"/>
              </a:rPr>
              <a:t>DeKalb 2018），</a:t>
            </a:r>
            <a:r>
              <a:rPr lang="zh-CN" altLang="en-US" sz="700" b="0" i="1" dirty="0">
                <a:solidFill>
                  <a:srgbClr val="000000"/>
                </a:solidFill>
                <a:effectLst/>
                <a:latin typeface="Neue Haas Grotesk W05"/>
              </a:rPr>
              <a:t>英雄的出现。</a:t>
            </a:r>
            <a:r>
              <a:rPr lang="en-US" altLang="zh-CN" sz="700" b="0" i="1" dirty="0">
                <a:solidFill>
                  <a:srgbClr val="000000"/>
                </a:solidFill>
                <a:effectLst/>
                <a:latin typeface="Neue Haas Grotesk W05"/>
              </a:rPr>
              <a:t>1800 </a:t>
            </a:r>
            <a:r>
              <a:rPr lang="zh-CN" altLang="en-US" sz="700" b="0" i="1" dirty="0">
                <a:solidFill>
                  <a:srgbClr val="000000"/>
                </a:solidFill>
                <a:effectLst/>
                <a:latin typeface="Neue Haas Grotesk W05"/>
              </a:rPr>
              <a:t>年左右俄罗斯的浪漫爱情故事（牛津，</a:t>
            </a:r>
            <a:r>
              <a:rPr lang="en-US" altLang="zh-CN" sz="700" b="0" i="1" dirty="0">
                <a:solidFill>
                  <a:srgbClr val="000000"/>
                </a:solidFill>
                <a:effectLst/>
                <a:latin typeface="Neue Haas Grotesk W05"/>
              </a:rPr>
              <a:t>2023 </a:t>
            </a:r>
            <a:r>
              <a:rPr lang="zh-CN" altLang="en-US" sz="700" b="0" i="1" dirty="0">
                <a:solidFill>
                  <a:srgbClr val="000000"/>
                </a:solidFill>
                <a:effectLst/>
                <a:latin typeface="Neue Haas Grotesk W05"/>
              </a:rPr>
              <a:t>年，出版中）。</a:t>
            </a:r>
            <a:endParaRPr lang="en-US" altLang="zh-CN" sz="700" b="0" i="1" dirty="0">
              <a:solidFill>
                <a:srgbClr val="000000"/>
              </a:solidFill>
              <a:effectLst/>
              <a:latin typeface="Neue Haas Grotesk W05"/>
            </a:endParaRPr>
          </a:p>
          <a:p>
            <a:endParaRPr lang="en-US" altLang="zh-CN" sz="700" dirty="0">
              <a:solidFill>
                <a:srgbClr val="000000"/>
              </a:solidFill>
              <a:latin typeface="Neue Haas Grotesk W05"/>
            </a:endParaRPr>
          </a:p>
          <a:p>
            <a:pPr algn="l"/>
            <a:r>
              <a:rPr lang="zh-CN" altLang="en-US" sz="700" b="0" i="0" dirty="0">
                <a:solidFill>
                  <a:srgbClr val="000000"/>
                </a:solidFill>
                <a:effectLst/>
                <a:latin typeface="Neue Haas Grotesk W05"/>
              </a:rPr>
              <a:t>不仅是列夫</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托尔斯泰的众多崇拜者，就连文学学者有时也很难调和他的两张面孔：参加过高加索殖民战争和克里米亚战役的年轻炮兵军官，俄罗斯文学中最著名的小说的作者关于“人民战争”的观点与白发和平主义者毫无相似之处，后者将服兵役视为人类历史上最大的罪恶，并拒绝将人类划分为民族和种族。那些受这种认知失调困扰的人通常会谈到“矛盾”，甚至谈到“两个托尔斯泰”的存在，每个人都可以从中选择自己最喜欢的一个。</a:t>
            </a:r>
          </a:p>
          <a:p>
            <a:pPr algn="l"/>
            <a:r>
              <a:rPr lang="zh-CN" altLang="en-US" sz="700" b="0" i="0" dirty="0">
                <a:solidFill>
                  <a:srgbClr val="000000"/>
                </a:solidFill>
                <a:effectLst/>
                <a:latin typeface="Neue Haas Grotesk W05"/>
              </a:rPr>
              <a:t>在苏联，托尔斯泰被官方认定为经典。当然，国家宣传强调战争与和平的爱国主义成分</a:t>
            </a:r>
            <a:r>
              <a:rPr lang="zh-CN" altLang="en-US" sz="700" b="0" i="1" dirty="0">
                <a:solidFill>
                  <a:srgbClr val="000000"/>
                </a:solidFill>
                <a:effectLst/>
                <a:latin typeface="Neue Haas Grotesk W05"/>
              </a:rPr>
              <a:t>，强调</a:t>
            </a:r>
            <a:r>
              <a:rPr lang="zh-CN" altLang="en-US" sz="700" b="0" i="0" dirty="0">
                <a:solidFill>
                  <a:srgbClr val="000000"/>
                </a:solidFill>
                <a:effectLst/>
                <a:latin typeface="Neue Haas Grotesk W05"/>
              </a:rPr>
              <a:t>人民抵抗侵略者的英雄主义。在与希特勒的战争期间，</a:t>
            </a:r>
            <a:r>
              <a:rPr lang="en-US" altLang="zh-CN" sz="700" b="0" i="0" dirty="0">
                <a:solidFill>
                  <a:srgbClr val="000000"/>
                </a:solidFill>
                <a:effectLst/>
                <a:latin typeface="Neue Haas Grotesk W05"/>
              </a:rPr>
              <a:t>1812 </a:t>
            </a:r>
            <a:r>
              <a:rPr lang="zh-CN" altLang="en-US" sz="700" b="0" i="0" dirty="0">
                <a:solidFill>
                  <a:srgbClr val="000000"/>
                </a:solidFill>
                <a:effectLst/>
                <a:latin typeface="Neue Haas Grotesk W05"/>
              </a:rPr>
              <a:t>年的战争成为历史相似的重要来源，而小说达到了最重要的俄语书籍的地位。托尔斯泰的和平主义观点应该被遗忘，或者最多被视为一个头脑简单的天才的妄想，最坏的情况下被视为老年痴呆症的表现。谢尔盖</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普罗科菲耶夫的歌剧在作曲家生前不允许演出，但逐渐成为托尔斯泰爱国军国主义诠释的标志之一。在普京统治下的俄罗斯，这种对待托尔斯泰遗产的态度已经呈现出一种怪诞的特征。战争爆发几个月后，国家最高层做出决定，庆祝这位作家的 </a:t>
            </a:r>
            <a:r>
              <a:rPr lang="en-US" altLang="zh-CN" sz="700" b="0" i="0" dirty="0">
                <a:solidFill>
                  <a:srgbClr val="000000"/>
                </a:solidFill>
                <a:effectLst/>
                <a:latin typeface="Neue Haas Grotesk W05"/>
              </a:rPr>
              <a:t>200 </a:t>
            </a:r>
            <a:r>
              <a:rPr lang="zh-CN" altLang="en-US" sz="700" b="0" i="0" dirty="0">
                <a:solidFill>
                  <a:srgbClr val="000000"/>
                </a:solidFill>
                <a:effectLst/>
                <a:latin typeface="Neue Haas Grotesk W05"/>
              </a:rPr>
              <a:t>岁生日。目前正在对在社交媒体上引用他的反战文章的博主采取法律行动。</a:t>
            </a:r>
          </a:p>
          <a:p>
            <a:endParaRPr lang="en-US" altLang="zh-CN" sz="700" dirty="0">
              <a:solidFill>
                <a:srgbClr val="000000"/>
              </a:solidFill>
              <a:latin typeface="Neue Haas Grotesk W05"/>
            </a:endParaRPr>
          </a:p>
          <a:p>
            <a:pPr algn="l"/>
            <a:r>
              <a:rPr lang="zh-CN" altLang="en-US" sz="700" b="0" i="0" dirty="0">
                <a:solidFill>
                  <a:srgbClr val="000000"/>
                </a:solidFill>
                <a:effectLst/>
                <a:latin typeface="Neue Haas Grotesk W05"/>
              </a:rPr>
              <a:t>暴力是人性的一部分</a:t>
            </a:r>
          </a:p>
          <a:p>
            <a:pPr algn="l"/>
            <a:r>
              <a:rPr lang="zh-CN" altLang="en-US" sz="700" b="0" i="0" dirty="0">
                <a:solidFill>
                  <a:srgbClr val="000000"/>
                </a:solidFill>
                <a:effectLst/>
                <a:latin typeface="Neue Haas Grotesk W05"/>
              </a:rPr>
              <a:t>用美国学者理查德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古斯塔夫森的话来说，托尔斯泰总是“从经验到形象，从形象到思想”。理解</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战争与和平</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就是在小说中看到托尔斯泰不以暴力抵抗邪恶的哲学思想的萌芽，如果没有托尔斯泰对暴力作为人类</a:t>
            </a:r>
            <a:r>
              <a:rPr lang="zh-CN" altLang="en-US" sz="700" b="0" i="1" dirty="0">
                <a:solidFill>
                  <a:srgbClr val="000000"/>
                </a:solidFill>
                <a:effectLst/>
                <a:latin typeface="Neue Haas Grotesk W05"/>
              </a:rPr>
              <a:t>存在</a:t>
            </a:r>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战争、谋杀和死亡一直让托尔斯泰着迷。二十二岁时，他自愿参加了在高加索地区作战的军队，几十年来，帝国一直试图镇压山地部落的武装抵抗。在</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攻击</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的草稿中</a:t>
            </a:r>
            <a:r>
              <a:rPr lang="zh-CN" altLang="en-US" sz="700" b="0" i="1" dirty="0">
                <a:solidFill>
                  <a:srgbClr val="000000"/>
                </a:solidFill>
                <a:effectLst/>
                <a:latin typeface="Neue Haas Grotesk W05"/>
              </a:rPr>
              <a:t>，</a:t>
            </a:r>
            <a:r>
              <a:rPr lang="zh-CN" altLang="en-US" sz="700" b="0" i="0" dirty="0">
                <a:solidFill>
                  <a:srgbClr val="000000"/>
                </a:solidFill>
                <a:effectLst/>
                <a:latin typeface="Neue Haas Grotesk W05"/>
              </a:rPr>
              <a:t>在他在军队期间写的第一个故事中，一位中年军官问叙述者，“那么你想看到人们被杀吗？”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这正是我想看到的，”他回答道，“怎么可能？一个对另一个人没有怨恨的人，抓住并杀死他，为什么？”在最后的文本中，托尔斯泰留下了问题，但删除了答案</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故事的整个情节毫无悬念。人们为何互相残杀这个问题对托尔斯泰来说是无解的，没有战争经历的他也无法认真回答这个问题。与高加索高地人的对抗对他来说还不够。克里米亚战争（</a:t>
            </a:r>
            <a:r>
              <a:rPr lang="en-US" altLang="zh-CN" sz="700" b="0" i="0" dirty="0">
                <a:solidFill>
                  <a:srgbClr val="000000"/>
                </a:solidFill>
                <a:effectLst/>
                <a:latin typeface="Neue Haas Grotesk W05"/>
              </a:rPr>
              <a:t>1853-56</a:t>
            </a:r>
            <a:r>
              <a:rPr lang="zh-CN" altLang="en-US" sz="700" b="0" i="0" dirty="0">
                <a:solidFill>
                  <a:srgbClr val="000000"/>
                </a:solidFill>
                <a:effectLst/>
                <a:latin typeface="Neue Haas Grotesk W05"/>
              </a:rPr>
              <a:t>）爆发后，他写了一篇关于他转入军队的经历。</a:t>
            </a:r>
          </a:p>
          <a:p>
            <a:pPr algn="l"/>
            <a:r>
              <a:rPr lang="zh-CN" altLang="en-US" sz="700" b="0" i="0" dirty="0">
                <a:solidFill>
                  <a:srgbClr val="000000"/>
                </a:solidFill>
                <a:effectLst/>
                <a:latin typeface="Neue Haas Grotesk W05"/>
              </a:rPr>
              <a:t>托尔斯泰是一名炮兵。火炮作为决定战斗结果的最强大武器的出现</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后来被称为“战神”</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从根本上改变了战争。几千年的面对面战斗传统已经成为过去。现在，他们在没有见到敌人的情况下就将其处死。托尔斯泰不止一次目睹炮火将他身边的战士撕成碎片。有一次，在高加索地区，一颗子弹飞向托尔斯泰，击中了他站在旁边的大炮的轮子，所幸没有爆炸。他也许是世界文学中第一个将大屠杀的例行公事视为一种司空见惯、甚至并不特别可怕的经历来思考和写作的作家。</a:t>
            </a:r>
          </a:p>
          <a:p>
            <a:pPr algn="l"/>
            <a:r>
              <a:rPr lang="zh-CN" altLang="en-US" sz="700" b="0" i="0" dirty="0">
                <a:solidFill>
                  <a:srgbClr val="000000"/>
                </a:solidFill>
                <a:effectLst/>
                <a:latin typeface="Neue Haas Grotesk W05"/>
              </a:rPr>
              <a:t>在战争年代，人们热切地阅读</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来检验自己。他们可能对自己说：</a:t>
            </a:r>
            <a:endParaRPr lang="en-US" altLang="zh-CN" sz="700" dirty="0">
              <a:solidFill>
                <a:srgbClr val="000000"/>
              </a:solidFill>
              <a:latin typeface="Neue Haas Grotesk W05"/>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402663" y="86916"/>
            <a:ext cx="3371847" cy="6986528"/>
          </a:xfrm>
          <a:prstGeom prst="rect">
            <a:avLst/>
          </a:prstGeom>
          <a:noFill/>
        </p:spPr>
        <p:txBody>
          <a:bodyPr wrap="square">
            <a:spAutoFit/>
          </a:bodyPr>
          <a:lstStyle/>
          <a:p>
            <a:pPr algn="l"/>
            <a:r>
              <a:rPr lang="zh-CN" altLang="en-US" sz="700" b="0" i="0" dirty="0">
                <a:solidFill>
                  <a:srgbClr val="000000"/>
                </a:solidFill>
                <a:effectLst/>
                <a:latin typeface="Neue Haas Grotesk W05"/>
              </a:rPr>
              <a:t>我也有同样的感觉。它就是这样儿的。作家兼文学评论家莉迪亚</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金兹堡在她</a:t>
            </a:r>
            <a:r>
              <a:rPr lang="zh-CN" altLang="en-US" sz="700" b="0" i="1" dirty="0">
                <a:solidFill>
                  <a:srgbClr val="000000"/>
                </a:solidFill>
                <a:effectLst/>
                <a:latin typeface="Neue Haas Grotesk W05"/>
              </a:rPr>
              <a:t>关于封锁者的回忆录</a:t>
            </a:r>
            <a:r>
              <a:rPr lang="zh-CN" altLang="en-US" sz="700" b="0" i="0" dirty="0">
                <a:solidFill>
                  <a:srgbClr val="000000"/>
                </a:solidFill>
                <a:effectLst/>
                <a:latin typeface="Neue Haas Grotesk W05"/>
              </a:rPr>
              <a:t>中回忆道，任何只会读书的人都会在</a:t>
            </a:r>
            <a:r>
              <a:rPr lang="zh-CN" altLang="en-US" sz="700" b="0" i="1" dirty="0">
                <a:solidFill>
                  <a:srgbClr val="000000"/>
                </a:solidFill>
                <a:effectLst/>
                <a:latin typeface="Neue Haas Grotesk W05"/>
              </a:rPr>
              <a:t>被围困的列宁格勒读</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 </a:t>
            </a:r>
            <a:r>
              <a:rPr lang="zh-CN" altLang="en-US" sz="700" b="0" i="1" dirty="0">
                <a:solidFill>
                  <a:srgbClr val="000000"/>
                </a:solidFill>
                <a:effectLst/>
                <a:latin typeface="Neue Haas Grotesk W05"/>
              </a:rPr>
              <a:t>。</a:t>
            </a:r>
            <a:r>
              <a:rPr lang="zh-CN" altLang="en-US" sz="700" b="0" i="0" dirty="0">
                <a:solidFill>
                  <a:srgbClr val="000000"/>
                </a:solidFill>
                <a:effectLst/>
                <a:latin typeface="Neue Haas Grotesk W05"/>
              </a:rPr>
              <a:t>托尔斯泰最重要的心理学发现是，如果人不将自己的人格与社会分开，并接受社会的规范，甚至阻止自我保护本能等基本冲动，那么他就能够平静地面对自己的死亡和他人的死亡。托尔斯泰认为，这是英雄主义和残忍的共同根源。</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latin typeface="Neue Haas Grotesk W05"/>
              </a:rPr>
              <a:t>然而，如果社会规范扎根于人类生命的循环之中，那么它们就是合理的。对托尔斯泰来说，只有与他所居住的土地密不可分的人，他以土地的果实为食，他死后将躺在其中的人，才过着他的自然生活。因此，对于这样的人来说，保卫国家有着内在的动机，即使这涉及暴力。在这方面，与高地人天生的勇气相比，俄罗斯士兵的英雄主义在道德上是有缺陷的，高地人不需要为他们愿意杀戮和死亡寻求解释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他们保卫自己的生物环境免受陌生人的侵害。托尔斯泰的另一个“高加索”故事</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砍伐森林</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这是关于现在被称为“生态灭绝”的事情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俄罗斯军队系统地清除和焚烧森林，高地人从森林中向俄罗斯驻军开火。半个世纪后，托尔斯泰在他最后完成的故事</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哈吉</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穆拉特</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中写道，</a:t>
            </a:r>
            <a:r>
              <a:rPr lang="zh-CN" altLang="en-US" sz="700" b="0" i="0" dirty="0">
                <a:solidFill>
                  <a:srgbClr val="000000"/>
                </a:solidFill>
                <a:effectLst/>
                <a:latin typeface="Neue Haas Grotesk W05"/>
              </a:rPr>
              <a:t>车臣人对俄罗斯征服者的“荒唐残忍”感到“厌恶、厌恶和困惑”。对于高地人来说，消灭“这些生物”是一种自我保护的本能，“就像消灭老鼠、毒蜘蛛和狼的愿望一样自然”。</a:t>
            </a:r>
          </a:p>
          <a:p>
            <a:pPr algn="l"/>
            <a:r>
              <a:rPr lang="zh-CN" altLang="en-US" sz="700" b="0" i="0" dirty="0">
                <a:solidFill>
                  <a:srgbClr val="000000"/>
                </a:solidFill>
                <a:effectLst/>
                <a:latin typeface="Neue Haas Grotesk W05"/>
              </a:rPr>
              <a:t>然而，对于年轻的托尔斯泰来说，士兵可以通过履行他们所理解的职责来获得部分救赎。另一种情况是人们能够质疑正在发生的事情的意义，或者更确切地说：无法不质疑它。任何想知道人们为何互相残杀的人都必须要么谴责这种杀戮，要么为其辩护。</a:t>
            </a:r>
            <a:r>
              <a:rPr lang="zh-CN" altLang="en-US" sz="700" b="0" i="1" dirty="0">
                <a:solidFill>
                  <a:srgbClr val="000000"/>
                </a:solidFill>
                <a:effectLst/>
                <a:latin typeface="Neue Haas Grotesk W05"/>
              </a:rPr>
              <a:t>在故事</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攻击</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的草稿中，托尔斯泰承认，他“更感兴趣的是了解一名士兵如何以及在什么情绪下杀死另一名士兵，而不是奥斯特里茨战役或博罗季诺战役中的部队编队”。在</a:t>
            </a:r>
            <a:r>
              <a:rPr lang="zh-CN" altLang="en-US" sz="700" b="0" i="1" dirty="0">
                <a:solidFill>
                  <a:srgbClr val="000000"/>
                </a:solidFill>
                <a:effectLst/>
                <a:latin typeface="Neue Haas Grotesk W05"/>
              </a:rPr>
              <a:t>战争与和平中</a:t>
            </a:r>
            <a:r>
              <a:rPr lang="zh-CN" altLang="en-US" sz="700" b="0" i="0" dirty="0">
                <a:solidFill>
                  <a:srgbClr val="000000"/>
                </a:solidFill>
                <a:effectLst/>
                <a:latin typeface="Neue Haas Grotesk W05"/>
              </a:rPr>
              <a:t>他描述了</a:t>
            </a:r>
            <a:r>
              <a:rPr lang="en-US" altLang="zh-CN" sz="700" b="0" i="0" dirty="0">
                <a:solidFill>
                  <a:srgbClr val="000000"/>
                </a:solidFill>
                <a:effectLst/>
                <a:latin typeface="Neue Haas Grotesk W05"/>
              </a:rPr>
              <a:t>19</a:t>
            </a:r>
            <a:r>
              <a:rPr lang="zh-CN" altLang="en-US" sz="700" b="0" i="0" dirty="0">
                <a:solidFill>
                  <a:srgbClr val="000000"/>
                </a:solidFill>
                <a:effectLst/>
                <a:latin typeface="Neue Haas Grotesk W05"/>
              </a:rPr>
              <a:t>世纪的这些伟大战役，结合了参与者的感受和思想，分析了军队的部署，解释了一般的战争哲学。</a:t>
            </a:r>
          </a:p>
          <a:p>
            <a:pPr algn="l"/>
            <a:r>
              <a:rPr lang="zh-CN" altLang="en-US" sz="700" b="0" i="0" dirty="0">
                <a:solidFill>
                  <a:srgbClr val="000000"/>
                </a:solidFill>
                <a:effectLst/>
                <a:latin typeface="Neue Haas Grotesk W05"/>
              </a:rPr>
              <a:t>以惨败告终的奥斯特里茨战役是俄军在异国他乡进行的。诚实勇敢地履行职责的士兵和军官相信他们必须为皇帝的盟友而死。但他们感觉不到与他们负责防守的地面有任何物理联系，在这一点上他们与面对他们的法国人没有太大不同。另一方面，在博罗季诺战役中，俄罗斯人就像高加索山脉的车臣人一样，正在保卫自己的自然世界免受入侵者的侵害，因此他们的英雄主义不仅仅是一种社交技能，而是一种本能的、有机的反应应对外来势力的入侵。</a:t>
            </a:r>
          </a:p>
          <a:p>
            <a:pPr algn="l"/>
            <a:endParaRPr lang="en-US" altLang="zh-CN" sz="700" b="0" i="0" dirty="0">
              <a:solidFill>
                <a:srgbClr val="000000"/>
              </a:solidFill>
              <a:effectLst/>
              <a:latin typeface="Neue Haas Grotesk W05"/>
            </a:endParaRPr>
          </a:p>
          <a:p>
            <a:pPr algn="l"/>
            <a:r>
              <a:rPr lang="zh-CN" altLang="en-US" sz="700" b="0" i="0" dirty="0">
                <a:solidFill>
                  <a:srgbClr val="000000"/>
                </a:solidFill>
                <a:effectLst/>
                <a:highlight>
                  <a:srgbClr val="FFFF00"/>
                </a:highlight>
                <a:latin typeface="Neue Haas Grotesk W05"/>
              </a:rPr>
              <a:t>暴力是绝对的邪恶</a:t>
            </a:r>
          </a:p>
          <a:p>
            <a:pPr algn="l"/>
            <a:r>
              <a:rPr lang="zh-CN" altLang="en-US" sz="700" b="0" i="0" dirty="0">
                <a:solidFill>
                  <a:srgbClr val="000000"/>
                </a:solidFill>
                <a:effectLst/>
                <a:latin typeface="Neue Haas Grotesk W05"/>
              </a:rPr>
              <a:t>根据托尔斯泰的历史理论，一场战役乃至整个战争的胜负，不是由将军和指挥官的计划决定的，而是由每个士兵的决心决定的。博罗季诺战场上的俄罗斯军队充满了“潜在的爱国主义”。通过在这个公式中经常使用法语单词（“</a:t>
            </a:r>
            <a:r>
              <a:rPr lang="en-GB" sz="700" b="0" i="0" dirty="0" err="1">
                <a:solidFill>
                  <a:srgbClr val="000000"/>
                </a:solidFill>
                <a:effectLst/>
                <a:latin typeface="Neue Haas Grotesk W05"/>
              </a:rPr>
              <a:t>latente</a:t>
            </a:r>
            <a:r>
              <a:rPr lang="en-GB" sz="700" b="0" i="0" dirty="0">
                <a:solidFill>
                  <a:srgbClr val="000000"/>
                </a:solidFill>
                <a:effectLst/>
                <a:latin typeface="Neue Haas Grotesk W05"/>
              </a:rPr>
              <a:t>”），</a:t>
            </a:r>
            <a:r>
              <a:rPr lang="zh-CN" altLang="en-US" sz="700" b="0" i="0" dirty="0">
                <a:solidFill>
                  <a:srgbClr val="000000"/>
                </a:solidFill>
                <a:effectLst/>
                <a:latin typeface="Neue Haas Grotesk W05"/>
              </a:rPr>
              <a:t>托尔斯泰不仅强调了他对</a:t>
            </a:r>
            <a:r>
              <a:rPr lang="en-US" altLang="zh-CN" sz="700" b="0" i="0" dirty="0">
                <a:solidFill>
                  <a:srgbClr val="000000"/>
                </a:solidFill>
                <a:effectLst/>
                <a:latin typeface="Neue Haas Grotesk W05"/>
              </a:rPr>
              <a:t>19</a:t>
            </a:r>
            <a:r>
              <a:rPr lang="zh-CN" altLang="en-US" sz="700" b="0" i="0" dirty="0">
                <a:solidFill>
                  <a:srgbClr val="000000"/>
                </a:solidFill>
                <a:effectLst/>
                <a:latin typeface="Neue Haas Grotesk W05"/>
              </a:rPr>
              <a:t>世纪普遍存在的语言民族主义的蔑视，而且还赋予了他的思想一种科学独创性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对他来说，这是一种现象是可以进行科学检验的。</a:t>
            </a:r>
          </a:p>
          <a:p>
            <a:pPr algn="l"/>
            <a:r>
              <a:rPr lang="zh-CN" altLang="en-US" sz="700" b="0" i="0" dirty="0">
                <a:solidFill>
                  <a:srgbClr val="000000"/>
                </a:solidFill>
                <a:effectLst/>
                <a:latin typeface="Neue Haas Grotesk W05"/>
              </a:rPr>
              <a:t>从纯粹的军事角度来看，博罗季诺战役也更像是一场失败：经过一番苦战，俄军撤退，将莫斯科留给了敌人。但对托尔斯泰来说，博罗季诺是一场伟大胜利的一部分，这场胜利最终将法国人彻底驱逐出俄罗斯。值得注意的是，小说的战斗部分以此事件结束，对托尔斯泰来说，这实际上意味着战争的结束</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既不是俄国巴黎战役的胜利，也不是莱比锡战役（以俄罗斯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普鲁士</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奥地利联军的胜利结束） ，拿破仑战争中最伟大的一场战争引起了他的兴趣。</a:t>
            </a:r>
          </a:p>
          <a:p>
            <a:pPr algn="l"/>
            <a:r>
              <a:rPr lang="zh-CN" altLang="en-US" sz="700" b="0" i="0" dirty="0">
                <a:solidFill>
                  <a:srgbClr val="000000"/>
                </a:solidFill>
                <a:effectLst/>
                <a:latin typeface="Neue Haas Grotesk W05"/>
              </a:rPr>
              <a:t>然而，托尔斯泰在</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中所表达的战争与暴力观，绝不能简化为对人民战争的道歉，他将人民战争解释为一种与生俱来的本能。对托尔斯泰来说，这种态度是自然的，但却是先于道德、前于基督教的，并且与人类固有的个人道德感以及对祖国和祖先的依恋背道而驰。博罗季诺战役结束时，在数万人死亡的印象下，这种情感开始在那些在那可怕的一天中幸存下来的人的灵魂中苏醒：</a:t>
            </a:r>
          </a:p>
          <a:p>
            <a:pPr lvl="1"/>
            <a:r>
              <a:rPr lang="zh-CN" altLang="en-US" sz="700" b="0" i="0" dirty="0">
                <a:solidFill>
                  <a:srgbClr val="000000"/>
                </a:solidFill>
                <a:effectLst/>
                <a:latin typeface="Neue Haas Grotesk W05"/>
              </a:rPr>
              <a:t>“精疲力尽，没有食物，没有休息，双方的人开始对互相残杀产生了同样的疑虑，每个人脸上都露出了犹豫，每个灵魂都出现了这样的问题：‘为什么，我要为谁而战？杀与被杀？杀你想杀的人，做你想做的事，但我不想再这样了！那天晚上，这个想法在每个人的心中都同样成熟了。任何时候，所有这些人都可能被他们所做的事情吓坏，并可能丢下一切逃跑。”</a:t>
            </a:r>
          </a:p>
          <a:p>
            <a:pPr algn="l"/>
            <a:r>
              <a:rPr lang="zh-CN" altLang="en-US" sz="700" b="0" i="0" dirty="0">
                <a:solidFill>
                  <a:srgbClr val="000000"/>
                </a:solidFill>
                <a:effectLst/>
                <a:latin typeface="Neue Haas Grotesk W05"/>
              </a:rPr>
              <a:t>这种疑虑可能还没有在履行职责的士兵们的灵魂中得到解决，但它的出现恰恰是道德重生的关键，这种重生的生命不是基于捍卫自己的动物本能，而是基于爱并有意识地拒绝一切形式的暴力。</a:t>
            </a:r>
          </a:p>
          <a:p>
            <a:pPr algn="l"/>
            <a:r>
              <a:rPr lang="zh-CN" altLang="en-US" sz="700" b="0" i="0" dirty="0">
                <a:solidFill>
                  <a:srgbClr val="000000"/>
                </a:solidFill>
                <a:effectLst/>
                <a:latin typeface="Neue Haas Grotesk W05"/>
              </a:rPr>
              <a:t>正是这个转折点发生在安德烈</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博尔孔斯基王子的灵魂中，他是托尔斯泰穿越奥斯特里茨和博罗季诺的小说主人公。他在两次战斗中都受了重伤，使他重新考虑自己的生活。安德烈王子自愿参战，为了第一次摆脱无聊的家庭生活并获得荣耀</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效仿拿破仑，他的对手是拿破仑，他同时也是他的偶像和偶像。好榜样。几乎致命的伤害和妻子的去世让他对这些虚幻的梦想感到绝望：他意识到战争是“生命中最糟糕的事情”。</a:t>
            </a:r>
          </a:p>
          <a:p>
            <a:pPr algn="l"/>
            <a:endParaRPr lang="zh-CN" altLang="en-US" sz="700" b="0" i="0" dirty="0">
              <a:solidFill>
                <a:srgbClr val="000000"/>
              </a:solidFill>
              <a:effectLst/>
              <a:latin typeface="Neue Haas Grotesk W05"/>
            </a:endParaRP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221270" cy="6771084"/>
          </a:xfrm>
          <a:prstGeom prst="rect">
            <a:avLst/>
          </a:prstGeom>
          <a:noFill/>
        </p:spPr>
        <p:txBody>
          <a:bodyPr wrap="square">
            <a:spAutoFit/>
          </a:bodyPr>
          <a:lstStyle/>
          <a:p>
            <a:pPr algn="l"/>
            <a:r>
              <a:rPr lang="zh-CN" altLang="en-US" sz="700" b="0" i="0" dirty="0">
                <a:solidFill>
                  <a:srgbClr val="000000"/>
                </a:solidFill>
                <a:effectLst/>
                <a:latin typeface="Neue Haas Grotesk W05"/>
              </a:rPr>
              <a:t>他对娜塔莎</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罗斯托娃的爱使他精神焕发</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普罗科菲耶夫歌剧中构成阐述的前两个场景就是专门表达这种感觉的。但爱情却让博尔孔斯基陷入了新的失望。他的未婚妻背叛了他，并试图与可怜的阿纳托尔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库拉金私奔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这段爱情的故事被托尔斯泰称为整部伟大小说的“结”，在歌剧接下来的五个场景中展开</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直到英雄们的个人回顾拿破仑入侵俄罗斯的消息给他蒙上了阴影。如果托尔斯泰的小说被称为</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战争与和平</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，那么这部歌剧可能更适合被称为</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和平与战争</a:t>
            </a:r>
            <a:r>
              <a:rPr lang="en-US" altLang="zh-CN" sz="700" b="0" i="1" dirty="0">
                <a:solidFill>
                  <a:srgbClr val="000000"/>
                </a:solidFill>
                <a:effectLst/>
                <a:latin typeface="Neue Haas Grotesk W05"/>
              </a:rPr>
              <a:t>》</a:t>
            </a:r>
            <a:r>
              <a:rPr lang="zh-CN" altLang="en-US" sz="700" b="0" i="0" dirty="0">
                <a:solidFill>
                  <a:srgbClr val="000000"/>
                </a:solidFill>
                <a:effectLst/>
                <a:latin typeface="Neue Haas Grotesk W05"/>
              </a:rPr>
              <a:t> ，因为它的各个部分的顺序。</a:t>
            </a:r>
          </a:p>
          <a:p>
            <a:pPr algn="l"/>
            <a:r>
              <a:rPr lang="zh-CN" altLang="en-US" sz="700" b="0" i="0" dirty="0">
                <a:solidFill>
                  <a:srgbClr val="000000"/>
                </a:solidFill>
                <a:effectLst/>
                <a:latin typeface="Neue Haas Grotesk W05"/>
              </a:rPr>
              <a:t>安德烈王子重新参军</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一次是出于对侵略者的强烈仇恨以及对他的人民和国家的团结感。贵族和农民、士兵和指挥官在正常生活中被难以逾越的障碍隔开，但在战争爆发时却融合成一个国家整体。但博尔孔斯基最近受伤后，这种自发的、生物性的爱国主义就消失了。博罗季诺战役后，当他在医院醒来时，他看到身旁是伤痕累累、哭泣的库拉金，他带走了他的新娘，他想在决斗中杀死她。那一刻，他感受到了一种真正的基督徒对敌人的爱的冲动：</a:t>
            </a:r>
          </a:p>
          <a:p>
            <a:pPr lvl="1"/>
            <a:r>
              <a:rPr lang="zh-CN" altLang="en-US" sz="700" b="0" i="0" dirty="0">
                <a:solidFill>
                  <a:srgbClr val="000000"/>
                </a:solidFill>
                <a:effectLst/>
                <a:latin typeface="Neue Haas Grotesk W05"/>
              </a:rPr>
              <a:t>“通过他肿胀的眼睛里充满的泪水，他现在记起了他和这个冷漠地看着他的男人之间存在的纽带。安德烈公爵记起了一切，他快乐的心里充满了对这个人的强烈怜悯和爱意（</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）。同情心，对兄弟的爱，对那些恨我们的人的爱，对敌人的爱，是的，上帝在地球上宣扬的这种爱（</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），这就是让我对生活感到遗憾的原因，这就是如果我曾经还活着。但现在已经太晚了。”</a:t>
            </a:r>
          </a:p>
          <a:p>
            <a:pPr algn="l"/>
            <a:r>
              <a:rPr lang="zh-CN" altLang="en-US" sz="700" b="0" i="0" dirty="0">
                <a:solidFill>
                  <a:srgbClr val="000000"/>
                </a:solidFill>
                <a:effectLst/>
                <a:latin typeface="Neue Haas Grotesk W05"/>
              </a:rPr>
              <a:t>娜塔莎以前也有过同样的想法，感到羞愧和悔恨。战争开始时，在莫斯科的一座教堂里，她为“那些恨我们的人”祈祷，几乎立刻就听到了击败敌人的祈祷，“但她无法祈祷她的敌人被践踏在原地”但只是希望拥有更多的他们，爱他们，为他们祈祷。但即使是她也无法怀疑跪拜祈祷的真实性。”</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000000"/>
                </a:solidFill>
                <a:effectLst/>
                <a:highlight>
                  <a:srgbClr val="FFFF00"/>
                </a:highlight>
                <a:latin typeface="Neue Haas Grotesk W05"/>
              </a:rPr>
              <a:t>决议</a:t>
            </a:r>
            <a:endParaRPr lang="en-US" altLang="zh-CN" sz="700" b="0" i="0" dirty="0">
              <a:solidFill>
                <a:srgbClr val="000000"/>
              </a:solidFill>
              <a:effectLst/>
              <a:highlight>
                <a:srgbClr val="FFFF00"/>
              </a:highlight>
              <a:latin typeface="Neue Haas Grotesk W05"/>
            </a:endParaRPr>
          </a:p>
          <a:p>
            <a:pPr algn="l"/>
            <a:r>
              <a:rPr lang="en-US" altLang="zh-CN" sz="700" dirty="0">
                <a:solidFill>
                  <a:srgbClr val="000000"/>
                </a:solidFill>
                <a:latin typeface="Neue Haas Grotesk W05"/>
              </a:rPr>
              <a:t>……</a:t>
            </a:r>
          </a:p>
          <a:p>
            <a:pPr algn="l"/>
            <a:r>
              <a:rPr lang="zh-CN" altLang="en-US" sz="700" b="0" i="0" dirty="0">
                <a:solidFill>
                  <a:srgbClr val="000000"/>
                </a:solidFill>
                <a:effectLst/>
                <a:latin typeface="Neue Haas Grotesk W05"/>
              </a:rPr>
              <a:t>托尔斯泰笔下的许多人物都在一般性与宗教性之间摇摆不定。</a:t>
            </a:r>
            <a:endParaRPr lang="en-US" altLang="zh-CN" sz="700" b="0" i="0" dirty="0">
              <a:solidFill>
                <a:srgbClr val="000000"/>
              </a:solidFill>
              <a:effectLst/>
              <a:latin typeface="Neue Haas Grotesk W05"/>
            </a:endParaRPr>
          </a:p>
          <a:p>
            <a:pPr algn="l"/>
            <a:r>
              <a:rPr lang="en-US" altLang="zh-CN" sz="700" dirty="0">
                <a:solidFill>
                  <a:srgbClr val="000000"/>
                </a:solidFill>
                <a:latin typeface="Neue Haas Grotesk W05"/>
              </a:rPr>
              <a:t>……</a:t>
            </a:r>
          </a:p>
          <a:p>
            <a:pPr algn="l"/>
            <a:endParaRPr lang="en-US" altLang="zh-CN"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托尔斯泰的布道是为所有人而写的，但他的灵魂却最为基督教人民所燃烧。最重要的是，因为他仍然对自己的人民怀有血缘关系。托尔斯泰写道，古代发生的战争可以用当时人们的宗教观点来合理化甚至美化暴力这一事实来解释，但在他看来，宗教明确禁止流血的民族之间的相互毁灭似乎是无法用任何合理的解释来解释的。没有。</a:t>
            </a:r>
            <a:r>
              <a:rPr lang="en-US" altLang="zh-CN" sz="700" b="0" i="0" dirty="0">
                <a:solidFill>
                  <a:srgbClr val="000000"/>
                </a:solidFill>
                <a:effectLst/>
                <a:latin typeface="Neue Haas Grotesk W05"/>
              </a:rPr>
              <a:t>1904</a:t>
            </a:r>
            <a:r>
              <a:rPr lang="zh-CN" altLang="en-US" sz="700" b="0" i="0" dirty="0">
                <a:solidFill>
                  <a:srgbClr val="000000"/>
                </a:solidFill>
                <a:effectLst/>
                <a:latin typeface="Neue Haas Grotesk W05"/>
              </a:rPr>
              <a:t>年日俄战争期间，他在</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归于理性</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一文中写道：</a:t>
            </a:r>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“一方面，佛教徒的法律不仅禁止杀害人类，还禁止杀害动物；另一方面，基督教徒则宣扬兄弟情谊和友爱的法律，他们像陆地上和陆地上的野生动物一样互相追逐。以最残酷的方式杀戮、折磨和残害。”</a:t>
            </a:r>
          </a:p>
          <a:p>
            <a:pPr algn="l"/>
            <a:r>
              <a:rPr lang="zh-CN" altLang="en-US" sz="700" b="0" i="0" dirty="0">
                <a:solidFill>
                  <a:srgbClr val="000000"/>
                </a:solidFill>
                <a:effectLst/>
                <a:latin typeface="Neue Haas Grotesk W05"/>
              </a:rPr>
              <a:t>此外，在他看来，人们，即使是那些只是正式宣扬基督教义的人，也情不自禁地在心里感受到正在发生的事情的严重性。这种意识驱使他们特别强烈地捍卫和支持明显的邪恶。在他对从上到下席卷整个国家的军国主义狂潮的描述中，我们不可能不承认 </a:t>
            </a:r>
            <a:r>
              <a:rPr lang="en-US" altLang="zh-CN" sz="700" b="0" i="0" dirty="0">
                <a:solidFill>
                  <a:srgbClr val="000000"/>
                </a:solidFill>
                <a:effectLst/>
                <a:latin typeface="Neue Haas Grotesk W05"/>
              </a:rPr>
              <a:t>2023 </a:t>
            </a:r>
            <a:r>
              <a:rPr lang="zh-CN" altLang="en-US" sz="700" b="0" i="0" dirty="0">
                <a:solidFill>
                  <a:srgbClr val="000000"/>
                </a:solidFill>
                <a:effectLst/>
                <a:latin typeface="Neue Haas Grotesk W05"/>
              </a:rPr>
              <a:t>年的俄罗斯：</a:t>
            </a:r>
            <a:endParaRPr lang="en-US" altLang="zh-CN" sz="700" b="0" i="0" dirty="0">
              <a:solidFill>
                <a:srgbClr val="000000"/>
              </a:solidFill>
              <a:effectLst/>
              <a:latin typeface="Neue Haas Grotesk W05"/>
            </a:endParaRPr>
          </a:p>
          <a:p>
            <a:pPr algn="l"/>
            <a:endParaRPr lang="zh-CN" altLang="en-US"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俄罗斯社会现在正处于其中，并且正在逐渐向群众蔓延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所有这一切都只是人们意识到正在发生的这一可怕事情的罪行的标志。直接的感觉告诉人们，这不应该是他们正在做的事情，但作为一个已经开始砍伤受害者的凶手，就无法停止，现在对俄罗斯人民来说，战争的一个不可否认的论点是，案件已经开始。战争已经开始，因此它必须继续下去。” 砍伤受害者无法停止，所以现在在俄罗斯人民看来，这起案件已经成为战争无可争议的论据。战争已经开始，因此它必须继续下去。” 砍伤受害者无法停止，所以现在在俄罗斯人民看来，这起案件已经成为战争无可争议的论据。战争已经开始，因此它必须继续下去。”</a:t>
            </a:r>
          </a:p>
          <a:p>
            <a:pPr algn="l"/>
            <a:endParaRPr lang="en-US" altLang="zh-CN"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托尔斯泰毫不怀疑他的话适用于任何战争和暴力，但同年他结束了</a:t>
            </a:r>
            <a:r>
              <a:rPr lang="zh-CN" altLang="en-US" sz="700" b="0" i="1" dirty="0">
                <a:solidFill>
                  <a:srgbClr val="000000"/>
                </a:solidFill>
                <a:effectLst/>
                <a:latin typeface="Neue Haas Grotesk W05"/>
              </a:rPr>
              <a:t>哈吉</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穆拉特，</a:t>
            </a:r>
            <a:r>
              <a:rPr lang="zh-CN" altLang="en-US" sz="700" b="0" i="0" dirty="0">
                <a:solidFill>
                  <a:srgbClr val="000000"/>
                </a:solidFill>
                <a:effectLst/>
                <a:latin typeface="Neue Haas Grotesk W05"/>
              </a:rPr>
              <a:t>他在其中充满着迷和热爱地描述了为他的山脉和家人而战的凶猛而无情的战士。托尔斯泰坚定的反帝国主义立场在这里达到了顶峰，但他后来作品中的和平主义悲情特征却有所减弱。托尔斯泰为这个故事写了一篇简短的序言，在序言中，他描述了他如何被野牛蒡的美丽所震撼，想把它带回家，并费了很大的劲才把它从地里拔出来。从地里拔下来的花立刻就枯萎了。哈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穆拉特（</a:t>
            </a:r>
            <a:r>
              <a:rPr lang="en-GB" sz="700" b="0" i="0" dirty="0">
                <a:solidFill>
                  <a:srgbClr val="000000"/>
                </a:solidFill>
                <a:effectLst/>
                <a:latin typeface="Neue Haas Grotesk W05"/>
              </a:rPr>
              <a:t>Hajji Murat）</a:t>
            </a:r>
            <a:r>
              <a:rPr lang="zh-CN" altLang="en-US" sz="700" b="0" i="0" dirty="0">
                <a:solidFill>
                  <a:srgbClr val="000000"/>
                </a:solidFill>
                <a:effectLst/>
                <a:latin typeface="Neue Haas Grotesk W05"/>
              </a:rPr>
              <a:t>离开家乡的山区后，就像这只帽贝一样死去了。一方面是自然生物生命本能的诗意，另一方面是道德法则的永恒真理的碰撞，对作者来说，</a:t>
            </a:r>
            <a:r>
              <a:rPr lang="zh-CN" altLang="en-US" sz="700" b="0" i="1" dirty="0">
                <a:solidFill>
                  <a:srgbClr val="000000"/>
                </a:solidFill>
                <a:effectLst/>
                <a:latin typeface="Neue Haas Grotesk W05"/>
              </a:rPr>
              <a:t>战争与和平仍然悬而未决。</a:t>
            </a:r>
            <a:r>
              <a:rPr lang="zh-CN" altLang="en-US" sz="700" b="0" i="0" dirty="0">
                <a:solidFill>
                  <a:srgbClr val="000000"/>
                </a:solidFill>
                <a:effectLst/>
                <a:latin typeface="Neue Haas Grotesk W05"/>
              </a:rPr>
              <a:t>这或许不是托尔斯泰的矛盾之处，而是困扰他一生的问题的复杂性。</a:t>
            </a:r>
          </a:p>
          <a:p>
            <a:pPr algn="l"/>
            <a:endParaRPr lang="zh-CN" altLang="en-US" sz="700" b="0" i="0" dirty="0">
              <a:solidFill>
                <a:srgbClr val="000000"/>
              </a:solidFill>
              <a:effectLst/>
              <a:latin typeface="Neue Haas Grotesk W05"/>
            </a:endParaRPr>
          </a:p>
        </p:txBody>
      </p:sp>
    </p:spTree>
    <p:extLst>
      <p:ext uri="{BB962C8B-B14F-4D97-AF65-F5344CB8AC3E}">
        <p14:creationId xmlns:p14="http://schemas.microsoft.com/office/powerpoint/2010/main" val="4061542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TotalTime>
  <Words>12594</Words>
  <Application>Microsoft Macintosh PowerPoint</Application>
  <PresentationFormat>A4 Paper (210x297 mm)</PresentationFormat>
  <Paragraphs>185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等线</vt:lpstr>
      <vt:lpstr>Neue Haas Grotesk W05</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194</cp:revision>
  <cp:lastPrinted>2023-08-19T12:06:22Z</cp:lastPrinted>
  <dcterms:created xsi:type="dcterms:W3CDTF">2022-11-07T20:45:57Z</dcterms:created>
  <dcterms:modified xsi:type="dcterms:W3CDTF">2023-08-19T12:07:19Z</dcterms:modified>
</cp:coreProperties>
</file>