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388" r:id="rId2"/>
    <p:sldId id="389" r:id="rId3"/>
    <p:sldId id="390" r:id="rId4"/>
    <p:sldId id="392" r:id="rId5"/>
    <p:sldId id="391" r:id="rId6"/>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p:scale>
          <a:sx n="150" d="100"/>
          <a:sy n="150" d="100"/>
        </p:scale>
        <p:origin x="1056" y="39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8/16/23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8/16/23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8/16/23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8/16/23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8/16/23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8/16/23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8/16/23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8/16/23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8/16/23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6994C80E-BFEB-349B-F74C-BCB5BAE9627E}"/>
              </a:ext>
            </a:extLst>
          </p:cNvPr>
          <p:cNvSpPr txBox="1"/>
          <p:nvPr/>
        </p:nvSpPr>
        <p:spPr>
          <a:xfrm>
            <a:off x="100122" y="155131"/>
            <a:ext cx="4852878" cy="3773010"/>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endParaRPr lang="en-US" altLang="zh-CN" sz="1200" b="0" i="0" dirty="0">
              <a:effectLst/>
            </a:endParaRPr>
          </a:p>
        </p:txBody>
      </p:sp>
      <p:pic>
        <p:nvPicPr>
          <p:cNvPr id="6" name="Picture 6">
            <a:extLst>
              <a:ext uri="{FF2B5EF4-FFF2-40B4-BE49-F238E27FC236}">
                <a16:creationId xmlns:a16="http://schemas.microsoft.com/office/drawing/2014/main" id="{C57DCB09-8626-ECF3-5ACD-E039E3535A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91374" y="5591880"/>
            <a:ext cx="3806452" cy="9230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458B899-64B3-FC74-131A-D1BE2C5BAF51}"/>
              </a:ext>
            </a:extLst>
          </p:cNvPr>
          <p:cNvPicPr>
            <a:picLocks noChangeAspect="1"/>
          </p:cNvPicPr>
          <p:nvPr/>
        </p:nvPicPr>
        <p:blipFill>
          <a:blip r:embed="rId3"/>
          <a:stretch>
            <a:fillRect/>
          </a:stretch>
        </p:blipFill>
        <p:spPr>
          <a:xfrm>
            <a:off x="5091374" y="155130"/>
            <a:ext cx="4693667" cy="3868229"/>
          </a:xfrm>
          <a:prstGeom prst="rect">
            <a:avLst/>
          </a:prstGeom>
        </p:spPr>
      </p:pic>
    </p:spTree>
    <p:extLst>
      <p:ext uri="{BB962C8B-B14F-4D97-AF65-F5344CB8AC3E}">
        <p14:creationId xmlns:p14="http://schemas.microsoft.com/office/powerpoint/2010/main" val="250970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825E1-5333-65CF-6F07-2A0ADF70C5E6}"/>
              </a:ext>
            </a:extLst>
          </p:cNvPr>
          <p:cNvSpPr txBox="1"/>
          <p:nvPr/>
        </p:nvSpPr>
        <p:spPr>
          <a:xfrm>
            <a:off x="151573" y="96345"/>
            <a:ext cx="2407422" cy="5982721"/>
          </a:xfrm>
          <a:prstGeom prst="rect">
            <a:avLst/>
          </a:prstGeom>
          <a:noFill/>
        </p:spPr>
        <p:txBody>
          <a:bodyPr wrap="square">
            <a:spAutoFit/>
          </a:bodyPr>
          <a:lstStyle/>
          <a:p>
            <a:r>
              <a:rPr lang="zh-CN" altLang="en-US" sz="700" dirty="0">
                <a:highlight>
                  <a:srgbClr val="FFFF00"/>
                </a:highlight>
              </a:rPr>
              <a:t>罗恩格林 </a:t>
            </a:r>
            <a:endParaRPr lang="en-US" altLang="zh-CN" sz="700" dirty="0">
              <a:highlight>
                <a:srgbClr val="FFFF00"/>
              </a:highlight>
            </a:endParaRPr>
          </a:p>
          <a:p>
            <a:r>
              <a:rPr lang="zh-CN" altLang="en-US" sz="700" dirty="0"/>
              <a:t>罗恩格林正在寻找那个相信他的女人：她没有问他是谁，从哪里来，而是爱他本来的样子，因为他就是他在他面前的样子。他正在寻找一个他不需要向她解释自己或为自己辩解，但无条件爱他的女人。因此，他必须隐藏自己的更高本性，因为正是在不揭露、不揭示这种更高的</a:t>
            </a:r>
            <a:r>
              <a:rPr lang="en-US" altLang="zh-CN" sz="700" dirty="0"/>
              <a:t>——</a:t>
            </a:r>
            <a:r>
              <a:rPr lang="zh-CN" altLang="en-US" sz="700" dirty="0"/>
              <a:t>或更准确地说：崇高的</a:t>
            </a:r>
            <a:r>
              <a:rPr lang="en-US" altLang="zh-CN" sz="700" dirty="0"/>
              <a:t>——</a:t>
            </a:r>
            <a:r>
              <a:rPr lang="zh-CN" altLang="en-US" sz="700" dirty="0"/>
              <a:t>存在中，他才能保证他不会只是钦佩和惊叹这一点。存在，或者</a:t>
            </a:r>
            <a:r>
              <a:rPr lang="en-US" altLang="zh-CN" sz="700" dirty="0"/>
              <a:t>——</a:t>
            </a:r>
            <a:r>
              <a:rPr lang="zh-CN" altLang="en-US" sz="700" dirty="0"/>
              <a:t>作为对一个不被理解的人的谦卑敬意，他并不渴望钦佩和崇拜，而是渴望唯一能让他摆脱孤独的东西</a:t>
            </a:r>
            <a:r>
              <a:rPr lang="en-US" altLang="zh-CN" sz="700" dirty="0"/>
              <a:t>——</a:t>
            </a:r>
            <a:r>
              <a:rPr lang="zh-CN" altLang="en-US" sz="700" dirty="0"/>
              <a:t>为了爱，为了被爱，为了通过爱被理解要求。用他最高的感官，用他最了解的意识，他想成为一个完整的、完整的、温暖的、温暖的人，也就是说，一个一般的人，而不是上帝，即上帝。 </a:t>
            </a:r>
            <a:r>
              <a:rPr lang="en-GB" sz="700" dirty="0"/>
              <a:t>H。</a:t>
            </a:r>
            <a:r>
              <a:rPr lang="zh-CN" altLang="en-US" sz="700" dirty="0"/>
              <a:t>绝对的艺术家。所以他渴望这个女人，</a:t>
            </a:r>
            <a:r>
              <a:rPr lang="en-US" altLang="zh-CN" sz="700" dirty="0"/>
              <a:t>——</a:t>
            </a:r>
            <a:r>
              <a:rPr lang="zh-CN" altLang="en-US" sz="700" dirty="0"/>
              <a:t>人心。因此，当他听到这个女人、这颗位于人类之中的心的呼救声时，他从幸福而荒凉的孤独中走下来。但崇高自然的危险光环却不可磨灭地附着在他身上。他不能不显得神奇。对卑鄙的惊愕和嫉妒的垂涎，在爱的女人的心里投下了阴影。怀疑和嫉妒向他证明，他没有被理解，而只是被崇拜，并夺走了他对神性的承认，他因此又回到了孤独之中。 </a:t>
            </a:r>
            <a:endParaRPr lang="en-US" altLang="zh-CN" sz="700" dirty="0"/>
          </a:p>
          <a:p>
            <a:endParaRPr lang="en-US" altLang="zh-CN" sz="700" dirty="0"/>
          </a:p>
          <a:p>
            <a:r>
              <a:rPr lang="zh-CN" altLang="en-US" sz="700" dirty="0">
                <a:highlight>
                  <a:srgbClr val="FFFF00"/>
                </a:highlight>
              </a:rPr>
              <a:t>艾尔莎</a:t>
            </a:r>
            <a:endParaRPr lang="en-US" altLang="zh-CN" sz="700" dirty="0">
              <a:highlight>
                <a:srgbClr val="FFFF00"/>
              </a:highlight>
            </a:endParaRPr>
          </a:p>
          <a:p>
            <a:r>
              <a:rPr lang="zh-CN" altLang="en-US" sz="700" dirty="0"/>
              <a:t>在艾尔莎身上，我从一开始就看到了我所渴望的罗恩格林的对比</a:t>
            </a:r>
            <a:r>
              <a:rPr lang="en-US" altLang="zh-CN" sz="700" dirty="0"/>
              <a:t>——</a:t>
            </a:r>
            <a:r>
              <a:rPr lang="zh-CN" altLang="en-US" sz="700" dirty="0"/>
              <a:t>当然不是远离这个本性的绝对对比，而是他自己本性的另一部分</a:t>
            </a:r>
            <a:r>
              <a:rPr lang="en-US" altLang="zh-CN" sz="700" dirty="0"/>
              <a:t>——</a:t>
            </a:r>
            <a:r>
              <a:rPr lang="zh-CN" altLang="en-US" sz="700" dirty="0"/>
              <a:t>包含在他的本性中的一般性的、唯一性的对比。艾尔莎是无意识的、非自愿的，而罗恩格林的有意识的、自愿的本性渴望在其中得到救赎；然而，这种欲望本身就是罗恩格林的无意识的、必然的、非自愿的，通过这种“无意识的意识”的能力，正如我对罗恩格林本人的感受一样，女性的本质也来到了我身边</a:t>
            </a:r>
            <a:r>
              <a:rPr lang="en-US" altLang="zh-CN" sz="700" dirty="0"/>
              <a:t>——</a:t>
            </a:r>
            <a:r>
              <a:rPr lang="zh-CN" altLang="en-US" sz="700" dirty="0"/>
              <a:t>正是当我被敦促最忠实地表现她的本质时内在的理解</a:t>
            </a:r>
            <a:r>
              <a:rPr lang="en-US" altLang="zh-CN" sz="700" dirty="0"/>
              <a:t>-</a:t>
            </a:r>
            <a:r>
              <a:rPr lang="en-GB" sz="700" dirty="0"/>
              <a:t>nit。</a:t>
            </a:r>
            <a:r>
              <a:rPr lang="zh-CN" altLang="en-US" sz="700" dirty="0"/>
              <a:t>通过这种能力，我成功地将自己完全置于这个女性存在之中，以至于我完全同意我爱的艾尔莎所表达的这一点。我必须发现她在嫉妒的最后爆发中是如此合理，正是在这次爆发中，我完全学会了理解爱的纯粹人性。当我感到两个恋人的分离和毁灭的悲惨必然性时，我遭受了真正的、深深的悲伤，常常以热泪从我身上流出来。这个女人，她清楚地认识到，为了爱情的必要本质，她将自己投入毁灭</a:t>
            </a:r>
            <a:r>
              <a:rPr lang="en-US" altLang="zh-CN" sz="700" dirty="0"/>
              <a:t>——</a:t>
            </a:r>
            <a:r>
              <a:rPr lang="zh-CN" altLang="en-US" sz="700" dirty="0"/>
              <a:t>她在充满性感崇拜的地方，如果她不能完全拥抱她所爱的人，她也想灭亡；这个女人在与罗恩格林的接触中不得不死去，以便让他也面临毁灭；这个女人，只能用这种方式去爱，只能通过嫉妒的爆发来爱。</a:t>
            </a:r>
            <a:endParaRPr lang="en-US" altLang="zh-CN" sz="700" dirty="0"/>
          </a:p>
          <a:p>
            <a:endParaRPr lang="en-US" sz="700" dirty="0"/>
          </a:p>
          <a:p>
            <a:r>
              <a:rPr lang="zh-CN" altLang="en-US" sz="700" dirty="0"/>
              <a:t>狂喜的崇拜进入了爱的全部本质，并将这种本质揭示给在其衰落时仍然无法理解的人；这个美妙的女人，罗恩格林仍然必须从她身上消失，因为他无法理解它，因为他的特殊本性</a:t>
            </a:r>
            <a:r>
              <a:rPr lang="en-US" altLang="zh-CN" sz="700" dirty="0"/>
              <a:t>——</a:t>
            </a:r>
            <a:r>
              <a:rPr lang="zh-CN" altLang="en-US" sz="700" dirty="0"/>
              <a:t>我现在发现了它：而那支丢失的箭，是我在我怀疑但还不知道的崇高发现之后射出的，只是我的罗恩格林，我必须放弃它，以便能够找到真正的女性，在男性利己主义（即使是其最高尚的形式）被打破之后，它应该为我和整个世界带来救赎自己以一种自我毁灭的方式出现在它面前。艾尔莎这个女人</a:t>
            </a:r>
            <a:r>
              <a:rPr lang="en-US" altLang="zh-CN" sz="700" dirty="0"/>
              <a:t>——</a:t>
            </a:r>
            <a:r>
              <a:rPr lang="zh-CN" altLang="en-US" sz="700" dirty="0"/>
              <a:t>这个我以前不理解但现在我理解了的女人</a:t>
            </a:r>
            <a:r>
              <a:rPr lang="en-US" altLang="zh-CN" sz="700" dirty="0"/>
              <a:t>——</a:t>
            </a:r>
            <a:r>
              <a:rPr lang="zh-CN" altLang="en-US" sz="700" dirty="0"/>
              <a:t>这个最纯粹的感性非自愿本性的最必要的表达</a:t>
            </a:r>
            <a:r>
              <a:rPr lang="en-US" altLang="zh-CN" sz="700" dirty="0"/>
              <a:t>——</a:t>
            </a:r>
            <a:r>
              <a:rPr lang="zh-CN" altLang="en-US" sz="700" dirty="0"/>
              <a:t>使我成为一个彻底的革命者。她是人民的精神，也是我作为艺术家所渴望的救赎。</a:t>
            </a:r>
            <a:endParaRPr lang="en-DE" sz="700" dirty="0"/>
          </a:p>
        </p:txBody>
      </p:sp>
      <p:sp>
        <p:nvSpPr>
          <p:cNvPr id="5" name="TextBox 4">
            <a:extLst>
              <a:ext uri="{FF2B5EF4-FFF2-40B4-BE49-F238E27FC236}">
                <a16:creationId xmlns:a16="http://schemas.microsoft.com/office/drawing/2014/main" id="{4EC1BC2F-52BB-79BA-077D-3E00CC5D2062}"/>
              </a:ext>
            </a:extLst>
          </p:cNvPr>
          <p:cNvSpPr txBox="1"/>
          <p:nvPr/>
        </p:nvSpPr>
        <p:spPr>
          <a:xfrm>
            <a:off x="2558994" y="96345"/>
            <a:ext cx="2546405" cy="6848029"/>
          </a:xfrm>
          <a:prstGeom prst="rect">
            <a:avLst/>
          </a:prstGeom>
          <a:noFill/>
        </p:spPr>
        <p:txBody>
          <a:bodyPr wrap="square">
            <a:spAutoFit/>
          </a:bodyPr>
          <a:lstStyle/>
          <a:p>
            <a:pPr algn="l"/>
            <a:r>
              <a:rPr lang="zh-CN" altLang="en-US" sz="700" b="0" dirty="0">
                <a:solidFill>
                  <a:srgbClr val="000000"/>
                </a:solidFill>
                <a:effectLst/>
              </a:rPr>
              <a:t>他们站在我们上方，就像来自另一个世界的转瞬即逝、漂浮的人物。她的动作看起来很神奇。他们以巨大的力量聚集在一起，具有神秘的力量。我们在他们的面容中寻找来自来世的预感和命运的信息。从孩提时代起，我们就一直试图破译它们不断变化的形式。但在气候变化和战争时期，这种童年消遣已成为生存的必需品。人们仰望天堂，祈求这些救赎的预兆来解除我们焦土的干渴并带来生命。他们来解渴。他们来了摧毁。将它们的力量聚集在漩涡和锋面中，牵引着我们，将我们撕裂。作为毁灭天使，它们在核烟雾的蘑菇中升起，或者像火山灰一样落下，窒息其下的所有生命。阿根廷裔丹麦艺术家胡安</a:t>
            </a:r>
            <a:r>
              <a:rPr lang="en-US" altLang="zh-CN" sz="700" b="0" dirty="0">
                <a:solidFill>
                  <a:srgbClr val="000000"/>
                </a:solidFill>
                <a:effectLst/>
              </a:rPr>
              <a:t>·</a:t>
            </a:r>
            <a:r>
              <a:rPr lang="zh-CN" altLang="en-US" sz="700" b="0" dirty="0">
                <a:solidFill>
                  <a:srgbClr val="000000"/>
                </a:solidFill>
                <a:effectLst/>
              </a:rPr>
              <a:t>海因（</a:t>
            </a:r>
            <a:r>
              <a:rPr lang="en-GB" sz="700" b="0" dirty="0">
                <a:solidFill>
                  <a:srgbClr val="000000"/>
                </a:solidFill>
                <a:effectLst/>
              </a:rPr>
              <a:t>Juan Hein）</a:t>
            </a:r>
            <a:r>
              <a:rPr lang="zh-CN" altLang="en-US" sz="700" b="0" dirty="0">
                <a:solidFill>
                  <a:srgbClr val="000000"/>
                </a:solidFill>
                <a:effectLst/>
              </a:rPr>
              <a:t>对这一奇观着迷，在互联网上搜索各种云，并将它们收集在他的书</a:t>
            </a:r>
            <a:r>
              <a:rPr lang="en-US" altLang="zh-CN" sz="700" b="0" dirty="0">
                <a:solidFill>
                  <a:srgbClr val="000000"/>
                </a:solidFill>
                <a:effectLst/>
              </a:rPr>
              <a:t>《</a:t>
            </a:r>
            <a:r>
              <a:rPr lang="zh-CN" altLang="en-US" sz="700" b="0" dirty="0">
                <a:solidFill>
                  <a:srgbClr val="000000"/>
                </a:solidFill>
                <a:effectLst/>
              </a:rPr>
              <a:t>云与炸弹</a:t>
            </a:r>
            <a:r>
              <a:rPr lang="en-US" altLang="zh-CN" sz="700" b="0" dirty="0">
                <a:solidFill>
                  <a:srgbClr val="000000"/>
                </a:solidFill>
                <a:effectLst/>
              </a:rPr>
              <a:t>》</a:t>
            </a:r>
            <a:r>
              <a:rPr lang="zh-CN" altLang="en-US" sz="700" b="0" dirty="0">
                <a:solidFill>
                  <a:srgbClr val="000000"/>
                </a:solidFill>
                <a:effectLst/>
              </a:rPr>
              <a:t>中。当海因发现令他着迷的云彩图像时，他重新拍摄了它们，通过添加的数字滤镜来指导云彩的形状和信息。于是，我们作为观众就面临这样一个问题：我们还能破译它们吗？坏消息中的好消息</a:t>
            </a:r>
            <a:endParaRPr lang="en-US" altLang="zh-CN" sz="700" b="0" dirty="0">
              <a:solidFill>
                <a:srgbClr val="000000"/>
              </a:solidFill>
              <a:effectLst/>
            </a:endParaRPr>
          </a:p>
          <a:p>
            <a:pPr algn="l"/>
            <a:endParaRPr lang="en-US" altLang="zh-CN" sz="700" dirty="0">
              <a:solidFill>
                <a:srgbClr val="000000"/>
              </a:solidFill>
            </a:endParaRPr>
          </a:p>
          <a:p>
            <a:pPr algn="l"/>
            <a:r>
              <a:rPr lang="en-GB" sz="800" b="0" i="0" dirty="0">
                <a:solidFill>
                  <a:srgbClr val="000000"/>
                </a:solidFill>
                <a:effectLst/>
                <a:latin typeface="Neue Haas Grotesk W05"/>
              </a:rPr>
              <a:t>Ein </a:t>
            </a:r>
            <a:r>
              <a:rPr lang="en-GB" sz="800" b="0" i="0" dirty="0" err="1">
                <a:solidFill>
                  <a:srgbClr val="000000"/>
                </a:solidFill>
                <a:effectLst/>
                <a:latin typeface="Neue Haas Grotesk W05"/>
              </a:rPr>
              <a:t>kleiner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Junge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ist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verschwunden</a:t>
            </a:r>
            <a:r>
              <a:rPr lang="en-GB" sz="800" b="0" i="0" dirty="0">
                <a:solidFill>
                  <a:srgbClr val="000000"/>
                </a:solidFill>
                <a:effectLst/>
                <a:latin typeface="Neue Haas Grotesk W05"/>
              </a:rPr>
              <a:t>, der </a:t>
            </a:r>
            <a:r>
              <a:rPr lang="en-GB" sz="800" b="0" i="0" dirty="0" err="1">
                <a:solidFill>
                  <a:srgbClr val="000000"/>
                </a:solidFill>
                <a:effectLst/>
                <a:latin typeface="Neue Haas Grotesk W05"/>
              </a:rPr>
              <a:t>Thronfolger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eines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alten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Reiches</a:t>
            </a:r>
            <a:r>
              <a:rPr lang="en-GB" sz="800" b="0" i="0" dirty="0">
                <a:solidFill>
                  <a:srgbClr val="000000"/>
                </a:solidFill>
                <a:effectLst/>
                <a:latin typeface="Neue Haas Grotesk W05"/>
              </a:rPr>
              <a:t>. Die </a:t>
            </a:r>
            <a:r>
              <a:rPr lang="en-GB" sz="800" b="0" i="0" dirty="0" err="1">
                <a:solidFill>
                  <a:srgbClr val="000000"/>
                </a:solidFill>
                <a:effectLst/>
                <a:latin typeface="Neue Haas Grotesk W05"/>
              </a:rPr>
              <a:t>Schwester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wird</a:t>
            </a:r>
            <a:r>
              <a:rPr lang="en-GB" sz="800" b="0" i="0" dirty="0">
                <a:solidFill>
                  <a:srgbClr val="000000"/>
                </a:solidFill>
                <a:effectLst/>
                <a:latin typeface="Neue Haas Grotesk W05"/>
              </a:rPr>
              <a:t> seines </a:t>
            </a:r>
            <a:r>
              <a:rPr lang="en-GB" sz="800" b="0" i="0" dirty="0" err="1">
                <a:solidFill>
                  <a:srgbClr val="000000"/>
                </a:solidFill>
                <a:effectLst/>
                <a:latin typeface="Neue Haas Grotesk W05"/>
              </a:rPr>
              <a:t>Todes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beschuldigt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Statt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sich</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zu</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verteidigen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ruft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sie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eine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Traumgestalt</a:t>
            </a:r>
            <a:r>
              <a:rPr lang="en-GB" sz="800" b="0" i="0" dirty="0">
                <a:solidFill>
                  <a:srgbClr val="000000"/>
                </a:solidFill>
                <a:effectLst/>
                <a:latin typeface="Neue Haas Grotesk W05"/>
              </a:rPr>
              <a:t> an, </a:t>
            </a:r>
            <a:r>
              <a:rPr lang="en-GB" sz="800" b="0" i="0" dirty="0" err="1">
                <a:solidFill>
                  <a:srgbClr val="000000"/>
                </a:solidFill>
                <a:effectLst/>
                <a:latin typeface="Neue Haas Grotesk W05"/>
              </a:rPr>
              <a:t>ihr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zur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Seite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zu</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stehen</a:t>
            </a:r>
            <a:r>
              <a:rPr lang="en-GB" sz="800" b="0" i="0" dirty="0">
                <a:solidFill>
                  <a:srgbClr val="000000"/>
                </a:solidFill>
                <a:effectLst/>
                <a:latin typeface="Neue Haas Grotesk W05"/>
              </a:rPr>
              <a:t>. Und </a:t>
            </a:r>
            <a:r>
              <a:rPr lang="en-GB" sz="800" b="0" i="0" dirty="0" err="1">
                <a:solidFill>
                  <a:srgbClr val="000000"/>
                </a:solidFill>
                <a:effectLst/>
                <a:latin typeface="Neue Haas Grotesk W05"/>
              </a:rPr>
              <a:t>ihr</a:t>
            </a:r>
            <a:r>
              <a:rPr lang="en-GB" sz="800" b="0" i="0" dirty="0">
                <a:solidFill>
                  <a:srgbClr val="000000"/>
                </a:solidFill>
                <a:effectLst/>
                <a:latin typeface="Neue Haas Grotesk W05"/>
              </a:rPr>
              <a:t> Ritter, er </a:t>
            </a:r>
            <a:r>
              <a:rPr lang="en-GB" sz="800" b="0" i="0" dirty="0" err="1">
                <a:solidFill>
                  <a:srgbClr val="000000"/>
                </a:solidFill>
                <a:effectLst/>
                <a:latin typeface="Neue Haas Grotesk W05"/>
              </a:rPr>
              <a:t>kommt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tatsächlich</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gewinnt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ihre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Sache</a:t>
            </a:r>
            <a:r>
              <a:rPr lang="en-GB" sz="800" b="0" i="0" dirty="0">
                <a:solidFill>
                  <a:srgbClr val="000000"/>
                </a:solidFill>
                <a:effectLst/>
                <a:latin typeface="Neue Haas Grotesk W05"/>
              </a:rPr>
              <a:t> und </a:t>
            </a:r>
            <a:r>
              <a:rPr lang="en-GB" sz="800" b="0" i="0" dirty="0" err="1">
                <a:solidFill>
                  <a:srgbClr val="000000"/>
                </a:solidFill>
                <a:effectLst/>
                <a:latin typeface="Neue Haas Grotesk W05"/>
              </a:rPr>
              <a:t>ihr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Herz</a:t>
            </a:r>
            <a:r>
              <a:rPr lang="en-GB" sz="800" b="0" i="0" dirty="0">
                <a:solidFill>
                  <a:srgbClr val="000000"/>
                </a:solidFill>
                <a:effectLst/>
                <a:latin typeface="Neue Haas Grotesk W05"/>
              </a:rPr>
              <a:t>. Nur </a:t>
            </a:r>
            <a:r>
              <a:rPr lang="en-GB" sz="800" b="0" i="0" dirty="0" err="1">
                <a:solidFill>
                  <a:srgbClr val="000000"/>
                </a:solidFill>
                <a:effectLst/>
                <a:latin typeface="Neue Haas Grotesk W05"/>
              </a:rPr>
              <a:t>wer</a:t>
            </a:r>
            <a:r>
              <a:rPr lang="en-GB" sz="800" b="0" i="0" dirty="0">
                <a:solidFill>
                  <a:srgbClr val="000000"/>
                </a:solidFill>
                <a:effectLst/>
                <a:latin typeface="Neue Haas Grotesk W05"/>
              </a:rPr>
              <a:t> er </a:t>
            </a:r>
            <a:r>
              <a:rPr lang="en-GB" sz="800" b="0" i="0" dirty="0" err="1">
                <a:solidFill>
                  <a:srgbClr val="000000"/>
                </a:solidFill>
                <a:effectLst/>
                <a:latin typeface="Neue Haas Grotesk W05"/>
              </a:rPr>
              <a:t>eigentlich</a:t>
            </a:r>
            <a:r>
              <a:rPr lang="en-GB" sz="800" b="0" i="0" dirty="0">
                <a:solidFill>
                  <a:srgbClr val="000000"/>
                </a:solidFill>
                <a:effectLst/>
                <a:latin typeface="Neue Haas Grotesk W05"/>
              </a:rPr>
              <a:t> sei, das </a:t>
            </a:r>
            <a:r>
              <a:rPr lang="en-GB" sz="800" b="0" i="0" dirty="0" err="1">
                <a:solidFill>
                  <a:srgbClr val="000000"/>
                </a:solidFill>
                <a:effectLst/>
                <a:latin typeface="Neue Haas Grotesk W05"/>
              </a:rPr>
              <a:t>soll</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sie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nie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fragen</a:t>
            </a:r>
            <a:r>
              <a:rPr lang="en-GB" sz="800" b="0" i="0" dirty="0">
                <a:solidFill>
                  <a:srgbClr val="000000"/>
                </a:solidFill>
                <a:effectLst/>
                <a:latin typeface="Neue Haas Grotesk W05"/>
              </a:rPr>
              <a:t>. Elsa und Lohengrin </a:t>
            </a:r>
            <a:r>
              <a:rPr lang="en-GB" sz="800" b="0" i="0" dirty="0" err="1">
                <a:solidFill>
                  <a:srgbClr val="000000"/>
                </a:solidFill>
                <a:effectLst/>
                <a:latin typeface="Neue Haas Grotesk W05"/>
              </a:rPr>
              <a:t>könnten</a:t>
            </a:r>
            <a:r>
              <a:rPr lang="en-GB" sz="800" b="0" i="0" dirty="0">
                <a:solidFill>
                  <a:srgbClr val="000000"/>
                </a:solidFill>
                <a:effectLst/>
                <a:latin typeface="Neue Haas Grotesk W05"/>
              </a:rPr>
              <a:t> nun </a:t>
            </a:r>
            <a:r>
              <a:rPr lang="en-GB" sz="800" b="0" i="0" dirty="0" err="1">
                <a:solidFill>
                  <a:srgbClr val="000000"/>
                </a:solidFill>
                <a:effectLst/>
                <a:latin typeface="Neue Haas Grotesk W05"/>
              </a:rPr>
              <a:t>ein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glückliches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Herrscherpaar</a:t>
            </a:r>
            <a:r>
              <a:rPr lang="en-GB" sz="800" b="0" i="0" dirty="0">
                <a:solidFill>
                  <a:srgbClr val="000000"/>
                </a:solidFill>
                <a:effectLst/>
                <a:latin typeface="Neue Haas Grotesk W05"/>
              </a:rPr>
              <a:t> sein. </a:t>
            </a:r>
            <a:r>
              <a:rPr lang="en-GB" sz="800" b="0" i="0" dirty="0" err="1">
                <a:solidFill>
                  <a:srgbClr val="000000"/>
                </a:solidFill>
                <a:effectLst/>
                <a:latin typeface="Neue Haas Grotesk W05"/>
              </a:rPr>
              <a:t>Doch</a:t>
            </a:r>
            <a:r>
              <a:rPr lang="en-GB" sz="800" b="0" i="0" dirty="0">
                <a:solidFill>
                  <a:srgbClr val="000000"/>
                </a:solidFill>
                <a:effectLst/>
                <a:latin typeface="Neue Haas Grotesk W05"/>
              </a:rPr>
              <a:t> das </a:t>
            </a:r>
            <a:r>
              <a:rPr lang="en-GB" sz="800" b="0" i="0" dirty="0" err="1">
                <a:solidFill>
                  <a:srgbClr val="000000"/>
                </a:solidFill>
                <a:effectLst/>
                <a:latin typeface="Neue Haas Grotesk W05"/>
              </a:rPr>
              <a:t>Frageverbot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steht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dem</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Erkenntnisdrang</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entgegen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dem</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romantischen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Wunder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widersetzt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sich</a:t>
            </a:r>
            <a:r>
              <a:rPr lang="en-GB" sz="800" b="0" i="0" dirty="0">
                <a:solidFill>
                  <a:srgbClr val="000000"/>
                </a:solidFill>
                <a:effectLst/>
                <a:latin typeface="Neue Haas Grotesk W05"/>
              </a:rPr>
              <a:t> das </a:t>
            </a:r>
            <a:r>
              <a:rPr lang="en-GB" sz="800" b="0" i="0" dirty="0" err="1">
                <a:solidFill>
                  <a:srgbClr val="000000"/>
                </a:solidFill>
                <a:effectLst/>
                <a:latin typeface="Neue Haas Grotesk W05"/>
              </a:rPr>
              <a:t>Wissenwollen</a:t>
            </a:r>
            <a:r>
              <a:rPr lang="en-GB" sz="800" b="0" i="0" dirty="0">
                <a:solidFill>
                  <a:srgbClr val="000000"/>
                </a:solidFill>
                <a:effectLst/>
                <a:latin typeface="Neue Haas Grotesk W05"/>
              </a:rPr>
              <a:t>, Aufklärung </a:t>
            </a:r>
            <a:r>
              <a:rPr lang="en-GB" sz="800" b="0" i="0" dirty="0" err="1">
                <a:solidFill>
                  <a:srgbClr val="000000"/>
                </a:solidFill>
                <a:effectLst/>
                <a:latin typeface="Neue Haas Grotesk W05"/>
              </a:rPr>
              <a:t>verträgt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sich</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nicht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mit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blindem</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Glauben</a:t>
            </a:r>
            <a:r>
              <a:rPr lang="en-GB" sz="800" b="0" i="0" dirty="0">
                <a:solidFill>
                  <a:srgbClr val="000000"/>
                </a:solidFill>
                <a:effectLst/>
                <a:latin typeface="Neue Haas Grotesk W05"/>
              </a:rPr>
              <a:t>. Die </a:t>
            </a:r>
            <a:r>
              <a:rPr lang="en-GB" sz="800" b="0" i="0" dirty="0" err="1">
                <a:solidFill>
                  <a:srgbClr val="000000"/>
                </a:solidFill>
                <a:effectLst/>
                <a:latin typeface="Neue Haas Grotesk W05"/>
              </a:rPr>
              <a:t>Zweifel</a:t>
            </a:r>
            <a:r>
              <a:rPr lang="en-GB" sz="800" b="0" i="0" dirty="0">
                <a:solidFill>
                  <a:srgbClr val="000000"/>
                </a:solidFill>
                <a:effectLst/>
                <a:latin typeface="Neue Haas Grotesk W05"/>
              </a:rPr>
              <a:t>, die </a:t>
            </a:r>
            <a:r>
              <a:rPr lang="en-GB" sz="800" b="0" i="0" dirty="0" err="1">
                <a:solidFill>
                  <a:srgbClr val="000000"/>
                </a:solidFill>
                <a:effectLst/>
                <a:latin typeface="Neue Haas Grotesk W05"/>
              </a:rPr>
              <a:t>ihre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Widersacher</a:t>
            </a:r>
            <a:r>
              <a:rPr lang="en-GB" sz="800" b="0" i="0" dirty="0">
                <a:solidFill>
                  <a:srgbClr val="000000"/>
                </a:solidFill>
                <a:effectLst/>
                <a:latin typeface="Neue Haas Grotesk W05"/>
              </a:rPr>
              <a:t> in Elsa </a:t>
            </a:r>
            <a:r>
              <a:rPr lang="en-GB" sz="800" b="0" i="0" dirty="0" err="1">
                <a:solidFill>
                  <a:srgbClr val="000000"/>
                </a:solidFill>
                <a:effectLst/>
                <a:latin typeface="Neue Haas Grotesk W05"/>
              </a:rPr>
              <a:t>wachrufen</a:t>
            </a:r>
            <a:r>
              <a:rPr lang="en-GB" sz="800" b="0" i="0" dirty="0">
                <a:solidFill>
                  <a:srgbClr val="000000"/>
                </a:solidFill>
                <a:effectLst/>
                <a:latin typeface="Neue Haas Grotesk W05"/>
              </a:rPr>
              <a:t> – </a:t>
            </a:r>
            <a:r>
              <a:rPr lang="en-GB" sz="800" b="0" i="0" dirty="0" err="1">
                <a:solidFill>
                  <a:srgbClr val="000000"/>
                </a:solidFill>
                <a:effectLst/>
                <a:latin typeface="Neue Haas Grotesk W05"/>
              </a:rPr>
              <a:t>Ortrud</a:t>
            </a:r>
            <a:r>
              <a:rPr lang="en-GB" sz="800" b="0" i="0" dirty="0">
                <a:solidFill>
                  <a:srgbClr val="000000"/>
                </a:solidFill>
                <a:effectLst/>
                <a:latin typeface="Neue Haas Grotesk W05"/>
              </a:rPr>
              <a:t>, die den </a:t>
            </a:r>
            <a:r>
              <a:rPr lang="en-GB" sz="800" b="0" i="0" dirty="0" err="1">
                <a:solidFill>
                  <a:srgbClr val="000000"/>
                </a:solidFill>
                <a:effectLst/>
                <a:latin typeface="Neue Haas Grotesk W05"/>
              </a:rPr>
              <a:t>alten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Göttern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anhängt</a:t>
            </a:r>
            <a:r>
              <a:rPr lang="en-GB" sz="800" b="0" i="0" dirty="0">
                <a:solidFill>
                  <a:srgbClr val="000000"/>
                </a:solidFill>
                <a:effectLst/>
                <a:latin typeface="Neue Haas Grotesk W05"/>
              </a:rPr>
              <a:t>, und </a:t>
            </a:r>
            <a:r>
              <a:rPr lang="en-GB" sz="800" b="0" i="0" dirty="0" err="1">
                <a:solidFill>
                  <a:srgbClr val="000000"/>
                </a:solidFill>
                <a:effectLst/>
                <a:latin typeface="Neue Haas Grotesk W05"/>
              </a:rPr>
              <a:t>Telramund</a:t>
            </a:r>
            <a:r>
              <a:rPr lang="en-GB" sz="800" b="0" i="0" dirty="0">
                <a:solidFill>
                  <a:srgbClr val="000000"/>
                </a:solidFill>
                <a:effectLst/>
                <a:latin typeface="Neue Haas Grotesk W05"/>
              </a:rPr>
              <a:t>, der seine </a:t>
            </a:r>
            <a:r>
              <a:rPr lang="en-GB" sz="800" b="0" i="0" dirty="0" err="1">
                <a:solidFill>
                  <a:srgbClr val="000000"/>
                </a:solidFill>
                <a:effectLst/>
                <a:latin typeface="Neue Haas Grotesk W05"/>
              </a:rPr>
              <a:t>Ehre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verloren</a:t>
            </a:r>
            <a:r>
              <a:rPr lang="en-GB" sz="800" b="0" i="0" dirty="0">
                <a:solidFill>
                  <a:srgbClr val="000000"/>
                </a:solidFill>
                <a:effectLst/>
                <a:latin typeface="Neue Haas Grotesk W05"/>
              </a:rPr>
              <a:t> hat –, </a:t>
            </a:r>
            <a:r>
              <a:rPr lang="en-GB" sz="800" b="0" i="0" dirty="0" err="1">
                <a:solidFill>
                  <a:srgbClr val="000000"/>
                </a:solidFill>
                <a:effectLst/>
                <a:latin typeface="Neue Haas Grotesk W05"/>
              </a:rPr>
              <a:t>sind</a:t>
            </a:r>
            <a:r>
              <a:rPr lang="en-GB" sz="800" b="0" i="0" dirty="0">
                <a:solidFill>
                  <a:srgbClr val="000000"/>
                </a:solidFill>
                <a:effectLst/>
                <a:latin typeface="Neue Haas Grotesk W05"/>
              </a:rPr>
              <a:t> in </a:t>
            </a:r>
            <a:r>
              <a:rPr lang="en-GB" sz="800" b="0" i="0" dirty="0" err="1">
                <a:solidFill>
                  <a:srgbClr val="000000"/>
                </a:solidFill>
                <a:effectLst/>
                <a:latin typeface="Neue Haas Grotesk W05"/>
              </a:rPr>
              <a:t>jedem</a:t>
            </a:r>
            <a:r>
              <a:rPr lang="en-GB" sz="800" b="0" i="0" dirty="0">
                <a:solidFill>
                  <a:srgbClr val="000000"/>
                </a:solidFill>
                <a:effectLst/>
                <a:latin typeface="Neue Haas Grotesk W05"/>
              </a:rPr>
              <a:t> Menschen von </a:t>
            </a:r>
            <a:r>
              <a:rPr lang="en-GB" sz="800" b="0" i="0" dirty="0" err="1">
                <a:solidFill>
                  <a:srgbClr val="000000"/>
                </a:solidFill>
                <a:effectLst/>
                <a:latin typeface="Neue Haas Grotesk W05"/>
              </a:rPr>
              <a:t>Natur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aus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gesät</a:t>
            </a:r>
            <a:r>
              <a:rPr lang="en-GB" sz="800" b="0" i="0" dirty="0">
                <a:solidFill>
                  <a:srgbClr val="000000"/>
                </a:solidFill>
                <a:effectLst/>
                <a:latin typeface="Neue Haas Grotesk W05"/>
              </a:rPr>
              <a:t>. In </a:t>
            </a:r>
            <a:r>
              <a:rPr lang="en-GB" sz="800" b="0" i="0" dirty="0" err="1">
                <a:solidFill>
                  <a:srgbClr val="000000"/>
                </a:solidFill>
                <a:effectLst/>
                <a:latin typeface="Neue Haas Grotesk W05"/>
              </a:rPr>
              <a:t>Wagners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Musik</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gewinnt</a:t>
            </a:r>
            <a:r>
              <a:rPr lang="en-GB" sz="800" b="0" i="0" dirty="0">
                <a:solidFill>
                  <a:srgbClr val="000000"/>
                </a:solidFill>
                <a:effectLst/>
                <a:latin typeface="Neue Haas Grotesk W05"/>
              </a:rPr>
              <a:t> das </a:t>
            </a:r>
            <a:r>
              <a:rPr lang="en-GB" sz="800" b="0" i="0" dirty="0" err="1">
                <a:solidFill>
                  <a:srgbClr val="000000"/>
                </a:solidFill>
                <a:effectLst/>
                <a:latin typeface="Neue Haas Grotesk W05"/>
              </a:rPr>
              <a:t>Verführerische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wie</a:t>
            </a:r>
            <a:r>
              <a:rPr lang="en-GB" sz="800" b="0" i="0" dirty="0">
                <a:solidFill>
                  <a:srgbClr val="000000"/>
                </a:solidFill>
                <a:effectLst/>
                <a:latin typeface="Neue Haas Grotesk W05"/>
              </a:rPr>
              <a:t> das </a:t>
            </a:r>
            <a:r>
              <a:rPr lang="en-GB" sz="800" b="0" i="0" dirty="0" err="1">
                <a:solidFill>
                  <a:srgbClr val="000000"/>
                </a:solidFill>
                <a:effectLst/>
                <a:latin typeface="Neue Haas Grotesk W05"/>
              </a:rPr>
              <a:t>Riskante</a:t>
            </a:r>
            <a:r>
              <a:rPr lang="en-GB" sz="800" b="0" i="0" dirty="0">
                <a:solidFill>
                  <a:srgbClr val="000000"/>
                </a:solidFill>
                <a:effectLst/>
                <a:latin typeface="Neue Haas Grotesk W05"/>
              </a:rPr>
              <a:t> von Lohengrins Wunsch </a:t>
            </a:r>
            <a:r>
              <a:rPr lang="en-GB" sz="800" b="0" i="0" dirty="0" err="1">
                <a:solidFill>
                  <a:srgbClr val="000000"/>
                </a:solidFill>
                <a:effectLst/>
                <a:latin typeface="Neue Haas Grotesk W05"/>
              </a:rPr>
              <a:t>Ausdruck</a:t>
            </a:r>
            <a:r>
              <a:rPr lang="en-GB" sz="800" b="0" i="0" dirty="0">
                <a:solidFill>
                  <a:srgbClr val="000000"/>
                </a:solidFill>
                <a:effectLst/>
                <a:latin typeface="Neue Haas Grotesk W05"/>
              </a:rPr>
              <a:t>, der </a:t>
            </a:r>
            <a:r>
              <a:rPr lang="en-GB" sz="800" b="0" i="0" dirty="0" err="1">
                <a:solidFill>
                  <a:srgbClr val="000000"/>
                </a:solidFill>
                <a:effectLst/>
                <a:latin typeface="Neue Haas Grotesk W05"/>
              </a:rPr>
              <a:t>sich</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eine</a:t>
            </a:r>
            <a:r>
              <a:rPr lang="en-GB" sz="800" b="0" i="0" dirty="0">
                <a:solidFill>
                  <a:srgbClr val="000000"/>
                </a:solidFill>
                <a:effectLst/>
                <a:latin typeface="Neue Haas Grotesk W05"/>
              </a:rPr>
              <a:t> Liebe um seiner </a:t>
            </a:r>
            <a:r>
              <a:rPr lang="en-GB" sz="800" b="0" i="0" dirty="0" err="1">
                <a:solidFill>
                  <a:srgbClr val="000000"/>
                </a:solidFill>
                <a:effectLst/>
                <a:latin typeface="Neue Haas Grotesk W05"/>
              </a:rPr>
              <a:t>selbst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ersehnt</a:t>
            </a:r>
            <a:r>
              <a:rPr lang="en-GB" sz="800" b="0" i="0" dirty="0">
                <a:solidFill>
                  <a:srgbClr val="000000"/>
                </a:solidFill>
                <a:effectLst/>
                <a:latin typeface="Neue Haas Grotesk W05"/>
              </a:rPr>
              <a:t>. Die </a:t>
            </a:r>
            <a:r>
              <a:rPr lang="en-GB" sz="800" b="0" i="0" dirty="0" err="1">
                <a:solidFill>
                  <a:srgbClr val="000000"/>
                </a:solidFill>
                <a:effectLst/>
                <a:latin typeface="Neue Haas Grotesk W05"/>
              </a:rPr>
              <a:t>Neuinszenierung</a:t>
            </a:r>
            <a:r>
              <a:rPr lang="en-GB" sz="800" b="0" i="0" dirty="0">
                <a:solidFill>
                  <a:srgbClr val="000000"/>
                </a:solidFill>
                <a:effectLst/>
                <a:latin typeface="Neue Haas Grotesk W05"/>
              </a:rPr>
              <a:t> von </a:t>
            </a:r>
            <a:r>
              <a:rPr lang="en-GB" sz="800" b="0" i="0" dirty="0" err="1">
                <a:solidFill>
                  <a:srgbClr val="000000"/>
                </a:solidFill>
                <a:effectLst/>
                <a:latin typeface="Neue Haas Grotesk W05"/>
              </a:rPr>
              <a:t>Kornél</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Mundruczó</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forscht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dem</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ambivalenten</a:t>
            </a:r>
            <a:r>
              <a:rPr lang="en-GB" sz="800" b="0" i="0" dirty="0">
                <a:solidFill>
                  <a:srgbClr val="000000"/>
                </a:solidFill>
                <a:effectLst/>
                <a:latin typeface="Neue Haas Grotesk W05"/>
              </a:rPr>
              <a:t> Potential </a:t>
            </a:r>
            <a:r>
              <a:rPr lang="en-GB" sz="800" b="0" i="0" dirty="0" err="1">
                <a:solidFill>
                  <a:srgbClr val="000000"/>
                </a:solidFill>
                <a:effectLst/>
                <a:latin typeface="Neue Haas Grotesk W05"/>
              </a:rPr>
              <a:t>nach</a:t>
            </a:r>
            <a:r>
              <a:rPr lang="en-GB" sz="800" b="0" i="0" dirty="0">
                <a:solidFill>
                  <a:srgbClr val="000000"/>
                </a:solidFill>
                <a:effectLst/>
                <a:latin typeface="Neue Haas Grotesk W05"/>
              </a:rPr>
              <a:t>, das in </a:t>
            </a:r>
            <a:r>
              <a:rPr lang="en-GB" sz="800" b="0" i="0" dirty="0" err="1">
                <a:solidFill>
                  <a:srgbClr val="000000"/>
                </a:solidFill>
                <a:effectLst/>
                <a:latin typeface="Neue Haas Grotesk W05"/>
              </a:rPr>
              <a:t>dem</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Entwurf</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eines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dem</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Normalen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überlegenen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mit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überirdischen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Kräften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versehenen</a:t>
            </a:r>
            <a:r>
              <a:rPr lang="en-GB" sz="800" b="0" i="0" dirty="0">
                <a:solidFill>
                  <a:srgbClr val="000000"/>
                </a:solidFill>
                <a:effectLst/>
                <a:latin typeface="Neue Haas Grotesk W05"/>
              </a:rPr>
              <a:t> Menschen </a:t>
            </a:r>
            <a:r>
              <a:rPr lang="en-GB" sz="800" b="0" i="0" dirty="0" err="1">
                <a:solidFill>
                  <a:srgbClr val="000000"/>
                </a:solidFill>
                <a:effectLst/>
                <a:latin typeface="Neue Haas Grotesk W05"/>
              </a:rPr>
              <a:t>liegt</a:t>
            </a:r>
            <a:r>
              <a:rPr lang="en-GB" sz="800" b="0" i="0" dirty="0">
                <a:solidFill>
                  <a:srgbClr val="000000"/>
                </a:solidFill>
                <a:effectLst/>
                <a:latin typeface="Neue Haas Grotesk W05"/>
              </a:rPr>
              <a:t>. Für </a:t>
            </a:r>
            <a:r>
              <a:rPr lang="en-GB" sz="800" b="0" i="0" dirty="0" err="1">
                <a:solidFill>
                  <a:srgbClr val="000000"/>
                </a:solidFill>
                <a:effectLst/>
                <a:latin typeface="Neue Haas Grotesk W05"/>
              </a:rPr>
              <a:t>ihn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ist</a:t>
            </a:r>
            <a:r>
              <a:rPr lang="en-GB" sz="800" b="0" i="0" dirty="0">
                <a:solidFill>
                  <a:srgbClr val="000000"/>
                </a:solidFill>
                <a:effectLst/>
                <a:latin typeface="Neue Haas Grotesk W05"/>
              </a:rPr>
              <a:t> Lohengrin „die </a:t>
            </a:r>
            <a:r>
              <a:rPr lang="en-GB" sz="800" b="0" i="0" dirty="0" err="1">
                <a:solidFill>
                  <a:srgbClr val="000000"/>
                </a:solidFill>
                <a:effectLst/>
                <a:latin typeface="Neue Haas Grotesk W05"/>
              </a:rPr>
              <a:t>provokanteste</a:t>
            </a:r>
            <a:r>
              <a:rPr lang="en-GB" sz="800" b="0" i="0" dirty="0">
                <a:solidFill>
                  <a:srgbClr val="000000"/>
                </a:solidFill>
                <a:effectLst/>
                <a:latin typeface="Neue Haas Grotesk W05"/>
              </a:rPr>
              <a:t> inhumane </a:t>
            </a:r>
            <a:r>
              <a:rPr lang="en-GB" sz="800" b="0" i="0" dirty="0" err="1">
                <a:solidFill>
                  <a:srgbClr val="000000"/>
                </a:solidFill>
                <a:effectLst/>
                <a:latin typeface="Neue Haas Grotesk W05"/>
              </a:rPr>
              <a:t>Figur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im</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gesamten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Opernkosmos</a:t>
            </a:r>
            <a:r>
              <a:rPr lang="en-GB" sz="800" b="0" i="0" dirty="0">
                <a:solidFill>
                  <a:srgbClr val="000000"/>
                </a:solidFill>
                <a:effectLst/>
                <a:latin typeface="Neue Haas Grotesk W05"/>
              </a:rPr>
              <a:t>“. Die </a:t>
            </a:r>
            <a:r>
              <a:rPr lang="en-GB" sz="800" b="0" i="0" dirty="0" err="1">
                <a:solidFill>
                  <a:srgbClr val="000000"/>
                </a:solidFill>
                <a:effectLst/>
                <a:latin typeface="Neue Haas Grotesk W05"/>
              </a:rPr>
              <a:t>Handlung</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spielt</a:t>
            </a:r>
            <a:r>
              <a:rPr lang="en-GB" sz="800" b="0" i="0" dirty="0">
                <a:solidFill>
                  <a:srgbClr val="000000"/>
                </a:solidFill>
                <a:effectLst/>
                <a:latin typeface="Neue Haas Grotesk W05"/>
              </a:rPr>
              <a:t> in </a:t>
            </a:r>
            <a:r>
              <a:rPr lang="en-GB" sz="800" b="0" i="0" dirty="0" err="1">
                <a:solidFill>
                  <a:srgbClr val="000000"/>
                </a:solidFill>
                <a:effectLst/>
                <a:latin typeface="Neue Haas Grotesk W05"/>
              </a:rPr>
              <a:t>einer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posthumanen</a:t>
            </a:r>
            <a:r>
              <a:rPr lang="en-GB" sz="800" b="0" i="0" dirty="0">
                <a:solidFill>
                  <a:srgbClr val="000000"/>
                </a:solidFill>
                <a:effectLst/>
                <a:latin typeface="Neue Haas Grotesk W05"/>
              </a:rPr>
              <a:t> Welt, in der </a:t>
            </a:r>
            <a:r>
              <a:rPr lang="en-GB" sz="800" b="0" i="0" dirty="0" err="1">
                <a:solidFill>
                  <a:srgbClr val="000000"/>
                </a:solidFill>
                <a:effectLst/>
                <a:latin typeface="Neue Haas Grotesk W05"/>
              </a:rPr>
              <a:t>eine</a:t>
            </a:r>
            <a:r>
              <a:rPr lang="en-GB" sz="800" b="0" i="0" dirty="0">
                <a:solidFill>
                  <a:srgbClr val="000000"/>
                </a:solidFill>
                <a:effectLst/>
                <a:latin typeface="Neue Haas Grotesk W05"/>
              </a:rPr>
              <a:t> Gruppe von </a:t>
            </a:r>
            <a:r>
              <a:rPr lang="en-GB" sz="800" b="0" i="0" dirty="0" err="1">
                <a:solidFill>
                  <a:srgbClr val="000000"/>
                </a:solidFill>
                <a:effectLst/>
                <a:latin typeface="Neue Haas Grotesk W05"/>
              </a:rPr>
              <a:t>Überlebenden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voller</a:t>
            </a:r>
            <a:r>
              <a:rPr lang="en-GB" sz="800" b="0" i="0" dirty="0">
                <a:solidFill>
                  <a:srgbClr val="000000"/>
                </a:solidFill>
                <a:effectLst/>
                <a:latin typeface="Neue Haas Grotesk W05"/>
              </a:rPr>
              <a:t> Angst und </a:t>
            </a:r>
            <a:r>
              <a:rPr lang="en-GB" sz="800" b="0" i="0" dirty="0" err="1">
                <a:solidFill>
                  <a:srgbClr val="000000"/>
                </a:solidFill>
                <a:effectLst/>
                <a:latin typeface="Neue Haas Grotesk W05"/>
              </a:rPr>
              <a:t>voller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Fragen</a:t>
            </a:r>
            <a:r>
              <a:rPr lang="en-GB" sz="800" b="0" i="0" dirty="0">
                <a:solidFill>
                  <a:srgbClr val="000000"/>
                </a:solidFill>
                <a:effectLst/>
                <a:latin typeface="Neue Haas Grotesk W05"/>
              </a:rPr>
              <a:t> auf </a:t>
            </a:r>
            <a:r>
              <a:rPr lang="en-GB" sz="800" b="0" i="0" dirty="0" err="1">
                <a:solidFill>
                  <a:srgbClr val="000000"/>
                </a:solidFill>
                <a:effectLst/>
                <a:latin typeface="Neue Haas Grotesk W05"/>
              </a:rPr>
              <a:t>Erlösung</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hofft</a:t>
            </a:r>
            <a:r>
              <a:rPr lang="en-GB" sz="800" b="0" i="0" dirty="0">
                <a:solidFill>
                  <a:srgbClr val="000000"/>
                </a:solidFill>
                <a:effectLst/>
                <a:latin typeface="Neue Haas Grotesk W05"/>
              </a:rPr>
              <a:t>.</a:t>
            </a:r>
            <a:endParaRPr lang="en-US" altLang="zh-CN" sz="800" b="0" i="0" dirty="0">
              <a:solidFill>
                <a:srgbClr val="000000"/>
              </a:solidFill>
              <a:effectLst/>
              <a:latin typeface="Neue Haas Grotesk W05"/>
            </a:endParaRPr>
          </a:p>
          <a:p>
            <a:pPr algn="l"/>
            <a:r>
              <a:rPr lang="zh-CN" altLang="en-US" sz="800" b="0" i="0" dirty="0">
                <a:solidFill>
                  <a:srgbClr val="000000"/>
                </a:solidFill>
                <a:effectLst/>
                <a:latin typeface="Neue Haas Grotesk W05"/>
              </a:rPr>
              <a:t>一个小男孩失踪了，他是一个古老王国的王位继承人。妹妹被指控谋杀了他。她没有保护自己，而是召唤一个梦想人物来支持她。而她的骑士，他确实来了，赢得了她的事业和她的心。她永远不应该问他到底是谁。艾莎和罗恩格林现在可以成为幸福的执政夫妇了。但禁止提问阻碍了对知识的渴望，求知的欲望抵制了浪漫的奇迹，启蒙与盲目的信仰是不相容的。艾莎的对手</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忠于旧神的奥特鲁德和失去荣誉的特拉蒙德</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对她产生的怀疑是每个人与生俱来的。在瓦格纳的音乐中，诱惑和冒险都在罗恩格林的欲望中得到表达 谁渴望得到对自己的爱。</a:t>
            </a:r>
            <a:r>
              <a:rPr lang="en-GB" sz="800" b="0" i="0" dirty="0" err="1">
                <a:solidFill>
                  <a:srgbClr val="000000"/>
                </a:solidFill>
                <a:effectLst/>
                <a:latin typeface="Neue Haas Grotesk W05"/>
              </a:rPr>
              <a:t>Kornél</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Mundruczó</a:t>
            </a:r>
            <a:r>
              <a:rPr lang="en-GB" sz="800" b="0" i="0" dirty="0">
                <a:solidFill>
                  <a:srgbClr val="000000"/>
                </a:solidFill>
                <a:effectLst/>
                <a:latin typeface="Neue Haas Grotesk W05"/>
              </a:rPr>
              <a:t> </a:t>
            </a:r>
            <a:r>
              <a:rPr lang="zh-CN" altLang="en-US" sz="800" b="0" i="0" dirty="0">
                <a:solidFill>
                  <a:srgbClr val="000000"/>
                </a:solidFill>
                <a:effectLst/>
                <a:latin typeface="Neue Haas Grotesk W05"/>
              </a:rPr>
              <a:t>的新作品探讨了一个超越常人并被赋予超自然力量的人的设计中存在的矛盾潜力。对他来说，罗恩格林是“整个歌剧界最具挑衅性的非人人物”。故事发生在后人类世界，一群充满恐惧和质疑的幸存者希望得到救赎。</a:t>
            </a:r>
            <a:endParaRPr lang="zh-CN" altLang="en-US" sz="700" b="0" dirty="0">
              <a:solidFill>
                <a:srgbClr val="000000"/>
              </a:solidFill>
              <a:effectLst/>
            </a:endParaRPr>
          </a:p>
        </p:txBody>
      </p:sp>
      <p:sp>
        <p:nvSpPr>
          <p:cNvPr id="6" name="TextBox 5">
            <a:extLst>
              <a:ext uri="{FF2B5EF4-FFF2-40B4-BE49-F238E27FC236}">
                <a16:creationId xmlns:a16="http://schemas.microsoft.com/office/drawing/2014/main" id="{2AEEC677-3E07-4922-8C1F-723973B6BFB4}"/>
              </a:ext>
            </a:extLst>
          </p:cNvPr>
          <p:cNvSpPr txBox="1"/>
          <p:nvPr/>
        </p:nvSpPr>
        <p:spPr>
          <a:xfrm>
            <a:off x="4966417" y="80957"/>
            <a:ext cx="2380588" cy="6863417"/>
          </a:xfrm>
          <a:prstGeom prst="rect">
            <a:avLst/>
          </a:prstGeom>
          <a:noFill/>
        </p:spPr>
        <p:txBody>
          <a:bodyPr wrap="square">
            <a:spAutoFit/>
          </a:bodyPr>
          <a:lstStyle/>
          <a:p>
            <a:pPr algn="l"/>
            <a:r>
              <a:rPr lang="zh-CN" altLang="en-US" sz="800" b="1" i="0" dirty="0">
                <a:solidFill>
                  <a:srgbClr val="000000"/>
                </a:solidFill>
                <a:effectLst/>
                <a:highlight>
                  <a:srgbClr val="00FFFF"/>
                </a:highlight>
                <a:latin typeface="Neue Haas Grotesk W05"/>
              </a:rPr>
              <a:t>您过去与理查德</a:t>
            </a:r>
            <a:r>
              <a:rPr lang="en-US" altLang="zh-CN" sz="800" b="1" i="0" dirty="0">
                <a:solidFill>
                  <a:srgbClr val="000000"/>
                </a:solidFill>
                <a:effectLst/>
                <a:highlight>
                  <a:srgbClr val="00FFFF"/>
                </a:highlight>
                <a:latin typeface="Neue Haas Grotesk W05"/>
              </a:rPr>
              <a:t>·</a:t>
            </a:r>
            <a:r>
              <a:rPr lang="zh-CN" altLang="en-US" sz="800" b="1" i="0" dirty="0">
                <a:solidFill>
                  <a:srgbClr val="000000"/>
                </a:solidFill>
                <a:effectLst/>
                <a:highlight>
                  <a:srgbClr val="00FFFF"/>
                </a:highlight>
                <a:latin typeface="Neue Haas Grotesk W05"/>
              </a:rPr>
              <a:t>瓦格纳的关系如何？</a:t>
            </a:r>
          </a:p>
          <a:p>
            <a:pPr algn="l"/>
            <a:r>
              <a:rPr lang="en-GB" sz="800" b="0" i="0" dirty="0" err="1">
                <a:solidFill>
                  <a:srgbClr val="000000"/>
                </a:solidFill>
                <a:effectLst/>
                <a:latin typeface="Neue Haas Grotesk W05"/>
              </a:rPr>
              <a:t>Kornél</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Mundrczó</a:t>
            </a:r>
            <a:r>
              <a:rPr lang="en-GB" sz="800" b="0" i="0" dirty="0">
                <a:solidFill>
                  <a:srgbClr val="000000"/>
                </a:solidFill>
                <a:effectLst/>
                <a:latin typeface="Neue Haas Grotesk W05"/>
              </a:rPr>
              <a:t>：</a:t>
            </a:r>
            <a:r>
              <a:rPr lang="zh-CN" altLang="en-US" sz="800" b="0" i="0" dirty="0">
                <a:solidFill>
                  <a:srgbClr val="000000"/>
                </a:solidFill>
                <a:effectLst/>
                <a:latin typeface="Neue Haas Grotesk W05"/>
              </a:rPr>
              <a:t>我个人将瓦格纳及其作品与两个方面联系起来。一方面，瓦格纳在我的祖国匈牙利就像一面放大镜：我们与瓦格纳的关系反映了我们对我们的大邻国德国的看法以及我们对德国的赞赏和批评。所有关于他的个人和他的工作经历的相反评估都可以作为代理论点。此外，他对匈牙利文学的影响是巨大的，他的材料和戏剧方法至今仍然具有影响。在这方面，我本人将尼伯龙根的传奇故事搬上舞台，由匈牙利作家雅诺斯</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泰雷（</a:t>
            </a:r>
            <a:r>
              <a:rPr lang="en-GB" sz="800" b="0" i="0" dirty="0" err="1">
                <a:solidFill>
                  <a:srgbClr val="000000"/>
                </a:solidFill>
                <a:effectLst/>
                <a:latin typeface="Neue Haas Grotesk W05"/>
              </a:rPr>
              <a:t>János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Térey</a:t>
            </a:r>
            <a:r>
              <a:rPr lang="en-GB" sz="800" b="0" i="0" dirty="0">
                <a:solidFill>
                  <a:srgbClr val="000000"/>
                </a:solidFill>
                <a:effectLst/>
                <a:latin typeface="Neue Haas Grotesk W05"/>
              </a:rPr>
              <a:t>）</a:t>
            </a:r>
            <a:r>
              <a:rPr lang="zh-CN" altLang="en-US" sz="800" b="0" i="0" dirty="0">
                <a:solidFill>
                  <a:srgbClr val="000000"/>
                </a:solidFill>
                <a:effectLst/>
                <a:latin typeface="Neue Haas Grotesk W05"/>
              </a:rPr>
              <a:t>抄写的日耳曼语源，他去世得太早了（尼伯龙根</a:t>
            </a:r>
            <a:r>
              <a:rPr lang="zh-CN" altLang="en-US" sz="800" b="0" i="1" dirty="0">
                <a:solidFill>
                  <a:srgbClr val="000000"/>
                </a:solidFill>
                <a:effectLst/>
                <a:latin typeface="Neue Haas Grotesk W05"/>
              </a:rPr>
              <a:t>住宅公园，</a:t>
            </a:r>
            <a:r>
              <a:rPr lang="en-US" altLang="zh-CN" sz="800" b="0" i="0" dirty="0">
                <a:solidFill>
                  <a:srgbClr val="000000"/>
                </a:solidFill>
                <a:effectLst/>
                <a:latin typeface="Neue Haas Grotesk W05"/>
              </a:rPr>
              <a:t>2004 </a:t>
            </a:r>
            <a:r>
              <a:rPr lang="zh-CN" altLang="en-US" sz="800" b="0" i="0" dirty="0">
                <a:solidFill>
                  <a:srgbClr val="000000"/>
                </a:solidFill>
                <a:effectLst/>
                <a:latin typeface="Neue Haas Grotesk W05"/>
              </a:rPr>
              <a:t>年，与 </a:t>
            </a:r>
            <a:r>
              <a:rPr lang="en-GB" sz="800" b="0" i="0" dirty="0" err="1">
                <a:solidFill>
                  <a:srgbClr val="000000"/>
                </a:solidFill>
                <a:effectLst/>
                <a:latin typeface="Neue Haas Grotesk W05"/>
              </a:rPr>
              <a:t>Krétakör</a:t>
            </a:r>
            <a:r>
              <a:rPr lang="en-GB" sz="800" b="0" i="0" dirty="0">
                <a:solidFill>
                  <a:srgbClr val="000000"/>
                </a:solidFill>
                <a:effectLst/>
                <a:latin typeface="Neue Haas Grotesk W05"/>
              </a:rPr>
              <a:t> </a:t>
            </a:r>
            <a:r>
              <a:rPr lang="zh-CN" altLang="en-US" sz="800" b="0" i="0" dirty="0">
                <a:solidFill>
                  <a:srgbClr val="000000"/>
                </a:solidFill>
                <a:effectLst/>
                <a:latin typeface="Neue Haas Grotesk W05"/>
              </a:rPr>
              <a:t>乐团合作）。</a:t>
            </a:r>
          </a:p>
          <a:p>
            <a:pPr algn="l"/>
            <a:r>
              <a:rPr lang="zh-CN" altLang="en-US" sz="800" b="0" i="0" dirty="0">
                <a:solidFill>
                  <a:srgbClr val="000000"/>
                </a:solidFill>
                <a:effectLst/>
                <a:latin typeface="Neue Haas Grotesk W05"/>
              </a:rPr>
              <a:t>另一个联系可以追溯到我的童年，当时我经常听到瓦格纳歌剧中的序曲和管弦乐段落，我记得当时就被他音乐的无限美所感动。这些都是非常天真的印象，有时甚至不知道这是关于瓦格纳的。但当我后来开始与他接触并重新发现他的作品时，这些记忆再次被唤醒，体验到一种令人放松的美感</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对于我作为一个孩子和一个成年人来说都是如此。尽管所有人都意识到它在历史上（而不仅仅是在音乐史上）的问题地位，但这种感觉仍然没有改变。</a:t>
            </a:r>
          </a:p>
          <a:p>
            <a:pPr algn="l"/>
            <a:r>
              <a:rPr lang="zh-CN" altLang="en-US" sz="800" b="0" i="0" dirty="0">
                <a:solidFill>
                  <a:srgbClr val="000000"/>
                </a:solidFill>
                <a:effectLst/>
                <a:latin typeface="Neue Haas Grotesk W05"/>
              </a:rPr>
              <a:t>内在的矛盾使瓦格纳对我来说是一个脆弱的现象。脆弱是因为他结合了如此矛盾的品质</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几乎就像一个躁郁症患者。这实际上体现在他音乐剧的情节的各个方面和每个主角身上。尽管瓦格纳经常在他的信件和声明中表现得趾高气扬、引人入胜，但他的灵魂、他的思想、他的整个存在在我看来同样脆弱。如果没有他音乐的深度和脆弱的真诚，他歌词中的许多星座都会崩溃。</a:t>
            </a:r>
            <a:endParaRPr lang="en-US" altLang="zh-CN" sz="800" b="0" i="0" dirty="0">
              <a:solidFill>
                <a:srgbClr val="000000"/>
              </a:solidFill>
              <a:effectLst/>
              <a:latin typeface="Neue Haas Grotesk W05"/>
            </a:endParaRPr>
          </a:p>
          <a:p>
            <a:pPr algn="l"/>
            <a:endParaRPr lang="zh-CN" altLang="en-US" sz="800" b="0" i="0" dirty="0">
              <a:solidFill>
                <a:srgbClr val="000000"/>
              </a:solidFill>
              <a:effectLst/>
              <a:latin typeface="Neue Haas Grotesk W05"/>
            </a:endParaRPr>
          </a:p>
          <a:p>
            <a:pPr algn="l"/>
            <a:r>
              <a:rPr lang="zh-CN" altLang="en-US" sz="800" b="1" i="0" dirty="0">
                <a:solidFill>
                  <a:srgbClr val="000000"/>
                </a:solidFill>
                <a:effectLst/>
                <a:highlight>
                  <a:srgbClr val="00FFFF"/>
                </a:highlight>
                <a:latin typeface="Neue Haas Grotesk W05"/>
              </a:rPr>
              <a:t>罗恩格林是一个看似完美的英雄，完美无瑕。至少表面上是这样。您如何处理这种现象？</a:t>
            </a:r>
          </a:p>
          <a:p>
            <a:pPr algn="l"/>
            <a:r>
              <a:rPr lang="zh-CN" altLang="en-US" sz="800" b="0" i="0" dirty="0">
                <a:solidFill>
                  <a:srgbClr val="000000"/>
                </a:solidFill>
                <a:effectLst/>
                <a:latin typeface="Neue Haas Grotesk W05"/>
              </a:rPr>
              <a:t>这部歌剧由美妙的音乐和有问题的情节组成。罗恩格林被描绘成一个没有阴暗面、没有太多阴影的真正英雄。这对我来说是这件作品的关键。罗恩格林并不是任何人派到布拉班特的真实人物。它来自于对它的相信，它是由我们、由想象它的人创造的。等待救赎的人群想象着这位残暴的英雄</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未受触动、不可触碰、完全纯洁且超人</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毫无疑问会受到追随。</a:t>
            </a:r>
          </a:p>
          <a:p>
            <a:pPr algn="l"/>
            <a:r>
              <a:rPr lang="zh-CN" altLang="en-US" sz="800" b="0" i="0" dirty="0">
                <a:solidFill>
                  <a:srgbClr val="000000"/>
                </a:solidFill>
                <a:effectLst/>
                <a:latin typeface="Neue Haas Grotesk W05"/>
              </a:rPr>
              <a:t>就我个人而言，我不相信上帝（或任何上帝）给我们派来国王和王后或法老和政客。我确信所有这些现象都是他们周围社会的产物。我非常欣赏歌剧</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罗恩格林</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，因为它深入到了这场危机：一场社会的、全球性的危机，在这场危机中，人类失去了人性，因此这种现象得以形成</a:t>
            </a:r>
            <a:r>
              <a:rPr lang="zh-CN" altLang="en-US" sz="800" b="0" i="1" dirty="0">
                <a:solidFill>
                  <a:srgbClr val="000000"/>
                </a:solidFill>
                <a:effectLst/>
                <a:latin typeface="Neue Haas Grotesk W05"/>
              </a:rPr>
              <a:t>。</a:t>
            </a:r>
            <a:r>
              <a:rPr lang="zh-CN" altLang="en-US" sz="800" b="0" i="0" dirty="0">
                <a:solidFill>
                  <a:srgbClr val="000000"/>
                </a:solidFill>
                <a:effectLst/>
                <a:latin typeface="Neue Haas Grotesk W05"/>
              </a:rPr>
              <a:t>对我来说，它有点像后人类，人们压抑了启蒙运动的知识，个人责任被希望有人从某个地方出现来解决所有问题并找到所有问题的答案所取代。 。</a:t>
            </a:r>
          </a:p>
          <a:p>
            <a:pPr algn="l"/>
            <a:r>
              <a:rPr lang="zh-CN" altLang="en-US" sz="800" b="0" i="0" dirty="0">
                <a:solidFill>
                  <a:srgbClr val="000000"/>
                </a:solidFill>
                <a:effectLst/>
                <a:latin typeface="Neue Haas Grotesk W05"/>
              </a:rPr>
              <a:t>我来自东欧，这个国家多年来一直处于危机之中，充满希望的繁荣之后就是崩溃，从那时起每个人都在等待救援。在这样的情况下，一个有魅力的人格可以在短短几个月内成就伟大的事业。</a:t>
            </a:r>
          </a:p>
        </p:txBody>
      </p:sp>
      <p:sp>
        <p:nvSpPr>
          <p:cNvPr id="8" name="TextBox 7">
            <a:extLst>
              <a:ext uri="{FF2B5EF4-FFF2-40B4-BE49-F238E27FC236}">
                <a16:creationId xmlns:a16="http://schemas.microsoft.com/office/drawing/2014/main" id="{835BDBEF-9B99-B635-14FE-743AD22A4F3D}"/>
              </a:ext>
            </a:extLst>
          </p:cNvPr>
          <p:cNvSpPr txBox="1"/>
          <p:nvPr/>
        </p:nvSpPr>
        <p:spPr>
          <a:xfrm>
            <a:off x="7347005" y="96346"/>
            <a:ext cx="2407422" cy="6771084"/>
          </a:xfrm>
          <a:prstGeom prst="rect">
            <a:avLst/>
          </a:prstGeom>
          <a:noFill/>
        </p:spPr>
        <p:txBody>
          <a:bodyPr wrap="square">
            <a:spAutoFit/>
          </a:bodyPr>
          <a:lstStyle/>
          <a:p>
            <a:pPr algn="l"/>
            <a:r>
              <a:rPr lang="zh-CN" altLang="en-US" sz="700" b="0" i="0" dirty="0">
                <a:solidFill>
                  <a:srgbClr val="000000"/>
                </a:solidFill>
                <a:effectLst/>
                <a:latin typeface="Neue Haas Grotesk W05"/>
              </a:rPr>
              <a:t>这始终是民粹主义的本质。挑衅性地说：人们可以将歌剧</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罗恩格林</a:t>
            </a:r>
            <a:r>
              <a:rPr lang="en-US" altLang="zh-CN" sz="700" b="0" i="1" dirty="0">
                <a:solidFill>
                  <a:srgbClr val="000000"/>
                </a:solidFill>
                <a:effectLst/>
                <a:latin typeface="Neue Haas Grotesk W05"/>
              </a:rPr>
              <a:t>》</a:t>
            </a:r>
            <a:r>
              <a:rPr lang="zh-CN" altLang="en-US" sz="700" b="0" i="0" dirty="0">
                <a:solidFill>
                  <a:srgbClr val="000000"/>
                </a:solidFill>
                <a:effectLst/>
                <a:latin typeface="Neue Haas Grotesk W05"/>
              </a:rPr>
              <a:t>视为其主角是一位民粹主义人物。他的纯洁程度只有</a:t>
            </a:r>
            <a:r>
              <a:rPr lang="en-GB" sz="700" b="0" i="0" dirty="0">
                <a:solidFill>
                  <a:srgbClr val="000000"/>
                </a:solidFill>
                <a:effectLst/>
                <a:latin typeface="Neue Haas Grotesk W05"/>
              </a:rPr>
              <a:t>Instagram</a:t>
            </a:r>
            <a:r>
              <a:rPr lang="zh-CN" altLang="en-US" sz="700" b="0" i="0" dirty="0">
                <a:solidFill>
                  <a:srgbClr val="000000"/>
                </a:solidFill>
                <a:effectLst/>
                <a:latin typeface="Neue Haas Grotesk W05"/>
              </a:rPr>
              <a:t>上才有。人造偶像。</a:t>
            </a:r>
            <a:endParaRPr lang="en-US" altLang="zh-CN" sz="700" b="0" i="0" dirty="0">
              <a:solidFill>
                <a:srgbClr val="000000"/>
              </a:solidFill>
              <a:effectLst/>
              <a:latin typeface="Neue Haas Grotesk W05"/>
            </a:endParaRPr>
          </a:p>
          <a:p>
            <a:pPr algn="l"/>
            <a:endParaRPr lang="zh-CN" altLang="en-US" sz="700" b="0" i="0" dirty="0">
              <a:solidFill>
                <a:srgbClr val="000000"/>
              </a:solidFill>
              <a:effectLst/>
              <a:latin typeface="Neue Haas Grotesk W05"/>
            </a:endParaRPr>
          </a:p>
          <a:p>
            <a:pPr algn="l"/>
            <a:r>
              <a:rPr lang="zh-CN" altLang="en-US" sz="700" b="1" i="0" dirty="0">
                <a:solidFill>
                  <a:srgbClr val="000000"/>
                </a:solidFill>
                <a:effectLst/>
                <a:highlight>
                  <a:srgbClr val="00FFFF"/>
                </a:highlight>
                <a:latin typeface="Neue Haas Grotesk W05"/>
              </a:rPr>
              <a:t>鲍里斯</a:t>
            </a:r>
            <a:r>
              <a:rPr lang="en-US" altLang="zh-CN" sz="700" b="1" i="0" dirty="0">
                <a:solidFill>
                  <a:srgbClr val="000000"/>
                </a:solidFill>
                <a:effectLst/>
                <a:highlight>
                  <a:srgbClr val="00FFFF"/>
                </a:highlight>
                <a:latin typeface="Neue Haas Grotesk W05"/>
              </a:rPr>
              <a:t>·</a:t>
            </a:r>
            <a:r>
              <a:rPr lang="zh-CN" altLang="en-US" sz="700" b="1" i="0" dirty="0">
                <a:solidFill>
                  <a:srgbClr val="000000"/>
                </a:solidFill>
                <a:effectLst/>
                <a:highlight>
                  <a:srgbClr val="00FFFF"/>
                </a:highlight>
                <a:latin typeface="Neue Haas Grotesk W05"/>
              </a:rPr>
              <a:t>沃伊特 </a:t>
            </a:r>
            <a:r>
              <a:rPr lang="en-US" altLang="zh-CN" sz="700" b="1" i="0" dirty="0">
                <a:solidFill>
                  <a:srgbClr val="000000"/>
                </a:solidFill>
                <a:effectLst/>
                <a:highlight>
                  <a:srgbClr val="00FFFF"/>
                </a:highlight>
                <a:latin typeface="Neue Haas Grotesk W05"/>
              </a:rPr>
              <a:t>(</a:t>
            </a:r>
            <a:r>
              <a:rPr lang="en-GB" sz="700" b="1" i="0" dirty="0">
                <a:solidFill>
                  <a:srgbClr val="000000"/>
                </a:solidFill>
                <a:effectLst/>
                <a:highlight>
                  <a:srgbClr val="00FFFF"/>
                </a:highlight>
                <a:latin typeface="Neue Haas Grotesk W05"/>
              </a:rPr>
              <a:t>Boris Voigt) </a:t>
            </a:r>
            <a:r>
              <a:rPr lang="zh-CN" altLang="en-US" sz="700" b="1" i="0" dirty="0">
                <a:solidFill>
                  <a:srgbClr val="000000"/>
                </a:solidFill>
                <a:effectLst/>
                <a:highlight>
                  <a:srgbClr val="00FFFF"/>
                </a:highlight>
                <a:latin typeface="Neue Haas Grotesk W05"/>
              </a:rPr>
              <a:t>在对该节目的贡献中强调，</a:t>
            </a:r>
            <a:r>
              <a:rPr lang="zh-CN" altLang="en-US" sz="700" b="1" i="1" dirty="0">
                <a:solidFill>
                  <a:srgbClr val="000000"/>
                </a:solidFill>
                <a:effectLst/>
                <a:highlight>
                  <a:srgbClr val="00FFFF"/>
                </a:highlight>
                <a:latin typeface="Neue Haas Grotesk W05"/>
              </a:rPr>
              <a:t>罗恩格林</a:t>
            </a:r>
            <a:r>
              <a:rPr lang="zh-CN" altLang="en-US" sz="700" b="1" i="0" dirty="0">
                <a:solidFill>
                  <a:srgbClr val="000000"/>
                </a:solidFill>
                <a:effectLst/>
                <a:highlight>
                  <a:srgbClr val="00FFFF"/>
                </a:highlight>
                <a:latin typeface="Neue Haas Grotesk W05"/>
              </a:rPr>
              <a:t>有两个魅力人物：英雄和奥特鲁德。</a:t>
            </a:r>
          </a:p>
          <a:p>
            <a:pPr algn="l"/>
            <a:r>
              <a:rPr lang="zh-CN" altLang="en-US" sz="700" b="0" i="0" dirty="0">
                <a:solidFill>
                  <a:srgbClr val="000000"/>
                </a:solidFill>
                <a:effectLst/>
                <a:latin typeface="Neue Haas Grotesk W05"/>
              </a:rPr>
              <a:t>对我来说，罗恩格林和奥特鲁德之间的二元性是这部戏剧的另一个重要支柱。我理解奥特鲁德是一位理性思考的女性，当然可以理解她的观点。她不是一维女巫。虽然她的行为方式有问题，但当她拒绝崇拜日复一日摆在她和许多其他人面前的新神时，她也是对的。它代表了一种古老的信念，但突然间不再适用。这就是她仇恨的根源，为此她利用了弗里德里希</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冯</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特拉蒙德。鉴于他们的情况，出现了以下问题：我们是否有能力 对我们周围的事情负责吗？或者我们什么也不做，只是等待某人的怜悯？我能理解他们的态度；我什至在某种程度上喜欢她。尤其是在这个沙文主义情节中，重要的是要颂扬一个坚强的女性角色，而不是用片面的描述来否认它。当然，奥特鲁德和罗恩格林都没有片面的好或坏。没有黑白之分。两者都有令人眼花缭乱的一面。没有黑白之分。两者都有令人眼花缭乱的一面。没有黑白之分。两者都有令人眼花缭乱的一面。</a:t>
            </a:r>
            <a:endParaRPr lang="en-US" altLang="zh-CN"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800" b="1" i="0" dirty="0">
                <a:solidFill>
                  <a:srgbClr val="000000"/>
                </a:solidFill>
                <a:effectLst/>
                <a:highlight>
                  <a:srgbClr val="00FFFF"/>
                </a:highlight>
                <a:latin typeface="Neue Haas Grotesk W05"/>
              </a:rPr>
              <a:t>这些角色的背景是一个什么样的世界？</a:t>
            </a:r>
            <a:r>
              <a:rPr lang="en-GB" sz="800" b="1" i="0" dirty="0">
                <a:solidFill>
                  <a:srgbClr val="000000"/>
                </a:solidFill>
                <a:effectLst/>
                <a:highlight>
                  <a:srgbClr val="00FFFF"/>
                </a:highlight>
                <a:latin typeface="Neue Haas Grotesk W05"/>
              </a:rPr>
              <a:t>Monika </a:t>
            </a:r>
            <a:r>
              <a:rPr lang="en-GB" sz="800" b="1" i="0" dirty="0" err="1">
                <a:solidFill>
                  <a:srgbClr val="000000"/>
                </a:solidFill>
                <a:effectLst/>
                <a:highlight>
                  <a:srgbClr val="00FFFF"/>
                </a:highlight>
                <a:latin typeface="Neue Haas Grotesk W05"/>
              </a:rPr>
              <a:t>Pormale</a:t>
            </a:r>
            <a:r>
              <a:rPr lang="en-GB" sz="800" b="1" i="0" dirty="0">
                <a:solidFill>
                  <a:srgbClr val="000000"/>
                </a:solidFill>
                <a:effectLst/>
                <a:highlight>
                  <a:srgbClr val="00FFFF"/>
                </a:highlight>
                <a:latin typeface="Neue Haas Grotesk W05"/>
              </a:rPr>
              <a:t> </a:t>
            </a:r>
            <a:r>
              <a:rPr lang="zh-CN" altLang="en-US" sz="800" b="1" i="0" dirty="0">
                <a:solidFill>
                  <a:srgbClr val="000000"/>
                </a:solidFill>
                <a:effectLst/>
                <a:highlight>
                  <a:srgbClr val="00FFFF"/>
                </a:highlight>
                <a:latin typeface="Neue Haas Grotesk W05"/>
              </a:rPr>
              <a:t>设计的舞台布景具有无菌实验室的特点，其中正在进行实验安排。</a:t>
            </a:r>
          </a:p>
          <a:p>
            <a:pPr algn="l"/>
            <a:r>
              <a:rPr lang="zh-CN" altLang="en-US" sz="800" b="0" i="0" dirty="0">
                <a:solidFill>
                  <a:srgbClr val="000000"/>
                </a:solidFill>
                <a:effectLst/>
                <a:latin typeface="Neue Haas Grotesk W05"/>
              </a:rPr>
              <a:t>在我们团队的准备过程中，我们对这一点进行了长时间的思考。我们的前提是不触及剧情的主要特征、人物结构、戏剧氛围有丝毫的触动。我们希望保留本质，同时避免根深蒂固的陈词滥调，这些陈词滥调常常成为这些著名作品的人质。没有闪亮的银色盔甲，但也没有抽象的还原；这不是一个浪漫的童话故事，但也不是一个平面的政治化。考虑到这一目标，我们退后一步，更接近中世纪，并设想了一种田园风格</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就像在一个叙事结构是在封建村庄里讲述自己的故事，以让自己对自己的社区放心。不分等级，当故事的目的是互相教育、讲述尝试和错误、互相质疑时，这几乎是民主的：我们如何理解自己的人性？这个想法将我们带入了一个可能是后人类的世界，但没有精确定义它发生的时间和地点。我们不知道门后是什么，但我们总是在房间里</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这又不是房子里带家具的房间，而是可以充满不同的内容，有森林、有陨石或其他什么。就像居住在其中的人们一样，空间本身也具有相互冲突的属性。在这种背景下，每个参与者都不断地站在舞台上。没有任何外部特征表明等级排名，所有人都穿着基本相同类型的衣服，并且都一起创造了星座。空间的感觉是未来主义的，但在某种程度上并不明显</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而是微妙的，并被“填充”的对应物保持在不确定状态。</a:t>
            </a:r>
          </a:p>
          <a:p>
            <a:pPr algn="l"/>
            <a:r>
              <a:rPr lang="zh-CN" altLang="en-US" sz="800" b="1" i="0" dirty="0">
                <a:solidFill>
                  <a:srgbClr val="000000"/>
                </a:solidFill>
                <a:effectLst/>
                <a:highlight>
                  <a:srgbClr val="00FFFF"/>
                </a:highlight>
                <a:latin typeface="Neue Haas Grotesk W05"/>
              </a:rPr>
              <a:t>“没有人去，但有人来了，”女</a:t>
            </a:r>
            <a:r>
              <a:rPr lang="zh-CN" altLang="en-US" sz="800" b="1" i="1" dirty="0">
                <a:solidFill>
                  <a:srgbClr val="000000"/>
                </a:solidFill>
                <a:effectLst/>
                <a:highlight>
                  <a:srgbClr val="00FFFF"/>
                </a:highlight>
                <a:latin typeface="Neue Haas Grotesk W05"/>
              </a:rPr>
              <a:t>武神说道。</a:t>
            </a:r>
            <a:r>
              <a:rPr lang="zh-CN" altLang="en-US" sz="800" b="1" i="0" dirty="0">
                <a:solidFill>
                  <a:srgbClr val="000000"/>
                </a:solidFill>
                <a:effectLst/>
                <a:highlight>
                  <a:srgbClr val="00FFFF"/>
                </a:highlight>
                <a:latin typeface="Neue Haas Grotesk W05"/>
              </a:rPr>
              <a:t>但大家都已经到了吗？</a:t>
            </a:r>
          </a:p>
          <a:p>
            <a:pPr algn="l"/>
            <a:r>
              <a:rPr lang="zh-CN" altLang="en-US" sz="800" b="0" i="0" dirty="0">
                <a:solidFill>
                  <a:srgbClr val="000000"/>
                </a:solidFill>
                <a:effectLst/>
                <a:latin typeface="Neue Haas Grotesk W05"/>
              </a:rPr>
              <a:t>是的。没有人离开房间，也没有人进来。每个人都已经到了，包括罗恩格林。但它带来了决定性的变化。因为当他心情悲伤的时候，他说出的第一句话就是：别问我是谁！一个没有问题的世界？这实在是一种挑衅。我不想生活在这样的世界里。</a:t>
            </a:r>
            <a:endParaRPr lang="zh-CN" altLang="en-US" sz="700" b="0" i="0" dirty="0">
              <a:solidFill>
                <a:srgbClr val="000000"/>
              </a:solidFill>
              <a:effectLst/>
              <a:latin typeface="Neue Haas Grotesk W05"/>
            </a:endParaRPr>
          </a:p>
        </p:txBody>
      </p:sp>
    </p:spTree>
    <p:extLst>
      <p:ext uri="{BB962C8B-B14F-4D97-AF65-F5344CB8AC3E}">
        <p14:creationId xmlns:p14="http://schemas.microsoft.com/office/powerpoint/2010/main" val="340244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825E1-5333-65CF-6F07-2A0ADF70C5E6}"/>
              </a:ext>
            </a:extLst>
          </p:cNvPr>
          <p:cNvSpPr txBox="1"/>
          <p:nvPr/>
        </p:nvSpPr>
        <p:spPr>
          <a:xfrm>
            <a:off x="151573" y="96346"/>
            <a:ext cx="2528018" cy="6848029"/>
          </a:xfrm>
          <a:prstGeom prst="rect">
            <a:avLst/>
          </a:prstGeom>
          <a:noFill/>
        </p:spPr>
        <p:txBody>
          <a:bodyPr wrap="square">
            <a:spAutoFit/>
          </a:bodyPr>
          <a:lstStyle/>
          <a:p>
            <a:pPr algn="l"/>
            <a:r>
              <a:rPr lang="zh-CN" altLang="en-US" sz="700" b="0" i="0" dirty="0">
                <a:solidFill>
                  <a:srgbClr val="000000"/>
                </a:solidFill>
                <a:effectLst/>
                <a:latin typeface="Neue Haas Grotesk W05"/>
              </a:rPr>
              <a:t>但我们的世界正越来越朝着这个方向发展。相关沟通日益受到压制。这使得罗恩格林对我来说是一个非常有争议的人物</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他自己也承受着沉重的负担：如果他说出自己是谁，那么他就死了。</a:t>
            </a:r>
            <a:endParaRPr lang="en-US" altLang="zh-CN" sz="700" b="0" i="0" dirty="0">
              <a:solidFill>
                <a:srgbClr val="000000"/>
              </a:solidFill>
              <a:effectLst/>
              <a:latin typeface="Neue Haas Grotesk W05"/>
            </a:endParaRPr>
          </a:p>
          <a:p>
            <a:pPr algn="l"/>
            <a:endParaRPr lang="zh-CN" altLang="en-US" sz="700" b="0" i="0" dirty="0">
              <a:solidFill>
                <a:srgbClr val="000000"/>
              </a:solidFill>
              <a:effectLst/>
              <a:latin typeface="Neue Haas Grotesk W05"/>
            </a:endParaRPr>
          </a:p>
          <a:p>
            <a:pPr algn="l"/>
            <a:r>
              <a:rPr lang="zh-CN" altLang="en-US" sz="700" b="1" i="0" dirty="0">
                <a:solidFill>
                  <a:srgbClr val="000000"/>
                </a:solidFill>
                <a:effectLst/>
                <a:highlight>
                  <a:srgbClr val="00FFFF"/>
                </a:highlight>
                <a:latin typeface="Neue Haas Grotesk W05"/>
              </a:rPr>
              <a:t>这看起来几乎符合</a:t>
            </a:r>
            <a:r>
              <a:rPr lang="en-US" altLang="zh-CN" sz="700" b="1" i="0" dirty="0">
                <a:solidFill>
                  <a:srgbClr val="000000"/>
                </a:solidFill>
                <a:effectLst/>
                <a:highlight>
                  <a:srgbClr val="00FFFF"/>
                </a:highlight>
                <a:latin typeface="Neue Haas Grotesk W05"/>
              </a:rPr>
              <a:t>20</a:t>
            </a:r>
            <a:r>
              <a:rPr lang="zh-CN" altLang="en-US" sz="700" b="1" i="0" dirty="0">
                <a:solidFill>
                  <a:srgbClr val="000000"/>
                </a:solidFill>
                <a:effectLst/>
                <a:highlight>
                  <a:srgbClr val="00FFFF"/>
                </a:highlight>
                <a:latin typeface="Neue Haas Grotesk W05"/>
              </a:rPr>
              <a:t>世纪的反乌托邦小说。</a:t>
            </a:r>
          </a:p>
          <a:p>
            <a:pPr algn="l"/>
            <a:r>
              <a:rPr lang="zh-CN" altLang="en-US" sz="700" b="0" i="0" dirty="0">
                <a:solidFill>
                  <a:srgbClr val="000000"/>
                </a:solidFill>
                <a:effectLst/>
                <a:latin typeface="Neue Haas Grotesk W05"/>
              </a:rPr>
              <a:t>在数字世界中，这几乎是现实。真与假的界限已经难以辨认。一切都是操纵。罗恩格林本人的行为方式具有高度的操纵性。托马斯</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曼在他的故事</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威尼斯之死</a:t>
            </a:r>
            <a:r>
              <a:rPr lang="en-US" altLang="zh-CN" sz="700" b="0" i="1" dirty="0">
                <a:solidFill>
                  <a:srgbClr val="000000"/>
                </a:solidFill>
                <a:effectLst/>
                <a:latin typeface="Neue Haas Grotesk W05"/>
              </a:rPr>
              <a:t>》</a:t>
            </a:r>
            <a:r>
              <a:rPr lang="zh-CN" altLang="en-US" sz="700" b="0" i="0" dirty="0">
                <a:solidFill>
                  <a:srgbClr val="000000"/>
                </a:solidFill>
                <a:effectLst/>
                <a:latin typeface="Neue Haas Grotesk W05"/>
              </a:rPr>
              <a:t>中向我们展示了：美丽可以杀人。罗恩格林与塔齐奥有着千丝万缕的联系</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那种美丽、那种魅力。</a:t>
            </a:r>
          </a:p>
          <a:p>
            <a:pPr algn="l"/>
            <a:r>
              <a:rPr lang="zh-CN" altLang="en-US" sz="700" b="0" i="0" dirty="0">
                <a:solidFill>
                  <a:srgbClr val="000000"/>
                </a:solidFill>
                <a:effectLst/>
                <a:latin typeface="Neue Haas Grotesk W05"/>
              </a:rPr>
              <a:t>我不认为他是基因增强版的智人。在我看来，他的诞生是人类的一厢情愿。我们创造了我们的罗恩格林，就像我们创造了我们的政治领导人一样。虽然他应该在故事情节的过程中经历一些进化性的变化，但他一开始就像我们中的一员一样。他不是来自外部，而是来自社区内部。</a:t>
            </a:r>
            <a:endParaRPr lang="en-US" altLang="zh-CN"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800" b="1" i="0" dirty="0">
                <a:solidFill>
                  <a:srgbClr val="000000"/>
                </a:solidFill>
                <a:effectLst/>
                <a:highlight>
                  <a:srgbClr val="00FFFF"/>
                </a:highlight>
                <a:latin typeface="Neue Haas Grotesk W05"/>
              </a:rPr>
              <a:t>他的爱能力又如何呢？他对艾莎的爱从何而来？因为她的问题，刚刚缔结的婚姻，并没有像之前所说的那样圆房；他不必证明自己不仅是一个有传奇色彩的英雄和救世主，而且还是一个有血有肉的人</a:t>
            </a:r>
            <a:r>
              <a:rPr lang="zh-CN" altLang="en-US" sz="800" b="0" i="0" dirty="0">
                <a:solidFill>
                  <a:srgbClr val="000000"/>
                </a:solidFill>
                <a:effectLst/>
                <a:latin typeface="Neue Haas Grotesk W05"/>
              </a:rPr>
              <a:t>。</a:t>
            </a:r>
          </a:p>
          <a:p>
            <a:pPr algn="l"/>
            <a:r>
              <a:rPr lang="zh-CN" altLang="en-US" sz="800" b="0" i="0" dirty="0">
                <a:solidFill>
                  <a:srgbClr val="000000"/>
                </a:solidFill>
                <a:effectLst/>
                <a:latin typeface="Neue Haas Grotesk W05"/>
              </a:rPr>
              <a:t>他是一只天鹅</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我不知道他是谁。也许瓦格纳给他的声音特征给了我们一个线索。他的主唱很酷，一种冰冷、闪烁的声音，几乎不人道、超凡脱俗。这几乎是朝着阉割者的去性化声音的方向发展，尽管如此，它却产生了如此感性的效果。罗恩格林对艾尔莎的爱是一个很大的问号。这是对另一个人的爱，还是对自己作为神一样的自爱的表现？</a:t>
            </a:r>
          </a:p>
          <a:p>
            <a:pPr algn="l"/>
            <a:r>
              <a:rPr lang="zh-CN" altLang="en-US" sz="800" b="0" i="0" dirty="0">
                <a:solidFill>
                  <a:srgbClr val="000000"/>
                </a:solidFill>
                <a:effectLst/>
                <a:latin typeface="Neue Haas Grotesk W05"/>
              </a:rPr>
              <a:t>当然，艾尔莎也是一个矛盾的人物。你的心理状态很有趣。你在什么情况下会梦见这样的人？最近的一部作品表明她确实是杀害她兄弟的凶手。我不这么认为。但她突然出现在公众视野中，变成了一个心碎的人，周围充斥着近乎诽谤的流言蜚语。它会让你心烦意乱，让你发疯。</a:t>
            </a:r>
          </a:p>
          <a:p>
            <a:pPr algn="l"/>
            <a:r>
              <a:rPr lang="zh-CN" altLang="en-US" sz="800" b="0" i="0" dirty="0">
                <a:solidFill>
                  <a:srgbClr val="000000"/>
                </a:solidFill>
                <a:effectLst/>
                <a:latin typeface="Neue Haas Grotesk W05"/>
              </a:rPr>
              <a:t>无论如何，她和罗恩格林之间的爱情很奇怪，双方都带有自恋的特征，这是一种投射</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与两个人之间真正的爱情相去甚远。这也是一个高度热门的举动，从社交媒体鼓励我们做的所有自我描绘中可以看出，而且很多人都愿意沉迷其中。但当艾莎试图通过要求询问权来为他们的关系奠定坚实的基础时，一切都崩溃了。我不相信故事</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贝尔纳多</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贝托鲁奇在</a:t>
            </a:r>
            <a:r>
              <a:rPr lang="en-US" altLang="zh-CN" sz="800" b="0" i="1" dirty="0">
                <a:solidFill>
                  <a:srgbClr val="000000"/>
                </a:solidFill>
                <a:effectLst/>
                <a:latin typeface="Neue Haas Grotesk W05"/>
              </a:rPr>
              <a:t>《</a:t>
            </a:r>
            <a:r>
              <a:rPr lang="zh-CN" altLang="en-US" sz="800" b="0" i="1" dirty="0">
                <a:solidFill>
                  <a:srgbClr val="000000"/>
                </a:solidFill>
                <a:effectLst/>
                <a:latin typeface="Neue Haas Grotesk W05"/>
              </a:rPr>
              <a:t>巴黎最后的探戈</a:t>
            </a:r>
            <a:r>
              <a:rPr lang="en-US" altLang="zh-CN" sz="800" b="0" i="1" dirty="0">
                <a:solidFill>
                  <a:srgbClr val="000000"/>
                </a:solidFill>
                <a:effectLst/>
                <a:latin typeface="Neue Haas Grotesk W05"/>
              </a:rPr>
              <a:t>》</a:t>
            </a:r>
            <a:r>
              <a:rPr lang="zh-CN" altLang="en-US" sz="800" b="0" i="1" dirty="0">
                <a:solidFill>
                  <a:srgbClr val="000000"/>
                </a:solidFill>
                <a:effectLst/>
                <a:latin typeface="Neue Haas Grotesk W05"/>
              </a:rPr>
              <a:t>中告诉我们的那种故事</a:t>
            </a:r>
            <a:r>
              <a:rPr lang="zh-CN" altLang="en-US" sz="800" b="0" i="0" dirty="0">
                <a:solidFill>
                  <a:srgbClr val="000000"/>
                </a:solidFill>
                <a:effectLst/>
                <a:latin typeface="Neue Haas Grotesk W05"/>
              </a:rPr>
              <a:t>告诉</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其中一方不得在不破坏关系的情况下体验另一方的身份。我认为这是民粹主义的伎俩：通过禁止提问或知识来将自己与普通人区分开来。这让我对罗恩格林非常怀疑。</a:t>
            </a:r>
            <a:endParaRPr lang="en-US" altLang="zh-CN" sz="800" b="0" i="0" dirty="0">
              <a:solidFill>
                <a:srgbClr val="000000"/>
              </a:solidFill>
              <a:effectLst/>
              <a:latin typeface="Neue Haas Grotesk W05"/>
            </a:endParaRPr>
          </a:p>
          <a:p>
            <a:pPr algn="l"/>
            <a:endParaRPr lang="en-US" altLang="zh-CN" sz="800" dirty="0">
              <a:solidFill>
                <a:srgbClr val="000000"/>
              </a:solidFill>
              <a:latin typeface="Neue Haas Grotesk W05"/>
            </a:endParaRPr>
          </a:p>
          <a:p>
            <a:pPr algn="l"/>
            <a:r>
              <a:rPr lang="zh-CN" altLang="en-US" sz="800" b="1" i="0" dirty="0">
                <a:solidFill>
                  <a:srgbClr val="000000"/>
                </a:solidFill>
                <a:effectLst/>
                <a:highlight>
                  <a:srgbClr val="00FFFF"/>
                </a:highlight>
                <a:latin typeface="Neue Haas Grotesk W05"/>
              </a:rPr>
              <a:t>“其他人总是扮演国王”是一句古老的戏剧格言。</a:t>
            </a:r>
          </a:p>
          <a:p>
            <a:pPr algn="l"/>
            <a:r>
              <a:rPr lang="zh-CN" altLang="en-US" sz="800" b="0" i="0" dirty="0">
                <a:solidFill>
                  <a:srgbClr val="000000"/>
                </a:solidFill>
                <a:effectLst/>
                <a:latin typeface="Neue Haas Grotesk W05"/>
              </a:rPr>
              <a:t>罗恩格林是从其余的人中选出的。我不会改变人物或他们的结构，但权力、影响力和关系是基于任命和关系，而不是王朝继承。一群人向我们展示了历史，作为对人类成长为人类的条件的检验。这听起来可能仍然很抽象，但我希望它能转化为舞台上的手势，并以可理解的过程表现出来</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只是不是电视电影的现实主义，而是一种自我行动、自我保证的现实。就像第二幕中的游行一样：人们从地下走上台阶，穿过大门进入教堂，在那里他们再次下降，看不见</a:t>
            </a:r>
            <a:r>
              <a:rPr lang="en-US" altLang="zh-CN" sz="800" b="0" i="0" dirty="0">
                <a:solidFill>
                  <a:srgbClr val="000000"/>
                </a:solidFill>
                <a:effectLst/>
                <a:latin typeface="Neue Haas Grotesk W05"/>
              </a:rPr>
              <a:t>——</a:t>
            </a:r>
            <a:r>
              <a:rPr lang="zh-CN" altLang="en-US" sz="800" b="0" i="0" dirty="0">
                <a:solidFill>
                  <a:srgbClr val="000000"/>
                </a:solidFill>
                <a:effectLst/>
                <a:latin typeface="Neue Haas Grotesk W05"/>
              </a:rPr>
              <a:t>一条永无休止的溪流</a:t>
            </a:r>
            <a:endParaRPr lang="zh-CN" altLang="en-US" sz="700" b="0" i="0" dirty="0">
              <a:solidFill>
                <a:srgbClr val="000000"/>
              </a:solidFill>
              <a:effectLst/>
              <a:latin typeface="Neue Haas Grotesk W05"/>
            </a:endParaRPr>
          </a:p>
        </p:txBody>
      </p:sp>
      <p:sp>
        <p:nvSpPr>
          <p:cNvPr id="2" name="TextBox 1">
            <a:extLst>
              <a:ext uri="{FF2B5EF4-FFF2-40B4-BE49-F238E27FC236}">
                <a16:creationId xmlns:a16="http://schemas.microsoft.com/office/drawing/2014/main" id="{0A9CDB4D-F8FE-A6E6-34B4-8A761DB044FC}"/>
              </a:ext>
            </a:extLst>
          </p:cNvPr>
          <p:cNvSpPr txBox="1"/>
          <p:nvPr/>
        </p:nvSpPr>
        <p:spPr>
          <a:xfrm>
            <a:off x="2539173" y="96345"/>
            <a:ext cx="2528018" cy="6663363"/>
          </a:xfrm>
          <a:prstGeom prst="rect">
            <a:avLst/>
          </a:prstGeom>
          <a:noFill/>
        </p:spPr>
        <p:txBody>
          <a:bodyPr wrap="square">
            <a:spAutoFit/>
          </a:bodyPr>
          <a:lstStyle/>
          <a:p>
            <a:pPr algn="l"/>
            <a:r>
              <a:rPr lang="zh-CN" altLang="en-US" sz="700" b="0" i="0" dirty="0">
                <a:solidFill>
                  <a:srgbClr val="000000"/>
                </a:solidFill>
                <a:effectLst/>
                <a:latin typeface="Neue Haas Grotesk W05"/>
              </a:rPr>
              <a:t>基本上是</a:t>
            </a:r>
            <a:r>
              <a:rPr lang="zh-CN" altLang="en-US" sz="700" b="0" i="1" dirty="0">
                <a:solidFill>
                  <a:srgbClr val="000000"/>
                </a:solidFill>
                <a:effectLst/>
                <a:latin typeface="Neue Haas Grotesk W05"/>
              </a:rPr>
              <a:t>罗恩格林</a:t>
            </a:r>
            <a:r>
              <a:rPr lang="zh-CN" altLang="en-US" sz="700" b="0" i="0" dirty="0">
                <a:solidFill>
                  <a:srgbClr val="000000"/>
                </a:solidFill>
                <a:effectLst/>
                <a:latin typeface="Neue Haas Grotesk W05"/>
              </a:rPr>
              <a:t>不易屈服于外部动态的静态歌剧。这也有很大的吸引力，因为它把焦点集中在人物之间的心理关系上。我希望这也能激发那些看似冷漠、疏远的人的同理心。我们想要追根究底，看看表面的背后，因为在历史浪漫爱情故事的背后有一个高度政治化的部分。这是一个过渡时期的权力分配，各方都在其中定位自己。救世主从远方呼救：在邻国自卫、四面呼救之际，这个故事是多么微妙啊！遇到这样的情况你如何定位自己</a:t>
            </a:r>
          </a:p>
          <a:p>
            <a:pPr algn="l"/>
            <a:endParaRPr lang="zh-CN" altLang="en-US" sz="700" b="0" i="0" dirty="0">
              <a:solidFill>
                <a:srgbClr val="000000"/>
              </a:solidFill>
              <a:effectLst/>
              <a:latin typeface="Neue Haas Grotesk W05"/>
            </a:endParaRPr>
          </a:p>
          <a:p>
            <a:pPr algn="l"/>
            <a:r>
              <a:rPr lang="zh-CN" altLang="en-US" sz="700" b="1" i="0" dirty="0">
                <a:solidFill>
                  <a:srgbClr val="000000"/>
                </a:solidFill>
                <a:effectLst/>
                <a:highlight>
                  <a:srgbClr val="00FFFF"/>
                </a:highlight>
                <a:latin typeface="Neue Haas Grotesk W05"/>
              </a:rPr>
              <a:t>谁在观看这个实验？</a:t>
            </a:r>
          </a:p>
          <a:p>
            <a:pPr algn="l"/>
            <a:r>
              <a:rPr lang="zh-CN" altLang="en-US" sz="700" b="0" i="0" dirty="0">
                <a:solidFill>
                  <a:srgbClr val="000000"/>
                </a:solidFill>
                <a:effectLst/>
                <a:latin typeface="Neue Haas Grotesk W05"/>
              </a:rPr>
              <a:t>有几次门被打开，我们看到门后面有明亮的脉冲光。这是一条编码消息吗？我们是在人类实验室吗？气候灾难已经摧毁了地球吗？我们的罪孽是否隐藏在门后，我们的错误、我们的过犯、我们的一厢情愿是否潜伏在那里？我们不知道，这应该留给观众想象。就像陨石的起源和作用一样。这块巨石将在更长的时间内下降到最后，它是一个占据并面对舞台空间的艺术品，但也丰富了它，这个元素代表了比我们或大或小的人类问题更伟大的真理。它提醒我们，有一个首要的、永恒的真理，即我们是更大宇宙的一部分，一个大的生态系统。由于有如此多的角色在剧情中死去，一些东西从戏剧结构之外闯入了。可以说，这块陨石就是瓦格纳本人，他为我们带来了罗恩格林这个角色，无论是在歌剧中还是在现实中，我们都必须与他达成协议。我不希望任何公司获得罗恩格林。但他的音乐继续展现其魅力。她有时像海洛因一样冷。它像毒品一样让人上瘾。我从小就这样：音乐有一种永远不会让你离开的美。这是我们必须面对的，无论是在歌剧中还是在现实中。我不希望任何公司获得罗恩格林。但他的音乐继续展现其魅力。她有时像海洛因一样冷。它像毒品一样让人上瘾。我从小就这样：音乐有一种永远不会让你离开的美。这是我们必须面对的，无论是在歌剧中还是在现实中。我不希望任何公司获得罗恩格林。但他的音乐继续展现其魅力。她有时像海洛因一样冷。它像毒品一样让人上瘾。我从小就这样：音乐有一种永远不会让你离开的美。</a:t>
            </a:r>
          </a:p>
          <a:p>
            <a:pPr algn="l"/>
            <a:endParaRPr lang="en-US" altLang="zh-CN" sz="700" b="0" i="0" dirty="0">
              <a:solidFill>
                <a:srgbClr val="000000"/>
              </a:solidFill>
              <a:effectLst/>
              <a:latin typeface="Neue Haas Grotesk W05"/>
            </a:endParaRPr>
          </a:p>
          <a:p>
            <a:pPr algn="l"/>
            <a:r>
              <a:rPr lang="zh-CN" altLang="en-US" sz="700" b="0" i="0" dirty="0">
                <a:solidFill>
                  <a:srgbClr val="181717"/>
                </a:solidFill>
                <a:effectLst/>
                <a:latin typeface="Calibri" panose="020F0502020204030204" pitchFamily="34" charset="0"/>
              </a:rPr>
              <a:t>历史剧与童话、超然理想与尘世生活、政治阴谋与渴望爱情、社会与个人苦难、白魔法与黑魔法之间的模糊性</a:t>
            </a:r>
            <a:r>
              <a:rPr lang="en-US" altLang="zh-CN" sz="700" b="0" i="0" dirty="0">
                <a:solidFill>
                  <a:srgbClr val="181717"/>
                </a:solidFill>
                <a:effectLst/>
                <a:latin typeface="Calibri" panose="020F0502020204030204" pitchFamily="34" charset="0"/>
              </a:rPr>
              <a:t>——</a:t>
            </a:r>
            <a:r>
              <a:rPr lang="zh-CN" altLang="en-US" sz="700" b="0" i="0" dirty="0">
                <a:solidFill>
                  <a:srgbClr val="181717"/>
                </a:solidFill>
                <a:effectLst/>
                <a:latin typeface="Calibri" panose="020F0502020204030204" pitchFamily="34" charset="0"/>
              </a:rPr>
              <a:t>这些层面在很多方面都有重叠</a:t>
            </a:r>
            <a:r>
              <a:rPr lang="en-US" altLang="zh-CN" sz="700" b="0" i="0" dirty="0">
                <a:solidFill>
                  <a:srgbClr val="181717"/>
                </a:solidFill>
                <a:effectLst/>
                <a:latin typeface="Calibri" panose="020F0502020204030204" pitchFamily="34" charset="0"/>
              </a:rPr>
              <a:t>——</a:t>
            </a:r>
            <a:r>
              <a:rPr lang="zh-CN" altLang="en-US" sz="700" b="0" i="0" dirty="0">
                <a:solidFill>
                  <a:srgbClr val="181717"/>
                </a:solidFill>
                <a:effectLst/>
                <a:latin typeface="Calibri" panose="020F0502020204030204" pitchFamily="34" charset="0"/>
              </a:rPr>
              <a:t>理查德</a:t>
            </a:r>
            <a:r>
              <a:rPr lang="en-US" altLang="zh-CN" sz="700" b="0" i="0" dirty="0">
                <a:solidFill>
                  <a:srgbClr val="181717"/>
                </a:solidFill>
                <a:effectLst/>
                <a:latin typeface="Calibri" panose="020F0502020204030204" pitchFamily="34" charset="0"/>
              </a:rPr>
              <a:t>·</a:t>
            </a:r>
            <a:r>
              <a:rPr lang="zh-CN" altLang="en-US" sz="700" b="0" i="0" dirty="0">
                <a:solidFill>
                  <a:srgbClr val="181717"/>
                </a:solidFill>
                <a:effectLst/>
                <a:latin typeface="Calibri" panose="020F0502020204030204" pitchFamily="34" charset="0"/>
              </a:rPr>
              <a:t>瓦格纳的</a:t>
            </a:r>
            <a:r>
              <a:rPr lang="en-US" altLang="zh-CN" sz="700" b="0" i="0" dirty="0">
                <a:solidFill>
                  <a:srgbClr val="181717"/>
                </a:solidFill>
                <a:effectLst/>
                <a:latin typeface="Calibri" panose="020F0502020204030204" pitchFamily="34" charset="0"/>
              </a:rPr>
              <a:t>《</a:t>
            </a:r>
            <a:r>
              <a:rPr lang="zh-CN" altLang="en-US" sz="700" b="0" i="0" dirty="0">
                <a:solidFill>
                  <a:srgbClr val="181717"/>
                </a:solidFill>
                <a:effectLst/>
                <a:latin typeface="Calibri" panose="020F0502020204030204" pitchFamily="34" charset="0"/>
              </a:rPr>
              <a:t>罗恩格林</a:t>
            </a:r>
            <a:r>
              <a:rPr lang="en-US" altLang="zh-CN" sz="700" b="0" i="0" dirty="0">
                <a:solidFill>
                  <a:srgbClr val="181717"/>
                </a:solidFill>
                <a:effectLst/>
                <a:latin typeface="Calibri" panose="020F0502020204030204" pitchFamily="34" charset="0"/>
              </a:rPr>
              <a:t>》</a:t>
            </a:r>
            <a:r>
              <a:rPr lang="zh-CN" altLang="en-US" sz="700" b="0" i="0" dirty="0">
                <a:solidFill>
                  <a:srgbClr val="181717"/>
                </a:solidFill>
                <a:effectLst/>
                <a:latin typeface="Calibri" panose="020F0502020204030204" pitchFamily="34" charset="0"/>
              </a:rPr>
              <a:t>并不容易</a:t>
            </a:r>
            <a:r>
              <a:rPr lang="zh-CN" altLang="en-US" sz="700" b="0" i="1" dirty="0">
                <a:solidFill>
                  <a:srgbClr val="181717"/>
                </a:solidFill>
                <a:effectLst/>
                <a:latin typeface="Calibri" panose="020F0502020204030204" pitchFamily="34" charset="0"/>
              </a:rPr>
              <a:t>理解</a:t>
            </a:r>
            <a:r>
              <a:rPr lang="zh-CN" altLang="en-US" sz="700" b="0" i="0" dirty="0">
                <a:solidFill>
                  <a:srgbClr val="181717"/>
                </a:solidFill>
                <a:effectLst/>
                <a:latin typeface="Calibri" panose="020F0502020204030204" pitchFamily="34" charset="0"/>
              </a:rPr>
              <a:t> 。各个方面既不能无缝地融入总体解释，瓦格纳也没有利用它们来安排解释任意性的游乐场。相反，他开辟了各种拒绝最终澄清的问题视野。</a:t>
            </a:r>
            <a:r>
              <a:rPr lang="zh-CN" altLang="en-US" sz="700" b="0" i="1" dirty="0">
                <a:solidFill>
                  <a:srgbClr val="181717"/>
                </a:solidFill>
                <a:effectLst/>
                <a:latin typeface="Calibri" panose="020F0502020204030204" pitchFamily="34" charset="0"/>
              </a:rPr>
              <a:t>罗恩格林</a:t>
            </a:r>
            <a:r>
              <a:rPr lang="zh-CN" altLang="en-US" sz="700" b="0" i="0" dirty="0">
                <a:solidFill>
                  <a:srgbClr val="181717"/>
                </a:solidFill>
                <a:effectLst/>
                <a:latin typeface="Calibri" panose="020F0502020204030204" pitchFamily="34" charset="0"/>
              </a:rPr>
              <a:t>的启发性观察它承诺至少将一些不同的层面捆绑在一起，同时公正地对待歌剧的矛盾心理，提供了马克斯</a:t>
            </a:r>
            <a:r>
              <a:rPr lang="en-US" altLang="zh-CN" sz="700" b="0" i="0" dirty="0">
                <a:solidFill>
                  <a:srgbClr val="181717"/>
                </a:solidFill>
                <a:effectLst/>
                <a:latin typeface="Calibri" panose="020F0502020204030204" pitchFamily="34" charset="0"/>
              </a:rPr>
              <a:t>·</a:t>
            </a:r>
            <a:r>
              <a:rPr lang="zh-CN" altLang="en-US" sz="700" b="0" i="0" dirty="0">
                <a:solidFill>
                  <a:srgbClr val="181717"/>
                </a:solidFill>
                <a:effectLst/>
                <a:latin typeface="Calibri" panose="020F0502020204030204" pitchFamily="34" charset="0"/>
              </a:rPr>
              <a:t>韦伯在 </a:t>
            </a:r>
            <a:r>
              <a:rPr lang="en-US" altLang="zh-CN" sz="700" b="0" i="0" dirty="0">
                <a:solidFill>
                  <a:srgbClr val="181717"/>
                </a:solidFill>
                <a:effectLst/>
                <a:latin typeface="Calibri" panose="020F0502020204030204" pitchFamily="34" charset="0"/>
              </a:rPr>
              <a:t>1915 </a:t>
            </a:r>
            <a:r>
              <a:rPr lang="zh-CN" altLang="en-US" sz="700" b="0" i="0" dirty="0">
                <a:solidFill>
                  <a:srgbClr val="181717"/>
                </a:solidFill>
                <a:effectLst/>
                <a:latin typeface="Calibri" panose="020F0502020204030204" pitchFamily="34" charset="0"/>
              </a:rPr>
              <a:t>年至 </a:t>
            </a:r>
            <a:r>
              <a:rPr lang="en-US" altLang="zh-CN" sz="700" b="0" i="0" dirty="0">
                <a:solidFill>
                  <a:srgbClr val="181717"/>
                </a:solidFill>
                <a:effectLst/>
                <a:latin typeface="Calibri" panose="020F0502020204030204" pitchFamily="34" charset="0"/>
              </a:rPr>
              <a:t>1920 </a:t>
            </a:r>
            <a:r>
              <a:rPr lang="zh-CN" altLang="en-US" sz="700" b="0" i="0" dirty="0">
                <a:solidFill>
                  <a:srgbClr val="181717"/>
                </a:solidFill>
                <a:effectLst/>
                <a:latin typeface="Calibri" panose="020F0502020204030204" pitchFamily="34" charset="0"/>
              </a:rPr>
              <a:t>年间引入社会学的魅力概念。这个表达是从希腊语借用的，意思是恩典或神圣的礼物。韦伯更中立地将魅力定义为一个人真实存在的或假定存在的非凡品质。通过其他人对这种非凡的信念，超凡魅力者获得了对那些相信他的人的统治地位</a:t>
            </a:r>
            <a:r>
              <a:rPr lang="en-US" altLang="zh-CN" sz="700" b="0" i="0" dirty="0">
                <a:solidFill>
                  <a:srgbClr val="181717"/>
                </a:solidFill>
                <a:effectLst/>
                <a:latin typeface="Calibri" panose="020F0502020204030204" pitchFamily="34" charset="0"/>
              </a:rPr>
              <a:t>——</a:t>
            </a:r>
            <a:r>
              <a:rPr lang="zh-CN" altLang="en-US" sz="700" b="0" i="0" dirty="0">
                <a:solidFill>
                  <a:srgbClr val="181717"/>
                </a:solidFill>
                <a:effectLst/>
                <a:latin typeface="Calibri" panose="020F0502020204030204" pitchFamily="34" charset="0"/>
              </a:rPr>
              <a:t>无论是内在的还是外在的。魅力是基于对那些被认为是非凡的、以日常标准无法理解的事物的奉献。不管怎样，主要是情绪化的，通常是欣喜若狂的情绪  经历过信仰就没有魅力。</a:t>
            </a:r>
            <a:endParaRPr lang="en-US" altLang="zh-CN" sz="700" b="0" i="0" dirty="0">
              <a:solidFill>
                <a:srgbClr val="181717"/>
              </a:solidFill>
              <a:effectLst/>
              <a:latin typeface="Calibri" panose="020F0502020204030204" pitchFamily="34" charset="0"/>
            </a:endParaRPr>
          </a:p>
          <a:p>
            <a:pPr algn="l"/>
            <a:endParaRPr lang="en-US" altLang="zh-CN" sz="700" b="0" i="0" dirty="0">
              <a:solidFill>
                <a:srgbClr val="181717"/>
              </a:solidFill>
              <a:effectLst/>
              <a:latin typeface="Calibri" panose="020F0502020204030204" pitchFamily="34" charset="0"/>
            </a:endParaRPr>
          </a:p>
          <a:p>
            <a:r>
              <a:rPr lang="zh-CN" altLang="en-US" sz="700" b="0" i="0" dirty="0">
                <a:solidFill>
                  <a:srgbClr val="181717"/>
                </a:solidFill>
                <a:effectLst/>
                <a:latin typeface="Calibri" panose="020F0502020204030204" pitchFamily="34" charset="0"/>
              </a:rPr>
              <a:t>最初，魅力与魔法能力或强烈的神秘吸收的概念联系在一起。该术语还具有美学方面的含义，正如其起源于“</a:t>
            </a:r>
            <a:r>
              <a:rPr lang="en-GB" sz="700" b="0" i="0" dirty="0" err="1">
                <a:solidFill>
                  <a:srgbClr val="181717"/>
                </a:solidFill>
                <a:effectLst/>
                <a:latin typeface="Calibri" panose="020F0502020204030204" pitchFamily="34" charset="0"/>
              </a:rPr>
              <a:t>charis</a:t>
            </a:r>
            <a:r>
              <a:rPr lang="en-GB" sz="700" b="0" i="0" dirty="0">
                <a:solidFill>
                  <a:srgbClr val="181717"/>
                </a:solidFill>
                <a:effectLst/>
                <a:latin typeface="Calibri" panose="020F0502020204030204" pitchFamily="34" charset="0"/>
              </a:rPr>
              <a:t>”（</a:t>
            </a:r>
            <a:r>
              <a:rPr lang="zh-CN" altLang="en-US" sz="700" b="0" i="0" dirty="0">
                <a:solidFill>
                  <a:srgbClr val="181717"/>
                </a:solidFill>
                <a:effectLst/>
                <a:latin typeface="Calibri" panose="020F0502020204030204" pitchFamily="34" charset="0"/>
              </a:rPr>
              <a:t>意为优雅和美丽）所暗示的那样。韦伯一谈到那些缺乏这种信仰强度的人就谈到“宗教上的‘非音乐’”，这绝非巧合（</a:t>
            </a:r>
            <a:r>
              <a:rPr lang="zh-CN" altLang="en-US" sz="700" b="0" i="1" dirty="0">
                <a:solidFill>
                  <a:srgbClr val="181717"/>
                </a:solidFill>
                <a:effectLst/>
                <a:latin typeface="Calibri" panose="020F0502020204030204" pitchFamily="34" charset="0"/>
              </a:rPr>
              <a:t>​​</a:t>
            </a:r>
            <a:r>
              <a:rPr lang="en-GB" sz="700" b="0" i="1" dirty="0">
                <a:solidFill>
                  <a:srgbClr val="181717"/>
                </a:solidFill>
                <a:effectLst/>
                <a:latin typeface="Calibri" panose="020F0502020204030204" pitchFamily="34" charset="0"/>
              </a:rPr>
              <a:t>Die </a:t>
            </a:r>
            <a:r>
              <a:rPr lang="en-GB" sz="700" b="0" i="1" dirty="0" err="1">
                <a:solidFill>
                  <a:srgbClr val="181717"/>
                </a:solidFill>
                <a:effectLst/>
                <a:latin typeface="Calibri" panose="020F0502020204030204" pitchFamily="34" charset="0"/>
              </a:rPr>
              <a:t>Wirtschaftsethik</a:t>
            </a:r>
            <a:r>
              <a:rPr lang="en-GB" sz="700" b="0" i="1" dirty="0">
                <a:solidFill>
                  <a:srgbClr val="181717"/>
                </a:solidFill>
                <a:effectLst/>
                <a:latin typeface="Calibri" panose="020F0502020204030204" pitchFamily="34" charset="0"/>
              </a:rPr>
              <a:t> der </a:t>
            </a:r>
            <a:r>
              <a:rPr lang="en-GB" sz="700" b="0" i="1" dirty="0" err="1">
                <a:solidFill>
                  <a:srgbClr val="181717"/>
                </a:solidFill>
                <a:effectLst/>
                <a:latin typeface="Calibri" panose="020F0502020204030204" pitchFamily="34" charset="0"/>
              </a:rPr>
              <a:t>Weltreligionen</a:t>
            </a:r>
            <a:r>
              <a:rPr lang="en-GB" sz="700" b="0" i="1" dirty="0">
                <a:solidFill>
                  <a:srgbClr val="181717"/>
                </a:solidFill>
                <a:effectLst/>
                <a:latin typeface="Calibri" panose="020F0502020204030204" pitchFamily="34" charset="0"/>
              </a:rPr>
              <a:t> I，</a:t>
            </a:r>
            <a:r>
              <a:rPr lang="en-GB" sz="700" b="0" i="0" dirty="0">
                <a:solidFill>
                  <a:srgbClr val="181717"/>
                </a:solidFill>
                <a:effectLst/>
                <a:latin typeface="Calibri" panose="020F0502020204030204" pitchFamily="34" charset="0"/>
              </a:rPr>
              <a:t> 1920）。</a:t>
            </a:r>
            <a:r>
              <a:rPr lang="zh-CN" altLang="en-US" sz="700" b="0" i="0" dirty="0">
                <a:solidFill>
                  <a:srgbClr val="181717"/>
                </a:solidFill>
                <a:effectLst/>
                <a:latin typeface="Calibri" panose="020F0502020204030204" pitchFamily="34" charset="0"/>
              </a:rPr>
              <a:t>他也没有回避这样一个事实，即在浪漫主义中，艺术作为内心救赎的一个实例，继承了宗教魅力的遗产，并随之继承了艺术天才的形象。韦伯并不以任何方式坚持从魅力概念发展而来的理想型魅力规则  在</a:t>
            </a:r>
            <a:r>
              <a:rPr lang="en-US" altLang="zh-CN" sz="700" b="0" i="0" dirty="0">
                <a:solidFill>
                  <a:srgbClr val="181717"/>
                </a:solidFill>
                <a:effectLst/>
                <a:latin typeface="Calibri" panose="020F0502020204030204" pitchFamily="34" charset="0"/>
              </a:rPr>
              <a:t>......</a:t>
            </a:r>
            <a:r>
              <a:rPr lang="zh-CN" altLang="en-US" sz="700" b="0" i="0" dirty="0">
                <a:solidFill>
                  <a:srgbClr val="181717"/>
                </a:solidFill>
                <a:effectLst/>
                <a:latin typeface="Calibri" panose="020F0502020204030204" pitchFamily="34" charset="0"/>
              </a:rPr>
              <a:t>之外</a:t>
            </a:r>
            <a:r>
              <a:rPr lang="en-US" altLang="zh-CN" sz="700" b="0" i="0" dirty="0">
                <a:solidFill>
                  <a:srgbClr val="181717"/>
                </a:solidFill>
                <a:effectLst/>
                <a:latin typeface="Calibri" panose="020F0502020204030204" pitchFamily="34" charset="0"/>
              </a:rPr>
              <a:t>; </a:t>
            </a:r>
            <a:r>
              <a:rPr lang="zh-CN" altLang="en-US" sz="700" b="0" i="0" dirty="0">
                <a:solidFill>
                  <a:srgbClr val="181717"/>
                </a:solidFill>
                <a:effectLst/>
                <a:latin typeface="Calibri" panose="020F0502020204030204" pitchFamily="34" charset="0"/>
              </a:rPr>
              <a:t>没有什么比将权力概念限制在制度化的政治领域更远离他的想法了。</a:t>
            </a:r>
            <a:endParaRPr lang="en-DE" sz="700" dirty="0"/>
          </a:p>
          <a:p>
            <a:pPr algn="l"/>
            <a:endParaRPr lang="zh-CN" altLang="en-US" sz="700" b="0" i="0" dirty="0">
              <a:solidFill>
                <a:srgbClr val="000000"/>
              </a:solidFill>
              <a:effectLst/>
              <a:latin typeface="Neue Haas Grotesk W05"/>
            </a:endParaRPr>
          </a:p>
        </p:txBody>
      </p:sp>
      <p:sp>
        <p:nvSpPr>
          <p:cNvPr id="6" name="TextBox 5">
            <a:extLst>
              <a:ext uri="{FF2B5EF4-FFF2-40B4-BE49-F238E27FC236}">
                <a16:creationId xmlns:a16="http://schemas.microsoft.com/office/drawing/2014/main" id="{F3A6E883-E42D-109F-9108-74E7DEA2C5BE}"/>
              </a:ext>
            </a:extLst>
          </p:cNvPr>
          <p:cNvSpPr txBox="1"/>
          <p:nvPr/>
        </p:nvSpPr>
        <p:spPr>
          <a:xfrm>
            <a:off x="4964155" y="96344"/>
            <a:ext cx="2528018" cy="6817251"/>
          </a:xfrm>
          <a:prstGeom prst="rect">
            <a:avLst/>
          </a:prstGeom>
          <a:noFill/>
        </p:spPr>
        <p:txBody>
          <a:bodyPr wrap="square">
            <a:spAutoFit/>
          </a:bodyPr>
          <a:lstStyle/>
          <a:p>
            <a:pPr algn="l"/>
            <a:r>
              <a:rPr lang="zh-CN" altLang="en-US" sz="700" b="0" i="0" dirty="0">
                <a:solidFill>
                  <a:srgbClr val="000000"/>
                </a:solidFill>
                <a:effectLst/>
                <a:highlight>
                  <a:srgbClr val="FFFF00"/>
                </a:highlight>
                <a:latin typeface="Neue Haas Grotesk W05"/>
              </a:rPr>
              <a:t>感觉与精神</a:t>
            </a:r>
            <a:endParaRPr lang="zh-CN" altLang="en-US" sz="700" b="0" i="0" dirty="0">
              <a:solidFill>
                <a:srgbClr val="000000"/>
              </a:solidFill>
              <a:effectLst/>
              <a:latin typeface="Neue Haas Grotesk W05"/>
            </a:endParaRPr>
          </a:p>
          <a:p>
            <a:pPr algn="l"/>
            <a:r>
              <a:rPr lang="zh-CN" altLang="en-US" sz="700" b="0" i="0" dirty="0">
                <a:solidFill>
                  <a:srgbClr val="000000"/>
                </a:solidFill>
                <a:effectLst/>
                <a:latin typeface="Neue Haas Grotesk W05"/>
              </a:rPr>
              <a:t>可以通过多种方式从魅力的角度来看待罗恩格林。瓦格纳 在 </a:t>
            </a:r>
            <a:r>
              <a:rPr lang="en-US" altLang="zh-CN" sz="700" b="0" i="0" dirty="0">
                <a:solidFill>
                  <a:srgbClr val="000000"/>
                </a:solidFill>
                <a:effectLst/>
                <a:latin typeface="Neue Haas Grotesk W05"/>
              </a:rPr>
              <a:t>1852 </a:t>
            </a:r>
            <a:r>
              <a:rPr lang="zh-CN" altLang="en-US" sz="700" b="0" i="0" dirty="0">
                <a:solidFill>
                  <a:srgbClr val="000000"/>
                </a:solidFill>
                <a:effectLst/>
                <a:latin typeface="Neue Haas Grotesk W05"/>
              </a:rPr>
              <a:t>年出版的由罗恩格林和莱茵戈尔德创作的专着</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歌剧与戏剧</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中写道：“在戏剧中，我们必须通过感受来获得知识。只有当感觉告诉我们：事情必须如此时，头脑才会告诉我们事情就是这样。” 这与韦伯对魅力的定义相对应，即“对宗教、伦理、艺术、政治或任何类型的表现的重要性的情感信念”（</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经济与社会</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a:t>
            </a:r>
            <a:r>
              <a:rPr lang="en-US" altLang="zh-CN" sz="700" b="0" i="0" dirty="0">
                <a:solidFill>
                  <a:srgbClr val="000000"/>
                </a:solidFill>
                <a:effectLst/>
                <a:latin typeface="Neue Haas Grotesk W05"/>
              </a:rPr>
              <a:t>1921</a:t>
            </a:r>
            <a:r>
              <a:rPr lang="zh-CN" altLang="en-US" sz="700" b="0" i="0" dirty="0">
                <a:solidFill>
                  <a:srgbClr val="000000"/>
                </a:solidFill>
                <a:effectLst/>
                <a:latin typeface="Neue Haas Grotesk W05"/>
              </a:rPr>
              <a:t>）。瓦格纳的美学面向的是一种超凡魅力的体验，过去或现在都是以这种方式体验的，即陶醉，“灵魂的脱轨”，正如托马斯</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曼描述他在剧院的经历（剧院的尝试，</a:t>
            </a:r>
            <a:r>
              <a:rPr lang="en-US" altLang="zh-CN" sz="700" b="0" i="0" dirty="0">
                <a:solidFill>
                  <a:srgbClr val="000000"/>
                </a:solidFill>
                <a:effectLst/>
                <a:latin typeface="Neue Haas Grotesk W05"/>
              </a:rPr>
              <a:t>1908</a:t>
            </a:r>
            <a:r>
              <a:rPr lang="zh-CN" altLang="en-US" sz="700" b="0" i="0" dirty="0">
                <a:solidFill>
                  <a:srgbClr val="000000"/>
                </a:solidFill>
                <a:effectLst/>
                <a:latin typeface="Neue Haas Grotesk W05"/>
              </a:rPr>
              <a:t>年） ，因为瓦格纳的艺术是他的缩影。然后是“在认识到美丽之后对日常生活的无能，或者在消耗性分心之后的宿醉和遗憾”。戏剧舞台上发生的令人心酸的事件对他来说似乎并不令人放心或值得信赖。尤其是罗恩格林</a:t>
            </a:r>
            <a:r>
              <a:rPr lang="en-US" altLang="zh-CN" sz="700" b="0" i="0" dirty="0">
                <a:solidFill>
                  <a:srgbClr val="000000"/>
                </a:solidFill>
                <a:effectLst/>
                <a:latin typeface="Neue Haas Grotesk W05"/>
              </a:rPr>
              <a:t>- </a:t>
            </a:r>
            <a:r>
              <a:rPr lang="en-GB" altLang="zh-CN" sz="700" b="0" i="0" dirty="0">
                <a:solidFill>
                  <a:srgbClr val="000000"/>
                </a:solidFill>
                <a:effectLst/>
                <a:latin typeface="Neue Haas Grotesk W05"/>
              </a:rPr>
              <a:t>Vorspiel</a:t>
            </a:r>
            <a:r>
              <a:rPr lang="zh-CN" altLang="en-GB" sz="700" b="0" i="0" dirty="0">
                <a:solidFill>
                  <a:srgbClr val="000000"/>
                </a:solidFill>
                <a:effectLst/>
                <a:latin typeface="Neue Haas Grotesk W05"/>
              </a:rPr>
              <a:t>，“</a:t>
            </a:r>
            <a:r>
              <a:rPr lang="zh-CN" altLang="en-US" sz="700" b="0" i="0" dirty="0">
                <a:solidFill>
                  <a:srgbClr val="000000"/>
                </a:solidFill>
                <a:effectLst/>
                <a:latin typeface="Neue Haas Grotesk W05"/>
              </a:rPr>
              <a:t>这是所有现有音乐作品中最浪漫优雅的”，他结合了如此非凡的情感冲动。对于“在不受欢迎的陌生人中自愿放逐的人”来说，瓦格纳的艺术世界是他灵魂的家园，正如他在</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一个非政治人的反思</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所描述的那样。他又想起了罗恩格林沃斯皮尔斯的浪漫信息也体现了德国作为一个国家的独特之处。理想的情况是，曼在第一次世界大战的物质斗争如火如荼地写下这篇内容广泛的文章时，“罗恩格林前奏曲的精神”与“国际优雅”作为西方文明的原初在其肤浅和吸收方面发生了冲突。在日常生活中。他总是认为瓦格纳的音乐是模棱两可的，甚至是危险的。曼并不是唯一一个受到瓦格纳音乐影响的人。但他从未与自己的经历失去一定的反思距离；作为一个充满魅力的人或想法</a:t>
            </a:r>
            <a:r>
              <a:rPr lang="en-US" altLang="zh-CN" sz="700" b="0" i="0" dirty="0">
                <a:solidFill>
                  <a:srgbClr val="000000"/>
                </a:solidFill>
                <a:effectLst/>
                <a:latin typeface="Neue Haas Grotesk W05"/>
              </a:rPr>
              <a:t>, </a:t>
            </a:r>
            <a:r>
              <a:rPr lang="zh-CN" altLang="en-US" sz="800" b="0" i="0" dirty="0">
                <a:solidFill>
                  <a:srgbClr val="181717"/>
                </a:solidFill>
                <a:effectLst/>
                <a:latin typeface="Calibri" panose="020F0502020204030204" pitchFamily="34" charset="0"/>
              </a:rPr>
              <a:t>并不是每个人都对瓦格纳和他的歌剧有同样的感觉。人们一次又一次地聚集在作曲家周围，在他去世后，人们聚集在他的作品周围，他们将这种音乐和与之相关的思想视为存在主义，其中一些人永久或暂时地将他们的生活方式和活动与瓦格纳的人和作品联系在一起。尽可能捆绑。  瓦格纳期望这一点；对他来说，朋友是那些因为与他情感上的认同而“能够将他的艺术意图视为自己的意图，并且能够对实现它的努力抱有密切兴趣的人”。瓦格纳死后，瓦格纳信徒中的这种崇敬之情依然没有减弱。哈利</a:t>
            </a:r>
            <a:r>
              <a:rPr lang="en-US" altLang="zh-CN" sz="800" b="0" i="0" dirty="0">
                <a:solidFill>
                  <a:srgbClr val="181717"/>
                </a:solidFill>
                <a:effectLst/>
                <a:latin typeface="Calibri" panose="020F0502020204030204" pitchFamily="34" charset="0"/>
              </a:rPr>
              <a:t>·</a:t>
            </a:r>
            <a:r>
              <a:rPr lang="zh-CN" altLang="en-US" sz="800" b="0" i="0" dirty="0">
                <a:solidFill>
                  <a:srgbClr val="181717"/>
                </a:solidFill>
                <a:effectLst/>
                <a:latin typeface="Calibri" panose="020F0502020204030204" pitchFamily="34" charset="0"/>
              </a:rPr>
              <a:t>格拉夫</a:t>
            </a:r>
            <a:r>
              <a:rPr lang="en-US" altLang="zh-CN" sz="800" b="0" i="0" dirty="0">
                <a:solidFill>
                  <a:srgbClr val="181717"/>
                </a:solidFill>
                <a:effectLst/>
                <a:latin typeface="Calibri" panose="020F0502020204030204" pitchFamily="34" charset="0"/>
              </a:rPr>
              <a:t>·</a:t>
            </a:r>
            <a:r>
              <a:rPr lang="zh-CN" altLang="en-US" sz="800" b="0" i="0" dirty="0">
                <a:solidFill>
                  <a:srgbClr val="181717"/>
                </a:solidFill>
                <a:effectLst/>
                <a:latin typeface="Calibri" panose="020F0502020204030204" pitchFamily="34" charset="0"/>
              </a:rPr>
              <a:t>凯斯勒是这样回忆的（</a:t>
            </a:r>
            <a:r>
              <a:rPr lang="en-US" altLang="zh-CN" sz="800" b="0" i="1" dirty="0">
                <a:solidFill>
                  <a:srgbClr val="181717"/>
                </a:solidFill>
                <a:effectLst/>
                <a:latin typeface="Calibri" panose="020F0502020204030204" pitchFamily="34" charset="0"/>
              </a:rPr>
              <a:t>《</a:t>
            </a:r>
            <a:r>
              <a:rPr lang="zh-CN" altLang="en-US" sz="800" b="0" i="1" dirty="0">
                <a:solidFill>
                  <a:srgbClr val="181717"/>
                </a:solidFill>
                <a:effectLst/>
                <a:latin typeface="Calibri" panose="020F0502020204030204" pitchFamily="34" charset="0"/>
              </a:rPr>
              <a:t>面孔与时代</a:t>
            </a:r>
            <a:r>
              <a:rPr lang="en-US" altLang="zh-CN" sz="800" b="0" i="0" dirty="0">
                <a:solidFill>
                  <a:srgbClr val="181717"/>
                </a:solidFill>
                <a:effectLst/>
                <a:latin typeface="Calibri" panose="020F0502020204030204" pitchFamily="34" charset="0"/>
              </a:rPr>
              <a:t>》</a:t>
            </a:r>
            <a:r>
              <a:rPr lang="zh-CN" altLang="en-US" sz="800" b="0" i="0" dirty="0">
                <a:solidFill>
                  <a:srgbClr val="181717"/>
                </a:solidFill>
                <a:effectLst/>
                <a:latin typeface="Calibri" panose="020F0502020204030204" pitchFamily="34" charset="0"/>
              </a:rPr>
              <a:t>）记录了他年轻时与丹妮拉</a:t>
            </a:r>
            <a:r>
              <a:rPr lang="en-US" altLang="zh-CN" sz="800" b="0" i="0" dirty="0">
                <a:solidFill>
                  <a:srgbClr val="181717"/>
                </a:solidFill>
                <a:effectLst/>
                <a:latin typeface="Calibri" panose="020F0502020204030204" pitchFamily="34" charset="0"/>
              </a:rPr>
              <a:t>·</a:t>
            </a:r>
            <a:r>
              <a:rPr lang="zh-CN" altLang="en-US" sz="800" b="0" i="0" dirty="0">
                <a:solidFill>
                  <a:srgbClr val="181717"/>
                </a:solidFill>
                <a:effectLst/>
                <a:latin typeface="Calibri" panose="020F0502020204030204" pitchFamily="34" charset="0"/>
              </a:rPr>
              <a:t>索德（</a:t>
            </a:r>
            <a:r>
              <a:rPr lang="en-GB" sz="800" b="0" i="0" dirty="0">
                <a:solidFill>
                  <a:srgbClr val="181717"/>
                </a:solidFill>
                <a:effectLst/>
                <a:latin typeface="Calibri" panose="020F0502020204030204" pitchFamily="34" charset="0"/>
              </a:rPr>
              <a:t>Daniela </a:t>
            </a:r>
            <a:r>
              <a:rPr lang="en-GB" sz="800" b="0" i="0" dirty="0" err="1">
                <a:solidFill>
                  <a:srgbClr val="181717"/>
                </a:solidFill>
                <a:effectLst/>
                <a:latin typeface="Calibri" panose="020F0502020204030204" pitchFamily="34" charset="0"/>
              </a:rPr>
              <a:t>Thode</a:t>
            </a:r>
            <a:r>
              <a:rPr lang="en-GB" sz="800" b="0" i="0" dirty="0">
                <a:solidFill>
                  <a:srgbClr val="181717"/>
                </a:solidFill>
                <a:effectLst/>
                <a:latin typeface="Calibri" panose="020F0502020204030204" pitchFamily="34" charset="0"/>
              </a:rPr>
              <a:t>）</a:t>
            </a:r>
            <a:r>
              <a:rPr lang="zh-CN" altLang="en-US" sz="800" b="0" i="0" dirty="0">
                <a:solidFill>
                  <a:srgbClr val="181717"/>
                </a:solidFill>
                <a:effectLst/>
                <a:latin typeface="Calibri" panose="020F0502020204030204" pitchFamily="34" charset="0"/>
              </a:rPr>
              <a:t>的对话，丹妮拉</a:t>
            </a:r>
            <a:r>
              <a:rPr lang="en-US" altLang="zh-CN" sz="800" b="0" i="0" dirty="0">
                <a:solidFill>
                  <a:srgbClr val="181717"/>
                </a:solidFill>
                <a:effectLst/>
                <a:latin typeface="Calibri" panose="020F0502020204030204" pitchFamily="34" charset="0"/>
              </a:rPr>
              <a:t>·</a:t>
            </a:r>
            <a:r>
              <a:rPr lang="zh-CN" altLang="en-US" sz="800" b="0" i="0" dirty="0">
                <a:solidFill>
                  <a:srgbClr val="181717"/>
                </a:solidFill>
                <a:effectLst/>
                <a:latin typeface="Calibri" panose="020F0502020204030204" pitchFamily="34" charset="0"/>
              </a:rPr>
              <a:t>索德“经营着一个神秘的邪教，崇拜她的继父理查德</a:t>
            </a:r>
            <a:r>
              <a:rPr lang="en-US" altLang="zh-CN" sz="800" b="0" i="0" dirty="0">
                <a:solidFill>
                  <a:srgbClr val="181717"/>
                </a:solidFill>
                <a:effectLst/>
                <a:latin typeface="Calibri" panose="020F0502020204030204" pitchFamily="34" charset="0"/>
              </a:rPr>
              <a:t>·</a:t>
            </a:r>
            <a:r>
              <a:rPr lang="zh-CN" altLang="en-US" sz="800" b="0" i="0" dirty="0">
                <a:solidFill>
                  <a:srgbClr val="181717"/>
                </a:solidFill>
                <a:effectLst/>
                <a:latin typeface="Calibri" panose="020F0502020204030204" pitchFamily="34" charset="0"/>
              </a:rPr>
              <a:t>瓦格纳（</a:t>
            </a:r>
            <a:r>
              <a:rPr lang="en-GB" sz="800" b="0" i="0" dirty="0">
                <a:solidFill>
                  <a:srgbClr val="181717"/>
                </a:solidFill>
                <a:effectLst/>
                <a:latin typeface="Calibri" panose="020F0502020204030204" pitchFamily="34" charset="0"/>
              </a:rPr>
              <a:t>Richard Wagner）。</a:t>
            </a:r>
            <a:r>
              <a:rPr lang="zh-CN" altLang="en-US" sz="800" b="0" i="0" dirty="0">
                <a:solidFill>
                  <a:srgbClr val="181717"/>
                </a:solidFill>
                <a:effectLst/>
                <a:latin typeface="Calibri" panose="020F0502020204030204" pitchFamily="34" charset="0"/>
              </a:rPr>
              <a:t>我相信，这种神秘主义不仅将人类重新解释为超人，而且还可以防止任何形式的批评以及暗杀企图，它是瓦格纳派首先发明的。</a:t>
            </a:r>
            <a:endParaRPr lang="en-US" altLang="zh-CN" sz="800" b="0" i="0" dirty="0">
              <a:solidFill>
                <a:srgbClr val="181717"/>
              </a:solidFill>
              <a:effectLst/>
              <a:latin typeface="Calibri" panose="020F0502020204030204" pitchFamily="34" charset="0"/>
            </a:endParaRPr>
          </a:p>
          <a:p>
            <a:pPr algn="l"/>
            <a:endParaRPr lang="en-US" altLang="zh-CN" sz="800" dirty="0">
              <a:solidFill>
                <a:srgbClr val="181717"/>
              </a:solidFill>
              <a:latin typeface="Calibri" panose="020F0502020204030204" pitchFamily="34" charset="0"/>
            </a:endParaRPr>
          </a:p>
          <a:p>
            <a:pPr algn="l"/>
            <a:r>
              <a:rPr lang="zh-CN" altLang="en-US" sz="700" b="1" i="0" dirty="0">
                <a:solidFill>
                  <a:srgbClr val="000000"/>
                </a:solidFill>
                <a:effectLst/>
                <a:highlight>
                  <a:srgbClr val="FFFF00"/>
                </a:highlight>
                <a:latin typeface="Neue Haas Grotesk W05"/>
              </a:rPr>
              <a:t>罗恩格林的两大魅力</a:t>
            </a:r>
            <a:endParaRPr lang="zh-CN" altLang="en-US" sz="700" b="0" i="0" dirty="0">
              <a:solidFill>
                <a:srgbClr val="000000"/>
              </a:solidFill>
              <a:effectLst/>
              <a:latin typeface="Neue Haas Grotesk W05"/>
            </a:endParaRPr>
          </a:p>
          <a:p>
            <a:pPr algn="l"/>
            <a:r>
              <a:rPr lang="zh-CN" altLang="en-US" sz="700" b="0" i="0" dirty="0">
                <a:solidFill>
                  <a:srgbClr val="000000"/>
                </a:solidFill>
                <a:effectLst/>
                <a:latin typeface="Neue Haas Grotesk W05"/>
              </a:rPr>
              <a:t>罗恩格林不仅来自外部，还受到听众的欢迎 也有超凡魅力的特质。在歌剧本身中，主角是一位具有超凡魅力的中心人物。但你必须更精确：有两个魅力十足的角色以相反的意图塑造情节，但以完全互补的方式。除了罗恩格林之外，奥特鲁德也具有超凡魅力，而艾尔莎和她不太独立的丈夫弗里德里希</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冯</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特拉蒙德早在对问题禁令的怀疑困扰着她之前就屈服于这种魅力。从音乐上来说，这表达了艾尔莎在痛苦中跪下热切祈祷的主题。尽管色调不同，但它与 </a:t>
            </a:r>
            <a:r>
              <a:rPr lang="en-GB" altLang="zh-CN" sz="700" b="0" i="0" dirty="0" err="1">
                <a:solidFill>
                  <a:srgbClr val="000000"/>
                </a:solidFill>
                <a:effectLst/>
                <a:latin typeface="Neue Haas Grotesk W05"/>
              </a:rPr>
              <a:t>Ortrud</a:t>
            </a:r>
            <a:r>
              <a:rPr lang="en-GB" altLang="zh-CN" sz="700" b="0" i="0" dirty="0">
                <a:solidFill>
                  <a:srgbClr val="000000"/>
                </a:solidFill>
                <a:effectLst/>
                <a:latin typeface="Neue Haas Grotesk W05"/>
              </a:rPr>
              <a:t> </a:t>
            </a:r>
            <a:r>
              <a:rPr lang="zh-CN" altLang="en-US" sz="700" b="0" i="0" dirty="0">
                <a:solidFill>
                  <a:srgbClr val="000000"/>
                </a:solidFill>
                <a:effectLst/>
                <a:latin typeface="Neue Haas Grotesk W05"/>
              </a:rPr>
              <a:t>的主题密切相关；这种情况尤为重要，因为祈祷时刻的亲密语气并不意味着艾莎需要的外部环境，而是她的内心体验。</a:t>
            </a:r>
            <a:r>
              <a:rPr lang="zh-CN" altLang="en-US" sz="800" b="0" i="0" dirty="0">
                <a:solidFill>
                  <a:srgbClr val="181717"/>
                </a:solidFill>
                <a:effectLst/>
                <a:latin typeface="Calibri" panose="020F0502020204030204" pitchFamily="34" charset="0"/>
              </a:rPr>
              <a:t>当然，奥特鲁德和罗恩格林也可以是童话人物，奥特鲁德是迷惑王子的邪恶女巫，罗恩格林是创造奇迹、着手解放事业的骑士。这个层次并没有在魅力的社会学方法中得到充分揭示。但罗恩格林和奥特鲁德也不能真正位于童话世界中。</a:t>
            </a:r>
            <a:endParaRPr lang="zh-CN" altLang="en-US" sz="700" b="0" i="0" dirty="0">
              <a:solidFill>
                <a:srgbClr val="000000"/>
              </a:solidFill>
              <a:effectLst/>
              <a:latin typeface="Neue Haas Grotesk W05"/>
            </a:endParaRPr>
          </a:p>
        </p:txBody>
      </p:sp>
      <p:sp>
        <p:nvSpPr>
          <p:cNvPr id="7" name="TextBox 6">
            <a:extLst>
              <a:ext uri="{FF2B5EF4-FFF2-40B4-BE49-F238E27FC236}">
                <a16:creationId xmlns:a16="http://schemas.microsoft.com/office/drawing/2014/main" id="{3D9BE90C-FFD1-421F-6822-A92A0B86C823}"/>
              </a:ext>
            </a:extLst>
          </p:cNvPr>
          <p:cNvSpPr txBox="1"/>
          <p:nvPr/>
        </p:nvSpPr>
        <p:spPr>
          <a:xfrm>
            <a:off x="7377982" y="96343"/>
            <a:ext cx="2528018" cy="5909310"/>
          </a:xfrm>
          <a:prstGeom prst="rect">
            <a:avLst/>
          </a:prstGeom>
          <a:noFill/>
        </p:spPr>
        <p:txBody>
          <a:bodyPr wrap="square">
            <a:spAutoFit/>
          </a:bodyPr>
          <a:lstStyle/>
          <a:p>
            <a:pPr algn="l"/>
            <a:r>
              <a:rPr lang="zh-CN" altLang="en-US" sz="700" b="0" i="0" dirty="0">
                <a:solidFill>
                  <a:srgbClr val="181717"/>
                </a:solidFill>
                <a:effectLst/>
                <a:latin typeface="Calibri" panose="020F0502020204030204" pitchFamily="34" charset="0"/>
              </a:rPr>
              <a:t>他们出现在历史上非常精确定义的情境中，在那里出现并在日常世界中行动；与浪漫主义不同的是，它们并不徘徊在想象和现实之间</a:t>
            </a:r>
            <a:r>
              <a:rPr lang="en-US" altLang="zh-CN" sz="700" b="0" i="0" dirty="0">
                <a:solidFill>
                  <a:srgbClr val="181717"/>
                </a:solidFill>
                <a:effectLst/>
                <a:latin typeface="Calibri" panose="020F0502020204030204" pitchFamily="34" charset="0"/>
              </a:rPr>
              <a:t>——</a:t>
            </a:r>
            <a:r>
              <a:rPr lang="zh-CN" altLang="en-US" sz="700" b="0" i="0" dirty="0">
                <a:solidFill>
                  <a:srgbClr val="181717"/>
                </a:solidFill>
                <a:effectLst/>
                <a:latin typeface="Calibri" panose="020F0502020204030204" pitchFamily="34" charset="0"/>
              </a:rPr>
              <a:t>很容易被头脑揭穿为一种普通现象。</a:t>
            </a:r>
            <a:r>
              <a:rPr lang="zh-CN" altLang="en-US" sz="700" b="0" i="1" dirty="0">
                <a:solidFill>
                  <a:srgbClr val="181717"/>
                </a:solidFill>
                <a:effectLst/>
                <a:latin typeface="Calibri" panose="020F0502020204030204" pitchFamily="34" charset="0"/>
              </a:rPr>
              <a:t>罗恩格林</a:t>
            </a:r>
            <a:r>
              <a:rPr lang="zh-CN" altLang="en-US" sz="700" b="0" i="0" dirty="0">
                <a:solidFill>
                  <a:srgbClr val="181717"/>
                </a:solidFill>
                <a:effectLst/>
                <a:latin typeface="Calibri" panose="020F0502020204030204" pitchFamily="34" charset="0"/>
              </a:rPr>
              <a:t>的魔力光明与黑暗，紧紧抓住每个人，并对所有人共同的日常现实产生影响。这显示了社会学意义上的魅力。魅力的一个核心要求是对不同寻常事物的接受能力，根据韦伯的说法，这种接受能力首先源于深刻的危机经历，这种经历导致了对救赎的迫切需要。歌剧的情节为这种体验提供了充足的理由。海因里希国王和他的骑士们眼睁睁地看着帝国受到匈牙利骑兵的威胁，布拉班特人遭受了严重的王朝动乱，最后艾尔莎无法从莫名其妙的失去哥哥的阴影中走出来，而且还必须在法庭上为他涉嫌谋杀的罪名作出回应；舞台上几乎没有人站着，谁不渴望从逆境中得到拯救。魅力为这些欲望和渴望提供了一个投射面。他们捍卫追随者所缺乏的东西，并承诺超越当今的堕落。甚至在罗恩格林向聚集的人们发表讲话之前，人群就称他为上帝派来的。不仅艾莎为他的出现而感动，在他的出现中找到了自己的梦想，布拉班特合唱团和王室随从也无法逃脱他的出现。他们被球形 </a:t>
            </a:r>
            <a:r>
              <a:rPr lang="en-GB" sz="700" b="0" i="0" dirty="0">
                <a:solidFill>
                  <a:srgbClr val="181717"/>
                </a:solidFill>
                <a:effectLst/>
                <a:latin typeface="Calibri" panose="020F0502020204030204" pitchFamily="34" charset="0"/>
              </a:rPr>
              <a:t>A </a:t>
            </a:r>
            <a:r>
              <a:rPr lang="zh-CN" altLang="en-US" sz="700" b="0" i="0" dirty="0">
                <a:solidFill>
                  <a:srgbClr val="181717"/>
                </a:solidFill>
                <a:effectLst/>
                <a:latin typeface="Calibri" panose="020F0502020204030204" pitchFamily="34" charset="0"/>
              </a:rPr>
              <a:t>大调（圣杯钥匙）包裹着，一看到远处的罗恩格林，就伴随着小号中罗恩格林主题的柔和声音，他们被带离了日常生活。伴随着喋喋不休的低语声，他们晚了一会儿，而身着光彩的骑士准备下船，“怀着最激动的心情”，完全相信自己的神圣使命。突然间，所有问题似乎都可以克服。只有决斗才能生存，帝国有了无敌将军，布拉班特人的统治问题得到解决，艾尔莎得到了最大的幸福。罗恩格林允许自己被宣布为保护者，而不是布拉班特公爵，这一事实证实了他所承担的统治的魅力特征。他不想将自己的合法性与传统和常规监管结构联系起来；这与瓦格纳的歌剧角色里恩齐相似，他让自己被称为罗马的保护者，而不是国王。“以最大的情感”完全相信他的神圣使命。突然间，所有问题似乎都可以克服。只有决斗才能生存，帝国有了无敌将军，布拉班特人的统治问题得到解决，艾尔莎得到了最大的幸福。罗恩格林允许自己被宣布为保护者，而不是布拉班特公爵，这一事实证实了他所承担的统治的魅力特征。他不想将自己的合法性与传统和常规监管结构联系起来；这与瓦格纳的歌剧角色里恩齐相似，他让自己被称为罗马的保护者，而不是国王。“以最大的情感”完全相信他的神圣使命。突然间，所有问题似乎都可以克服。只有决斗才能生存，帝国有了无敌将军，布拉班特人的统治问题得到解决，艾尔莎得到了最大的幸福。罗恩格林允许自己被宣布为保护者，而不是布拉班特公爵，这一事实证实了他所承担的统治的魅力特征。他不想将自己的合法性与传统和常规监管结构联系起来；这与瓦格纳的歌剧角色里恩齐相似，他让自己被称为罗马的保护者，而不是国王。布拉班特人的统治问题得到了解决，艾尔莎陷入了最大的幸福之中。罗恩格林允许自己被宣布为保护者，而不是布拉班特公爵，这一事实证实了他所承担的统治的魅力特征。他不想将自己的合法性与传统和常规监管结构联系起来；这与瓦格纳的歌剧角色里恩齐相似，他让自己被称为罗马的保护者，而不是国王。布拉班特人的统治问题得到了解决，艾尔莎陷入了最大的幸福之中。罗恩格林允许自己被宣布为保护者，而不是布拉班特公爵，这一事实证实了他所承担的统治的魅力特征。他不想将自己的合法性与传统和常规监管结构联系起来；这与瓦格纳的歌剧角色里恩齐相似，他让自己被称为罗马的保护者，而不是国王</a:t>
            </a:r>
            <a:endParaRPr lang="zh-CN" altLang="en-US" sz="700" b="0" i="0" dirty="0">
              <a:solidFill>
                <a:srgbClr val="000000"/>
              </a:solidFill>
              <a:effectLst/>
              <a:latin typeface="Neue Haas Grotesk W05"/>
            </a:endParaRPr>
          </a:p>
        </p:txBody>
      </p:sp>
    </p:spTree>
    <p:extLst>
      <p:ext uri="{BB962C8B-B14F-4D97-AF65-F5344CB8AC3E}">
        <p14:creationId xmlns:p14="http://schemas.microsoft.com/office/powerpoint/2010/main" val="340674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825E1-5333-65CF-6F07-2A0ADF70C5E6}"/>
              </a:ext>
            </a:extLst>
          </p:cNvPr>
          <p:cNvSpPr txBox="1"/>
          <p:nvPr/>
        </p:nvSpPr>
        <p:spPr>
          <a:xfrm>
            <a:off x="51627" y="0"/>
            <a:ext cx="2801640" cy="6232475"/>
          </a:xfrm>
          <a:prstGeom prst="rect">
            <a:avLst/>
          </a:prstGeom>
          <a:noFill/>
        </p:spPr>
        <p:txBody>
          <a:bodyPr wrap="square">
            <a:spAutoFit/>
          </a:bodyPr>
          <a:lstStyle/>
          <a:p>
            <a:pPr algn="l"/>
            <a:r>
              <a:rPr lang="zh-CN" altLang="en-US" sz="700" b="1" i="0" dirty="0">
                <a:solidFill>
                  <a:srgbClr val="000000"/>
                </a:solidFill>
                <a:effectLst/>
                <a:highlight>
                  <a:srgbClr val="FFFF00"/>
                </a:highlight>
                <a:latin typeface="Neue Haas Grotesk W05"/>
              </a:rPr>
              <a:t>非凡的象征</a:t>
            </a:r>
          </a:p>
          <a:p>
            <a:pPr algn="l"/>
            <a:r>
              <a:rPr lang="zh-CN" altLang="en-US" sz="700" b="0" i="0" dirty="0">
                <a:solidFill>
                  <a:srgbClr val="000000"/>
                </a:solidFill>
                <a:effectLst/>
                <a:latin typeface="Neue Haas Grotesk W05"/>
              </a:rPr>
              <a:t>瓦格纳自己对圣杯功能的思考与韦伯对非凡的定义惊人地接近。在他对罗恩格林的解释中</a:t>
            </a:r>
            <a:r>
              <a:rPr lang="en-US" altLang="zh-CN" sz="700" b="0" i="0" dirty="0">
                <a:solidFill>
                  <a:srgbClr val="000000"/>
                </a:solidFill>
                <a:effectLst/>
                <a:latin typeface="Neue Haas Grotesk W05"/>
              </a:rPr>
              <a:t>- </a:t>
            </a:r>
            <a:r>
              <a:rPr lang="zh-CN" altLang="en-US" sz="700" b="0" i="0" dirty="0">
                <a:solidFill>
                  <a:srgbClr val="000000"/>
                </a:solidFill>
                <a:effectLst/>
                <a:latin typeface="Neue Haas Grotesk W05"/>
              </a:rPr>
              <a:t>在</a:t>
            </a:r>
            <a:r>
              <a:rPr lang="en-US" altLang="zh-CN" sz="700" b="0" i="0" dirty="0">
                <a:solidFill>
                  <a:srgbClr val="000000"/>
                </a:solidFill>
                <a:effectLst/>
                <a:latin typeface="Neue Haas Grotesk W05"/>
              </a:rPr>
              <a:t>《</a:t>
            </a:r>
            <a:r>
              <a:rPr lang="en-GB" altLang="zh-CN" sz="700" b="0" i="0" dirty="0">
                <a:solidFill>
                  <a:srgbClr val="000000"/>
                </a:solidFill>
                <a:effectLst/>
                <a:latin typeface="Neue Haas Grotesk W05"/>
              </a:rPr>
              <a:t>Vorspiel》</a:t>
            </a:r>
            <a:r>
              <a:rPr lang="zh-CN" altLang="en-US" sz="700" b="0" i="0" dirty="0">
                <a:solidFill>
                  <a:srgbClr val="000000"/>
                </a:solidFill>
                <a:effectLst/>
                <a:latin typeface="Neue Haas Grotesk W05"/>
              </a:rPr>
              <a:t>中，他写道，正是对爱的渴望在特定的社会条件下无法得到满足</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这对他来说构成了一个极其成问题的观念的核心，即人们彼此之间存在一种直接的、不加掩饰的共同体</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这决定了压抑的现实之外的想象。以圣杯的形式，想象力创造了一种对所渴望的事物的感性概念，很快就被认为是真实的并被寻求。超凡魅力者在平凡的世界中行事，但他们行事的精神却不属于这个世界。只有他们才能获得他们所指的非凡事物，其余的只能通过他们本人。罗恩格林从圣杯球体中汲取使命感，奥特鲁德则在向旧神求助中获得力量，现在还没有给它留出空间。她的魅力不如罗恩格林那么明显，但从音乐上来说，她的魅力几乎贯穿整部歌剧。就像歌剧的主角一样，奥特鲁德来自社会之外的领域，荒凉的森林；和罗恩格林一样，她也被认为拥有非凡的能力。弗里德里希</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冯</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特拉蒙德称她为一位狂野的预言家，想要神秘地诱捕他的灵魂。艾尔莎</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奥特鲁德对她的呼唤在她耳中听起来哀伤而可怕。后来，当后者对罗恩格林产生怀疑时，她感到不寒而栗。尽管内心对奥特鲁德发出了警告，但她还是让自己被她引诱了。和国王没什么区别 他的随从以及布拉班特人；尽管他们认识到奥特鲁德的邪恶和仇恨，但她仍然设法将罗恩格林的秘密拉入暮光之城，而这个秘密最终构成了他非凡声誉的基础。他光明的秘密已经变成了一个可能是黑暗的秘密。在第二幕结束时，毫无疑问的保护者已经成为每个人都认为需要保护自己的人。与罗恩格林的样子类似，人群变得混乱，这也说明了歌声的轻微游离，但混乱的本质却截然不同。这一刻有两个动机占主导地位，与奥特鲁德在钢琴上演奏相关的潜在动机，然后，毫无疑问是最强音，与不问问题相关的上升姿势。艾尔莎对奥特鲁德并没有表现出足够的警惕，但活动中的其他参与者也没有足够的警惕；除了对奥特鲁德缺乏谨慎之外，艾尔莎还违反了提问禁令，与罗恩格林的魅力太接近了。无论是消极的还是积极的非凡都不能完全融入日常生活。通过努力做到这一点，一个过程的开始变得可以识别，韦伯称之为魅力的正常化。魅力慢慢地流回到熟悉和有规律的道路上；作为机构之外的一个完全不同寻常的例子，从长远来看，它无法发挥自己的作用。这个秘密保证了罗恩格林的不同寻常。正是这个难以接近的核心使他远离了平凡，远离了每个人都可以支配的东西。瓦格纳本人充分利用了秘密唤醒想象力的强度。“我在这里锁定了一个秘密，它在那里保存了数百年：只要石头保存它，它就会让全世界知道，”作曲家在节日剧院奠基时说道。锁在基石中的谜团是否仅由这句话组成也没关系。重要的是提供秘密的投影表面。如果有人打开了瓦格纳围起来的胶囊，神秘的魔力就会结束，就像剧院舞台上层建筑后面的一瞥破坏了表演的魔力一样。奥秘唤醒了想象力的力量。“我在这里锁定了一个秘密，它在那里保存了数百年：只要石头保存它，它就会让全世界知道，”作曲家在节日剧院奠基时说道。锁在基石中的谜团是否仅由这句话组成也没关系。重要的是提供秘密的投影表面。如果有人打开了瓦格纳围起来的胶囊，神秘的魔力就会结束，就像剧院舞台上层建筑后面的一瞥破坏了表演的魔力一样。奥秘唤醒了想象力的力量。“我在这里锁定了一个秘密，它在那里保存了数百年：只要石头保存它，它就会让全世界知道，”作曲家在节日剧院奠基时说道。锁在基石中的谜团是否仅由这句话组成也没关系。重要的是提供秘密的投影表面。如果有人打开了瓦格纳围起来的胶囊，神秘的魔力就会结束，就像剧院舞台上层建筑后面的一瞥破坏了表演的魔力一样。锁在基石中的谜团是否仅由这句话组成也没关系。重要的是提供秘密的投影表面。如果有人打开了瓦格纳围起来的胶囊，神秘的魔力就会结束，就像剧院舞台上层建筑后面的一瞥破坏了表演的魔力一样。锁在基石中的谜团是否仅由这句话组成也没关系。重要的是提供秘密的投影表面。如果有人打开了瓦格纳围起来的胶囊，神秘的魔力就会结束，就像剧院舞台上层建筑后面的一瞥破坏了表演的魔力一样。</a:t>
            </a:r>
          </a:p>
        </p:txBody>
      </p:sp>
      <p:sp>
        <p:nvSpPr>
          <p:cNvPr id="2" name="TextBox 1">
            <a:extLst>
              <a:ext uri="{FF2B5EF4-FFF2-40B4-BE49-F238E27FC236}">
                <a16:creationId xmlns:a16="http://schemas.microsoft.com/office/drawing/2014/main" id="{0A9CDB4D-F8FE-A6E6-34B4-8A761DB044FC}"/>
              </a:ext>
            </a:extLst>
          </p:cNvPr>
          <p:cNvSpPr txBox="1"/>
          <p:nvPr/>
        </p:nvSpPr>
        <p:spPr>
          <a:xfrm>
            <a:off x="2722752" y="96343"/>
            <a:ext cx="3627248" cy="6447919"/>
          </a:xfrm>
          <a:prstGeom prst="rect">
            <a:avLst/>
          </a:prstGeom>
          <a:noFill/>
        </p:spPr>
        <p:txBody>
          <a:bodyPr wrap="square">
            <a:spAutoFit/>
          </a:bodyPr>
          <a:lstStyle/>
          <a:p>
            <a:pPr algn="l"/>
            <a:r>
              <a:rPr lang="zh-CN" altLang="en-US" sz="700" b="1" i="0" dirty="0">
                <a:solidFill>
                  <a:srgbClr val="000000"/>
                </a:solidFill>
                <a:effectLst/>
                <a:highlight>
                  <a:srgbClr val="FFFF00"/>
                </a:highlight>
                <a:latin typeface="Neue Haas Grotesk W05"/>
              </a:rPr>
              <a:t>魅力的矛盾心理</a:t>
            </a:r>
          </a:p>
          <a:p>
            <a:pPr algn="l"/>
            <a:r>
              <a:rPr lang="zh-CN" altLang="en-US" sz="700" b="0" i="0" dirty="0">
                <a:solidFill>
                  <a:srgbClr val="000000"/>
                </a:solidFill>
                <a:effectLst/>
                <a:latin typeface="Neue Haas Grotesk W05"/>
              </a:rPr>
              <a:t>构成魅力核心的非凡从一开始就是矛盾的。罗恩格林的力量让聚集在他到来时的人们着迷，他们体验到的是一种幸福甜蜜的恐怖，而不仅仅是喜悦。除了正面评价的非凡和负面评价的非凡之分</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歌剧中罗恩格林的魅力基于前者，奥特鲁德的魅力基于后者</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每一个非凡的例子本身都是模棱两可的。一旦违反其戒律和规范，受到积极评价的不寻常的事物肯定会引起恐惧和恐惧。艾莎并不是唯一一个担心违反提问禁令的后果的人，但除了奥特鲁德之外，其他所有人都担心自己的希望再次落空。相反，受到负面评价的非凡者并不会在威胁中耗尽自己的力量；那些遵守禁忌的人逃脱了恐惧。对于那些追随它的人来说，它所带来的希望与其追随者所做出的积极非凡的承诺一样多。弗里德里希</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冯</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泰拉蒙德希望奥特鲁德的魔法能够让他的权力主张成为现实。非凡的两种相反形式可以由于结构上的对应而相互转化。还没有像中那样详细和明确 非凡的两种相反形式可以由于结构上的对应而相互转化。还没有像中那样详细和明确 非凡的两种相反形式可以由于结构上的对应而相互转化。还没有像中那样详细和明确环，但仍然清晰，是罗恩格林的相反两极链接在一起。尽管艾尔莎对罗恩格林的依赖与弗里德里希</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冯</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奥特鲁德的原因不同，但它们之间结构上的相似之处却是深远的。当对超凡魅力权威的希望被证明是欺骗性的或破灭的时候，这种相似之处尤其引人注目。第一幕快结束时，弗里德里希在上帝的审判中失败后在奥特鲁德面前倒下，她的魔法对罗恩格林毫无用处。失败的后果对弗里德里希的内心状况产生了毁灭性的影响。当艾莎打破提问禁令，罗恩格林击倒了与他的追随者同时入侵的弗里德里希后，艾莎晕倒在地，期待着自己提问的后果。在音乐中，瓦格纳比在舞台上更清楚地联系彼此的对立面，最明显的是通过琴键。奥特鲁德险恶的升</a:t>
            </a:r>
            <a:r>
              <a:rPr lang="en-GB" altLang="zh-CN" sz="700" b="0" i="0" dirty="0">
                <a:solidFill>
                  <a:srgbClr val="000000"/>
                </a:solidFill>
                <a:effectLst/>
                <a:latin typeface="Neue Haas Grotesk W05"/>
              </a:rPr>
              <a:t>F</a:t>
            </a:r>
            <a:r>
              <a:rPr lang="zh-CN" altLang="en-US" sz="700" b="0" i="0" dirty="0">
                <a:solidFill>
                  <a:srgbClr val="000000"/>
                </a:solidFill>
                <a:effectLst/>
                <a:latin typeface="Neue Haas Grotesk W05"/>
              </a:rPr>
              <a:t>小调与圣杯球体中高涨的</a:t>
            </a:r>
            <a:r>
              <a:rPr lang="en-GB" altLang="zh-CN" sz="700" b="0" i="0" dirty="0">
                <a:solidFill>
                  <a:srgbClr val="000000"/>
                </a:solidFill>
                <a:effectLst/>
                <a:latin typeface="Neue Haas Grotesk W05"/>
              </a:rPr>
              <a:t>A</a:t>
            </a:r>
            <a:r>
              <a:rPr lang="zh-CN" altLang="en-US" sz="700" b="0" i="0" dirty="0">
                <a:solidFill>
                  <a:srgbClr val="000000"/>
                </a:solidFill>
                <a:effectLst/>
                <a:latin typeface="Neue Haas Grotesk W05"/>
              </a:rPr>
              <a:t>大调密切相关，是其相对调。如果随着奥特鲁德的仇恨增加，音乐升级为花哨的升</a:t>
            </a:r>
            <a:r>
              <a:rPr lang="en-GB" altLang="zh-CN" sz="700" b="0" i="0" dirty="0">
                <a:solidFill>
                  <a:srgbClr val="000000"/>
                </a:solidFill>
                <a:effectLst/>
                <a:latin typeface="Neue Haas Grotesk W05"/>
              </a:rPr>
              <a:t>F</a:t>
            </a:r>
            <a:r>
              <a:rPr lang="zh-CN" altLang="en-US" sz="700" b="0" i="0" dirty="0">
                <a:solidFill>
                  <a:srgbClr val="000000"/>
                </a:solidFill>
                <a:effectLst/>
                <a:latin typeface="Neue Haas Grotesk W05"/>
              </a:rPr>
              <a:t>大调，那么圣杯主题就采用了奥特鲁德最后一次“狂喜”爆发中的调，并将其带入罗恩格林的祈祷中，在祈祷中，他请求戈特弗里德的救赎，因此奥特鲁德带来了她的报复。当然，除了实质性的原因之外，对立关系的形成还有其他原因。完美地将对立面交织在一起的统一体 奥特鲁德险恶的升</a:t>
            </a:r>
            <a:r>
              <a:rPr lang="en-GB" altLang="zh-CN" sz="700" b="0" i="0" dirty="0">
                <a:solidFill>
                  <a:srgbClr val="000000"/>
                </a:solidFill>
                <a:effectLst/>
                <a:latin typeface="Neue Haas Grotesk W05"/>
              </a:rPr>
              <a:t>F</a:t>
            </a:r>
            <a:r>
              <a:rPr lang="zh-CN" altLang="en-US" sz="700" b="0" i="0" dirty="0">
                <a:solidFill>
                  <a:srgbClr val="000000"/>
                </a:solidFill>
                <a:effectLst/>
                <a:latin typeface="Neue Haas Grotesk W05"/>
              </a:rPr>
              <a:t>小调与圣杯球体中高涨的</a:t>
            </a:r>
            <a:r>
              <a:rPr lang="en-GB" altLang="zh-CN" sz="700" b="0" i="0" dirty="0">
                <a:solidFill>
                  <a:srgbClr val="000000"/>
                </a:solidFill>
                <a:effectLst/>
                <a:latin typeface="Neue Haas Grotesk W05"/>
              </a:rPr>
              <a:t>A</a:t>
            </a:r>
            <a:r>
              <a:rPr lang="zh-CN" altLang="en-US" sz="700" b="0" i="0" dirty="0">
                <a:solidFill>
                  <a:srgbClr val="000000"/>
                </a:solidFill>
                <a:effectLst/>
                <a:latin typeface="Neue Haas Grotesk W05"/>
              </a:rPr>
              <a:t>大调密切相关，是其相对调。如果随着奥特鲁德的仇恨增加，音乐升到花哨的升</a:t>
            </a:r>
            <a:r>
              <a:rPr lang="en-GB" altLang="zh-CN" sz="700" b="0" i="0" dirty="0">
                <a:solidFill>
                  <a:srgbClr val="000000"/>
                </a:solidFill>
                <a:effectLst/>
                <a:latin typeface="Neue Haas Grotesk W05"/>
              </a:rPr>
              <a:t>F</a:t>
            </a:r>
            <a:r>
              <a:rPr lang="zh-CN" altLang="en-US" sz="700" b="0" i="0" dirty="0">
                <a:solidFill>
                  <a:srgbClr val="000000"/>
                </a:solidFill>
                <a:effectLst/>
                <a:latin typeface="Neue Haas Grotesk W05"/>
              </a:rPr>
              <a:t>大调，圣杯主题就采用了奥特鲁德最后一次“狂野狂喜”爆发中的调，并将其带入罗恩格林的祈祷中，在祈祷中，他请求戈特弗里德的救赎，因此奥特鲁德带来了她的报复。当然，除了实质性的原因之外，对立关系的形成还有其他原因。完美地将对立面交织在一起的统一体 奥特鲁德险恶的升</a:t>
            </a:r>
            <a:r>
              <a:rPr lang="en-GB" altLang="zh-CN" sz="700" b="0" i="0" dirty="0">
                <a:solidFill>
                  <a:srgbClr val="000000"/>
                </a:solidFill>
                <a:effectLst/>
                <a:latin typeface="Neue Haas Grotesk W05"/>
              </a:rPr>
              <a:t>F</a:t>
            </a:r>
            <a:r>
              <a:rPr lang="zh-CN" altLang="en-US" sz="700" b="0" i="0" dirty="0">
                <a:solidFill>
                  <a:srgbClr val="000000"/>
                </a:solidFill>
                <a:effectLst/>
                <a:latin typeface="Neue Haas Grotesk W05"/>
              </a:rPr>
              <a:t>小调与圣杯球体中高涨的</a:t>
            </a:r>
            <a:r>
              <a:rPr lang="en-GB" altLang="zh-CN" sz="700" b="0" i="0" dirty="0">
                <a:solidFill>
                  <a:srgbClr val="000000"/>
                </a:solidFill>
                <a:effectLst/>
                <a:latin typeface="Neue Haas Grotesk W05"/>
              </a:rPr>
              <a:t>A</a:t>
            </a:r>
            <a:r>
              <a:rPr lang="zh-CN" altLang="en-US" sz="700" b="0" i="0" dirty="0">
                <a:solidFill>
                  <a:srgbClr val="000000"/>
                </a:solidFill>
                <a:effectLst/>
                <a:latin typeface="Neue Haas Grotesk W05"/>
              </a:rPr>
              <a:t>大调密切相关，是其相对调。如果随着奥特鲁德的仇恨增加，音乐升到花哨的升</a:t>
            </a:r>
            <a:r>
              <a:rPr lang="en-GB" altLang="zh-CN" sz="700" b="0" i="0" dirty="0">
                <a:solidFill>
                  <a:srgbClr val="000000"/>
                </a:solidFill>
                <a:effectLst/>
                <a:latin typeface="Neue Haas Grotesk W05"/>
              </a:rPr>
              <a:t>F</a:t>
            </a:r>
            <a:r>
              <a:rPr lang="zh-CN" altLang="en-US" sz="700" b="0" i="0" dirty="0">
                <a:solidFill>
                  <a:srgbClr val="000000"/>
                </a:solidFill>
                <a:effectLst/>
                <a:latin typeface="Neue Haas Grotesk W05"/>
              </a:rPr>
              <a:t>大调，圣杯主题就采用了奥特鲁德最后一次“狂野狂喜”爆发中的调，并将其带入罗恩格林的祈祷中，在祈祷中，他请求戈特弗里德的救赎，因此奥特鲁德带来了她的报复。当然，除了实质性的原因之外，对立关系的形成还有其他原因。完美地将对立面交织在一起的统一体 因此，圣杯主题采用了奥特鲁德最后一次“狂喜”爆发中的关键，并将其带入罗恩格林的祈祷中，他在祈祷中请求戈特弗里德的救赎，从而剥夺了奥特鲁德的复仇机会。当然，除了实质性的原因之外，对立关系的形成还有其他原因。完美地将对立面交织在一起的统一体 因此，圣杯主题采用了奥特鲁德最后一次“狂喜”爆发中的关键，并将其带入罗恩格林的祈祷中，他在祈祷中请求戈特弗里德的救赎，从而剥夺了奥特鲁德的复仇机会。当然，除了实质性的原因之外，对立关系的形成还有其他原因。完美地将对立面交织在一起的统一体罗恩格林对艺术作品。</a:t>
            </a:r>
          </a:p>
          <a:p>
            <a:r>
              <a:rPr lang="zh-CN" altLang="en-US" sz="700" b="0" i="0" dirty="0">
                <a:solidFill>
                  <a:srgbClr val="000000"/>
                </a:solidFill>
                <a:effectLst/>
                <a:latin typeface="Neue Haas Grotesk W05"/>
              </a:rPr>
              <a:t>为了布拉班特人民的利益而扭转局势的最后一个内心世界的行为不再掌握在罗恩格林自己的手中。他祈祷戈特弗里德的禁令能够被取消。然而，祈祷并不是立即生效的，它是一种表达方式，希望得到答复。随着鸽子从圣杯的超然球体上飞下来，禁令就被解除了。随着戈特弗里德的回归，罗恩格林的魅力无论如何都不再需要了。然而，艾莎的命运表明，魅力不仅会在日常生活中消失，而且它进入日常生活也会产生破坏性影响。她的爱不仅仅是“罗恩格林”这个人。即使在她的梦境中，她对骑士的渴望也不仅仅与他本人有关，相反，圣杯主题构成了他们狂喜的框架。作为情人，她通过打破提问禁令所要求的信任与她对罗恩格林的爱的焦点相矛盾，罗恩格林是一个有魅力的男人，如果没有这个秘密，他就不会这样。对于艾莎来说，魅力的矛盾心理升级为真正的困境，无法逃脱。瓦格纳是否有意识地反思了两难的纠葛，或者他作为剧作家是否意识到，如果没有艾尔莎的死，情节就会失去真实性并失去悲剧时刻，从他对罗恩格林这个人物的摇摆不定的看法中并不清楚。他甚至短暂地考虑过给故事一个温和的结局，即罗恩格林会怜悯艾尔莎并留下来，但很快就打消了这个想法。无论如何，瓦格纳的第一印象 此后，罗恩格林在他看来就像是一个阴暗的神秘人物，让他充满了怀疑和厌恶，但并没有完全欺骗他。罗恩格林的性格既不能化解为对人类爱与亲近的渴望，也不能化解为对他的爱只针对“普通”人。魅力的矛盾心理是无法解决的。</a:t>
            </a:r>
          </a:p>
          <a:p>
            <a:pPr algn="l"/>
            <a:endParaRPr lang="zh-CN" altLang="en-US" sz="700" b="0" i="0" dirty="0">
              <a:solidFill>
                <a:srgbClr val="000000"/>
              </a:solidFill>
              <a:effectLst/>
              <a:latin typeface="Neue Haas Grotesk W05"/>
            </a:endParaRPr>
          </a:p>
        </p:txBody>
      </p:sp>
      <p:sp>
        <p:nvSpPr>
          <p:cNvPr id="5" name="TextBox 4">
            <a:extLst>
              <a:ext uri="{FF2B5EF4-FFF2-40B4-BE49-F238E27FC236}">
                <a16:creationId xmlns:a16="http://schemas.microsoft.com/office/drawing/2014/main" id="{183F0BEC-0F82-10D8-3A5A-C1FD74E7210B}"/>
              </a:ext>
            </a:extLst>
          </p:cNvPr>
          <p:cNvSpPr txBox="1"/>
          <p:nvPr/>
        </p:nvSpPr>
        <p:spPr>
          <a:xfrm>
            <a:off x="2476500" y="1624674"/>
            <a:ext cx="4953000" cy="215444"/>
          </a:xfrm>
          <a:prstGeom prst="rect">
            <a:avLst/>
          </a:prstGeom>
          <a:noFill/>
        </p:spPr>
        <p:txBody>
          <a:bodyPr wrap="square">
            <a:spAutoFit/>
          </a:bodyPr>
          <a:lstStyle/>
          <a:p>
            <a:endParaRPr lang="en-DE" sz="800" dirty="0"/>
          </a:p>
        </p:txBody>
      </p:sp>
      <p:sp>
        <p:nvSpPr>
          <p:cNvPr id="7" name="TextBox 6">
            <a:extLst>
              <a:ext uri="{FF2B5EF4-FFF2-40B4-BE49-F238E27FC236}">
                <a16:creationId xmlns:a16="http://schemas.microsoft.com/office/drawing/2014/main" id="{3D9BE90C-FFD1-421F-6822-A92A0B86C823}"/>
              </a:ext>
            </a:extLst>
          </p:cNvPr>
          <p:cNvSpPr txBox="1"/>
          <p:nvPr/>
        </p:nvSpPr>
        <p:spPr>
          <a:xfrm>
            <a:off x="6278752" y="96343"/>
            <a:ext cx="3627248" cy="6827510"/>
          </a:xfrm>
          <a:prstGeom prst="rect">
            <a:avLst/>
          </a:prstGeom>
          <a:noFill/>
        </p:spPr>
        <p:txBody>
          <a:bodyPr wrap="square">
            <a:spAutoFit/>
          </a:bodyPr>
          <a:lstStyle/>
          <a:p>
            <a:pPr marL="6350" marR="25400" indent="-6350">
              <a:spcAft>
                <a:spcPts val="1825"/>
              </a:spcAft>
            </a:pPr>
            <a:r>
              <a:rPr lang="zh-CN" altLang="en-US" sz="700" dirty="0"/>
              <a:t>罗恩格林和超人 超级英雄的阴暗面</a:t>
            </a:r>
            <a:endParaRPr lang="en-US" altLang="zh-CN" sz="700" dirty="0"/>
          </a:p>
          <a:p>
            <a:pPr marL="6350" marR="34290" indent="-6350">
              <a:spcAft>
                <a:spcPts val="150"/>
              </a:spcAft>
            </a:pPr>
            <a:r>
              <a:rPr lang="zh-CN" altLang="en-US" sz="700" b="0" i="0" dirty="0">
                <a:solidFill>
                  <a:srgbClr val="181717"/>
                </a:solidFill>
                <a:effectLst/>
                <a:latin typeface="Calibri" panose="020F0502020204030204" pitchFamily="34" charset="0"/>
              </a:rPr>
              <a:t>救世主作为危机人物</a:t>
            </a:r>
            <a:endParaRPr lang="zh-CN" altLang="en-US" sz="700" b="0" i="0" dirty="0">
              <a:solidFill>
                <a:srgbClr val="000000"/>
              </a:solidFill>
              <a:effectLst/>
              <a:latin typeface="Calibri" panose="020F0502020204030204" pitchFamily="34" charset="0"/>
            </a:endParaRPr>
          </a:p>
          <a:p>
            <a:pPr marR="25400">
              <a:spcAft>
                <a:spcPts val="15"/>
              </a:spcAft>
            </a:pPr>
            <a:r>
              <a:rPr lang="zh-CN" altLang="en-US" sz="700" b="0" i="0" dirty="0">
                <a:solidFill>
                  <a:srgbClr val="181717"/>
                </a:solidFill>
                <a:effectLst/>
                <a:latin typeface="Calibri" panose="020F0502020204030204" pitchFamily="34" charset="0"/>
              </a:rPr>
              <a:t>布拉班特省的居民希望得到救援。自公爵去世以来，该国的政治斗争一直在激烈进行。不和谐盛行。弗里德里希</a:t>
            </a:r>
            <a:r>
              <a:rPr lang="en-US" altLang="zh-CN" sz="700" b="0" i="0" dirty="0">
                <a:solidFill>
                  <a:srgbClr val="181717"/>
                </a:solidFill>
                <a:effectLst/>
                <a:latin typeface="Calibri" panose="020F0502020204030204" pitchFamily="34" charset="0"/>
              </a:rPr>
              <a:t>·</a:t>
            </a:r>
            <a:r>
              <a:rPr lang="zh-CN" altLang="en-US" sz="700" b="0" i="0" dirty="0">
                <a:solidFill>
                  <a:srgbClr val="181717"/>
                </a:solidFill>
                <a:effectLst/>
                <a:latin typeface="Calibri" panose="020F0502020204030204" pitchFamily="34" charset="0"/>
              </a:rPr>
              <a:t>冯</a:t>
            </a:r>
            <a:r>
              <a:rPr lang="en-US" altLang="zh-CN" sz="700" b="0" i="0" dirty="0">
                <a:solidFill>
                  <a:srgbClr val="181717"/>
                </a:solidFill>
                <a:effectLst/>
                <a:latin typeface="Calibri" panose="020F0502020204030204" pitchFamily="34" charset="0"/>
              </a:rPr>
              <a:t>·</a:t>
            </a:r>
            <a:r>
              <a:rPr lang="zh-CN" altLang="en-US" sz="700" b="0" i="0" dirty="0">
                <a:solidFill>
                  <a:srgbClr val="181717"/>
                </a:solidFill>
                <a:effectLst/>
                <a:latin typeface="Calibri" panose="020F0502020204030204" pitchFamily="34" charset="0"/>
              </a:rPr>
              <a:t>特拉蒙德伯爵夺取了权力，并与基督教化之前的统治者拉德博德王子家族的最后一位成员奥特鲁德结婚。外部威胁加剧了内部冲突。一位德国国王前来招募士兵，以对抗威胁其帝国的匈牙利军队。在社区面临这双重威胁的同时，第三种紧急情况也迫在眉睫。已故公爵的女儿艾莎被指控谋杀了她的兄弟戈特弗里德。当她被带到国王面前时，她对这一指控没有采取任何立场，就好像她不承认他在世上的管辖权一样。相反，她欣喜若狂地描述了一位上帝派来的骑士，他出现在她的梦中，应该为她而战。艾尔莎将自己的命运完全掌握在他手中，呼唤这位救世主，她不仅将自己指定为受害者的角色，为了证明自己的清白，还将进行一场决斗。她还将这个特殊的法庭案件提升到体现善良的英雄与诽谤她的邪恶对手之间的神话对抗的水平。</a:t>
            </a:r>
            <a:endParaRPr lang="zh-CN" altLang="en-US" sz="700" b="0" i="0" dirty="0">
              <a:solidFill>
                <a:srgbClr val="000000"/>
              </a:solidFill>
              <a:effectLst/>
              <a:latin typeface="Calibri" panose="020F0502020204030204" pitchFamily="34" charset="0"/>
            </a:endParaRPr>
          </a:p>
          <a:p>
            <a:pPr marR="25400">
              <a:spcAft>
                <a:spcPts val="2780"/>
              </a:spcAft>
            </a:pPr>
            <a:r>
              <a:rPr lang="zh-CN" altLang="en-US" sz="700" b="0" i="0" dirty="0">
                <a:solidFill>
                  <a:srgbClr val="181717"/>
                </a:solidFill>
                <a:effectLst/>
                <a:latin typeface="Calibri" panose="020F0502020204030204" pitchFamily="34" charset="0"/>
              </a:rPr>
              <a:t>国王放纵自己的想象，宣称：“现在应该由上帝来决定这件事！”他意识到自己无法解决这场争端，这意味着放弃权力，但同时也带来了对神圣权力表达的渴望。迷失在这个失望的世界里。事实上：罗恩格林从他的天鹅车上岸的出现无异于一个奇迹。他穿着闪亮的银色盔甲，头上戴着头盔，腰间别着金色的小角，平静地倚着剑，他突然出现在聚集的社区面前。大家都很惊讶。艾尔莎召唤的骑士，国王亲自授予其神赐之力，成为集体的救赎者形象。来治愈因冲突而四分五裂的社会。与此同时，他倡导正义的超凡魅力取决于他确立陌生人身份的神秘禁令：人们不得询问他的出身或姓名，但必须无条件相信他的超人力量。只有这种对自己神圣天赋的毫无疑问的信任，才能将他从普通人提升为带来拯救的救世主。罗恩格林战胜特拉蒙德证明了他的邪恶，由此创造了一个戏剧性的连续性：罗恩格林作为救世主，是他承诺治愈的危机的症状。如果能够找到真正解决政治冲突的办法，就不必呼唤上帝派来的救世主了。罗恩格林能够平息伯爵引发的争吵，但却无法彻底根除邪恶。因此，即使艾莎向她的梦想骑士提供了她父亲王国的统治权和她的手，被征服者对权力和复仇的渴望仍然存在。超人救世主必须继续战斗，因为冲突是人类不可避免的一部分。由于他的胜利，罗恩格林有权统治布拉班特。但该禁令引发了 以此为基础，问题出现了：在一个不完善的现实中，一个必须将自己笼罩在秘密之中的救世主人物还能介入日常政治事务吗？因为禁止询问个人姓名不仅助长了暴露个人身份的欲望。这种保密甚至引发了人们的怀疑：社区和艾尔莎一起寄托在这位救世主身上的希望是否是一种集体妄想？</a:t>
            </a:r>
            <a:br>
              <a:rPr lang="en-US" altLang="zh-CN" sz="700" dirty="0">
                <a:solidFill>
                  <a:srgbClr val="181717"/>
                </a:solidFill>
                <a:latin typeface="Calibri" panose="020F0502020204030204" pitchFamily="34" charset="0"/>
              </a:rPr>
            </a:br>
            <a:br>
              <a:rPr lang="en-US" altLang="zh-CN" sz="700" dirty="0">
                <a:solidFill>
                  <a:srgbClr val="181717"/>
                </a:solidFill>
                <a:latin typeface="Calibri" panose="020F0502020204030204" pitchFamily="34" charset="0"/>
              </a:rPr>
            </a:br>
            <a:r>
              <a:rPr lang="zh-CN" altLang="en-US" sz="800" b="0" i="0" dirty="0">
                <a:solidFill>
                  <a:srgbClr val="181717"/>
                </a:solidFill>
                <a:effectLst/>
                <a:latin typeface="Calibri" panose="020F0502020204030204" pitchFamily="34" charset="0"/>
              </a:rPr>
              <a:t>救赎者作为超级英雄</a:t>
            </a:r>
            <a:br>
              <a:rPr lang="en-US" altLang="zh-CN" sz="700" dirty="0">
                <a:solidFill>
                  <a:srgbClr val="181717"/>
                </a:solidFill>
                <a:latin typeface="Calibri" panose="020F0502020204030204" pitchFamily="34" charset="0"/>
              </a:rPr>
            </a:br>
            <a:r>
              <a:rPr lang="zh-CN" altLang="en-US" sz="700" dirty="0">
                <a:solidFill>
                  <a:srgbClr val="181717"/>
                </a:solidFill>
                <a:latin typeface="Calibri" panose="020F0502020204030204" pitchFamily="34" charset="0"/>
              </a:rPr>
              <a:t>作为一个角色，罗恩格林不仅回应了一位痛苦女性的呼唤，而且体现了人们对有意义的超越的普遍渴望，他可以与杰里</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西格尔和乔</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舒斯特在 </a:t>
            </a:r>
            <a:r>
              <a:rPr lang="en-US" altLang="zh-CN" sz="700" dirty="0">
                <a:solidFill>
                  <a:srgbClr val="181717"/>
                </a:solidFill>
                <a:latin typeface="Calibri" panose="020F0502020204030204" pitchFamily="34" charset="0"/>
              </a:rPr>
              <a:t>1938 </a:t>
            </a:r>
            <a:r>
              <a:rPr lang="zh-CN" altLang="en-US" sz="700" dirty="0">
                <a:solidFill>
                  <a:srgbClr val="181717"/>
                </a:solidFill>
                <a:latin typeface="Calibri" panose="020F0502020204030204" pitchFamily="34" charset="0"/>
              </a:rPr>
              <a:t>年在一个受到威胁的世界背景下塑造的超级英雄相比较。法西斯主义。  在动荡时期，超人也受到了救世主的期望。他的故事也具有补偿性的特征，因为它为危机四伏的世界提供了作为超自然力量的人性化的方向。他的特殊能力也使他能够对抗并击败邪恶势力</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无论是贪婪的商人、腐败的政客还是渴望权力的疯子。  让我们记住：就在他的家乡氪星被另一个星球摧毁之前，明智的探险家乔</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艾尔将他唯一的儿子放入宇宙飞船，并将他连同包含他所有知识的晶体一起送往地球。因为这个男孩来自一个更加发达的物种，他也拥有比人类更优越的体力。他几乎刀枪不入，可以以闪电般的速度飞过天空，看穿除铅以外的任何东西，并听到远处的声音。尽管他是由美国中西部的一位农民抚养长大的，名叫克拉克</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肯特，但他从小就让养子明白，他来到地球有着更高的目的。很快男孩就为他从家乡带来的水晶竖起，孤独堡垒洞穴中的神殿。他定期前往那里朝圣，从乔</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艾尔那里了解他的起源和超人力量，而乔</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艾尔对他来说就像是一个幽灵般的幻象。帮助人类并为人类指明走向善的道路是他特殊的遗产，这一想法可能是一种自我强加的责任，但它也源于他父亲的神圣信息。  和布拉班特一样，克拉克</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肯特为</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星球日报</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工作的大都市也需要一位救世主。在那里，恐惧、混乱、腐败和犯罪也盛行。当身着蓝色套装、胸前戴着黄色徽章、肩上披着红色斗篷的超人突然出现，却在每次任务成功后突然飞走时，他的出现也引发了人们的惊讶和热情。然而，作为所有受到威胁的人的保护者，他超越了罗恩格林。他不只是接听电话一个单身女人，但对所有祈求救赎的人来说。尽管这种强加的责任让他感到高兴，但也有一些本能，因为超人在空中飞行时总是在寻找他可以干预的情况。而他的权力也取决于他身份的保密。没人知道克拉克</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肯特的过分礼貌似乎已经过时了，他总是在闷热的西装下面穿着超人服装。巨大的黑色眼镜让他看起来近视，这为  他的伪装锦上添花。  聪明的记者露易丝</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莱恩短暂地怀疑她善良的同事可能是超人，但很快就否认了这个想法。与艾莎不同的是，在超人给予她的独家采访中，她没有直接询问他的名字，也只报道了他允许她谈论他的事情。为了让她了解他的秘密本质，他带她乘坐夜间航班飞越城市，但与她的日常关系是不可能的。由于该类型的连续逻辑，这位超人救赎者人物的秘密被保留在漫画中。路易斯和镇上的居民都不允许经历这个救世主人物通常带来的负面影响。  虽然他的另一个自我克拉克在报社与路易斯一起谦逊地工作，但超人和罗恩格林一样，</a:t>
            </a:r>
            <a:endParaRPr lang="zh-CN" altLang="en-US" sz="700" dirty="0"/>
          </a:p>
        </p:txBody>
      </p:sp>
    </p:spTree>
    <p:extLst>
      <p:ext uri="{BB962C8B-B14F-4D97-AF65-F5344CB8AC3E}">
        <p14:creationId xmlns:p14="http://schemas.microsoft.com/office/powerpoint/2010/main" val="26999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825E1-5333-65CF-6F07-2A0ADF70C5E6}"/>
              </a:ext>
            </a:extLst>
          </p:cNvPr>
          <p:cNvSpPr txBox="1"/>
          <p:nvPr/>
        </p:nvSpPr>
        <p:spPr>
          <a:xfrm>
            <a:off x="51626" y="0"/>
            <a:ext cx="3301999" cy="6986528"/>
          </a:xfrm>
          <a:prstGeom prst="rect">
            <a:avLst/>
          </a:prstGeom>
          <a:noFill/>
        </p:spPr>
        <p:txBody>
          <a:bodyPr wrap="square">
            <a:spAutoFit/>
          </a:bodyPr>
          <a:lstStyle/>
          <a:p>
            <a:pPr marR="25400">
              <a:spcAft>
                <a:spcPts val="2780"/>
              </a:spcAft>
            </a:pPr>
            <a:r>
              <a:rPr lang="zh-CN" altLang="en-US" sz="700" dirty="0">
                <a:solidFill>
                  <a:srgbClr val="181717"/>
                </a:solidFill>
                <a:latin typeface="Calibri" panose="020F0502020204030204" pitchFamily="34" charset="0"/>
              </a:rPr>
              <a:t>在战胜对手后被迫从小镇退休。然而，与暴露的圣杯骑士不同的是，他向路易斯保证他总是在附近。他作为神话救世主人物的持续存在是基于他多次被允许将大都会从内部纠纷中拯救出来。这种戏剧性回归的讽刺之处就在于：拥有超人力量的超人需要经历反复的危机才能重新回到聚光灯下。  将这位超级英雄与瓦格纳的救世主形象联系起来的是文学评论家彼得</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布鲁克斯（</a:t>
            </a:r>
            <a:r>
              <a:rPr lang="en-GB" altLang="zh-CN" sz="700" dirty="0">
                <a:solidFill>
                  <a:srgbClr val="181717"/>
                </a:solidFill>
                <a:latin typeface="Calibri" panose="020F0502020204030204" pitchFamily="34" charset="0"/>
              </a:rPr>
              <a:t>Peter Brooks</a:t>
            </a:r>
            <a:r>
              <a:rPr lang="zh-CN" altLang="en-GB"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开发的连续救援叙事的情节剧模式。两者都使精神在一个没有神圣的世界中变得可见，在这个世界中   它们揭示了平凡事物表面下隐藏的力量，在那里运作，但不允许直接表现出来。这些救赎者形象的出现表明：我们对重新神圣化的渴望需要对善与恶的永恒而本质的冲突进行剥离的、个性化的戏剧化。因此，这必须由双方都戴着面具的人来执行，因为必须保留在这场冲突中揭示的真相的秘密状态。如果在超人和罗恩格林的对抗过程中，对手被明确定义为恶棍，被克服并被摧毁，那么在这场对邪恶的胜利中，道德思想宇宙就会变得可辨认。善与恶之间存在着先验的区别，这赋予了世界意义。与此同时，情节剧模式的特色承诺是对超人英雄所带来的受害者与恶棍之间的特定冲突的澄清解决：我们并不是生活在一个完全缺乏超越性的世界。通过做我们的  将希望寄托在一位超人的救世主身上，我们可以  确信我们并没有完全失去神圣。</a:t>
            </a:r>
            <a:br>
              <a:rPr lang="en-US" altLang="zh-CN" sz="700" dirty="0">
                <a:solidFill>
                  <a:srgbClr val="000000"/>
                </a:solidFill>
                <a:latin typeface="Calibri" panose="020F0502020204030204" pitchFamily="34" charset="0"/>
              </a:rPr>
            </a:br>
            <a:br>
              <a:rPr lang="en-US" altLang="zh-CN" sz="700" dirty="0">
                <a:solidFill>
                  <a:srgbClr val="000000"/>
                </a:solidFill>
                <a:latin typeface="Calibri" panose="020F0502020204030204" pitchFamily="34" charset="0"/>
              </a:rPr>
            </a:br>
            <a:r>
              <a:rPr lang="zh-CN" altLang="en-US" sz="700" dirty="0">
                <a:solidFill>
                  <a:srgbClr val="000000"/>
                </a:solidFill>
                <a:latin typeface="Calibri" panose="020F0502020204030204" pitchFamily="34" charset="0"/>
              </a:rPr>
              <a:t>艾莎的疑虑  </a:t>
            </a:r>
            <a:br>
              <a:rPr lang="en-US" altLang="zh-CN" sz="700" dirty="0">
                <a:solidFill>
                  <a:srgbClr val="000000"/>
                </a:solidFill>
                <a:latin typeface="Calibri" panose="020F0502020204030204" pitchFamily="34" charset="0"/>
              </a:rPr>
            </a:br>
            <a:r>
              <a:rPr lang="zh-CN" altLang="en-US" sz="700" dirty="0">
                <a:solidFill>
                  <a:srgbClr val="000000"/>
                </a:solidFill>
                <a:latin typeface="Calibri" panose="020F0502020204030204" pitchFamily="34" charset="0"/>
              </a:rPr>
              <a:t>和漫画里一样，罗恩格林里也有一个在所有争议背后占主导地位的人物：奥特鲁德（</a:t>
            </a:r>
            <a:r>
              <a:rPr lang="en-US" altLang="zh-CN" sz="700" dirty="0" err="1">
                <a:solidFill>
                  <a:srgbClr val="000000"/>
                </a:solidFill>
                <a:latin typeface="Calibri" panose="020F0502020204030204" pitchFamily="34" charset="0"/>
              </a:rPr>
              <a:t>Ortrud</a:t>
            </a:r>
            <a:r>
              <a:rPr lang="zh-CN" altLang="en-US" sz="700" dirty="0">
                <a:solidFill>
                  <a:srgbClr val="000000"/>
                </a:solidFill>
                <a:latin typeface="Calibri" panose="020F0502020204030204" pitchFamily="34" charset="0"/>
              </a:rPr>
              <a:t>），她为被剥夺权力的众神寻求复仇。她意识到信仰的缺点是怀疑。通过假设救赎主会使用欺骗性的魔法，她把重点放在承诺救赎的超人与危险的非人之间的亲密关系上。与漫画情节剧模式的主要区别在于，奥特鲁德成功地向引发神圣个性化的角色低声表达了怀疑。为什么艾尔莎会被奥特鲁德的虚假信息所诱惑，这个问题指出了影响日常生活的救世主形象的困境。起初艾莎还声称她的内心“无疑”是为了特别的幸福而爱，那是唯有凭着信心才能给予的。然而，在她的新婚之夜，她想知道她的丈夫是谁</a:t>
            </a:r>
            <a:r>
              <a:rPr lang="en-US" altLang="zh-CN" sz="700" dirty="0">
                <a:solidFill>
                  <a:srgbClr val="000000"/>
                </a:solidFill>
                <a:latin typeface="Calibri" panose="020F0502020204030204" pitchFamily="34" charset="0"/>
              </a:rPr>
              <a:t>——</a:t>
            </a:r>
            <a:r>
              <a:rPr lang="zh-CN" altLang="en-US" sz="700" dirty="0">
                <a:solidFill>
                  <a:srgbClr val="000000"/>
                </a:solidFill>
                <a:latin typeface="Calibri" panose="020F0502020204030204" pitchFamily="34" charset="0"/>
              </a:rPr>
              <a:t>她只知道她在梦中嫁给的男人。在为陌生人的可信度而奋斗的过程中，艾莎在内心进行着自己的善与恶的心理斗争，最终坚持一个启示：“让我看穿你的秘密，让我可以公开地看到你是谁！”  因此，剧本对超级英雄双重生活的矛盾做出了自己的扭曲。与漫画世界中的女主角不同，艾莎的内心是分裂的。她想相信罗恩格林是神圣的救世主，同时揭开他力量所依赖的秘密。她心意的改变表明，不可质疑的无条件信仰的表现是多么脆弱。无名救世主和篡位者泰拉蒙德之间的两极分化依然存在。然而，在两个配偶之间以二重唱形式进行的戏剧性对抗中，邪恶感染其所争取的受害者的能力被揭露出来。艾莎做出决定的那一刻 违背诺言并询问丈夫的名字挑战了她的绝对权威。它坚持知识的平等。这种重要的婚姻冲突被剧本转化为第一幕决斗的重复。泰拉蒙德在艾莎提出致命问题后立即闯入这对夫妇的卧室，罗恩格林毫不犹豫地杀死了泰拉蒙德。  救赎主形象的脆弱性已经暴露出来。已经表明，当罗恩格林的面具般的外表充满了具体的尘世身份时，为什么他会失去他的神话地位。如果只有当掩盖他的秘密完好无损时，超人力量的归属才有效，这也意味着：他永远不能成为人类。这不仅会削弱他自己的力量，也会削弱基于这个谜团的信仰。新婚之夜，婚姻并未圆房。相反，第二天早上又重复了开头的场景。在德国人之前和他在布拉班特组建的军队，艾尔莎第二次受到指控。罗恩格林宣布她违背了诺言。然后，他在聚集的会众面前透露了他在她的私人卧室里拒绝告诉她的事情。</a:t>
            </a:r>
            <a:br>
              <a:rPr lang="en-US" altLang="zh-CN" sz="700" dirty="0">
                <a:solidFill>
                  <a:srgbClr val="000000"/>
                </a:solidFill>
                <a:latin typeface="Calibri" panose="020F0502020204030204" pitchFamily="34" charset="0"/>
              </a:rPr>
            </a:br>
            <a:r>
              <a:rPr lang="zh-CN" altLang="en-US" sz="700" dirty="0">
                <a:solidFill>
                  <a:srgbClr val="000000"/>
                </a:solidFill>
                <a:latin typeface="Calibri" panose="020F0502020204030204" pitchFamily="34" charset="0"/>
              </a:rPr>
              <a:t>他是帕西法尔的儿子和圣杯骑士团成员这一事实并不意味着他是一个普通人。他保留了赋予他的神力。他只需要从社区中撤回这种权力，因为他不能再在社区中工作而不被认可。艾莎的离婚是对她好奇心的惩罚。罗恩格林将她哥哥从天鹅的魔咒中拯救出来，并任命他为布拉班特公爵。但妹妹却只能惊恐地看着救她的人，低着头，悲伤地靠着盾牌，站在圣鸽牵引的驳船上，离得越来越远。这是她梦想的终结。如果她“死”了，那是因为她不再希望神圣的事物再次燃起。与超人漫画的连续播放结局相反，这个最终图像可以被解读为一个矛盾的警告。如果说艾莎的揭露冲动被证明是致命的，那么这也意味着救世主形象的出现需要服从。为了使神圣的魔法发挥作用，其戒律不容质疑。因此暴露了对无条件信任的要求中的暴力：坚持对信仰的绝对服从。</a:t>
            </a:r>
            <a:br>
              <a:rPr lang="en-US" altLang="zh-CN" sz="700" dirty="0">
                <a:solidFill>
                  <a:srgbClr val="000000"/>
                </a:solidFill>
                <a:latin typeface="Calibri" panose="020F0502020204030204" pitchFamily="34" charset="0"/>
              </a:rPr>
            </a:br>
            <a:br>
              <a:rPr lang="en-US" altLang="zh-CN" sz="700" dirty="0">
                <a:solidFill>
                  <a:srgbClr val="181717"/>
                </a:solidFill>
                <a:latin typeface="Calibri" panose="020F0502020204030204" pitchFamily="34" charset="0"/>
              </a:rPr>
            </a:br>
            <a:r>
              <a:rPr lang="zh-CN" altLang="en-US" sz="700" dirty="0">
                <a:solidFill>
                  <a:srgbClr val="181717"/>
                </a:solidFill>
                <a:latin typeface="Calibri" panose="020F0502020204030204" pitchFamily="34" charset="0"/>
              </a:rPr>
              <a:t>超级英雄的阴暗面  </a:t>
            </a:r>
            <a:br>
              <a:rPr lang="en-US" altLang="zh-CN" sz="700" dirty="0">
                <a:solidFill>
                  <a:srgbClr val="181717"/>
                </a:solidFill>
                <a:latin typeface="Calibri" panose="020F0502020204030204" pitchFamily="34" charset="0"/>
              </a:rPr>
            </a:br>
            <a:r>
              <a:rPr lang="en-US" altLang="zh-CN" sz="700" dirty="0">
                <a:solidFill>
                  <a:srgbClr val="181717"/>
                </a:solidFill>
                <a:latin typeface="Calibri" panose="020F0502020204030204" pitchFamily="34" charset="0"/>
              </a:rPr>
              <a:t>1940 </a:t>
            </a:r>
            <a:r>
              <a:rPr lang="zh-CN" altLang="en-US" sz="700" dirty="0">
                <a:solidFill>
                  <a:srgbClr val="181717"/>
                </a:solidFill>
                <a:latin typeface="Calibri" panose="020F0502020204030204" pitchFamily="34" charset="0"/>
              </a:rPr>
              <a:t>年，鲍勃</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凯恩 </a:t>
            </a:r>
            <a:r>
              <a:rPr lang="en-US" altLang="zh-CN" sz="700" dirty="0">
                <a:solidFill>
                  <a:srgbClr val="181717"/>
                </a:solidFill>
                <a:latin typeface="Calibri" panose="020F0502020204030204" pitchFamily="34" charset="0"/>
              </a:rPr>
              <a:t>(Bob Kane) </a:t>
            </a:r>
            <a:r>
              <a:rPr lang="zh-CN" altLang="en-US" sz="700" dirty="0">
                <a:solidFill>
                  <a:srgbClr val="181717"/>
                </a:solidFill>
                <a:latin typeface="Calibri" panose="020F0502020204030204" pitchFamily="34" charset="0"/>
              </a:rPr>
              <a:t>和比尔</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芬格 </a:t>
            </a:r>
            <a:r>
              <a:rPr lang="en-US" altLang="zh-CN" sz="700" dirty="0">
                <a:solidFill>
                  <a:srgbClr val="181717"/>
                </a:solidFill>
                <a:latin typeface="Calibri" panose="020F0502020204030204" pitchFamily="34" charset="0"/>
              </a:rPr>
              <a:t>(Bill Finger) </a:t>
            </a:r>
            <a:r>
              <a:rPr lang="zh-CN" altLang="en-US" sz="700" dirty="0">
                <a:solidFill>
                  <a:srgbClr val="181717"/>
                </a:solidFill>
                <a:latin typeface="Calibri" panose="020F0502020204030204" pitchFamily="34" charset="0"/>
              </a:rPr>
              <a:t>将蝙蝠侠引入漫画世界，他关注的是超级英雄的另一个矛盾心理：好与坏之间不洁的界面。富有的继承人布鲁斯</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韦恩凭借自学的体力、高智商和高科技武器，与哥谭市的腐败势力作斗争。他本人也对这座城市承担了责任。在他第一次成功之后  他留下了一个信号供使用，这样镇民们有需要的时候就可以给他打电话。如果他在晚上突然开着蝙蝠车出现在街上，或者穿着黑色斗篷飞来，他也会表现出危机的症状。尽管善恶之间的图式两极分化依然存在，但蝙蝠侠漫画的情节剧模式却在反派与救世主的相互状态中得以体现。蝙蝠侠不仅被对手的暴力所感染。他将法律</a:t>
            </a:r>
            <a:endParaRPr lang="en-US" altLang="zh-CN" sz="700" dirty="0">
              <a:solidFill>
                <a:srgbClr val="000000"/>
              </a:solidFill>
              <a:latin typeface="Calibri" panose="020F0502020204030204" pitchFamily="34" charset="0"/>
            </a:endParaRPr>
          </a:p>
        </p:txBody>
      </p:sp>
      <p:sp>
        <p:nvSpPr>
          <p:cNvPr id="2" name="TextBox 1">
            <a:extLst>
              <a:ext uri="{FF2B5EF4-FFF2-40B4-BE49-F238E27FC236}">
                <a16:creationId xmlns:a16="http://schemas.microsoft.com/office/drawing/2014/main" id="{0A9CDB4D-F8FE-A6E6-34B4-8A761DB044FC}"/>
              </a:ext>
            </a:extLst>
          </p:cNvPr>
          <p:cNvSpPr txBox="1"/>
          <p:nvPr/>
        </p:nvSpPr>
        <p:spPr>
          <a:xfrm>
            <a:off x="3250377" y="96343"/>
            <a:ext cx="2998023" cy="7094250"/>
          </a:xfrm>
          <a:prstGeom prst="rect">
            <a:avLst/>
          </a:prstGeom>
          <a:noFill/>
        </p:spPr>
        <p:txBody>
          <a:bodyPr wrap="square">
            <a:spAutoFit/>
          </a:bodyPr>
          <a:lstStyle/>
          <a:p>
            <a:pPr algn="l"/>
            <a:r>
              <a:rPr lang="zh-CN" altLang="en-US" sz="700" dirty="0">
                <a:solidFill>
                  <a:srgbClr val="181717"/>
                </a:solidFill>
                <a:latin typeface="Calibri" panose="020F0502020204030204" pitchFamily="34" charset="0"/>
              </a:rPr>
              <a:t>掌握在自己手中，因为只有他拥有打倒罪犯所需的非凡技能和智慧。他喜欢在彻底削弱对手之前，将危机推向极端。  在这个超级英雄身上可以看出非人的两个方面，这与救援者形象的掩盖有关。由于他对罪犯的暴力行为肆无忌惮，因此这个身份无人知晓的奇妙人物使朋友和敌人之间的界限变得模糊。许多哥谭市居民认为蝙蝠侠和他所追捕的人一样残忍。他始终躲在服装后面的事实加剧了人们的怀疑，但也凸显了他不是一个普通人。你永远看不到他的脸。因此，蝙蝠侠首先可以与瓦格纳笔下的无名骑士联系在一起，因为与超人相比，他们只是通过面具成为救世主。蝙蝠侠穿着他的服装并不像他的西装下有第二层皮肤，但每次用作盔甲之前必须先穿上它。就像匿名的罗恩格林一样，蝙蝠侠只是通过这种掩饰来运用他的特殊力量。他只在他不被视为人类的时间内拥有这种力量，这意味着：对于那些请求他保护的人来说，面具后面没有人类。超级英雄的属性和表征他的服装是同一枚硬币的两个方面。  与罗恩格林不同，蝙蝠侠可以向他的爱人展示自己，但他是在亲密的时刻这样做的。这是她的秘密。这段关系不会持续下去，因为她是无法应对自己的双重生活的人。而他，每次成功完成任务后，都会自信地从城市撤回自己的别墅。他可以放心，善与恶之间的本质战斗将会继续下去。他忧郁地坐在阴暗的图书馆里</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一个幽灵般的中间境界</a:t>
            </a:r>
            <a:r>
              <a:rPr lang="en-US" altLang="zh-CN" sz="700" dirty="0">
                <a:solidFill>
                  <a:srgbClr val="181717"/>
                </a:solidFill>
                <a:latin typeface="Calibri" panose="020F0502020204030204" pitchFamily="34" charset="0"/>
              </a:rPr>
              <a:t>——</a:t>
            </a:r>
            <a:r>
              <a:rPr lang="zh-CN" altLang="en-US" sz="700" dirty="0">
                <a:solidFill>
                  <a:srgbClr val="181717"/>
                </a:solidFill>
                <a:latin typeface="Calibri" panose="020F0502020204030204" pitchFamily="34" charset="0"/>
              </a:rPr>
              <a:t>等待他的信号重新出现在夜空中。对于瓦格纳的骑士来说，这也是一个合适的形象，他从布拉班特退休，也在后台等待着从悲伤中醒来：就在他在第一幕中罗恩格林的每一次新表演中再次被召唤之前。</a:t>
            </a:r>
            <a:endParaRPr lang="en-US" altLang="zh-CN" sz="700" dirty="0">
              <a:solidFill>
                <a:srgbClr val="181717"/>
              </a:solidFill>
              <a:latin typeface="Calibri" panose="020F0502020204030204" pitchFamily="34" charset="0"/>
            </a:endParaRPr>
          </a:p>
          <a:p>
            <a:pPr algn="l"/>
            <a:endParaRPr lang="en-US" altLang="zh-CN" sz="700" b="0" i="0" dirty="0">
              <a:solidFill>
                <a:srgbClr val="181717"/>
              </a:solidFill>
              <a:effectLst/>
              <a:latin typeface="Calibri" panose="020F0502020204030204" pitchFamily="34" charset="0"/>
            </a:endParaRPr>
          </a:p>
          <a:p>
            <a:pPr algn="l"/>
            <a:r>
              <a:rPr lang="zh-CN" altLang="en-US" sz="700" b="0" i="0" dirty="0">
                <a:solidFill>
                  <a:srgbClr val="000000"/>
                </a:solidFill>
                <a:effectLst/>
                <a:highlight>
                  <a:srgbClr val="FFFF00"/>
                </a:highlight>
                <a:latin typeface="Neue Haas Grotesk W05"/>
              </a:rPr>
              <a:t>围绕罗恩格林的身份危机</a:t>
            </a:r>
            <a:endParaRPr lang="en-US" altLang="zh-CN" sz="700" b="0" i="0" dirty="0">
              <a:solidFill>
                <a:srgbClr val="000000"/>
              </a:solidFill>
              <a:effectLst/>
              <a:highlight>
                <a:srgbClr val="FFFF00"/>
              </a:highlight>
              <a:latin typeface="Neue Haas Grotesk W05"/>
            </a:endParaRPr>
          </a:p>
          <a:p>
            <a:pPr algn="l"/>
            <a:r>
              <a:rPr lang="en-GB" sz="700" b="0" i="0" cap="all" dirty="0">
                <a:solidFill>
                  <a:srgbClr val="000000"/>
                </a:solidFill>
                <a:effectLst/>
                <a:highlight>
                  <a:srgbClr val="FFFF00"/>
                </a:highlight>
                <a:latin typeface="Neue Haas Grotesk W05"/>
              </a:rPr>
              <a:t>IDENTITÄTSKRISE UM LOHENGRIN</a:t>
            </a:r>
            <a:endParaRPr lang="en-US" altLang="zh-CN" sz="700" dirty="0">
              <a:solidFill>
                <a:srgbClr val="181717"/>
              </a:solidFill>
              <a:highlight>
                <a:srgbClr val="FFFF00"/>
              </a:highlight>
              <a:latin typeface="Calibri" panose="020F0502020204030204" pitchFamily="34" charset="0"/>
            </a:endParaRPr>
          </a:p>
          <a:p>
            <a:pPr algn="l"/>
            <a:r>
              <a:rPr lang="zh-CN" altLang="en-US" sz="700" b="0" i="0" dirty="0">
                <a:solidFill>
                  <a:srgbClr val="000000"/>
                </a:solidFill>
                <a:effectLst/>
                <a:latin typeface="Neue Haas Grotesk W05"/>
              </a:rPr>
              <a:t>关键问题是我们当代的实践如何与理查德</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瓦格纳的巨著联系起来。通常的解释都没有为我们提供这部歌剧的完美钥匙。对我们来说，基于中世纪传奇和基督教象征主义的传统解释与基于意识形态的寓言解释一样不足。许多问题仍未得到解答。相反，我们将瓦格纳的</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罗恩格林</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理解为社会危机的象征：一个软弱的统治者被特权集团争夺权力的阴谋所折磨。</a:t>
            </a:r>
          </a:p>
          <a:p>
            <a:pPr algn="l"/>
            <a:r>
              <a:rPr lang="zh-CN" altLang="en-US" sz="700" b="0" i="0" dirty="0">
                <a:solidFill>
                  <a:srgbClr val="000000"/>
                </a:solidFill>
                <a:effectLst/>
                <a:latin typeface="Neue Haas Grotesk W05"/>
              </a:rPr>
              <a:t>一方面，艾莎天真的、未经反思的欲望令人钦佩，但另一方面，其妄想却具有破坏性。罗恩格林以巨大的力量体现了弥赛亚的形象，但也体现了其消极的逆转。作为上帝派来的使者的寓言化身，他也有责任禁止任何人询问他的名字，从而破坏任何平等机会。</a:t>
            </a:r>
          </a:p>
          <a:p>
            <a:pPr algn="l"/>
            <a:r>
              <a:rPr lang="zh-CN" altLang="en-US" sz="700" b="0" i="0" dirty="0">
                <a:solidFill>
                  <a:srgbClr val="000000"/>
                </a:solidFill>
                <a:effectLst/>
                <a:latin typeface="Neue Haas Grotesk W05"/>
              </a:rPr>
              <a:t>正是这些矛盾，让我们认识到瓦格纳的歌剧是高深莫测的，充满了不解之谜。因此，决定解释是错误的。不一致是作品的组成部分，绝对应该保留。</a:t>
            </a:r>
          </a:p>
          <a:p>
            <a:pPr algn="l"/>
            <a:r>
              <a:rPr lang="zh-CN" altLang="en-US" sz="700" b="0" i="0" dirty="0">
                <a:solidFill>
                  <a:srgbClr val="000000"/>
                </a:solidFill>
                <a:effectLst/>
                <a:latin typeface="Neue Haas Grotesk W05"/>
              </a:rPr>
              <a:t>我们不想让瓦格纳的作品为特定的解读服务，而是想以此为契机来谈论意识形态的危机。正是这些矛盾，证明了瓦格纳对人性的深刻认识和对社会冲突的认识。任何分裂的社会都可能被救世主的期望所笼罩。在任何混乱的时代，大多数人都可能失去自己的身份和道德基础，无法对当下承担责任。在这样的阶段，大多数人别无选择，只能希望有一个更美好的未来。然而，希望只是一种虚假的安慰。她可以帮忙承担事情。但它也可能成为一种妄想的工具。</a:t>
            </a:r>
          </a:p>
          <a:p>
            <a:pPr algn="l"/>
            <a:r>
              <a:rPr lang="zh-CN" altLang="en-US" sz="700" b="0" i="0" dirty="0">
                <a:solidFill>
                  <a:srgbClr val="000000"/>
                </a:solidFill>
                <a:effectLst/>
                <a:latin typeface="Neue Haas Grotesk W05"/>
              </a:rPr>
              <a:t>作为当代艺术家，我们必须应对时代的挑战。因此，我们的重点是现在和未来，而不是过去。在我们的身份成倍增加的数字世界中，等待弥赛亚以一种新的形式出现。网络空间并没有产生完全的民主，而是产生了监视和控制的文化。它标志着一个时代，以前的世界秩序受到质疑，需要新的描述模式。</a:t>
            </a:r>
          </a:p>
          <a:p>
            <a:pPr algn="l"/>
            <a:r>
              <a:rPr lang="zh-CN" altLang="en-US" sz="700" b="0" i="0" dirty="0">
                <a:solidFill>
                  <a:srgbClr val="000000"/>
                </a:solidFill>
                <a:effectLst/>
                <a:latin typeface="Neue Haas Grotesk W05"/>
              </a:rPr>
              <a:t>在这部作品中，我们希望在舞台上创造一个空间，准确地反映并存的平行宇宙的不同观点。后人类世界的形象。在某种实验室中，观众应该能够将舞台上的事件视为现实的单个部分，而不构成一个整体。他们遵循模拟，而他们也是模拟的一部分。</a:t>
            </a:r>
            <a:endParaRPr lang="en-US" altLang="zh-CN" sz="700" b="0" i="0" dirty="0">
              <a:solidFill>
                <a:srgbClr val="000000"/>
              </a:solidFill>
              <a:effectLst/>
              <a:latin typeface="Neue Haas Grotesk W05"/>
            </a:endParaRPr>
          </a:p>
          <a:p>
            <a:pPr algn="l"/>
            <a:r>
              <a:rPr lang="zh-CN" altLang="en-US" sz="700" b="0" i="0" cap="all" dirty="0">
                <a:solidFill>
                  <a:srgbClr val="000000"/>
                </a:solidFill>
                <a:effectLst/>
                <a:latin typeface="Neue Haas Grotesk W05"/>
              </a:rPr>
              <a:t>清澈而冰冷：拉脱维亚舞台设计师 </a:t>
            </a:r>
            <a:r>
              <a:rPr lang="en-GB" sz="700" b="0" i="0" cap="all" dirty="0">
                <a:solidFill>
                  <a:srgbClr val="000000"/>
                </a:solidFill>
                <a:effectLst/>
                <a:latin typeface="Neue Haas Grotesk W05"/>
              </a:rPr>
              <a:t>MONIKA PORMALE </a:t>
            </a:r>
            <a:r>
              <a:rPr lang="zh-CN" altLang="en-US" sz="700" b="0" i="0" cap="all" dirty="0">
                <a:solidFill>
                  <a:srgbClr val="000000"/>
                </a:solidFill>
                <a:effectLst/>
                <a:latin typeface="Neue Haas Grotesk W05"/>
              </a:rPr>
              <a:t>设计了慕尼黑的</a:t>
            </a:r>
            <a:r>
              <a:rPr lang="en-US" altLang="zh-CN" sz="700" b="0" i="0" cap="all" dirty="0">
                <a:solidFill>
                  <a:srgbClr val="000000"/>
                </a:solidFill>
                <a:effectLst/>
                <a:latin typeface="Neue Haas Grotesk W05"/>
              </a:rPr>
              <a:t>《</a:t>
            </a:r>
            <a:r>
              <a:rPr lang="zh-CN" altLang="en-US" sz="700" b="0" i="0" cap="all" dirty="0">
                <a:solidFill>
                  <a:srgbClr val="000000"/>
                </a:solidFill>
                <a:effectLst/>
                <a:latin typeface="Neue Haas Grotesk W05"/>
              </a:rPr>
              <a:t>罗恩格林</a:t>
            </a:r>
            <a:r>
              <a:rPr lang="en-US" altLang="zh-CN" sz="700" b="0" i="0" cap="all" dirty="0">
                <a:solidFill>
                  <a:srgbClr val="000000"/>
                </a:solidFill>
                <a:effectLst/>
                <a:latin typeface="Neue Haas Grotesk W05"/>
              </a:rPr>
              <a:t>》</a:t>
            </a:r>
            <a:r>
              <a:rPr lang="zh-CN" altLang="en-US" sz="700" b="0" i="0" cap="all" dirty="0">
                <a:solidFill>
                  <a:srgbClr val="000000"/>
                </a:solidFill>
                <a:effectLst/>
                <a:latin typeface="Neue Haas Grotesk W05"/>
              </a:rPr>
              <a:t>演出。</a:t>
            </a:r>
          </a:p>
          <a:p>
            <a:pPr algn="l"/>
            <a:r>
              <a:rPr lang="zh-CN" altLang="en-US" sz="700" b="0" i="0" dirty="0">
                <a:solidFill>
                  <a:srgbClr val="000000"/>
                </a:solidFill>
                <a:effectLst/>
                <a:latin typeface="Neue Haas Grotesk W05"/>
              </a:rPr>
              <a:t>因此，我们并不认为这场表演是戏剧人物的冲突，而是合作过程的一部分。我们不想按等级来描绘角色，而是希望将他们描绘成平等的伙伴，成为激情剧的一部分。人物不仅遭受悲剧事件的痛苦，而且在一种疏离的行为中，他们自己也创造并见证了悲剧。</a:t>
            </a:r>
          </a:p>
          <a:p>
            <a:pPr algn="l"/>
            <a:r>
              <a:rPr lang="zh-CN" altLang="en-US" sz="700" b="0" i="0" dirty="0">
                <a:solidFill>
                  <a:srgbClr val="000000"/>
                </a:solidFill>
                <a:effectLst/>
                <a:latin typeface="Neue Haas Grotesk W05"/>
              </a:rPr>
              <a:t>我们希望通过这种方式，我们能够将故事从纯粹宗教或政治解释的束缚中解放出来，打开一种超验的视角，让我们看到瓦格纳的矛盾也揭示了我们自己的矛盾。</a:t>
            </a:r>
          </a:p>
          <a:p>
            <a:pPr algn="l"/>
            <a:endParaRPr lang="zh-CN" altLang="en-US" sz="700" b="0" i="0" dirty="0">
              <a:solidFill>
                <a:srgbClr val="000000"/>
              </a:solidFill>
              <a:effectLst/>
              <a:latin typeface="Neue Haas Grotesk W05"/>
            </a:endParaRPr>
          </a:p>
          <a:p>
            <a:br>
              <a:rPr lang="zh-CN" altLang="en-US" sz="700" dirty="0"/>
            </a:br>
            <a:endParaRPr lang="zh-CN" altLang="en-US" sz="700" b="0" i="0" dirty="0">
              <a:solidFill>
                <a:srgbClr val="000000"/>
              </a:solidFill>
              <a:effectLst/>
              <a:latin typeface="Neue Haas Grotesk W05"/>
            </a:endParaRPr>
          </a:p>
        </p:txBody>
      </p:sp>
      <p:sp>
        <p:nvSpPr>
          <p:cNvPr id="5" name="TextBox 4">
            <a:extLst>
              <a:ext uri="{FF2B5EF4-FFF2-40B4-BE49-F238E27FC236}">
                <a16:creationId xmlns:a16="http://schemas.microsoft.com/office/drawing/2014/main" id="{183F0BEC-0F82-10D8-3A5A-C1FD74E7210B}"/>
              </a:ext>
            </a:extLst>
          </p:cNvPr>
          <p:cNvSpPr txBox="1"/>
          <p:nvPr/>
        </p:nvSpPr>
        <p:spPr>
          <a:xfrm>
            <a:off x="2476500" y="1624674"/>
            <a:ext cx="4953000" cy="215444"/>
          </a:xfrm>
          <a:prstGeom prst="rect">
            <a:avLst/>
          </a:prstGeom>
          <a:noFill/>
        </p:spPr>
        <p:txBody>
          <a:bodyPr wrap="square">
            <a:spAutoFit/>
          </a:bodyPr>
          <a:lstStyle/>
          <a:p>
            <a:endParaRPr lang="en-DE" sz="800" dirty="0"/>
          </a:p>
        </p:txBody>
      </p:sp>
      <p:pic>
        <p:nvPicPr>
          <p:cNvPr id="8" name="Picture 7">
            <a:extLst>
              <a:ext uri="{FF2B5EF4-FFF2-40B4-BE49-F238E27FC236}">
                <a16:creationId xmlns:a16="http://schemas.microsoft.com/office/drawing/2014/main" id="{3A4C03BC-89B2-9FE5-3055-DEDD8A35EB0A}"/>
              </a:ext>
            </a:extLst>
          </p:cNvPr>
          <p:cNvPicPr>
            <a:picLocks noChangeAspect="1"/>
          </p:cNvPicPr>
          <p:nvPr/>
        </p:nvPicPr>
        <p:blipFill>
          <a:blip r:embed="rId2"/>
          <a:stretch>
            <a:fillRect/>
          </a:stretch>
        </p:blipFill>
        <p:spPr>
          <a:xfrm>
            <a:off x="6357045" y="98199"/>
            <a:ext cx="3376938" cy="3268393"/>
          </a:xfrm>
          <a:prstGeom prst="rect">
            <a:avLst/>
          </a:prstGeom>
        </p:spPr>
      </p:pic>
      <p:pic>
        <p:nvPicPr>
          <p:cNvPr id="9" name="Picture 8">
            <a:extLst>
              <a:ext uri="{FF2B5EF4-FFF2-40B4-BE49-F238E27FC236}">
                <a16:creationId xmlns:a16="http://schemas.microsoft.com/office/drawing/2014/main" id="{0F499311-0824-73A7-6694-C99346E2262A}"/>
              </a:ext>
            </a:extLst>
          </p:cNvPr>
          <p:cNvPicPr>
            <a:picLocks noChangeAspect="1"/>
          </p:cNvPicPr>
          <p:nvPr/>
        </p:nvPicPr>
        <p:blipFill>
          <a:blip r:embed="rId3"/>
          <a:stretch>
            <a:fillRect/>
          </a:stretch>
        </p:blipFill>
        <p:spPr>
          <a:xfrm>
            <a:off x="6393092" y="3464792"/>
            <a:ext cx="3485583" cy="3009136"/>
          </a:xfrm>
          <a:prstGeom prst="rect">
            <a:avLst/>
          </a:prstGeom>
        </p:spPr>
      </p:pic>
    </p:spTree>
    <p:extLst>
      <p:ext uri="{BB962C8B-B14F-4D97-AF65-F5344CB8AC3E}">
        <p14:creationId xmlns:p14="http://schemas.microsoft.com/office/powerpoint/2010/main" val="309269506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12992</Words>
  <Application>Microsoft Macintosh PowerPoint</Application>
  <PresentationFormat>A4 Paper (210x297 mm)</PresentationFormat>
  <Paragraphs>81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Neue Haas Grotesk W05</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190</cp:revision>
  <cp:lastPrinted>2023-08-16T19:10:11Z</cp:lastPrinted>
  <dcterms:created xsi:type="dcterms:W3CDTF">2022-11-07T20:45:57Z</dcterms:created>
  <dcterms:modified xsi:type="dcterms:W3CDTF">2023-08-16T19:10:50Z</dcterms:modified>
</cp:coreProperties>
</file>