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88" r:id="rId2"/>
    <p:sldId id="389" r:id="rId3"/>
    <p:sldId id="390" r:id="rId4"/>
    <p:sldId id="391"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52" autoAdjust="0"/>
    <p:restoredTop sz="94660"/>
  </p:normalViewPr>
  <p:slideViewPr>
    <p:cSldViewPr snapToGrid="0">
      <p:cViewPr varScale="1">
        <p:scale>
          <a:sx n="128" d="100"/>
          <a:sy n="128" d="100"/>
        </p:scale>
        <p:origin x="18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8/27/23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8/27/23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8/27/23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8/27/23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8/27/23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8/27/23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8/27/23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CA7D78CB-14CA-6E78-E2AD-A8DA822C5A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2135" y="4534356"/>
            <a:ext cx="3806452" cy="9230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A262ED5-F02C-75B7-7A9E-29C07E7BA304}"/>
              </a:ext>
            </a:extLst>
          </p:cNvPr>
          <p:cNvPicPr>
            <a:picLocks noChangeAspect="1"/>
          </p:cNvPicPr>
          <p:nvPr/>
        </p:nvPicPr>
        <p:blipFill>
          <a:blip r:embed="rId3"/>
          <a:stretch>
            <a:fillRect/>
          </a:stretch>
        </p:blipFill>
        <p:spPr>
          <a:xfrm>
            <a:off x="278295" y="191000"/>
            <a:ext cx="6251713" cy="2692418"/>
          </a:xfrm>
          <a:prstGeom prst="rect">
            <a:avLst/>
          </a:prstGeom>
        </p:spPr>
      </p:pic>
    </p:spTree>
    <p:extLst>
      <p:ext uri="{BB962C8B-B14F-4D97-AF65-F5344CB8AC3E}">
        <p14:creationId xmlns:p14="http://schemas.microsoft.com/office/powerpoint/2010/main" val="25097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78188" y="96346"/>
            <a:ext cx="3622486" cy="6771084"/>
          </a:xfrm>
          <a:prstGeom prst="rect">
            <a:avLst/>
          </a:prstGeom>
          <a:noFill/>
        </p:spPr>
        <p:txBody>
          <a:bodyPr wrap="square">
            <a:spAutoFit/>
          </a:bodyPr>
          <a:lstStyle/>
          <a:p>
            <a:pPr algn="l"/>
            <a:r>
              <a:rPr lang="zh-CN" altLang="en-US" sz="700" b="0" i="0" dirty="0">
                <a:solidFill>
                  <a:srgbClr val="000000"/>
                </a:solidFill>
                <a:effectLst/>
                <a:latin typeface="Neue Haas Grotesk W05"/>
              </a:rPr>
              <a:t>唐</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阿方索与年轻士兵费兰多和吉列尔莫打赌，引发了一系列诱惑和欺骗、角色扮演和幻想的无情链条。阿方索以测试士兵恋人的忠诚度为借口，创建了一种欲望实验室。就像充满血清素的实验室老鼠一样，他带领四位年轻恋人穿过一个充满狂喜、幸福、欲望、内疚、困惑和背叛的令人眼花缭乱的迷宫。事实证明，费奥尔迪利吉和多拉贝拉姐妹是非常愿意的臣民，是这项事业的热心拥护者。阿方索注视着他们的每一步，就像一位痴迷的科学家或一位温柔的导演，从他的团队中引出成就，操纵他们，将他们进一步推向极限。因为归根结底，阿方索的实验是一次失控的尝试，旨在感受真实的东西，一次绝望的尝试，寻找继续生活的理由。阿方索是一个精疲力尽的浪荡子，一个莫迪诗人，一个处于虚无之中的虚无主义者 凝视，天生的偷窥狂。不难想象他是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唐璜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中害羞的哥哥，躲在壁橱里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就像</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蓝丝绒</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中的凯尔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麦克拉克伦一样</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监视他哥哥的色情冒险。阿方索是戏剧角色中的一员</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通常是破碎的男人、被抛弃的恋人</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他们操纵现实来满足自己的欲望，并在舞台上担任正在展开的喜剧的替补导演。 阿方索的直系祖先无疑是皮埃尔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卡莱特</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德</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马里沃的戏剧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争吵</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中的王子，该剧把他的情人赫米安带到一座僻静的城堡，解决有关不忠性质的争端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无论是来自男人还是来自女人。王子和赫敏在看不见的情况下目睹了两个女孩和两个男孩在彼此完全隔离、与世界隔绝的情况下长大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为了“恢复伊甸园”</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第一次相遇，情感暴力预示着年轻恋人的性爱动荡在</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女人心</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 窥视者类型的其他变体，阿方索所属的旁观者， 是： 威廉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莎士比亚的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仲夏夜之梦</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中的奥布朗，他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关于他的 助理帕克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给迷失在树林里的四位年轻恋人下药 并扭转他们的欲望； </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一报还一报</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中的“黑暗角落的公爵”文森蒂奥，在暗处观察并幕后操纵；普洛斯彼罗在他的神奇岛屿上；萨拉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凯恩的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净化</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中的修补匠，他的残酷实验突破了“爱我”浪漫理想的极限。 “或者杀了我”。在这些偷窥实验的最后，是皮尔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保罗</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帕索里尼的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所多玛</a:t>
            </a:r>
            <a:r>
              <a:rPr lang="en-US" altLang="zh-CN" sz="700" b="0" i="0" dirty="0">
                <a:solidFill>
                  <a:srgbClr val="000000"/>
                </a:solidFill>
                <a:effectLst/>
                <a:latin typeface="Neue Haas Grotesk W05"/>
              </a:rPr>
              <a:t>120</a:t>
            </a:r>
            <a:r>
              <a:rPr lang="zh-CN" altLang="en-US" sz="700" b="0" i="0" dirty="0">
                <a:solidFill>
                  <a:srgbClr val="000000"/>
                </a:solidFill>
                <a:effectLst/>
                <a:latin typeface="Neue Haas Grotesk W05"/>
              </a:rPr>
              <a:t>天</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中的虐待狂，他们在年轻的、被监禁的、可牺牲的身体上实现了他们的残酷幻想。在所有这些案例中，一个年长、受损、理智的男性角色</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他自己的爱能力受到阻碍和沮丧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利用了年轻恋人的脆弱性，他们自己对性痴迷超负荷，都是爱情成瘾者。 阿方索痛苦游戏中的代理代理人是女仆德斯皮娜。她是普洛斯彼罗的爱丽儿，奥布朗的帕克。变色龙、瞬息万变的艺术家、卓越的哑剧演员。对于饱受折磨的导演来说，她是一个名副其实的火腿演员，是一只忍不住过分的“坡道猪”。最终，这对奇怪的夫妇</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。冷酷的哲学实验者和奢侈的女服务员</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歌剧真正的热情爱好者，他们利用两对可悲的夫妇和他们荒唐的色情混乱作为与自己的创伤性纽带达成妥协的工具”。但是，年轻恋人四重奏绝不只是一个感激的道具在老年恋人的性游戏中，他们自己经历了欲望之火并获得了重生，摆脱了传统浪漫主义的幻想和虚假陷阱，他们站在新的一天的光芒下，彼此疏远，也疏远了自己。 阿方索给她的临别礼物</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以及莫扎特和达庞特给我们的挑战</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是一种洞察力，即真爱超越理想化，它必须适应对方不舒服的欲望，它需要无尽的更新和彻底的同情心，它是一种放手未知的是我们每个人都包含多个。</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B66B6B"/>
                </a:solidFill>
                <a:effectLst/>
                <a:latin typeface="Helvetica Neue" panose="02000503000000020004" pitchFamily="2" charset="0"/>
              </a:rPr>
              <a:t>分析</a:t>
            </a:r>
          </a:p>
          <a:p>
            <a:pPr algn="l"/>
            <a:r>
              <a:rPr lang="zh-CN" altLang="en-US" sz="700" b="0" i="0" dirty="0">
                <a:solidFill>
                  <a:srgbClr val="222222"/>
                </a:solidFill>
                <a:effectLst/>
                <a:latin typeface="Helvetica Neue" panose="02000503000000020004" pitchFamily="2" charset="0"/>
              </a:rPr>
              <a:t>莫扎特的歌剧</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女人心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，直译应该是“女人都是如此”。原来歌剧的副标题是“恋人的学校”</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La </a:t>
            </a:r>
            <a:r>
              <a:rPr lang="en-GB" sz="700" b="0" i="0" dirty="0" err="1">
                <a:solidFill>
                  <a:srgbClr val="222222"/>
                </a:solidFill>
                <a:effectLst/>
                <a:latin typeface="Helvetica Neue" panose="02000503000000020004" pitchFamily="2" charset="0"/>
              </a:rPr>
              <a:t>scuola</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degli</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amanti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但莫扎特不太喜欢这个</a:t>
            </a:r>
            <a:r>
              <a:rPr lang="en-GB" sz="700" b="0" i="0" dirty="0">
                <a:solidFill>
                  <a:srgbClr val="222222"/>
                </a:solidFill>
                <a:effectLst/>
                <a:latin typeface="Helvetica Neue" panose="02000503000000020004" pitchFamily="2" charset="0"/>
              </a:rPr>
              <a:t>subtitle，</a:t>
            </a:r>
            <a:r>
              <a:rPr lang="zh-CN" altLang="en-US" sz="700" b="0" i="0" dirty="0">
                <a:solidFill>
                  <a:srgbClr val="222222"/>
                </a:solidFill>
                <a:effectLst/>
                <a:latin typeface="Helvetica Neue" panose="02000503000000020004" pitchFamily="2" charset="0"/>
              </a:rPr>
              <a:t>仅管剧作者</a:t>
            </a:r>
            <a:r>
              <a:rPr lang="en-GB" sz="700" b="0" i="0" dirty="0">
                <a:solidFill>
                  <a:srgbClr val="222222"/>
                </a:solidFill>
                <a:effectLst/>
                <a:latin typeface="Helvetica Neue" panose="02000503000000020004" pitchFamily="2" charset="0"/>
              </a:rPr>
              <a:t>Da Ponte</a:t>
            </a:r>
            <a:r>
              <a:rPr lang="zh-CN" altLang="en-US" sz="700" b="0" i="0" dirty="0">
                <a:solidFill>
                  <a:srgbClr val="222222"/>
                </a:solidFill>
                <a:effectLst/>
                <a:latin typeface="Helvetica Neue" panose="02000503000000020004" pitchFamily="2" charset="0"/>
              </a:rPr>
              <a:t>更倾向于它，认为那更能说明剧作的意图。</a:t>
            </a:r>
          </a:p>
          <a:p>
            <a:pPr algn="l"/>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女人心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是莫扎特后期创作的意大利喜歌剧</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Opera Buffa)</a:t>
            </a:r>
            <a:r>
              <a:rPr lang="zh-CN" altLang="en-US" sz="700" b="0" i="0" dirty="0">
                <a:solidFill>
                  <a:srgbClr val="222222"/>
                </a:solidFill>
                <a:effectLst/>
                <a:latin typeface="Helvetica Neue" panose="02000503000000020004" pitchFamily="2" charset="0"/>
              </a:rPr>
              <a:t>典范之一。同</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唐</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乔万尼</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一样，它深刻地反映了莫扎特对喜歌剧创作所持有的不同寻常的严肃。在保持喜歌剧幽默气氛的同时，在古典诗剧和奏鸣曲式的框架内，莫扎特和剧作者力图表现的是他们对人性，对人物的心理、欲望和情感的认识与理念。它们表面轻松的形式、它们让人喜闻乐见的情节和音乐表述象那个时代很多艺术作品一样，常常能让当时的人们轻易将之等同于通俗。但那些对世俗现象深刻的呈示，对剧情和整幕的音乐结构的精心安排，使后来尤其是现今的人们不难认识到它们在古典美学之外的哲思，这正好像伏尔泰创作“天真汉”时字句中富含深意的笔触。</a:t>
            </a:r>
          </a:p>
          <a:p>
            <a:pPr algn="l"/>
            <a:r>
              <a:rPr lang="zh-CN" altLang="en-US" sz="700" b="0" i="0" dirty="0">
                <a:solidFill>
                  <a:srgbClr val="222222"/>
                </a:solidFill>
                <a:effectLst/>
                <a:latin typeface="Helvetica Neue" panose="02000503000000020004" pitchFamily="2" charset="0"/>
              </a:rPr>
              <a:t>另一方面，</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女人心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在歌剧的写作上也是别具一格的</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常常被称为“</a:t>
            </a:r>
            <a:r>
              <a:rPr lang="en-GB" sz="700" b="0" i="0" dirty="0">
                <a:solidFill>
                  <a:srgbClr val="222222"/>
                </a:solidFill>
                <a:effectLst/>
                <a:latin typeface="Helvetica Neue" panose="02000503000000020004" pitchFamily="2" charset="0"/>
              </a:rPr>
              <a:t>Opera Ensemble”。</a:t>
            </a:r>
            <a:r>
              <a:rPr lang="zh-CN" altLang="en-US" sz="700" b="0" i="0" dirty="0">
                <a:solidFill>
                  <a:srgbClr val="222222"/>
                </a:solidFill>
                <a:effectLst/>
                <a:latin typeface="Helvetica Neue" panose="02000503000000020004" pitchFamily="2" charset="0"/>
              </a:rPr>
              <a:t>各种重唱占据了通常是男女主角抒情的咏叹调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乐队远远不是在伴奏，木管的织体不是穿插而是轮流的同人声一起歌唱</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管弦乐色彩的对比极其丰富</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所有这些音乐上的特征，我更愿意用一句话来说明</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那是部你听到序曲后就不舍得放下整部的歌剧。</a:t>
            </a:r>
            <a:endParaRPr lang="en-US" altLang="zh-CN" sz="700" b="0" i="0" dirty="0">
              <a:solidFill>
                <a:srgbClr val="222222"/>
              </a:solidFill>
              <a:effectLst/>
              <a:latin typeface="Helvetica Neue" panose="02000503000000020004" pitchFamily="2" charset="0"/>
            </a:endParaRPr>
          </a:p>
          <a:p>
            <a:pPr algn="l"/>
            <a:endParaRPr lang="en-US" altLang="zh-CN" sz="700" dirty="0">
              <a:solidFill>
                <a:srgbClr val="222222"/>
              </a:solidFill>
              <a:latin typeface="Helvetica Neue" panose="02000503000000020004" pitchFamily="2" charset="0"/>
            </a:endParaRPr>
          </a:p>
          <a:p>
            <a:pPr algn="l"/>
            <a:r>
              <a:rPr lang="zh-CN" altLang="en-US" sz="700" b="0" i="0" dirty="0">
                <a:solidFill>
                  <a:srgbClr val="222222"/>
                </a:solidFill>
                <a:effectLst/>
                <a:highlight>
                  <a:srgbClr val="FFFF00"/>
                </a:highlight>
                <a:latin typeface="Helvetica Neue" panose="02000503000000020004" pitchFamily="2" charset="0"/>
              </a:rPr>
              <a:t>每个梦想家园都令人心痛 </a:t>
            </a:r>
            <a:endParaRPr lang="en-US" altLang="zh-CN" sz="700" b="0" i="0" dirty="0">
              <a:solidFill>
                <a:srgbClr val="222222"/>
              </a:solidFill>
              <a:effectLst/>
              <a:highlight>
                <a:srgbClr val="FFFF00"/>
              </a:highlight>
              <a:latin typeface="Helvetica Neue" panose="02000503000000020004" pitchFamily="2" charset="0"/>
            </a:endParaRPr>
          </a:p>
          <a:p>
            <a:pPr algn="l"/>
            <a:r>
              <a:rPr lang="en-US" altLang="zh-CN" sz="700" b="0" i="0" dirty="0">
                <a:solidFill>
                  <a:srgbClr val="222222"/>
                </a:solidFill>
                <a:effectLst/>
                <a:latin typeface="Helvetica Neue" panose="02000503000000020004" pitchFamily="2" charset="0"/>
              </a:rPr>
              <a:t>1977 </a:t>
            </a:r>
            <a:r>
              <a:rPr lang="zh-CN" altLang="en-US" sz="700" b="0" i="0" dirty="0">
                <a:solidFill>
                  <a:srgbClr val="222222"/>
                </a:solidFill>
                <a:effectLst/>
                <a:latin typeface="Helvetica Neue" panose="02000503000000020004" pitchFamily="2" charset="0"/>
              </a:rPr>
              <a:t>年至 </a:t>
            </a:r>
            <a:r>
              <a:rPr lang="en-US" altLang="zh-CN" sz="700" b="0" i="0" dirty="0">
                <a:solidFill>
                  <a:srgbClr val="222222"/>
                </a:solidFill>
                <a:effectLst/>
                <a:latin typeface="Helvetica Neue" panose="02000503000000020004" pitchFamily="2" charset="0"/>
              </a:rPr>
              <a:t>1978 </a:t>
            </a:r>
            <a:r>
              <a:rPr lang="zh-CN" altLang="en-US" sz="700" b="0" i="0" dirty="0">
                <a:solidFill>
                  <a:srgbClr val="222222"/>
                </a:solidFill>
                <a:effectLst/>
                <a:latin typeface="Helvetica Neue" panose="02000503000000020004" pitchFamily="2" charset="0"/>
              </a:rPr>
              <a:t>年间，加州艺术家 </a:t>
            </a:r>
            <a:r>
              <a:rPr lang="en-GB" altLang="zh-CN" sz="700" b="0" i="0" dirty="0">
                <a:solidFill>
                  <a:srgbClr val="222222"/>
                </a:solidFill>
                <a:effectLst/>
                <a:latin typeface="Helvetica Neue" panose="02000503000000020004" pitchFamily="2" charset="0"/>
              </a:rPr>
              <a:t>John Divola </a:t>
            </a:r>
            <a:r>
              <a:rPr lang="zh-CN" altLang="en-US" sz="700" b="0" i="0" dirty="0">
                <a:solidFill>
                  <a:srgbClr val="222222"/>
                </a:solidFill>
                <a:effectLst/>
                <a:latin typeface="Helvetica Neue" panose="02000503000000020004" pitchFamily="2" charset="0"/>
              </a:rPr>
              <a:t>创作了一系列名为 </a:t>
            </a:r>
            <a:r>
              <a:rPr lang="en-GB" altLang="zh-CN" sz="700" b="0" i="0" dirty="0">
                <a:solidFill>
                  <a:srgbClr val="222222"/>
                </a:solidFill>
                <a:effectLst/>
                <a:latin typeface="Helvetica Neue" panose="02000503000000020004" pitchFamily="2" charset="0"/>
              </a:rPr>
              <a:t>ZUMA </a:t>
            </a:r>
            <a:r>
              <a:rPr lang="zh-CN" altLang="en-US" sz="700" b="0" i="0" dirty="0">
                <a:solidFill>
                  <a:srgbClr val="222222"/>
                </a:solidFill>
                <a:effectLst/>
                <a:latin typeface="Helvetica Neue" panose="02000503000000020004" pitchFamily="2" charset="0"/>
              </a:rPr>
              <a:t>的照片。无论她想将自己归类为风景摄影、静物摄影还是雕塑摄影，她都犹豫不决。迪沃拉在访问马里布的祖玛海滩时创作了这些图像，他在那里使用废弃的房屋作为涂鸦的画布。通过在较长时间内拍摄由此产生的画面，迪沃拉不仅记录了他的家。自己的干预和其他破坏者的干预，还有当时的干预。在这些充满活力的衰败和变化的场景中，加利福尼亚海岸的怪异完美透过废弃房屋的裂缝和开口闪烁着。透过废弃的室内框架看到的粉红色的外部世界创造了浪漫与荒凉的令人震惊的并置。因此，迪沃拉的照片也许也是支离破碎的身体的肖像，其中爱与毁灭的力量相互分享 </a:t>
            </a:r>
            <a:endParaRPr lang="en-US" altLang="zh-CN" sz="700" b="0" dirty="0">
              <a:solidFill>
                <a:srgbClr val="000000"/>
              </a:solidFill>
              <a:effectLst/>
              <a:latin typeface="+mn-ea"/>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3561690" y="96346"/>
            <a:ext cx="3282066" cy="6663363"/>
          </a:xfrm>
          <a:prstGeom prst="rect">
            <a:avLst/>
          </a:prstGeom>
          <a:noFill/>
        </p:spPr>
        <p:txBody>
          <a:bodyPr wrap="square">
            <a:spAutoFit/>
          </a:bodyPr>
          <a:lstStyle/>
          <a:p>
            <a:pPr algn="l"/>
            <a:r>
              <a:rPr lang="zh-CN" altLang="en-US" sz="700" b="0" i="0" dirty="0">
                <a:solidFill>
                  <a:srgbClr val="B66B6B"/>
                </a:solidFill>
                <a:effectLst/>
                <a:latin typeface="Helvetica Neue" panose="02000503000000020004" pitchFamily="2" charset="0"/>
              </a:rPr>
              <a:t>剧情大纲</a:t>
            </a:r>
          </a:p>
          <a:p>
            <a:pPr algn="l"/>
            <a:r>
              <a:rPr lang="zh-CN" altLang="en-US" sz="700" b="0" i="0" dirty="0">
                <a:solidFill>
                  <a:srgbClr val="222222"/>
                </a:solidFill>
                <a:effectLst/>
                <a:latin typeface="Helvetica Neue" panose="02000503000000020004" pitchFamily="2" charset="0"/>
              </a:rPr>
              <a:t>莫札特与彭特使用“未婚妻交换”这个题材作为本剧大纲，这个题材最早可以追溯到十四世纪，薄伽丘所著的短篇小说集十日谈以及后来莎士比亚的剧作辛柏林，其中并使用一些莎翁的剧作驯悍记的元素。</a:t>
            </a:r>
          </a:p>
          <a:p>
            <a:pPr algn="l"/>
            <a:r>
              <a:rPr lang="zh-CN" altLang="en-US" sz="700" b="1" i="0" dirty="0">
                <a:solidFill>
                  <a:srgbClr val="222222"/>
                </a:solidFill>
                <a:effectLst/>
                <a:latin typeface="Helvetica Neue" panose="02000503000000020004" pitchFamily="2" charset="0"/>
              </a:rPr>
              <a:t>第一幕</a:t>
            </a:r>
            <a:endParaRPr lang="zh-CN" altLang="en-US" sz="700" b="0" i="0" dirty="0">
              <a:solidFill>
                <a:srgbClr val="222222"/>
              </a:solidFill>
              <a:effectLst/>
              <a:latin typeface="Helvetica Neue" panose="02000503000000020004" pitchFamily="2" charset="0"/>
            </a:endParaRPr>
          </a:p>
          <a:p>
            <a:pPr algn="l"/>
            <a:r>
              <a:rPr lang="zh-CN" altLang="en-US" sz="700" b="0" i="0" dirty="0">
                <a:solidFill>
                  <a:srgbClr val="222222"/>
                </a:solidFill>
                <a:effectLst/>
                <a:latin typeface="Helvetica Neue" panose="02000503000000020004" pitchFamily="2" charset="0"/>
              </a:rPr>
              <a:t>时间：十八世纪的拿波里</a:t>
            </a:r>
          </a:p>
          <a:p>
            <a:pPr algn="l"/>
            <a:r>
              <a:rPr lang="zh-CN" altLang="en-US" sz="700" b="0" i="0" dirty="0">
                <a:solidFill>
                  <a:srgbClr val="222222"/>
                </a:solidFill>
                <a:effectLst/>
                <a:latin typeface="Helvetica Neue" panose="02000503000000020004" pitchFamily="2" charset="0"/>
              </a:rPr>
              <a:t>在咖啡厅中，两名军官费兰多与古烈摩互相炫耀他们的未婚妻</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朵拉贝拉跟费奥迪丽姬</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有多么忠诚，这时阿方索先生加入他们的讨论，并且跟他们打赌，只要一天的时间他就能证明这两个女人有多善变。这项赌局成立，两个军官佯装被征召参加战争，之后他们易容并勾引对方的未婚妻。场景移到两个女士那边，他们正在赞扬他们的未婚夫。阿方索来找他们并且告诉他们一个坏消息：他们的未婚夫被调往前线打仗，费兰多与古烈摩很伤心的与他们的未婚妻道别</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五重唱：喔，天啊</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我觉得我的脚正在抵抗</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Sento</a:t>
            </a:r>
            <a:r>
              <a:rPr lang="en-GB" sz="700" b="0" i="0" dirty="0">
                <a:solidFill>
                  <a:srgbClr val="222222"/>
                </a:solidFill>
                <a:effectLst/>
                <a:latin typeface="Helvetica Neue" panose="02000503000000020004" pitchFamily="2" charset="0"/>
              </a:rPr>
              <a:t>, o </a:t>
            </a:r>
            <a:r>
              <a:rPr lang="en-GB" sz="700" b="0" i="0" dirty="0" err="1">
                <a:solidFill>
                  <a:srgbClr val="222222"/>
                </a:solidFill>
                <a:effectLst/>
                <a:latin typeface="Helvetica Neue" panose="02000503000000020004" pitchFamily="2" charset="0"/>
              </a:rPr>
              <a:t>Dio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che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questo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piedo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è</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restio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当船启程时，阿方索与两姊妹祝福他们有平安的旅程</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三重唱：希望风如此轻柔</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oave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sia</a:t>
            </a:r>
            <a:r>
              <a:rPr lang="en-GB" sz="700" b="0" i="0" dirty="0">
                <a:solidFill>
                  <a:srgbClr val="222222"/>
                </a:solidFill>
                <a:effectLst/>
                <a:latin typeface="Helvetica Neue" panose="02000503000000020004" pitchFamily="2" charset="0"/>
              </a:rPr>
              <a:t> il </a:t>
            </a:r>
            <a:r>
              <a:rPr lang="en-GB" sz="700" b="0" i="0" dirty="0" err="1">
                <a:solidFill>
                  <a:srgbClr val="222222"/>
                </a:solidFill>
                <a:effectLst/>
                <a:latin typeface="Helvetica Neue" panose="02000503000000020004" pitchFamily="2" charset="0"/>
              </a:rPr>
              <a:t>vento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之后阿方索独自离开，开始抱怨女人的变化无常</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噢，可怜的家伙，为了女人下注</a:t>
            </a:r>
            <a:r>
              <a:rPr lang="en-US" altLang="zh-CN" sz="700" b="0" i="0" dirty="0">
                <a:solidFill>
                  <a:srgbClr val="222222"/>
                </a:solidFill>
                <a:effectLst/>
                <a:latin typeface="Helvetica Neue" panose="02000503000000020004" pitchFamily="2" charset="0"/>
              </a:rPr>
              <a:t>100</a:t>
            </a:r>
            <a:r>
              <a:rPr lang="zh-CN" altLang="en-US" sz="700" b="0" i="0" dirty="0">
                <a:solidFill>
                  <a:srgbClr val="222222"/>
                </a:solidFill>
                <a:effectLst/>
                <a:latin typeface="Helvetica Neue" panose="02000503000000020004" pitchFamily="2" charset="0"/>
              </a:rPr>
              <a:t>个金币</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Oh, </a:t>
            </a:r>
            <a:r>
              <a:rPr lang="en-GB" sz="700" b="0" i="0" dirty="0" err="1">
                <a:solidFill>
                  <a:srgbClr val="222222"/>
                </a:solidFill>
                <a:effectLst/>
                <a:latin typeface="Helvetica Neue" panose="02000503000000020004" pitchFamily="2" charset="0"/>
              </a:rPr>
              <a:t>poverini</a:t>
            </a:r>
            <a:r>
              <a:rPr lang="en-GB" sz="700" b="0" i="0" dirty="0">
                <a:solidFill>
                  <a:srgbClr val="222222"/>
                </a:solidFill>
                <a:effectLst/>
                <a:latin typeface="Helvetica Neue" panose="02000503000000020004" pitchFamily="2" charset="0"/>
              </a:rPr>
              <a:t>, per </a:t>
            </a:r>
            <a:r>
              <a:rPr lang="en-GB" sz="700" b="0" i="0" dirty="0" err="1">
                <a:solidFill>
                  <a:srgbClr val="222222"/>
                </a:solidFill>
                <a:effectLst/>
                <a:latin typeface="Helvetica Neue" panose="02000503000000020004" pitchFamily="2" charset="0"/>
              </a:rPr>
              <a:t>femmina</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giocar</a:t>
            </a:r>
            <a:r>
              <a:rPr lang="en-GB" sz="700" b="0" i="0" dirty="0">
                <a:solidFill>
                  <a:srgbClr val="222222"/>
                </a:solidFill>
                <a:effectLst/>
                <a:latin typeface="Helvetica Neue" panose="02000503000000020004" pitchFamily="2" charset="0"/>
              </a:rPr>
              <a:t> cento </a:t>
            </a:r>
            <a:r>
              <a:rPr lang="en-GB" sz="700" b="0" i="0" dirty="0" err="1">
                <a:solidFill>
                  <a:srgbClr val="222222"/>
                </a:solidFill>
                <a:effectLst/>
                <a:latin typeface="Helvetica Neue" panose="02000503000000020004" pitchFamily="2" charset="0"/>
              </a:rPr>
              <a:t>zecchini</a:t>
            </a:r>
            <a:r>
              <a:rPr lang="en-GB"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场景转到姊妹的房间。他们的女仆黛丝宾娜问他们发生了什么事，多拉贝拉对于其未婚夫离开她感到相当悲伤</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咏叹调：无法抚平的痛苦</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Smanie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implacabili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黛丝宾娜嘲笑这两个姊妹，并且建议他们去找个新的爱人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咏叹调：你们期待男人与军人的忠诚吗</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In </a:t>
            </a:r>
            <a:r>
              <a:rPr lang="en-GB" sz="700" b="0" i="0" dirty="0" err="1">
                <a:solidFill>
                  <a:srgbClr val="222222"/>
                </a:solidFill>
                <a:effectLst/>
                <a:latin typeface="Helvetica Neue" panose="02000503000000020004" pitchFamily="2" charset="0"/>
              </a:rPr>
              <a:t>uomini</a:t>
            </a:r>
            <a:r>
              <a:rPr lang="en-GB" sz="700" b="0" i="0" dirty="0">
                <a:solidFill>
                  <a:srgbClr val="222222"/>
                </a:solidFill>
                <a:effectLst/>
                <a:latin typeface="Helvetica Neue" panose="02000503000000020004" pitchFamily="2" charset="0"/>
              </a:rPr>
              <a:t>, in </a:t>
            </a:r>
            <a:r>
              <a:rPr lang="en-GB" sz="700" b="0" i="0" dirty="0" err="1">
                <a:solidFill>
                  <a:srgbClr val="222222"/>
                </a:solidFill>
                <a:effectLst/>
                <a:latin typeface="Helvetica Neue" panose="02000503000000020004" pitchFamily="2" charset="0"/>
              </a:rPr>
              <a:t>soldati</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sperare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fedeltá</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他们离开后，阿方索出现。他怕黛丝宾娜会认岀已经易容的费兰多与古烈摩，所以他就收买她希望能协助他赢得这场赌局。两姊妹的未婚夫装扮成大胡子的阿尔巴尼亚人，而两姊妹对于陌生人在他们家出现感到惊吓。这两个阿尔巴尼亚人企图说服两姊妹，古烈摩述说着他的优点</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咏叹调：别害羞</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Non </a:t>
            </a:r>
            <a:r>
              <a:rPr lang="en-GB" sz="700" b="0" i="0" dirty="0" err="1">
                <a:solidFill>
                  <a:srgbClr val="222222"/>
                </a:solidFill>
                <a:effectLst/>
                <a:latin typeface="Helvetica Neue" panose="02000503000000020004" pitchFamily="2" charset="0"/>
              </a:rPr>
              <a:t>siate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ritrosi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但对姊妹没起作用</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咏叹调：像个石头</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Come </a:t>
            </a:r>
            <a:r>
              <a:rPr lang="en-GB" sz="700" b="0" i="0" dirty="0" err="1">
                <a:solidFill>
                  <a:srgbClr val="222222"/>
                </a:solidFill>
                <a:effectLst/>
                <a:latin typeface="Helvetica Neue" panose="02000503000000020004" pitchFamily="2" charset="0"/>
              </a:rPr>
              <a:t>Scoglio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费兰多离开，感到赌局的胜利在望</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咏叹调：爱的气息</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Un aura amorosa))。</a:t>
            </a:r>
          </a:p>
          <a:p>
            <a:pPr algn="l"/>
            <a:r>
              <a:rPr lang="zh-CN" altLang="en-US" sz="700" b="0" i="0" dirty="0">
                <a:solidFill>
                  <a:srgbClr val="222222"/>
                </a:solidFill>
                <a:effectLst/>
                <a:latin typeface="Helvetica Neue" panose="02000503000000020004" pitchFamily="2" charset="0"/>
              </a:rPr>
              <a:t>场景转到花园中，两姊妹依旧相当苦闷。黛丝宾娜要求阿方索让她接管这个计划。很快的两个阿尔巴尼亚人又出现，拿着毒药对两姊妹威胁说，若是她们不接受其爱意，那就要死给她们看。当阿方索劝他们冷静时，他们喝下毒药且昏倒。不久后，医生出现</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黛丝宾娜假扮</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，解救这两个阿尔巴尼亚人。这两个苏醒的人产生幻觉，要求站在他们面前的女神</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两姊妹</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亲吻他们。即使阿方索与医师鼓励她们这么作，但两姊妹还是拒绝。</a:t>
            </a:r>
          </a:p>
          <a:p>
            <a:pPr algn="l"/>
            <a:r>
              <a:rPr lang="zh-CN" altLang="en-US" sz="700" b="1" i="0" dirty="0">
                <a:solidFill>
                  <a:srgbClr val="222222"/>
                </a:solidFill>
                <a:effectLst/>
                <a:latin typeface="Helvetica Neue" panose="02000503000000020004" pitchFamily="2" charset="0"/>
              </a:rPr>
              <a:t>第二幕</a:t>
            </a:r>
            <a:endParaRPr lang="zh-CN" altLang="en-US" sz="700" b="0" i="0" dirty="0">
              <a:solidFill>
                <a:srgbClr val="222222"/>
              </a:solidFill>
              <a:effectLst/>
              <a:latin typeface="Helvetica Neue" panose="02000503000000020004" pitchFamily="2" charset="0"/>
            </a:endParaRPr>
          </a:p>
          <a:p>
            <a:pPr algn="l"/>
            <a:r>
              <a:rPr lang="zh-CN" altLang="en-US" sz="700" b="0" i="0" dirty="0">
                <a:solidFill>
                  <a:srgbClr val="222222"/>
                </a:solidFill>
                <a:effectLst/>
                <a:latin typeface="Helvetica Neue" panose="02000503000000020004" pitchFamily="2" charset="0"/>
              </a:rPr>
              <a:t>在两姊妹的房间中，黛丝宾娜想要说服两姊妹接受阿尔巴尼亚人的爱意</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咏叹调：一个</a:t>
            </a:r>
            <a:r>
              <a:rPr lang="en-US" altLang="zh-CN" sz="700" b="0" i="0" dirty="0">
                <a:solidFill>
                  <a:srgbClr val="222222"/>
                </a:solidFill>
                <a:effectLst/>
                <a:latin typeface="Helvetica Neue" panose="02000503000000020004" pitchFamily="2" charset="0"/>
              </a:rPr>
              <a:t>15</a:t>
            </a:r>
            <a:r>
              <a:rPr lang="zh-CN" altLang="en-US" sz="700" b="0" i="0" dirty="0">
                <a:solidFill>
                  <a:srgbClr val="222222"/>
                </a:solidFill>
                <a:effectLst/>
                <a:latin typeface="Helvetica Neue" panose="02000503000000020004" pitchFamily="2" charset="0"/>
              </a:rPr>
              <a:t>岁的女子</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Una donna a </a:t>
            </a:r>
            <a:r>
              <a:rPr lang="en-GB" sz="700" b="0" i="0" dirty="0" err="1">
                <a:solidFill>
                  <a:srgbClr val="222222"/>
                </a:solidFill>
                <a:effectLst/>
                <a:latin typeface="Helvetica Neue" panose="02000503000000020004" pitchFamily="2" charset="0"/>
              </a:rPr>
              <a:t>quindici</a:t>
            </a:r>
            <a:r>
              <a:rPr lang="en-GB" sz="700" b="0" i="0" dirty="0">
                <a:solidFill>
                  <a:srgbClr val="222222"/>
                </a:solidFill>
                <a:effectLst/>
                <a:latin typeface="Helvetica Neue" panose="02000503000000020004" pitchFamily="2" charset="0"/>
              </a:rPr>
              <a:t> anni))。</a:t>
            </a:r>
            <a:r>
              <a:rPr lang="zh-CN" altLang="en-US" sz="700" b="0" i="0" dirty="0">
                <a:solidFill>
                  <a:srgbClr val="222222"/>
                </a:solidFill>
                <a:effectLst/>
                <a:latin typeface="Helvetica Neue" panose="02000503000000020004" pitchFamily="2" charset="0"/>
              </a:rPr>
              <a:t>在她离开后，多拉贝拉向费奥迪丽姬坦承她有些动心，而且她们两个也都同意，短暂的恋爱将无害于他们与未婚夫的爱，而且也可以帮助她们度过这段孤独寂寞的时光。</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二重唱：</a:t>
            </a:r>
            <a:r>
              <a:rPr lang="en-GB" sz="700" b="0" i="0" dirty="0" err="1">
                <a:solidFill>
                  <a:srgbClr val="222222"/>
                </a:solidFill>
                <a:effectLst/>
                <a:latin typeface="Helvetica Neue" panose="02000503000000020004" pitchFamily="2" charset="0"/>
              </a:rPr>
              <a:t>Prenderó</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quel</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brunettino</a:t>
            </a:r>
            <a:r>
              <a:rPr lang="en-GB"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场景回到花园中，多拉贝拉正与假扮的古烈摩成对在花园里谈天，另外两个也是如此，但有对方在场，对话总是感觉不自在。之后费兰多与费奥迪丽姬离开，这时古烈摩想要对多拉贝拉求爱。她没有强烈反抗，而且很快的就给他一个项链</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里头有费兰多的照片</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当作定情物交换</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古烈摩给多拉贝拉心型的小盒子</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二重奏：我把我的心交给你</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Il core vi </a:t>
            </a:r>
            <a:r>
              <a:rPr lang="en-GB" sz="700" b="0" i="0" dirty="0" err="1">
                <a:solidFill>
                  <a:srgbClr val="222222"/>
                </a:solidFill>
                <a:effectLst/>
                <a:latin typeface="Helvetica Neue" panose="02000503000000020004" pitchFamily="2" charset="0"/>
              </a:rPr>
              <a:t>dono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费兰多追求费奥迪丽姬就没有这么顺利</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咏叹调：啊</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我看到了它</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Ah, lo </a:t>
            </a:r>
            <a:r>
              <a:rPr lang="en-GB" sz="700" b="0" i="0" dirty="0" err="1">
                <a:solidFill>
                  <a:srgbClr val="222222"/>
                </a:solidFill>
                <a:effectLst/>
                <a:latin typeface="Helvetica Neue" panose="02000503000000020004" pitchFamily="2" charset="0"/>
              </a:rPr>
              <a:t>veggio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请原谅我，我的至爱</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Per </a:t>
            </a:r>
            <a:r>
              <a:rPr lang="en-GB" sz="700" b="0" i="0" dirty="0" err="1">
                <a:solidFill>
                  <a:srgbClr val="222222"/>
                </a:solidFill>
                <a:effectLst/>
                <a:latin typeface="Helvetica Neue" panose="02000503000000020004" pitchFamily="2" charset="0"/>
              </a:rPr>
              <a:t>pietá</a:t>
            </a:r>
            <a:r>
              <a:rPr lang="en-GB" sz="700" b="0" i="0" dirty="0">
                <a:solidFill>
                  <a:srgbClr val="222222"/>
                </a:solidFill>
                <a:effectLst/>
                <a:latin typeface="Helvetica Neue" panose="02000503000000020004" pitchFamily="2" charset="0"/>
              </a:rPr>
              <a:t>, ben </a:t>
            </a:r>
            <a:r>
              <a:rPr lang="en-GB" sz="700" b="0" i="0" dirty="0" err="1">
                <a:solidFill>
                  <a:srgbClr val="222222"/>
                </a:solidFill>
                <a:effectLst/>
                <a:latin typeface="Helvetica Neue" panose="02000503000000020004" pitchFamily="2" charset="0"/>
              </a:rPr>
              <a:t>mio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perdona</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当费兰多看到古烈摩有着他给多拉贝拉的项链时，他相当气她这么快的移情别恋。古烈摩起初对费兰多感到同情</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a:t>
            </a:r>
            <a:r>
              <a:rPr lang="en-GB" sz="700" b="0" i="0" dirty="0">
                <a:solidFill>
                  <a:srgbClr val="222222"/>
                </a:solidFill>
                <a:effectLst/>
                <a:latin typeface="Helvetica Neue" panose="02000503000000020004" pitchFamily="2" charset="0"/>
              </a:rPr>
              <a:t>Donne </a:t>
            </a:r>
            <a:r>
              <a:rPr lang="en-GB" sz="700" b="0" i="0" dirty="0" err="1">
                <a:solidFill>
                  <a:srgbClr val="222222"/>
                </a:solidFill>
                <a:effectLst/>
                <a:latin typeface="Helvetica Neue" panose="02000503000000020004" pitchFamily="2" charset="0"/>
              </a:rPr>
              <a:t>mie</a:t>
            </a:r>
            <a:r>
              <a:rPr lang="en-GB" sz="700" b="0" i="0" dirty="0">
                <a:solidFill>
                  <a:srgbClr val="222222"/>
                </a:solidFill>
                <a:effectLst/>
                <a:latin typeface="Helvetica Neue" panose="02000503000000020004" pitchFamily="2" charset="0"/>
              </a:rPr>
              <a:t>, la fate a tanti)，</a:t>
            </a:r>
            <a:r>
              <a:rPr lang="zh-CN" altLang="en-US" sz="700" b="0" i="0" dirty="0">
                <a:solidFill>
                  <a:srgbClr val="222222"/>
                </a:solidFill>
                <a:effectLst/>
                <a:latin typeface="Helvetica Neue" panose="02000503000000020004" pitchFamily="2" charset="0"/>
              </a:rPr>
              <a:t>但念头一转，洋洋得意，因为他的情人相当忠诚。</a:t>
            </a:r>
          </a:p>
          <a:p>
            <a:pPr algn="l"/>
            <a:r>
              <a:rPr lang="zh-CN" altLang="en-US" sz="700" b="0" i="0" dirty="0">
                <a:solidFill>
                  <a:srgbClr val="222222"/>
                </a:solidFill>
                <a:effectLst/>
                <a:latin typeface="Helvetica Neue" panose="02000503000000020004" pitchFamily="2" charset="0"/>
              </a:rPr>
              <a:t>场景转到姊妹的房间，这时多拉贝拉向费奥迪丽姬承认他的轻浮</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咏叹调：爱是个小偷吗</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É</a:t>
            </a:r>
            <a:r>
              <a:rPr lang="en-GB" sz="700" b="0" i="0" dirty="0">
                <a:solidFill>
                  <a:srgbClr val="222222"/>
                </a:solidFill>
                <a:effectLst/>
                <a:latin typeface="Helvetica Neue" panose="02000503000000020004" pitchFamily="2" charset="0"/>
              </a:rPr>
              <a:t> amore un </a:t>
            </a:r>
            <a:r>
              <a:rPr lang="en-GB" sz="700" b="0" i="0" dirty="0" err="1">
                <a:solidFill>
                  <a:srgbClr val="222222"/>
                </a:solidFill>
                <a:effectLst/>
                <a:latin typeface="Helvetica Neue" panose="02000503000000020004" pitchFamily="2" charset="0"/>
              </a:rPr>
              <a:t>ladroncello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费奥迪丽姬对这样的发展感到遗憾，并且决定要到军中找他的爱人。在他离开前，费兰多来找她，并且持续对她献殷勤，最终费奥迪丽姬陷入他温暖的怀抱中</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二重唱：拥抱</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Fra </a:t>
            </a:r>
            <a:r>
              <a:rPr lang="en-GB" sz="700" b="0" i="0" dirty="0" err="1">
                <a:solidFill>
                  <a:srgbClr val="222222"/>
                </a:solidFill>
                <a:effectLst/>
                <a:latin typeface="Helvetica Neue" panose="02000503000000020004" pitchFamily="2" charset="0"/>
              </a:rPr>
              <a:t>gli</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amplessi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古烈摩知道事情的进展，简直要发狂，而阿方索赢了这场赌局，并且告诉他们应该原谅他们的未婚妻，毕竟女人皆如此。</a:t>
            </a:r>
          </a:p>
          <a:p>
            <a:pPr algn="l"/>
            <a:r>
              <a:rPr lang="zh-CN" altLang="en-US" sz="700" b="0" i="0" dirty="0">
                <a:solidFill>
                  <a:srgbClr val="222222"/>
                </a:solidFill>
                <a:effectLst/>
                <a:latin typeface="Helvetica Neue" panose="02000503000000020004" pitchFamily="2" charset="0"/>
              </a:rPr>
              <a:t>终场是姊妹与阿尔巴尼亚人的婚礼。黛丝宾娜扮为公证人，出示结婚证书，两对新人都在上面签字。在此同时，远方传来军队的音乐，表示出征的战士归来。阿方索知道两姊妹正在担心，因为他们的未婚夫即将回来，而两名阿尔巴尼亚人急忙想要躲起来</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事实上是要变装回到原本的身分</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名军官回来后，向他们的未婚妻表示爱意，而阿方索这时拿起结婚证书给军官看，他们怒不可抑。两名军官离开片刻，回来后的装扮一半是阿尔巴尼亚人，一半是他们的军装，这时两姊妹才发现受到愚弄。最终两姊妹的未婚夫都原谅她们，众人歌诵。</a:t>
            </a:r>
          </a:p>
        </p:txBody>
      </p:sp>
      <p:sp>
        <p:nvSpPr>
          <p:cNvPr id="8" name="TextBox 7">
            <a:extLst>
              <a:ext uri="{FF2B5EF4-FFF2-40B4-BE49-F238E27FC236}">
                <a16:creationId xmlns:a16="http://schemas.microsoft.com/office/drawing/2014/main" id="{835BDBEF-9B99-B635-14FE-743AD22A4F3D}"/>
              </a:ext>
            </a:extLst>
          </p:cNvPr>
          <p:cNvSpPr txBox="1"/>
          <p:nvPr/>
        </p:nvSpPr>
        <p:spPr>
          <a:xfrm>
            <a:off x="6684730" y="96346"/>
            <a:ext cx="3143082" cy="6771084"/>
          </a:xfrm>
          <a:prstGeom prst="rect">
            <a:avLst/>
          </a:prstGeom>
          <a:noFill/>
        </p:spPr>
        <p:txBody>
          <a:bodyPr wrap="square">
            <a:spAutoFit/>
          </a:bodyPr>
          <a:lstStyle/>
          <a:p>
            <a:pPr algn="l"/>
            <a:r>
              <a:rPr lang="zh-CN" altLang="en-US" sz="700" b="0" i="0" dirty="0">
                <a:solidFill>
                  <a:srgbClr val="B66B6B"/>
                </a:solidFill>
                <a:effectLst/>
                <a:latin typeface="Helvetica Neue" panose="02000503000000020004" pitchFamily="2" charset="0"/>
              </a:rPr>
              <a:t>赏析</a:t>
            </a:r>
          </a:p>
          <a:p>
            <a:pPr algn="l"/>
            <a:r>
              <a:rPr lang="zh-CN" altLang="en-US" sz="700" b="0" i="0" dirty="0">
                <a:solidFill>
                  <a:srgbClr val="222222"/>
                </a:solidFill>
                <a:effectLst/>
                <a:latin typeface="Helvetica Neue" panose="02000503000000020004" pitchFamily="2" charset="0"/>
              </a:rPr>
              <a:t>莫扎特的歌剧女人心，</a:t>
            </a:r>
            <a:r>
              <a:rPr lang="en-US" altLang="zh-CN" sz="700" b="0" i="0" dirty="0">
                <a:solidFill>
                  <a:srgbClr val="222222"/>
                </a:solidFill>
                <a:effectLst/>
                <a:latin typeface="Helvetica Neue" panose="02000503000000020004" pitchFamily="2" charset="0"/>
              </a:rPr>
              <a:t>1790</a:t>
            </a:r>
            <a:r>
              <a:rPr lang="zh-CN" altLang="en-US" sz="700" b="0" i="0" dirty="0">
                <a:solidFill>
                  <a:srgbClr val="222222"/>
                </a:solidFill>
                <a:effectLst/>
                <a:latin typeface="Helvetica Neue" panose="02000503000000020004" pitchFamily="2" charset="0"/>
              </a:rPr>
              <a:t>年首演于维也纳。它是莫扎特作品中形式最完美和平衡的一部。在今天它被认为是最富于人情味的最优秀的喜剧之一，是关于人性和人类感受，忠贞与不忠贞的微言大义。</a:t>
            </a:r>
          </a:p>
          <a:p>
            <a:pPr algn="l"/>
            <a:r>
              <a:rPr lang="zh-CN" altLang="en-US" sz="700" b="0" i="0" dirty="0">
                <a:solidFill>
                  <a:srgbClr val="222222"/>
                </a:solidFill>
                <a:effectLst/>
                <a:latin typeface="Helvetica Neue" panose="02000503000000020004" pitchFamily="2" charset="0"/>
              </a:rPr>
              <a:t>故事发生在</a:t>
            </a:r>
            <a:r>
              <a:rPr lang="en-US" altLang="zh-CN" sz="700" b="0" i="0" dirty="0">
                <a:solidFill>
                  <a:srgbClr val="222222"/>
                </a:solidFill>
                <a:effectLst/>
                <a:latin typeface="Helvetica Neue" panose="02000503000000020004" pitchFamily="2" charset="0"/>
              </a:rPr>
              <a:t>18</a:t>
            </a:r>
            <a:r>
              <a:rPr lang="zh-CN" altLang="en-US" sz="700" b="0" i="0" dirty="0">
                <a:solidFill>
                  <a:srgbClr val="222222"/>
                </a:solidFill>
                <a:effectLst/>
                <a:latin typeface="Helvetica Neue" panose="02000503000000020004" pitchFamily="2" charset="0"/>
              </a:rPr>
              <a:t>世纪的那不勒斯，老光棍阿尔丰索与两位年轻人打赌说：“你们正在热恋的情人对你们的感情是否是如你们自己所说的那样真挚，我很怀疑。要不然我们来验证一下如何</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位青年欣然同意，于是这个老光棍就出下了一个馊点子，他叫两位青年佯装因公务外出在与各自的情人道别后，却乔装成斯洛文尼亚富有的青年，去分别追求对方的情人，如果追求成功，则验证他的疑惑是正确的。于是乎两位青年便努力使出了他们各自的追求女人的绝招，来证明另一方的女人的不忠。不过，看来不忠的女人不是一方，而是双方的，因为两位青年都得逞了。两位女人在他们的百般追求下，都答应嫁给对方。最后，两位青年不得不卸去伪装，露出了他们的庐山真面目，为了验证老光棍的话，他们开了一个不大不小的玩笑</a:t>
            </a:r>
            <a:r>
              <a:rPr lang="en-US" altLang="zh-CN"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其实看来男人也如此喽</a:t>
            </a:r>
            <a:r>
              <a:rPr lang="en-US" altLang="zh-CN"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全剧犹如室内歌剧小品一样，角色只有六人。</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第一幕</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第一场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个年青军官甲男和乙男在酒店外各自吹嘘他们的女友是如何地贞洁，此时他们的贵族朋友老光棍阿方索前来，听到他们的对话，表示说其实他们的女友也和其它女人没有什幺不同，通不过爱情的测试。这两个年青人都不服气，甚至气得要和光棍决斗，并同意和光棍友人打赌，以一天为限期，其间完全听候光棍的安排要来试一试他们的女友够不够真心。</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第二场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甲乙女两姐妹陶醉在情人的相片之中的时候，光棍进来告知不好的消息了，原来她们的未婚夫将上前线，甲男和乙男也走了进来忧伤地告别，姐妹两人也哭着叮咛，而光棍则在一旁暗自好笑之中，结束了告别场面。</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第三场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当姐妹在哀怨未婚夫出征时，光棍说动她们的侍女来引介两位他带来的东方的阿尔巴尼亚贵族青年</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即是由甲男及乙男假扮</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此时，两姐妹上场，两青年即上前倾吐爱意，两女都很生气地予以拒绝，并且表示心如磐石绝不动摇，生气地下场去了，两青年很高兴地要向光棍要赌金，因为他们赢了，不过，光棍表示时限未到，在两青年下场后，光棍又再与侍女商议。</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第四场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两姐妹思念未婚夫之际，两个东方青年又上场了，这次是拿着毒药在她们面前自杀，剎时服毒而倒地，光棍及侍女都赶上场来，侍女也劝说姐妹不要做得太绝了。接着光棍带着侍女下场找医生去了。一下子，光棍带来了一位「医生」</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不过，侍女不见了，因为，「医生」就是侍女扮的</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。医生拿出了神奇的磁石，竟让两青年好转过来了。两青年又向姐妹们求爱，不过，她们仍是生气地拒绝了。</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第二幕</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第一场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在屋内，侍女劝姐妹们不必太正经做作，唱出当女子到了十五岁，就要懂得男人心，而就能知变不惊了。在侍女下场后，两姐妹就开始互道心里话了。妹妹</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乙女</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诉说她对于甲男有好感，而姐姐</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甲女</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则看上了乙男。</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第二场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在海边花园里</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甲乙两男合唱着小夜曲，而光棍和女侍则设法诱使甲男和乙女，其它人都下场后，这两人也接着开始互诉情意，进而互换信物，互订终身。而这时，乙男追甲女而上，因甲女拒绝接受乙男的追求，在乙男下场后，甲女唱出她心中的千头万绪。而甲男和乙男则互相交换追求的情形，当甲男听到甲女的坚定时很是高兴，但当乙男听到乙女那幺快就变心，心头神伤，但还是唱出对乙女的爱不变。</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第三场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在屋内，甲女责备乙女的变心，乙女告诉甲女，她无法抗拒甲男，并且唱出爱情的喜悦</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而甲女也承认在她心中所爱的其实也不只有一个甲男而已。甲女想要身着男装，前往战场寻找未婚夫甲男，此时，乙男又出现表在她面前并且表示说，如果她离开就要自杀，在纠缠之下，终于软化了甲女，互相拥抱。而令见到这个光景的甲男也十分伤心。两男于是向光棍表示要离开变心的两女，侍女示两女要下嫁异邦两男子，要大家把这场戏演完。而光棍则以哲学角度来宽慰两男：当大家指责女人时，我却要为她们辩护，因为，天下的女人都是一样地。</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第四场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礼堂，女侍和佣人们在准备着婚礼，终于两对新人上场了，其中只有甲男连唱歌都心不在焉外，其余三人唱着三重唱，而此时，假扮成证婚人的侍女上场，开始读婚约。此时，突然光棍宣告军队已返乡回来了，两男连忙躲藏下场，而两女则不知所措。接着，换装了的甲乙两男一脸欢喜状地上场了，甲男追问甲女为何身穿礼服，甲女表示是参加假面舞会方才回来。而光棍则故意把婚书掉在地上，两男拾起看后就指责两女在他们出征时变心，两女羞愧难当。两男再回复异乡人的样子，于是真相大白。两女表示要痛改前非，而光棍则打圆场地说：女人终归是女人，女人大多如此。并唱道 “这是嬉戏，千万不要当真”。于是在言归于好的欢乐合唱中结束本剧。</a:t>
            </a:r>
          </a:p>
        </p:txBody>
      </p:sp>
    </p:spTree>
    <p:extLst>
      <p:ext uri="{BB962C8B-B14F-4D97-AF65-F5344CB8AC3E}">
        <p14:creationId xmlns:p14="http://schemas.microsoft.com/office/powerpoint/2010/main" val="34024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151573" y="96346"/>
            <a:ext cx="3378806" cy="4616648"/>
          </a:xfrm>
          <a:prstGeom prst="rect">
            <a:avLst/>
          </a:prstGeom>
          <a:noFill/>
        </p:spPr>
        <p:txBody>
          <a:bodyPr wrap="square">
            <a:spAutoFit/>
          </a:bodyPr>
          <a:lstStyle/>
          <a:p>
            <a:pPr algn="l"/>
            <a:r>
              <a:rPr lang="en-GB" sz="700" b="0" i="0" dirty="0" err="1">
                <a:solidFill>
                  <a:srgbClr val="000000"/>
                </a:solidFill>
                <a:effectLst/>
                <a:latin typeface="Neue Haas Grotesk W05"/>
              </a:rPr>
              <a:t>Nichts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ist</a:t>
            </a:r>
            <a:r>
              <a:rPr lang="en-GB" sz="700" b="0" i="0" dirty="0">
                <a:solidFill>
                  <a:srgbClr val="000000"/>
                </a:solidFill>
                <a:effectLst/>
                <a:latin typeface="Neue Haas Grotesk W05"/>
              </a:rPr>
              <a:t> für die </a:t>
            </a:r>
            <a:r>
              <a:rPr lang="en-GB" sz="700" b="0" i="0" dirty="0" err="1">
                <a:solidFill>
                  <a:srgbClr val="000000"/>
                </a:solidFill>
                <a:effectLst/>
                <a:latin typeface="Neue Haas Grotesk W05"/>
              </a:rPr>
              <a:t>Ewigkeit</a:t>
            </a:r>
            <a:r>
              <a:rPr lang="en-GB" sz="700" b="0" i="0" dirty="0">
                <a:solidFill>
                  <a:srgbClr val="000000"/>
                </a:solidFill>
                <a:effectLst/>
                <a:latin typeface="Neue Haas Grotesk W05"/>
              </a:rPr>
              <a:t>. Und Menschen </a:t>
            </a:r>
            <a:r>
              <a:rPr lang="en-GB" sz="700" b="0" i="0" dirty="0" err="1">
                <a:solidFill>
                  <a:srgbClr val="000000"/>
                </a:solidFill>
                <a:effectLst/>
                <a:latin typeface="Neue Haas Grotesk W05"/>
              </a:rPr>
              <a:t>machen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Fehler</a:t>
            </a:r>
            <a:r>
              <a:rPr lang="en-GB" sz="700" b="0" i="0" dirty="0">
                <a:solidFill>
                  <a:srgbClr val="000000"/>
                </a:solidFill>
                <a:effectLst/>
                <a:latin typeface="Neue Haas Grotesk W05"/>
              </a:rPr>
              <a:t>. Und </a:t>
            </a:r>
            <a:r>
              <a:rPr lang="en-GB" sz="700" b="0" i="0" dirty="0" err="1">
                <a:solidFill>
                  <a:srgbClr val="000000"/>
                </a:solidFill>
                <a:effectLst/>
                <a:latin typeface="Neue Haas Grotesk W05"/>
              </a:rPr>
              <a:t>doch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ist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Loslassen</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schwerste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Übung</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wenn</a:t>
            </a:r>
            <a:r>
              <a:rPr lang="en-GB" sz="700" b="0" i="0" dirty="0">
                <a:solidFill>
                  <a:srgbClr val="000000"/>
                </a:solidFill>
                <a:effectLst/>
                <a:latin typeface="Neue Haas Grotesk W05"/>
              </a:rPr>
              <a:t> man </a:t>
            </a:r>
            <a:r>
              <a:rPr lang="en-GB" sz="700" b="0" i="0" dirty="0" err="1">
                <a:solidFill>
                  <a:srgbClr val="000000"/>
                </a:solidFill>
                <a:effectLst/>
                <a:latin typeface="Neue Haas Grotesk W05"/>
              </a:rPr>
              <a:t>zum</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ersten</a:t>
            </a:r>
            <a:r>
              <a:rPr lang="en-GB" sz="700" b="0" i="0" dirty="0">
                <a:solidFill>
                  <a:srgbClr val="000000"/>
                </a:solidFill>
                <a:effectLst/>
                <a:latin typeface="Neue Haas Grotesk W05"/>
              </a:rPr>
              <a:t> Mal </a:t>
            </a:r>
            <a:r>
              <a:rPr lang="en-GB" sz="700" b="0" i="0" dirty="0" err="1">
                <a:solidFill>
                  <a:srgbClr val="000000"/>
                </a:solidFill>
                <a:effectLst/>
                <a:latin typeface="Neue Haas Grotesk W05"/>
              </a:rPr>
              <a:t>vor</a:t>
            </a:r>
            <a:r>
              <a:rPr lang="en-GB" sz="700" b="0" i="0" dirty="0">
                <a:solidFill>
                  <a:srgbClr val="000000"/>
                </a:solidFill>
                <a:effectLst/>
                <a:latin typeface="Neue Haas Grotesk W05"/>
              </a:rPr>
              <a:t> Liebe </a:t>
            </a:r>
            <a:r>
              <a:rPr lang="en-GB" sz="700" b="0" i="0" dirty="0" err="1">
                <a:solidFill>
                  <a:srgbClr val="000000"/>
                </a:solidFill>
                <a:effectLst/>
                <a:latin typeface="Neue Haas Grotesk W05"/>
              </a:rPr>
              <a:t>brennt</a:t>
            </a:r>
            <a:r>
              <a:rPr lang="en-GB" sz="700" b="0" i="0" dirty="0">
                <a:solidFill>
                  <a:srgbClr val="000000"/>
                </a:solidFill>
                <a:effectLst/>
                <a:latin typeface="Neue Haas Grotesk W05"/>
              </a:rPr>
              <a:t> und </a:t>
            </a:r>
            <a:r>
              <a:rPr lang="en-GB" sz="700" b="0" i="0" dirty="0" err="1">
                <a:solidFill>
                  <a:srgbClr val="000000"/>
                </a:solidFill>
                <a:effectLst/>
                <a:latin typeface="Neue Haas Grotesk W05"/>
              </a:rPr>
              <a:t>sich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nichts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Anderes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wünscht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als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sie</a:t>
            </a:r>
            <a:r>
              <a:rPr lang="en-GB" sz="700" b="0" i="0" dirty="0">
                <a:solidFill>
                  <a:srgbClr val="000000"/>
                </a:solidFill>
                <a:effectLst/>
                <a:latin typeface="Neue Haas Grotesk W05"/>
              </a:rPr>
              <a:t> für </a:t>
            </a:r>
            <a:r>
              <a:rPr lang="en-GB" sz="700" b="0" i="0" dirty="0" err="1">
                <a:solidFill>
                  <a:srgbClr val="000000"/>
                </a:solidFill>
                <a:effectLst/>
                <a:latin typeface="Neue Haas Grotesk W05"/>
              </a:rPr>
              <a:t>immer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festzuhalten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Doch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kann</a:t>
            </a:r>
            <a:r>
              <a:rPr lang="en-GB" sz="700" b="0" i="0" dirty="0">
                <a:solidFill>
                  <a:srgbClr val="000000"/>
                </a:solidFill>
                <a:effectLst/>
                <a:latin typeface="Neue Haas Grotesk W05"/>
              </a:rPr>
              <a:t> man </a:t>
            </a:r>
            <a:r>
              <a:rPr lang="en-GB" sz="700" b="0" i="0" dirty="0" err="1">
                <a:solidFill>
                  <a:srgbClr val="000000"/>
                </a:solidFill>
                <a:effectLst/>
                <a:latin typeface="Neue Haas Grotesk W05"/>
              </a:rPr>
              <a:t>ewig</a:t>
            </a:r>
            <a:r>
              <a:rPr lang="en-GB" sz="700" b="0" i="0" dirty="0">
                <a:solidFill>
                  <a:srgbClr val="000000"/>
                </a:solidFill>
                <a:effectLst/>
                <a:latin typeface="Neue Haas Grotesk W05"/>
              </a:rPr>
              <a:t> so </a:t>
            </a:r>
            <a:r>
              <a:rPr lang="en-GB" sz="700" b="0" i="0" dirty="0" err="1">
                <a:solidFill>
                  <a:srgbClr val="000000"/>
                </a:solidFill>
                <a:effectLst/>
                <a:latin typeface="Neue Haas Grotesk W05"/>
              </a:rPr>
              <a:t>intensiv</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fühlen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wie</a:t>
            </a:r>
            <a:r>
              <a:rPr lang="en-GB" sz="700" b="0" i="0" dirty="0">
                <a:solidFill>
                  <a:srgbClr val="000000"/>
                </a:solidFill>
                <a:effectLst/>
                <a:latin typeface="Neue Haas Grotesk W05"/>
              </a:rPr>
              <a:t> am </a:t>
            </a:r>
            <a:r>
              <a:rPr lang="en-GB" sz="700" b="0" i="0" dirty="0" err="1">
                <a:solidFill>
                  <a:srgbClr val="000000"/>
                </a:solidFill>
                <a:effectLst/>
                <a:latin typeface="Neue Haas Grotesk W05"/>
              </a:rPr>
              <a:t>Anfang</a:t>
            </a:r>
            <a:r>
              <a:rPr lang="en-GB" sz="700" b="0" i="0" dirty="0">
                <a:solidFill>
                  <a:srgbClr val="000000"/>
                </a:solidFill>
                <a:effectLst/>
                <a:latin typeface="Neue Haas Grotesk W05"/>
              </a:rPr>
              <a:t>? </a:t>
            </a:r>
            <a:r>
              <a:rPr lang="en-GB" sz="700" b="0" i="1" dirty="0" err="1">
                <a:solidFill>
                  <a:srgbClr val="000000"/>
                </a:solidFill>
                <a:effectLst/>
                <a:latin typeface="Neue Haas Grotesk W05"/>
              </a:rPr>
              <a:t>Così</a:t>
            </a:r>
            <a:r>
              <a:rPr lang="en-GB" sz="700" b="0" i="1" dirty="0">
                <a:solidFill>
                  <a:srgbClr val="000000"/>
                </a:solidFill>
                <a:effectLst/>
                <a:latin typeface="Neue Haas Grotesk W05"/>
              </a:rPr>
              <a:t> fan </a:t>
            </a:r>
            <a:r>
              <a:rPr lang="en-GB" sz="700" b="0" i="1" dirty="0" err="1">
                <a:solidFill>
                  <a:srgbClr val="000000"/>
                </a:solidFill>
                <a:effectLst/>
                <a:latin typeface="Neue Haas Grotesk W05"/>
              </a:rPr>
              <a:t>tutte</a:t>
            </a:r>
            <a:r>
              <a:rPr lang="en-GB" sz="700" b="0" i="0" dirty="0">
                <a:solidFill>
                  <a:srgbClr val="000000"/>
                </a:solidFill>
                <a:effectLst/>
                <a:latin typeface="Neue Haas Grotesk W05"/>
              </a:rPr>
              <a:t> in der </a:t>
            </a:r>
            <a:r>
              <a:rPr lang="en-GB" sz="700" b="0" i="0" dirty="0" err="1">
                <a:solidFill>
                  <a:srgbClr val="000000"/>
                </a:solidFill>
                <a:effectLst/>
                <a:latin typeface="Neue Haas Grotesk W05"/>
              </a:rPr>
              <a:t>Neuinszenierung</a:t>
            </a:r>
            <a:r>
              <a:rPr lang="en-GB" sz="700" b="0" i="0" dirty="0">
                <a:solidFill>
                  <a:srgbClr val="000000"/>
                </a:solidFill>
                <a:effectLst/>
                <a:latin typeface="Neue Haas Grotesk W05"/>
              </a:rPr>
              <a:t> von Benedict Andrews </a:t>
            </a:r>
            <a:r>
              <a:rPr lang="en-GB" sz="700" b="0" i="0" dirty="0" err="1">
                <a:solidFill>
                  <a:srgbClr val="000000"/>
                </a:solidFill>
                <a:effectLst/>
                <a:latin typeface="Neue Haas Grotesk W05"/>
              </a:rPr>
              <a:t>verhandelt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überbordende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Gefühle</a:t>
            </a:r>
            <a:r>
              <a:rPr lang="en-GB" sz="700" b="0" i="0" dirty="0">
                <a:solidFill>
                  <a:srgbClr val="000000"/>
                </a:solidFill>
                <a:effectLst/>
                <a:latin typeface="Neue Haas Grotesk W05"/>
              </a:rPr>
              <a:t>, von </a:t>
            </a:r>
            <a:r>
              <a:rPr lang="en-GB" sz="700" b="0" i="0" dirty="0" err="1">
                <a:solidFill>
                  <a:srgbClr val="000000"/>
                </a:solidFill>
                <a:effectLst/>
                <a:latin typeface="Neue Haas Grotesk W05"/>
              </a:rPr>
              <a:t>denen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junge</a:t>
            </a:r>
            <a:r>
              <a:rPr lang="en-GB" sz="700" b="0" i="0" dirty="0">
                <a:solidFill>
                  <a:srgbClr val="000000"/>
                </a:solidFill>
                <a:effectLst/>
                <a:latin typeface="Neue Haas Grotesk W05"/>
              </a:rPr>
              <a:t> Liebe </a:t>
            </a:r>
            <a:r>
              <a:rPr lang="en-GB" sz="700" b="0" i="0" dirty="0" err="1">
                <a:solidFill>
                  <a:srgbClr val="000000"/>
                </a:solidFill>
                <a:effectLst/>
                <a:latin typeface="Neue Haas Grotesk W05"/>
              </a:rPr>
              <a:t>im</a:t>
            </a:r>
            <a:r>
              <a:rPr lang="en-GB" sz="700" b="0" i="0" dirty="0">
                <a:solidFill>
                  <a:srgbClr val="000000"/>
                </a:solidFill>
                <a:effectLst/>
                <a:latin typeface="Neue Haas Grotesk W05"/>
              </a:rPr>
              <a:t> Rausch der Hormone </a:t>
            </a:r>
            <a:r>
              <a:rPr lang="en-GB" sz="700" b="0" i="0" dirty="0" err="1">
                <a:solidFill>
                  <a:srgbClr val="000000"/>
                </a:solidFill>
                <a:effectLst/>
                <a:latin typeface="Neue Haas Grotesk W05"/>
              </a:rPr>
              <a:t>angetrieben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wird</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Manchmal</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streift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sie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dabei</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Randzonen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menschlicher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Beziehungen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dort</a:t>
            </a:r>
            <a:r>
              <a:rPr lang="en-GB" sz="700" b="0" i="0" dirty="0">
                <a:solidFill>
                  <a:srgbClr val="000000"/>
                </a:solidFill>
                <a:effectLst/>
                <a:latin typeface="Neue Haas Grotesk W05"/>
              </a:rPr>
              <a:t>, wo man </a:t>
            </a:r>
            <a:r>
              <a:rPr lang="en-GB" sz="700" b="0" i="0" dirty="0" err="1">
                <a:solidFill>
                  <a:srgbClr val="000000"/>
                </a:solidFill>
                <a:effectLst/>
                <a:latin typeface="Neue Haas Grotesk W05"/>
              </a:rPr>
              <a:t>sich</a:t>
            </a:r>
            <a:r>
              <a:rPr lang="en-GB" sz="700" b="0" i="0" dirty="0">
                <a:solidFill>
                  <a:srgbClr val="000000"/>
                </a:solidFill>
                <a:effectLst/>
                <a:latin typeface="Neue Haas Grotesk W05"/>
              </a:rPr>
              <a:t> auf der </a:t>
            </a:r>
            <a:r>
              <a:rPr lang="en-GB" sz="700" b="0" i="0" dirty="0" err="1">
                <a:solidFill>
                  <a:srgbClr val="000000"/>
                </a:solidFill>
                <a:effectLst/>
                <a:latin typeface="Neue Haas Grotesk W05"/>
              </a:rPr>
              <a:t>Suche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nach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Intensität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zu</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verlieren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droht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Mozarts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Oper</a:t>
            </a:r>
            <a:r>
              <a:rPr lang="en-GB" sz="700" b="0" i="0" dirty="0">
                <a:solidFill>
                  <a:srgbClr val="000000"/>
                </a:solidFill>
                <a:effectLst/>
                <a:latin typeface="Neue Haas Grotesk W05"/>
              </a:rPr>
              <a:t> von 1790 </a:t>
            </a:r>
            <a:r>
              <a:rPr lang="en-GB" sz="700" b="0" i="0" dirty="0" err="1">
                <a:solidFill>
                  <a:srgbClr val="000000"/>
                </a:solidFill>
                <a:effectLst/>
                <a:latin typeface="Neue Haas Grotesk W05"/>
              </a:rPr>
              <a:t>wäre</a:t>
            </a:r>
            <a:r>
              <a:rPr lang="en-GB" sz="700" b="0" i="0" dirty="0">
                <a:solidFill>
                  <a:srgbClr val="000000"/>
                </a:solidFill>
                <a:effectLst/>
                <a:latin typeface="Neue Haas Grotesk W05"/>
              </a:rPr>
              <a:t> bis </a:t>
            </a:r>
            <a:r>
              <a:rPr lang="en-GB" sz="700" b="0" i="0" dirty="0" err="1">
                <a:solidFill>
                  <a:srgbClr val="000000"/>
                </a:solidFill>
                <a:effectLst/>
                <a:latin typeface="Neue Haas Grotesk W05"/>
              </a:rPr>
              <a:t>heute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nicht</a:t>
            </a:r>
            <a:r>
              <a:rPr lang="en-GB" sz="700" b="0" i="0" dirty="0">
                <a:solidFill>
                  <a:srgbClr val="000000"/>
                </a:solidFill>
                <a:effectLst/>
                <a:latin typeface="Neue Haas Grotesk W05"/>
              </a:rPr>
              <a:t> so </a:t>
            </a:r>
            <a:r>
              <a:rPr lang="en-GB" sz="700" b="0" i="0" dirty="0" err="1">
                <a:solidFill>
                  <a:srgbClr val="000000"/>
                </a:solidFill>
                <a:effectLst/>
                <a:latin typeface="Neue Haas Grotesk W05"/>
              </a:rPr>
              <a:t>bedeutend</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wenn</a:t>
            </a:r>
            <a:r>
              <a:rPr lang="en-GB" sz="700" b="0" i="0" dirty="0">
                <a:solidFill>
                  <a:srgbClr val="000000"/>
                </a:solidFill>
                <a:effectLst/>
                <a:latin typeface="Neue Haas Grotesk W05"/>
              </a:rPr>
              <a:t> er </a:t>
            </a:r>
            <a:r>
              <a:rPr lang="en-GB" sz="700" b="0" i="0" dirty="0" err="1">
                <a:solidFill>
                  <a:srgbClr val="000000"/>
                </a:solidFill>
                <a:effectLst/>
                <a:latin typeface="Neue Haas Grotesk W05"/>
              </a:rPr>
              <a:t>nicht</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Instabilität</a:t>
            </a:r>
            <a:r>
              <a:rPr lang="en-GB" sz="700" b="0" i="0" dirty="0">
                <a:solidFill>
                  <a:srgbClr val="000000"/>
                </a:solidFill>
                <a:effectLst/>
                <a:latin typeface="Neue Haas Grotesk W05"/>
              </a:rPr>
              <a:t> all </a:t>
            </a:r>
            <a:r>
              <a:rPr lang="en-GB" sz="700" b="0" i="0" dirty="0" err="1">
                <a:solidFill>
                  <a:srgbClr val="000000"/>
                </a:solidFill>
                <a:effectLst/>
                <a:latin typeface="Neue Haas Grotesk W05"/>
              </a:rPr>
              <a:t>dessen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gleich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mitverhandelte</a:t>
            </a:r>
            <a:r>
              <a:rPr lang="en-GB" sz="700" b="0" i="0" dirty="0">
                <a:solidFill>
                  <a:srgbClr val="000000"/>
                </a:solidFill>
                <a:effectLst/>
                <a:latin typeface="Neue Haas Grotesk W05"/>
              </a:rPr>
              <a:t>. So </a:t>
            </a:r>
            <a:r>
              <a:rPr lang="en-GB" sz="700" b="0" i="0" dirty="0" err="1">
                <a:solidFill>
                  <a:srgbClr val="000000"/>
                </a:solidFill>
                <a:effectLst/>
                <a:latin typeface="Neue Haas Grotesk W05"/>
              </a:rPr>
              <a:t>treffen</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beiden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jungen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Paare</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meinen</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Essenz</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wahrer</a:t>
            </a:r>
            <a:r>
              <a:rPr lang="en-GB" sz="700" b="0" i="0" dirty="0">
                <a:solidFill>
                  <a:srgbClr val="000000"/>
                </a:solidFill>
                <a:effectLst/>
                <a:latin typeface="Neue Haas Grotesk W05"/>
              </a:rPr>
              <a:t> Liebe </a:t>
            </a:r>
            <a:r>
              <a:rPr lang="en-GB" sz="700" b="0" i="0" dirty="0" err="1">
                <a:solidFill>
                  <a:srgbClr val="000000"/>
                </a:solidFill>
                <a:effectLst/>
                <a:latin typeface="Neue Haas Grotesk W05"/>
              </a:rPr>
              <a:t>schon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entdeckt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zu</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haben</a:t>
            </a:r>
            <a:r>
              <a:rPr lang="en-GB" sz="700" b="0" i="0" dirty="0">
                <a:solidFill>
                  <a:srgbClr val="000000"/>
                </a:solidFill>
                <a:effectLst/>
                <a:latin typeface="Neue Haas Grotesk W05"/>
              </a:rPr>
              <a:t>, in Don Alfonso und Despina auf </a:t>
            </a:r>
            <a:r>
              <a:rPr lang="en-GB" sz="700" b="0" i="0" dirty="0" err="1">
                <a:solidFill>
                  <a:srgbClr val="000000"/>
                </a:solidFill>
                <a:effectLst/>
                <a:latin typeface="Neue Haas Grotesk W05"/>
              </a:rPr>
              <a:t>zwei</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erfahrene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Gegenspieler</a:t>
            </a:r>
            <a:r>
              <a:rPr lang="en-GB" sz="700" b="0" i="0" dirty="0">
                <a:solidFill>
                  <a:srgbClr val="000000"/>
                </a:solidFill>
                <a:effectLst/>
                <a:latin typeface="Neue Haas Grotesk W05"/>
              </a:rPr>
              <a:t>. Ein Experiment </a:t>
            </a:r>
            <a:r>
              <a:rPr lang="en-GB" sz="700" b="0" i="0" dirty="0" err="1">
                <a:solidFill>
                  <a:srgbClr val="000000"/>
                </a:solidFill>
                <a:effectLst/>
                <a:latin typeface="Neue Haas Grotesk W05"/>
              </a:rPr>
              <a:t>beginnt</a:t>
            </a:r>
            <a:r>
              <a:rPr lang="en-GB" sz="700" b="0" i="0" dirty="0">
                <a:solidFill>
                  <a:srgbClr val="000000"/>
                </a:solidFill>
                <a:effectLst/>
                <a:latin typeface="Neue Haas Grotesk W05"/>
              </a:rPr>
              <a:t>, in </a:t>
            </a:r>
            <a:r>
              <a:rPr lang="en-GB" sz="700" b="0" i="0" dirty="0" err="1">
                <a:solidFill>
                  <a:srgbClr val="000000"/>
                </a:solidFill>
                <a:effectLst/>
                <a:latin typeface="Neue Haas Grotesk W05"/>
              </a:rPr>
              <a:t>dem</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Männer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durch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ein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Verkleidungsspiel</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Treue</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ihrer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Partnerinnen</a:t>
            </a:r>
            <a:r>
              <a:rPr lang="en-GB" sz="700" b="0" i="0" dirty="0">
                <a:solidFill>
                  <a:srgbClr val="000000"/>
                </a:solidFill>
                <a:effectLst/>
                <a:latin typeface="Neue Haas Grotesk W05"/>
              </a:rPr>
              <a:t> auf den </a:t>
            </a:r>
            <a:r>
              <a:rPr lang="en-GB" sz="700" b="0" i="0" dirty="0" err="1">
                <a:solidFill>
                  <a:srgbClr val="000000"/>
                </a:solidFill>
                <a:effectLst/>
                <a:latin typeface="Neue Haas Grotesk W05"/>
              </a:rPr>
              <a:t>Prüfstand</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stellen</a:t>
            </a:r>
            <a:r>
              <a:rPr lang="en-GB" sz="700" b="0" i="0" dirty="0">
                <a:solidFill>
                  <a:srgbClr val="000000"/>
                </a:solidFill>
                <a:effectLst/>
                <a:latin typeface="Neue Haas Grotesk W05"/>
              </a:rPr>
              <a:t>. Was </a:t>
            </a:r>
            <a:r>
              <a:rPr lang="en-GB" sz="700" b="0" i="0" dirty="0" err="1">
                <a:solidFill>
                  <a:srgbClr val="000000"/>
                </a:solidFill>
                <a:effectLst/>
                <a:latin typeface="Neue Haas Grotesk W05"/>
              </a:rPr>
              <a:t>bleibt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ist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Ernüchterung</a:t>
            </a:r>
            <a:r>
              <a:rPr lang="en-GB" sz="700" b="0" i="0" dirty="0">
                <a:solidFill>
                  <a:srgbClr val="000000"/>
                </a:solidFill>
                <a:effectLst/>
                <a:latin typeface="Neue Haas Grotesk W05"/>
              </a:rPr>
              <a:t>. Und die </a:t>
            </a:r>
            <a:r>
              <a:rPr lang="en-GB" sz="700" b="0" i="0" dirty="0" err="1">
                <a:solidFill>
                  <a:srgbClr val="000000"/>
                </a:solidFill>
                <a:effectLst/>
                <a:latin typeface="Neue Haas Grotesk W05"/>
              </a:rPr>
              <a:t>Möglichkeit</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einer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schmerzhaften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Erkenntnis</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Sicher</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sind</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nur</a:t>
            </a:r>
            <a:r>
              <a:rPr lang="en-GB" sz="700" b="0" i="0" dirty="0">
                <a:solidFill>
                  <a:srgbClr val="000000"/>
                </a:solidFill>
                <a:effectLst/>
                <a:latin typeface="Neue Haas Grotesk W05"/>
              </a:rPr>
              <a:t> die </a:t>
            </a:r>
            <a:r>
              <a:rPr lang="en-GB" sz="700" b="0" i="0" dirty="0" err="1">
                <a:solidFill>
                  <a:srgbClr val="000000"/>
                </a:solidFill>
                <a:effectLst/>
                <a:latin typeface="Neue Haas Grotesk W05"/>
              </a:rPr>
              <a:t>Freiheit</a:t>
            </a:r>
            <a:r>
              <a:rPr lang="en-GB" sz="700" b="0" i="0" dirty="0">
                <a:solidFill>
                  <a:srgbClr val="000000"/>
                </a:solidFill>
                <a:effectLst/>
                <a:latin typeface="Neue Haas Grotesk W05"/>
              </a:rPr>
              <a:t> und die Sehnsucht </a:t>
            </a:r>
            <a:r>
              <a:rPr lang="en-GB" sz="700" b="0" i="0" dirty="0" err="1">
                <a:solidFill>
                  <a:srgbClr val="000000"/>
                </a:solidFill>
                <a:effectLst/>
                <a:latin typeface="Neue Haas Grotesk W05"/>
              </a:rPr>
              <a:t>nach</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Vereinigung</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Enttäuschung</a:t>
            </a:r>
            <a:r>
              <a:rPr lang="en-GB" sz="700" b="0" i="0" dirty="0">
                <a:solidFill>
                  <a:srgbClr val="000000"/>
                </a:solidFill>
                <a:effectLst/>
                <a:latin typeface="Neue Haas Grotesk W05"/>
              </a:rPr>
              <a:t> und </a:t>
            </a:r>
            <a:r>
              <a:rPr lang="en-GB" sz="700" b="0" i="0" dirty="0" err="1">
                <a:solidFill>
                  <a:srgbClr val="000000"/>
                </a:solidFill>
                <a:effectLst/>
                <a:latin typeface="Neue Haas Grotesk W05"/>
              </a:rPr>
              <a:t>Abstoßung</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sind</a:t>
            </a:r>
            <a:r>
              <a:rPr lang="en-GB" sz="700" b="0" i="0" dirty="0">
                <a:solidFill>
                  <a:srgbClr val="000000"/>
                </a:solidFill>
                <a:effectLst/>
                <a:latin typeface="Neue Haas Grotesk W05"/>
              </a:rPr>
              <a:t> Teil des Spiels – </a:t>
            </a:r>
            <a:r>
              <a:rPr lang="en-GB" sz="700" b="0" i="0" dirty="0" err="1">
                <a:solidFill>
                  <a:srgbClr val="000000"/>
                </a:solidFill>
                <a:effectLst/>
                <a:latin typeface="Neue Haas Grotesk W05"/>
              </a:rPr>
              <a:t>denn</a:t>
            </a:r>
            <a:r>
              <a:rPr lang="en-GB" sz="700" b="0" i="0" dirty="0">
                <a:solidFill>
                  <a:srgbClr val="000000"/>
                </a:solidFill>
                <a:effectLst/>
                <a:latin typeface="Neue Haas Grotesk W05"/>
              </a:rPr>
              <a:t> </a:t>
            </a:r>
            <a:r>
              <a:rPr lang="en-GB" sz="700" b="0" i="0" dirty="0" err="1">
                <a:solidFill>
                  <a:srgbClr val="000000"/>
                </a:solidFill>
                <a:effectLst/>
                <a:latin typeface="Neue Haas Grotesk W05"/>
              </a:rPr>
              <a:t>keine</a:t>
            </a:r>
            <a:r>
              <a:rPr lang="en-GB" sz="700" b="0" i="0" dirty="0">
                <a:solidFill>
                  <a:srgbClr val="000000"/>
                </a:solidFill>
                <a:effectLst/>
                <a:latin typeface="Neue Haas Grotesk W05"/>
              </a:rPr>
              <a:t> Liebe </a:t>
            </a:r>
            <a:r>
              <a:rPr lang="en-GB" sz="700" b="0" i="0" dirty="0" err="1">
                <a:solidFill>
                  <a:srgbClr val="000000"/>
                </a:solidFill>
                <a:effectLst/>
                <a:latin typeface="Neue Haas Grotesk W05"/>
              </a:rPr>
              <a:t>ist</a:t>
            </a:r>
            <a:r>
              <a:rPr lang="en-GB" sz="700" b="0" i="0" dirty="0">
                <a:solidFill>
                  <a:srgbClr val="000000"/>
                </a:solidFill>
                <a:effectLst/>
                <a:latin typeface="Neue Haas Grotesk W05"/>
              </a:rPr>
              <a:t> ideal.</a:t>
            </a:r>
          </a:p>
          <a:p>
            <a:pPr algn="l"/>
            <a:endParaRPr lang="en-US" altLang="zh-CN" sz="700" b="0" i="0" dirty="0">
              <a:solidFill>
                <a:srgbClr val="000000"/>
              </a:solidFill>
              <a:effectLst/>
              <a:latin typeface="Neue Haas Grotesk W05"/>
            </a:endParaRPr>
          </a:p>
          <a:p>
            <a:pPr algn="l"/>
            <a:r>
              <a:rPr lang="zh-CN" altLang="en-US" sz="700" b="0" i="0" dirty="0">
                <a:solidFill>
                  <a:srgbClr val="000000"/>
                </a:solidFill>
                <a:effectLst/>
                <a:latin typeface="Neue Haas Grotesk W05"/>
              </a:rPr>
              <a:t>没有什么事情是永远的。人们也会犯错误。然而，当你第一次被爱燃烧，并且只想永远抓住它时，放手是最难做的事情。但你的感觉还能像一开始那样强烈吗？</a:t>
            </a:r>
            <a:r>
              <a:rPr lang="zh-CN" altLang="en-US" sz="700" b="0" i="1" dirty="0">
                <a:solidFill>
                  <a:srgbClr val="000000"/>
                </a:solidFill>
                <a:effectLst/>
                <a:latin typeface="Neue Haas Grotesk W05"/>
              </a:rPr>
              <a:t>科西</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范</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图特</a:t>
            </a:r>
            <a:r>
              <a:rPr lang="zh-CN" altLang="en-US" sz="700" b="0" i="0" dirty="0">
                <a:solidFill>
                  <a:srgbClr val="000000"/>
                </a:solidFill>
                <a:effectLst/>
                <a:latin typeface="Neue Haas Grotesk W05"/>
              </a:rPr>
              <a:t>本尼迪克特</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安德鲁斯的新作品讲述了在荷尔蒙疯狂中驱动年轻爱情的旺盛感情。有时她会触及人际关系的边缘，人们在追求强度的过程中可能会迷失自我。如果莫扎特 </a:t>
            </a:r>
            <a:r>
              <a:rPr lang="en-US" altLang="zh-CN" sz="700" b="0" i="0" dirty="0">
                <a:solidFill>
                  <a:srgbClr val="000000"/>
                </a:solidFill>
                <a:effectLst/>
                <a:latin typeface="Neue Haas Grotesk W05"/>
              </a:rPr>
              <a:t>1790 </a:t>
            </a:r>
            <a:r>
              <a:rPr lang="zh-CN" altLang="en-US" sz="700" b="0" i="0" dirty="0">
                <a:solidFill>
                  <a:srgbClr val="000000"/>
                </a:solidFill>
                <a:effectLst/>
                <a:latin typeface="Neue Haas Grotesk W05"/>
              </a:rPr>
              <a:t>年的歌剧没有同时解决所有歌剧的不稳定性，那么他在今天仍然不会那么重要。两对年轻夫妇自以为已经发现了真爱的本质，却遇到了两个经验丰富的对手：唐</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阿方索和德斯皮纳。实验开始了，男人们用伪装游戏来测试伴侣的忠诚度。剩下的就是幻灭。以及痛苦的认识的可能性：只有自由和对结合的渴望是确定的。</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en-US" altLang="zh-CN" sz="700" b="0" i="0" dirty="0">
                <a:solidFill>
                  <a:srgbClr val="000000"/>
                </a:solidFill>
                <a:effectLst/>
                <a:latin typeface="Neue Haas Grotesk W05"/>
              </a:rPr>
              <a:t>2020 </a:t>
            </a:r>
            <a:r>
              <a:rPr lang="zh-CN" altLang="en-US" sz="700" b="0" i="0" dirty="0">
                <a:solidFill>
                  <a:srgbClr val="000000"/>
                </a:solidFill>
                <a:effectLst/>
                <a:latin typeface="Neue Haas Grotesk W05"/>
              </a:rPr>
              <a:t>年，时任音乐总监的弗拉基米尔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尤洛夫斯基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Vladimir </a:t>
            </a:r>
            <a:r>
              <a:rPr lang="en-GB" sz="700" b="0" i="0" dirty="0" err="1">
                <a:solidFill>
                  <a:srgbClr val="000000"/>
                </a:solidFill>
                <a:effectLst/>
                <a:latin typeface="Neue Haas Grotesk W05"/>
              </a:rPr>
              <a:t>Jurowski</a:t>
            </a:r>
            <a:r>
              <a:rPr lang="en-GB" sz="700" b="0" i="0" dirty="0">
                <a:solidFill>
                  <a:srgbClr val="000000"/>
                </a:solidFill>
                <a:effectLst/>
                <a:latin typeface="Neue Haas Grotesk W05"/>
              </a:rPr>
              <a:t>) </a:t>
            </a:r>
            <a:r>
              <a:rPr lang="zh-CN" altLang="en-US" sz="700" b="0" i="0" dirty="0">
                <a:solidFill>
                  <a:srgbClr val="000000"/>
                </a:solidFill>
                <a:effectLst/>
                <a:latin typeface="Neue Haas Grotesk W05"/>
              </a:rPr>
              <a:t>在巴伐利亚国家歌剧院举行了他的首场学院音乐会，融合了莫扎特和布鲁克纳的作品。现在他正在指挥</a:t>
            </a:r>
            <a:r>
              <a:rPr lang="en-US" altLang="zh-CN" sz="700" b="0" i="1" dirty="0">
                <a:solidFill>
                  <a:srgbClr val="000000"/>
                </a:solidFill>
                <a:effectLst/>
                <a:latin typeface="Neue Haas Grotesk W05"/>
              </a:rPr>
              <a:t>《</a:t>
            </a:r>
            <a:r>
              <a:rPr lang="en-GB" sz="700" b="0" i="1" dirty="0" err="1">
                <a:solidFill>
                  <a:srgbClr val="000000"/>
                </a:solidFill>
                <a:effectLst/>
                <a:latin typeface="Neue Haas Grotesk W05"/>
              </a:rPr>
              <a:t>Così</a:t>
            </a:r>
            <a:r>
              <a:rPr lang="en-GB" sz="700" b="0" i="1" dirty="0">
                <a:solidFill>
                  <a:srgbClr val="000000"/>
                </a:solidFill>
                <a:effectLst/>
                <a:latin typeface="Neue Haas Grotesk W05"/>
              </a:rPr>
              <a:t> fan </a:t>
            </a:r>
            <a:r>
              <a:rPr lang="en-GB" sz="700" b="0" i="1" dirty="0" err="1">
                <a:solidFill>
                  <a:srgbClr val="000000"/>
                </a:solidFill>
                <a:effectLst/>
                <a:latin typeface="Neue Haas Grotesk W05"/>
              </a:rPr>
              <a:t>tutte</a:t>
            </a:r>
            <a:r>
              <a:rPr lang="en-GB" sz="700" b="0" i="1" dirty="0">
                <a:solidFill>
                  <a:srgbClr val="000000"/>
                </a:solidFill>
                <a:effectLst/>
                <a:latin typeface="Neue Haas Grotesk W05"/>
              </a:rPr>
              <a:t>》，</a:t>
            </a:r>
            <a:r>
              <a:rPr lang="zh-CN" altLang="en-US" sz="700" b="0" i="0" dirty="0">
                <a:solidFill>
                  <a:srgbClr val="000000"/>
                </a:solidFill>
                <a:effectLst/>
                <a:latin typeface="Neue Haas Grotesk W05"/>
              </a:rPr>
              <a:t>这是第一部作为 </a:t>
            </a:r>
            <a:r>
              <a:rPr lang="en-GB" sz="700" b="0" i="0" dirty="0">
                <a:solidFill>
                  <a:srgbClr val="000000"/>
                </a:solidFill>
                <a:effectLst/>
                <a:latin typeface="Neue Haas Grotesk W05"/>
              </a:rPr>
              <a:t>GMD </a:t>
            </a:r>
            <a:r>
              <a:rPr lang="zh-CN" altLang="en-US" sz="700" b="0" i="0" dirty="0">
                <a:solidFill>
                  <a:srgbClr val="000000"/>
                </a:solidFill>
                <a:effectLst/>
                <a:latin typeface="Neue Haas Grotesk W05"/>
              </a:rPr>
              <a:t>的莫扎特歌剧。弗拉基米尔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尤洛夫斯基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Vladimir </a:t>
            </a:r>
            <a:r>
              <a:rPr lang="en-GB" sz="700" b="0" i="0" dirty="0" err="1">
                <a:solidFill>
                  <a:srgbClr val="000000"/>
                </a:solidFill>
                <a:effectLst/>
                <a:latin typeface="Neue Haas Grotesk W05"/>
              </a:rPr>
              <a:t>Jurowski</a:t>
            </a:r>
            <a:r>
              <a:rPr lang="en-GB" sz="700" b="0" i="0" dirty="0">
                <a:solidFill>
                  <a:srgbClr val="000000"/>
                </a:solidFill>
                <a:effectLst/>
                <a:latin typeface="Neue Haas Grotesk W05"/>
              </a:rPr>
              <a:t>) </a:t>
            </a:r>
            <a:r>
              <a:rPr lang="zh-CN" altLang="en-US" sz="700" b="0" i="0" dirty="0">
                <a:solidFill>
                  <a:srgbClr val="000000"/>
                </a:solidFill>
                <a:effectLst/>
                <a:latin typeface="Neue Haas Grotesk W05"/>
              </a:rPr>
              <a:t>与澳大利亚戏剧和电影导演本尼迪克特</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安德鲁斯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Benedict Andrews) </a:t>
            </a:r>
            <a:r>
              <a:rPr lang="zh-CN" altLang="en-US" sz="700" b="0" i="0" dirty="0">
                <a:solidFill>
                  <a:srgbClr val="000000"/>
                </a:solidFill>
                <a:effectLst/>
                <a:latin typeface="Neue Haas Grotesk W05"/>
              </a:rPr>
              <a:t>首次合作制作这部新作品，这也是安德鲁斯的首演。他最近将更多精力投入到自己的电影项目中：</a:t>
            </a:r>
            <a:r>
              <a:rPr lang="en-US" altLang="zh-CN" sz="700" b="0" i="1" dirty="0">
                <a:solidFill>
                  <a:srgbClr val="000000"/>
                </a:solidFill>
                <a:effectLst/>
                <a:latin typeface="Neue Haas Grotesk W05"/>
              </a:rPr>
              <a:t>《</a:t>
            </a:r>
            <a:r>
              <a:rPr lang="en-GB" sz="700" b="0" i="1" dirty="0" err="1">
                <a:solidFill>
                  <a:srgbClr val="000000"/>
                </a:solidFill>
                <a:effectLst/>
                <a:latin typeface="Neue Haas Grotesk W05"/>
              </a:rPr>
              <a:t>Seberg</a:t>
            </a:r>
            <a:r>
              <a:rPr lang="zh-CN" altLang="en-US" sz="700" b="0" i="0" dirty="0">
                <a:solidFill>
                  <a:srgbClr val="000000"/>
                </a:solidFill>
                <a:effectLst/>
                <a:latin typeface="Neue Haas Grotesk W05"/>
              </a:rPr>
              <a:t>与 </a:t>
            </a:r>
            <a:r>
              <a:rPr lang="en-GB" sz="700" b="0" i="0" dirty="0">
                <a:solidFill>
                  <a:srgbClr val="000000"/>
                </a:solidFill>
                <a:effectLst/>
                <a:latin typeface="Neue Haas Grotesk W05"/>
              </a:rPr>
              <a:t>Kristen Stewart》</a:t>
            </a:r>
            <a:r>
              <a:rPr lang="zh-CN" altLang="en-US" sz="700" b="0" i="0" dirty="0">
                <a:solidFill>
                  <a:srgbClr val="000000"/>
                </a:solidFill>
                <a:effectLst/>
                <a:latin typeface="Neue Haas Grotesk W05"/>
              </a:rPr>
              <a:t>于 </a:t>
            </a:r>
            <a:r>
              <a:rPr lang="en-US" altLang="zh-CN" sz="700" b="0" i="0" dirty="0">
                <a:solidFill>
                  <a:srgbClr val="000000"/>
                </a:solidFill>
                <a:effectLst/>
                <a:latin typeface="Neue Haas Grotesk W05"/>
              </a:rPr>
              <a:t>2019 </a:t>
            </a:r>
            <a:r>
              <a:rPr lang="zh-CN" altLang="en-US" sz="700" b="0" i="0" dirty="0">
                <a:solidFill>
                  <a:srgbClr val="000000"/>
                </a:solidFill>
                <a:effectLst/>
                <a:latin typeface="Neue Haas Grotesk W05"/>
              </a:rPr>
              <a:t>年在威尼斯电影节首映，在此之前，</a:t>
            </a:r>
            <a:r>
              <a:rPr lang="en-US" altLang="zh-CN" sz="700" b="0" i="1" dirty="0">
                <a:solidFill>
                  <a:srgbClr val="000000"/>
                </a:solidFill>
                <a:effectLst/>
                <a:latin typeface="Neue Haas Grotesk W05"/>
              </a:rPr>
              <a:t>《</a:t>
            </a:r>
            <a:r>
              <a:rPr lang="en-GB" sz="700" b="0" i="1" dirty="0">
                <a:solidFill>
                  <a:srgbClr val="000000"/>
                </a:solidFill>
                <a:effectLst/>
                <a:latin typeface="Neue Haas Grotesk W05"/>
              </a:rPr>
              <a:t>Una》</a:t>
            </a:r>
            <a:r>
              <a:rPr lang="zh-CN" altLang="en-US" sz="700" b="0" i="0" dirty="0">
                <a:solidFill>
                  <a:srgbClr val="000000"/>
                </a:solidFill>
                <a:effectLst/>
                <a:latin typeface="Neue Haas Grotesk W05"/>
              </a:rPr>
              <a:t>由鲁妮</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玛拉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Rooney Mara) </a:t>
            </a:r>
            <a:r>
              <a:rPr lang="zh-CN" altLang="en-US" sz="700" b="0" i="0" dirty="0">
                <a:solidFill>
                  <a:srgbClr val="000000"/>
                </a:solidFill>
                <a:effectLst/>
                <a:latin typeface="Neue Haas Grotesk W05"/>
              </a:rPr>
              <a:t>主演，该片在 </a:t>
            </a:r>
            <a:r>
              <a:rPr lang="en-US" altLang="zh-CN" sz="700" b="0" i="0" dirty="0">
                <a:solidFill>
                  <a:srgbClr val="000000"/>
                </a:solidFill>
                <a:effectLst/>
                <a:latin typeface="Neue Haas Grotesk W05"/>
              </a:rPr>
              <a:t>2016 </a:t>
            </a:r>
            <a:r>
              <a:rPr lang="zh-CN" altLang="en-US" sz="700" b="0" i="0" dirty="0">
                <a:solidFill>
                  <a:srgbClr val="000000"/>
                </a:solidFill>
                <a:effectLst/>
                <a:latin typeface="Neue Haas Grotesk W05"/>
              </a:rPr>
              <a:t>年特柳赖德电影节上放映。作为悉尼剧院公司和柏林绍宾纳剧院的内部导演，本尼迪克特</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安德鲁斯越来越多地上演新剧和英国戏剧。在伦敦的 </a:t>
            </a:r>
            <a:r>
              <a:rPr lang="en-GB" sz="700" b="0" i="0" dirty="0">
                <a:solidFill>
                  <a:srgbClr val="000000"/>
                </a:solidFill>
                <a:effectLst/>
                <a:latin typeface="Neue Haas Grotesk W05"/>
              </a:rPr>
              <a:t>Young Vic </a:t>
            </a:r>
            <a:r>
              <a:rPr lang="zh-CN" altLang="en-US" sz="700" b="0" i="0" dirty="0">
                <a:solidFill>
                  <a:srgbClr val="000000"/>
                </a:solidFill>
                <a:effectLst/>
                <a:latin typeface="Neue Haas Grotesk W05"/>
              </a:rPr>
              <a:t>剧院，他已经与布景设计师玛格达</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威利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Magda Willi) </a:t>
            </a:r>
            <a:r>
              <a:rPr lang="zh-CN" altLang="en-US" sz="700" b="0" i="0" dirty="0">
                <a:solidFill>
                  <a:srgbClr val="000000"/>
                </a:solidFill>
                <a:effectLst/>
                <a:latin typeface="Neue Haas Grotesk W05"/>
              </a:rPr>
              <a:t>合作过，其中包括大卫</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哈罗尔 </a:t>
            </a:r>
            <a:r>
              <a:rPr lang="en-US" altLang="zh-CN" sz="700" b="0" i="0" dirty="0">
                <a:solidFill>
                  <a:srgbClr val="000000"/>
                </a:solidFill>
                <a:effectLst/>
                <a:latin typeface="Neue Haas Grotesk W05"/>
              </a:rPr>
              <a:t>( </a:t>
            </a:r>
            <a:r>
              <a:rPr lang="en-GB" sz="700" b="0" i="0" dirty="0">
                <a:solidFill>
                  <a:srgbClr val="000000"/>
                </a:solidFill>
                <a:effectLst/>
                <a:latin typeface="Neue Haas Grotesk W05"/>
              </a:rPr>
              <a:t>David Harrower) </a:t>
            </a:r>
            <a:r>
              <a:rPr lang="zh-CN" altLang="en-US" sz="700" b="0" i="0" dirty="0">
                <a:solidFill>
                  <a:srgbClr val="000000"/>
                </a:solidFill>
                <a:effectLst/>
                <a:latin typeface="Neue Haas Grotesk W05"/>
              </a:rPr>
              <a:t>的</a:t>
            </a:r>
            <a:r>
              <a:rPr lang="en-US" altLang="zh-CN" sz="700" b="0" i="0" dirty="0">
                <a:solidFill>
                  <a:srgbClr val="000000"/>
                </a:solidFill>
                <a:effectLst/>
                <a:latin typeface="Neue Haas Grotesk W05"/>
              </a:rPr>
              <a:t>《</a:t>
            </a:r>
            <a:r>
              <a:rPr lang="zh-CN" altLang="en-US" sz="700" b="0" i="1" dirty="0">
                <a:solidFill>
                  <a:srgbClr val="000000"/>
                </a:solidFill>
                <a:effectLst/>
                <a:latin typeface="Neue Haas Grotesk W05"/>
              </a:rPr>
              <a:t>黑鸟</a:t>
            </a:r>
            <a:r>
              <a:rPr lang="en-US" altLang="zh-CN" sz="700" b="0" i="1" dirty="0">
                <a:solidFill>
                  <a:srgbClr val="000000"/>
                </a:solidFill>
                <a:effectLst/>
                <a:latin typeface="Neue Haas Grotesk W05"/>
              </a:rPr>
              <a:t>》(</a:t>
            </a:r>
            <a:r>
              <a:rPr lang="en-GB" sz="700" b="0" i="1" dirty="0">
                <a:solidFill>
                  <a:srgbClr val="000000"/>
                </a:solidFill>
                <a:effectLst/>
                <a:latin typeface="Neue Haas Grotesk W05"/>
              </a:rPr>
              <a:t>Blackbird )、 《</a:t>
            </a:r>
            <a:r>
              <a:rPr lang="en-GB" sz="700" b="0" i="1" dirty="0" err="1">
                <a:solidFill>
                  <a:srgbClr val="000000"/>
                </a:solidFill>
                <a:effectLst/>
                <a:latin typeface="Neue Haas Grotesk W05"/>
              </a:rPr>
              <a:t>Endstation</a:t>
            </a:r>
            <a:r>
              <a:rPr lang="en-GB" sz="700" b="0" i="1" dirty="0">
                <a:solidFill>
                  <a:srgbClr val="000000"/>
                </a:solidFill>
                <a:effectLst/>
                <a:latin typeface="Neue Haas Grotesk W05"/>
              </a:rPr>
              <a:t> Sehnsucht》</a:t>
            </a:r>
            <a:r>
              <a:rPr lang="zh-CN" altLang="en-US" sz="700" b="0" i="0" dirty="0">
                <a:solidFill>
                  <a:srgbClr val="000000"/>
                </a:solidFill>
                <a:effectLst/>
                <a:latin typeface="Neue Haas Grotesk W05"/>
              </a:rPr>
              <a:t>和田纳西</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威廉姆斯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Tennessee Williams) </a:t>
            </a:r>
            <a:r>
              <a:rPr lang="zh-CN" altLang="en-US" sz="700" b="0" i="0" dirty="0">
                <a:solidFill>
                  <a:srgbClr val="000000"/>
                </a:solidFill>
                <a:effectLst/>
                <a:latin typeface="Neue Haas Grotesk W05"/>
              </a:rPr>
              <a:t>的</a:t>
            </a:r>
            <a:r>
              <a:rPr lang="en-US" altLang="zh-CN" sz="700" b="0" i="1" dirty="0">
                <a:solidFill>
                  <a:srgbClr val="000000"/>
                </a:solidFill>
                <a:effectLst/>
                <a:latin typeface="Neue Haas Grotesk W05"/>
              </a:rPr>
              <a:t>《</a:t>
            </a:r>
            <a:r>
              <a:rPr lang="zh-CN" altLang="en-US" sz="700" b="0" i="1" dirty="0">
                <a:solidFill>
                  <a:srgbClr val="000000"/>
                </a:solidFill>
                <a:effectLst/>
                <a:latin typeface="Neue Haas Grotesk W05"/>
              </a:rPr>
              <a:t>欲望号街车</a:t>
            </a:r>
            <a:r>
              <a:rPr lang="en-US" altLang="zh-CN" sz="700" b="0" i="1" dirty="0">
                <a:solidFill>
                  <a:srgbClr val="000000"/>
                </a:solidFill>
                <a:effectLst/>
                <a:latin typeface="Neue Haas Grotesk W05"/>
              </a:rPr>
              <a:t>》(  </a:t>
            </a:r>
            <a:r>
              <a:rPr lang="en-GB" sz="700" b="0" i="1" dirty="0">
                <a:solidFill>
                  <a:srgbClr val="000000"/>
                </a:solidFill>
                <a:effectLst/>
                <a:latin typeface="Neue Haas Grotesk W05"/>
              </a:rPr>
              <a:t>Saved) 。</a:t>
            </a:r>
            <a:r>
              <a:rPr lang="zh-CN" altLang="en-US" sz="700" b="0" i="0" dirty="0">
                <a:solidFill>
                  <a:srgbClr val="000000"/>
                </a:solidFill>
                <a:effectLst/>
                <a:latin typeface="Neue Haas Grotesk W05"/>
              </a:rPr>
              <a:t>爱德华</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邦德的作品和马吕斯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梅恩堡的几部戏剧。他还与服装设计师维多利亚</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贝尔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Victoria Behr) </a:t>
            </a:r>
            <a:r>
              <a:rPr lang="zh-CN" altLang="en-US" sz="700" b="0" i="0" dirty="0">
                <a:solidFill>
                  <a:srgbClr val="000000"/>
                </a:solidFill>
                <a:effectLst/>
                <a:latin typeface="Neue Haas Grotesk W05"/>
              </a:rPr>
              <a:t>合作，维多利亚</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贝尔 </a:t>
            </a:r>
            <a:r>
              <a:rPr lang="en-US" altLang="zh-CN" sz="700" b="0" i="0" dirty="0">
                <a:solidFill>
                  <a:srgbClr val="000000"/>
                </a:solidFill>
                <a:effectLst/>
                <a:latin typeface="Neue Haas Grotesk W05"/>
              </a:rPr>
              <a:t>(</a:t>
            </a:r>
            <a:r>
              <a:rPr lang="en-GB" sz="700" b="0" i="0" dirty="0">
                <a:solidFill>
                  <a:srgbClr val="000000"/>
                </a:solidFill>
                <a:effectLst/>
                <a:latin typeface="Neue Haas Grotesk W05"/>
              </a:rPr>
              <a:t>Victoria Behr) </a:t>
            </a:r>
            <a:r>
              <a:rPr lang="zh-CN" altLang="en-US" sz="700" b="0" i="0" dirty="0">
                <a:solidFill>
                  <a:srgbClr val="000000"/>
                </a:solidFill>
                <a:effectLst/>
                <a:latin typeface="Neue Haas Grotesk W05"/>
              </a:rPr>
              <a:t>多次在</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剧院</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杂志评论家的调查中被评为年度服装设计师，为伦敦青年维克剧院、哥本哈根皇家歌剧院、柏林喜歌剧院和阿姆斯特丹国家歌剧院和英国国家歌剧院</a:t>
            </a:r>
            <a:endParaRPr lang="en-US" altLang="zh-CN" sz="700" b="0" dirty="0">
              <a:solidFill>
                <a:srgbClr val="000000"/>
              </a:solidFill>
              <a:effectLst/>
              <a:latin typeface="+mn-ea"/>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3402664" y="86916"/>
            <a:ext cx="3282066" cy="6524863"/>
          </a:xfrm>
          <a:prstGeom prst="rect">
            <a:avLst/>
          </a:prstGeom>
          <a:noFill/>
        </p:spPr>
        <p:txBody>
          <a:bodyPr wrap="square">
            <a:spAutoFit/>
          </a:bodyPr>
          <a:lstStyle/>
          <a:p>
            <a:pPr algn="ctr"/>
            <a:r>
              <a:rPr lang="en-GB" sz="700" b="0" i="0" cap="all" dirty="0">
                <a:solidFill>
                  <a:srgbClr val="000000"/>
                </a:solidFill>
                <a:effectLst/>
                <a:latin typeface="Neue Haas Grotesk W05"/>
              </a:rPr>
              <a:t>SCHLAMPEN MIT MORAL</a:t>
            </a:r>
          </a:p>
          <a:p>
            <a:pPr algn="ctr"/>
            <a:r>
              <a:rPr lang="zh-CN" altLang="en-US" sz="700" b="0" i="0" cap="all" dirty="0">
                <a:solidFill>
                  <a:srgbClr val="000000"/>
                </a:solidFill>
                <a:effectLst/>
                <a:latin typeface="Neue Haas Grotesk W05"/>
              </a:rPr>
              <a:t>有道德的母狗</a:t>
            </a:r>
          </a:p>
          <a:p>
            <a:pPr algn="ctr"/>
            <a:endParaRPr lang="en-GB" sz="700" cap="all" dirty="0">
              <a:solidFill>
                <a:srgbClr val="000000"/>
              </a:solidFill>
              <a:latin typeface="Neue Haas Grotesk W05"/>
            </a:endParaRPr>
          </a:p>
          <a:p>
            <a:r>
              <a:rPr lang="zh-CN" altLang="en-US" sz="700" b="0" i="0" dirty="0">
                <a:solidFill>
                  <a:srgbClr val="000000"/>
                </a:solidFill>
                <a:effectLst/>
                <a:latin typeface="Neue Haas Grotesk W05"/>
              </a:rPr>
              <a:t>从人的角度来看，我们大多数人对婚姻的看法是一个全新的创造。在其存在的大部分时间里，婚姻，至少在有产阶级中，更多地与确保王朝继承或巩固家庭财富有关，而不是与爱情、浪漫和社交等现代概念有关。即使在不太富裕的人中，婚姻也往往更多地是分担家务</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最理想的配偶是那些能够养家糊口、维护家庭、生养后代，而后代自己也能成为帮手的配偶。很少有人有幸能够将这些目标与对伴侣的吸引力甚至喜欢他们的伴侣调和起来。 </a:t>
            </a:r>
            <a:br>
              <a:rPr lang="zh-CN" altLang="en-US" sz="700" dirty="0"/>
            </a:br>
            <a:r>
              <a:rPr lang="zh-CN" altLang="en-US" sz="700" b="0" i="0" dirty="0">
                <a:solidFill>
                  <a:srgbClr val="000000"/>
                </a:solidFill>
                <a:effectLst/>
                <a:latin typeface="Neue Haas Grotesk W05"/>
              </a:rPr>
              <a:t>难怪我们中的许多人已经达到了看似神奇的一夫一妻制状态，最终会感到有点失落，并想知道为什么我们仍然与孤独和对他人和人际关系的渴望作斗争。我们中的一些人可能会花费数年的时间去追逐恋爱的感觉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这种美妙的状态发生在一段关系之初，但随着关系变得舒适和熟悉而不可避免地消失</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并想知道我们未能实现终身一夫一妻制是否意味着我们正在以某种方式损坏或错误</a:t>
            </a:r>
            <a:endParaRPr lang="en-GB" altLang="zh-CN" sz="700" b="0" i="0" cap="all" dirty="0">
              <a:solidFill>
                <a:srgbClr val="000000"/>
              </a:solidFill>
              <a:effectLst/>
              <a:latin typeface="Neue Haas Grotesk W05"/>
            </a:endParaRPr>
          </a:p>
          <a:p>
            <a:endParaRPr lang="en-GB" sz="700" cap="all" dirty="0">
              <a:solidFill>
                <a:srgbClr val="000000"/>
              </a:solidFill>
              <a:latin typeface="Neue Haas Grotesk W05"/>
            </a:endParaRPr>
          </a:p>
          <a:p>
            <a:r>
              <a:rPr lang="zh-CN" altLang="en-US" sz="700" b="0" i="0" cap="all" dirty="0">
                <a:solidFill>
                  <a:srgbClr val="000000"/>
                </a:solidFill>
                <a:effectLst/>
                <a:latin typeface="Neue Haas Grotesk W05"/>
              </a:rPr>
              <a:t>我们试图将最初持续十年或二十年的范例扩展到婚姻可以持续五十或六十年的生活。 </a:t>
            </a:r>
            <a:endParaRPr lang="en-GB" sz="700" cap="all" dirty="0">
              <a:solidFill>
                <a:srgbClr val="000000"/>
              </a:solidFill>
              <a:latin typeface="Neue Haas Grotesk W05"/>
            </a:endParaRPr>
          </a:p>
          <a:p>
            <a:endParaRPr lang="en-GB" sz="700" cap="all" dirty="0">
              <a:solidFill>
                <a:srgbClr val="000000"/>
              </a:solidFill>
              <a:latin typeface="Neue Haas Grotesk W05"/>
            </a:endParaRPr>
          </a:p>
          <a:p>
            <a:r>
              <a:rPr lang="zh-CN" altLang="en-US" sz="700" b="0" i="0" dirty="0">
                <a:solidFill>
                  <a:srgbClr val="000000"/>
                </a:solidFill>
                <a:effectLst/>
                <a:latin typeface="Neue Haas Grotesk W05"/>
              </a:rPr>
              <a:t>然而，我很高兴地说，在我多年来对人们建立关系的多种方式的思考和写作中，我看到很多人都拥有成功的性生活、浪漫生活和家庭生活，他们生活在文化的束缚之外规定的一夫一妻制。每种类型的联系，从独身无性恋到自由恋爱，都有其满意的追随者。在现代技术赋予我们的漫长生命中，许多人会经历多种类型的联系。 </a:t>
            </a:r>
            <a:endParaRPr lang="en-US" altLang="zh-CN" sz="700" b="0" i="0" dirty="0">
              <a:solidFill>
                <a:srgbClr val="000000"/>
              </a:solidFill>
              <a:effectLst/>
              <a:latin typeface="Neue Haas Grotesk W05"/>
            </a:endParaRPr>
          </a:p>
          <a:p>
            <a:pPr lvl="1"/>
            <a:r>
              <a:rPr lang="en-GB" sz="800" b="0" i="0" dirty="0" err="1">
                <a:solidFill>
                  <a:srgbClr val="000000"/>
                </a:solidFill>
                <a:effectLst/>
                <a:latin typeface="Neue Haas Grotesk W05"/>
              </a:rPr>
              <a:t>Außerdem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ist</a:t>
            </a:r>
            <a:r>
              <a:rPr lang="en-GB" sz="800" b="0" i="0" dirty="0">
                <a:solidFill>
                  <a:srgbClr val="000000"/>
                </a:solidFill>
                <a:effectLst/>
                <a:latin typeface="Neue Haas Grotesk W05"/>
              </a:rPr>
              <a:t> die Art und Weise, </a:t>
            </a:r>
            <a:r>
              <a:rPr lang="en-GB" sz="800" b="0" i="0" dirty="0" err="1">
                <a:solidFill>
                  <a:srgbClr val="000000"/>
                </a:solidFill>
                <a:effectLst/>
                <a:latin typeface="Neue Haas Grotesk W05"/>
              </a:rPr>
              <a:t>wie</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meisten</a:t>
            </a:r>
            <a:r>
              <a:rPr lang="en-GB" sz="800" b="0" i="0" dirty="0">
                <a:solidFill>
                  <a:srgbClr val="000000"/>
                </a:solidFill>
                <a:effectLst/>
                <a:latin typeface="Neue Haas Grotesk W05"/>
              </a:rPr>
              <a:t> von </a:t>
            </a:r>
            <a:r>
              <a:rPr lang="en-GB" sz="800" b="0" i="0" dirty="0" err="1">
                <a:solidFill>
                  <a:srgbClr val="000000"/>
                </a:solidFill>
                <a:effectLst/>
                <a:latin typeface="Neue Haas Grotesk W05"/>
              </a:rPr>
              <a:t>uns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über</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Ehe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denken</a:t>
            </a:r>
            <a:r>
              <a:rPr lang="en-GB" sz="800" b="0" i="0" dirty="0">
                <a:solidFill>
                  <a:srgbClr val="000000"/>
                </a:solidFill>
                <a:effectLst/>
                <a:latin typeface="Neue Haas Grotesk W05"/>
              </a:rPr>
              <a:t>, in </a:t>
            </a:r>
            <a:r>
              <a:rPr lang="en-GB" sz="800" b="0" i="0" dirty="0" err="1">
                <a:solidFill>
                  <a:srgbClr val="000000"/>
                </a:solidFill>
                <a:effectLst/>
                <a:latin typeface="Neue Haas Grotesk W05"/>
              </a:rPr>
              <a:t>menschlicher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Hinsicht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eine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brandneue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Schöpfung</a:t>
            </a:r>
            <a:r>
              <a:rPr lang="en-GB" sz="800" b="0" i="0" dirty="0">
                <a:solidFill>
                  <a:srgbClr val="000000"/>
                </a:solidFill>
                <a:effectLst/>
                <a:latin typeface="Neue Haas Grotesk W05"/>
              </a:rPr>
              <a:t>. In der </a:t>
            </a:r>
            <a:r>
              <a:rPr lang="en-GB" sz="800" b="0" i="0" dirty="0" err="1">
                <a:solidFill>
                  <a:srgbClr val="000000"/>
                </a:solidFill>
                <a:effectLst/>
                <a:latin typeface="Neue Haas Grotesk W05"/>
              </a:rPr>
              <a:t>überwiegenden</a:t>
            </a:r>
            <a:r>
              <a:rPr lang="en-GB" sz="800" b="0" i="0" dirty="0">
                <a:solidFill>
                  <a:srgbClr val="000000"/>
                </a:solidFill>
                <a:effectLst/>
                <a:latin typeface="Neue Haas Grotesk W05"/>
              </a:rPr>
              <a:t> Zeit </a:t>
            </a:r>
            <a:r>
              <a:rPr lang="en-GB" sz="800" b="0" i="0" dirty="0" err="1">
                <a:solidFill>
                  <a:srgbClr val="000000"/>
                </a:solidFill>
                <a:effectLst/>
                <a:latin typeface="Neue Haas Grotesk W05"/>
              </a:rPr>
              <a:t>ihres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Bestehens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hatte</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Ehe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zumindest</a:t>
            </a:r>
            <a:r>
              <a:rPr lang="en-GB" sz="800" b="0" i="0" dirty="0">
                <a:solidFill>
                  <a:srgbClr val="000000"/>
                </a:solidFill>
                <a:effectLst/>
                <a:latin typeface="Neue Haas Grotesk W05"/>
              </a:rPr>
              <a:t> in den </a:t>
            </a:r>
            <a:r>
              <a:rPr lang="en-GB" sz="800" b="0" i="0" dirty="0" err="1">
                <a:solidFill>
                  <a:srgbClr val="000000"/>
                </a:solidFill>
                <a:effectLst/>
                <a:latin typeface="Neue Haas Grotesk W05"/>
              </a:rPr>
              <a:t>besitzenden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Schichten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viel</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mehr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mit</a:t>
            </a:r>
            <a:r>
              <a:rPr lang="en-GB" sz="800" b="0" i="0" dirty="0">
                <a:solidFill>
                  <a:srgbClr val="000000"/>
                </a:solidFill>
                <a:effectLst/>
                <a:latin typeface="Neue Haas Grotesk W05"/>
              </a:rPr>
              <a:t> der </a:t>
            </a:r>
            <a:r>
              <a:rPr lang="en-GB" sz="800" b="0" i="0" dirty="0" err="1">
                <a:solidFill>
                  <a:srgbClr val="000000"/>
                </a:solidFill>
                <a:effectLst/>
                <a:latin typeface="Neue Haas Grotesk W05"/>
              </a:rPr>
              <a:t>Sicherung</a:t>
            </a:r>
            <a:r>
              <a:rPr lang="en-GB" sz="800" b="0" i="0" dirty="0">
                <a:solidFill>
                  <a:srgbClr val="000000"/>
                </a:solidFill>
                <a:effectLst/>
                <a:latin typeface="Neue Haas Grotesk W05"/>
              </a:rPr>
              <a:t> der </a:t>
            </a:r>
            <a:r>
              <a:rPr lang="en-GB" sz="800" b="0" i="0" dirty="0" err="1">
                <a:solidFill>
                  <a:srgbClr val="000000"/>
                </a:solidFill>
                <a:effectLst/>
                <a:latin typeface="Neue Haas Grotesk W05"/>
              </a:rPr>
              <a:t>dynastischen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Erbfolge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oder</a:t>
            </a:r>
            <a:r>
              <a:rPr lang="en-GB" sz="800" b="0" i="0" dirty="0">
                <a:solidFill>
                  <a:srgbClr val="000000"/>
                </a:solidFill>
                <a:effectLst/>
                <a:latin typeface="Neue Haas Grotesk W05"/>
              </a:rPr>
              <a:t> der </a:t>
            </a:r>
            <a:r>
              <a:rPr lang="en-GB" sz="800" b="0" i="0" dirty="0" err="1">
                <a:solidFill>
                  <a:srgbClr val="000000"/>
                </a:solidFill>
                <a:effectLst/>
                <a:latin typeface="Neue Haas Grotesk W05"/>
              </a:rPr>
              <a:t>Festigung</a:t>
            </a:r>
            <a:r>
              <a:rPr lang="en-GB" sz="800" b="0" i="0" dirty="0">
                <a:solidFill>
                  <a:srgbClr val="000000"/>
                </a:solidFill>
                <a:effectLst/>
                <a:latin typeface="Neue Haas Grotesk W05"/>
              </a:rPr>
              <a:t> des </a:t>
            </a:r>
            <a:r>
              <a:rPr lang="en-GB" sz="800" b="0" i="0" dirty="0" err="1">
                <a:solidFill>
                  <a:srgbClr val="000000"/>
                </a:solidFill>
                <a:effectLst/>
                <a:latin typeface="Neue Haas Grotesk W05"/>
              </a:rPr>
              <a:t>Familienvermögens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a:t>
            </a:r>
            <a:r>
              <a:rPr lang="en-GB" sz="800" b="0" i="0" dirty="0">
                <a:solidFill>
                  <a:srgbClr val="000000"/>
                </a:solidFill>
                <a:effectLst/>
                <a:latin typeface="Neue Haas Grotesk W05"/>
              </a:rPr>
              <a:t> tun </a:t>
            </a:r>
            <a:r>
              <a:rPr lang="en-GB" sz="800" b="0" i="0" dirty="0" err="1">
                <a:solidFill>
                  <a:srgbClr val="000000"/>
                </a:solidFill>
                <a:effectLst/>
                <a:latin typeface="Neue Haas Grotesk W05"/>
              </a:rPr>
              <a:t>als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mit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modernen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Konzepten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wie</a:t>
            </a:r>
            <a:r>
              <a:rPr lang="en-GB" sz="800" b="0" i="0" dirty="0">
                <a:solidFill>
                  <a:srgbClr val="000000"/>
                </a:solidFill>
                <a:effectLst/>
                <a:latin typeface="Neue Haas Grotesk W05"/>
              </a:rPr>
              <a:t> Liebe, </a:t>
            </a:r>
            <a:r>
              <a:rPr lang="en-GB" sz="800" b="0" i="0" dirty="0" err="1">
                <a:solidFill>
                  <a:srgbClr val="000000"/>
                </a:solidFill>
                <a:effectLst/>
                <a:latin typeface="Neue Haas Grotesk W05"/>
              </a:rPr>
              <a:t>Romantik</a:t>
            </a:r>
            <a:r>
              <a:rPr lang="en-GB" sz="800" b="0" i="0" dirty="0">
                <a:solidFill>
                  <a:srgbClr val="000000"/>
                </a:solidFill>
                <a:effectLst/>
                <a:latin typeface="Neue Haas Grotesk W05"/>
              </a:rPr>
              <a:t> und </a:t>
            </a:r>
            <a:r>
              <a:rPr lang="en-GB" sz="800" b="0" i="0" dirty="0" err="1">
                <a:solidFill>
                  <a:srgbClr val="000000"/>
                </a:solidFill>
                <a:effectLst/>
                <a:latin typeface="Neue Haas Grotesk W05"/>
              </a:rPr>
              <a:t>Geselligkeit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Selbst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bei</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weniger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wohlhabenden</a:t>
            </a:r>
            <a:r>
              <a:rPr lang="en-GB" sz="800" b="0" i="0" dirty="0">
                <a:solidFill>
                  <a:srgbClr val="000000"/>
                </a:solidFill>
                <a:effectLst/>
                <a:latin typeface="Neue Haas Grotesk W05"/>
              </a:rPr>
              <a:t> Menschen </a:t>
            </a:r>
            <a:r>
              <a:rPr lang="en-GB" sz="800" b="0" i="0" dirty="0" err="1">
                <a:solidFill>
                  <a:srgbClr val="000000"/>
                </a:solidFill>
                <a:effectLst/>
                <a:latin typeface="Neue Haas Grotesk W05"/>
              </a:rPr>
              <a:t>diente</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Ehe</a:t>
            </a:r>
            <a:r>
              <a:rPr lang="en-GB" sz="800" b="0" i="0" dirty="0">
                <a:solidFill>
                  <a:srgbClr val="000000"/>
                </a:solidFill>
                <a:effectLst/>
                <a:latin typeface="Neue Haas Grotesk W05"/>
              </a:rPr>
              <a:t> in der Regel </a:t>
            </a:r>
            <a:r>
              <a:rPr lang="en-GB" sz="800" b="0" i="0" dirty="0" err="1">
                <a:solidFill>
                  <a:srgbClr val="000000"/>
                </a:solidFill>
                <a:effectLst/>
                <a:latin typeface="Neue Haas Grotesk W05"/>
              </a:rPr>
              <a:t>eher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dazu</a:t>
            </a:r>
            <a:r>
              <a:rPr lang="en-GB" sz="800" b="0" i="0" dirty="0">
                <a:solidFill>
                  <a:srgbClr val="000000"/>
                </a:solidFill>
                <a:effectLst/>
                <a:latin typeface="Neue Haas Grotesk W05"/>
              </a:rPr>
              <a:t>, die Arbeit </a:t>
            </a:r>
            <a:r>
              <a:rPr lang="en-GB" sz="800" b="0" i="0" dirty="0" err="1">
                <a:solidFill>
                  <a:srgbClr val="000000"/>
                </a:solidFill>
                <a:effectLst/>
                <a:latin typeface="Neue Haas Grotesk W05"/>
              </a:rPr>
              <a:t>im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Haushalt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teilen</a:t>
            </a:r>
            <a:r>
              <a:rPr lang="en-GB" sz="800" b="0" i="0" dirty="0">
                <a:solidFill>
                  <a:srgbClr val="000000"/>
                </a:solidFill>
                <a:effectLst/>
                <a:latin typeface="Neue Haas Grotesk W05"/>
              </a:rPr>
              <a:t> – </a:t>
            </a:r>
            <a:r>
              <a:rPr lang="en-GB" sz="800" b="0" i="0" dirty="0" err="1">
                <a:solidFill>
                  <a:srgbClr val="000000"/>
                </a:solidFill>
                <a:effectLst/>
                <a:latin typeface="Neue Haas Grotesk W05"/>
              </a:rPr>
              <a:t>begehrteste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Ehepartner:innen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sind</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diejenigen</a:t>
            </a:r>
            <a:r>
              <a:rPr lang="en-GB" sz="800" b="0" i="0" dirty="0">
                <a:solidFill>
                  <a:srgbClr val="000000"/>
                </a:solidFill>
                <a:effectLst/>
                <a:latin typeface="Neue Haas Grotesk W05"/>
              </a:rPr>
              <a:t>, die die </a:t>
            </a:r>
            <a:r>
              <a:rPr lang="en-GB" sz="800" b="0" i="0" dirty="0" err="1">
                <a:solidFill>
                  <a:srgbClr val="000000"/>
                </a:solidFill>
                <a:effectLst/>
                <a:latin typeface="Neue Haas Grotesk W05"/>
              </a:rPr>
              <a:t>Familie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ernähren</a:t>
            </a:r>
            <a:r>
              <a:rPr lang="en-GB" sz="800" b="0" i="0" dirty="0">
                <a:solidFill>
                  <a:srgbClr val="000000"/>
                </a:solidFill>
                <a:effectLst/>
                <a:latin typeface="Neue Haas Grotesk W05"/>
              </a:rPr>
              <a:t>, das Haus </a:t>
            </a:r>
            <a:r>
              <a:rPr lang="en-GB" sz="800" b="0" i="0" dirty="0" err="1">
                <a:solidFill>
                  <a:srgbClr val="000000"/>
                </a:solidFill>
                <a:effectLst/>
                <a:latin typeface="Neue Haas Grotesk W05"/>
              </a:rPr>
              <a:t>instand</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halten</a:t>
            </a:r>
            <a:r>
              <a:rPr lang="en-GB" sz="800" b="0" i="0" dirty="0">
                <a:solidFill>
                  <a:srgbClr val="000000"/>
                </a:solidFill>
                <a:effectLst/>
                <a:latin typeface="Neue Haas Grotesk W05"/>
              </a:rPr>
              <a:t> und </a:t>
            </a:r>
            <a:r>
              <a:rPr lang="en-GB" sz="800" b="0" i="0" dirty="0" err="1">
                <a:solidFill>
                  <a:srgbClr val="000000"/>
                </a:solidFill>
                <a:effectLst/>
                <a:latin typeface="Neue Haas Grotesk W05"/>
              </a:rPr>
              <a:t>Nachkommen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zeugen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können</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später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selbst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Helfer:innen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werden</a:t>
            </a:r>
            <a:r>
              <a:rPr lang="en-GB" sz="800" b="0" i="0" dirty="0">
                <a:solidFill>
                  <a:srgbClr val="000000"/>
                </a:solidFill>
                <a:effectLst/>
                <a:latin typeface="Neue Haas Grotesk W05"/>
              </a:rPr>
              <a:t>. Nur </a:t>
            </a:r>
            <a:r>
              <a:rPr lang="en-GB" sz="800" b="0" i="0" dirty="0" err="1">
                <a:solidFill>
                  <a:srgbClr val="000000"/>
                </a:solidFill>
                <a:effectLst/>
                <a:latin typeface="Neue Haas Grotesk W05"/>
              </a:rPr>
              <a:t>wenige</a:t>
            </a:r>
            <a:r>
              <a:rPr lang="en-GB" sz="800" b="0" i="0" dirty="0">
                <a:solidFill>
                  <a:srgbClr val="000000"/>
                </a:solidFill>
                <a:effectLst/>
                <a:latin typeface="Neue Haas Grotesk W05"/>
              </a:rPr>
              <a:t> Menschen </a:t>
            </a:r>
            <a:r>
              <a:rPr lang="en-GB" sz="800" b="0" i="0" dirty="0" err="1">
                <a:solidFill>
                  <a:srgbClr val="000000"/>
                </a:solidFill>
                <a:effectLst/>
                <a:latin typeface="Neue Haas Grotesk W05"/>
              </a:rPr>
              <a:t>hatten</a:t>
            </a:r>
            <a:r>
              <a:rPr lang="en-GB" sz="800" b="0" i="0" dirty="0">
                <a:solidFill>
                  <a:srgbClr val="000000"/>
                </a:solidFill>
                <a:effectLst/>
                <a:latin typeface="Neue Haas Grotesk W05"/>
              </a:rPr>
              <a:t> das </a:t>
            </a:r>
            <a:r>
              <a:rPr lang="en-GB" sz="800" b="0" i="0" dirty="0" err="1">
                <a:solidFill>
                  <a:srgbClr val="000000"/>
                </a:solidFill>
                <a:effectLst/>
                <a:latin typeface="Neue Haas Grotesk W05"/>
              </a:rPr>
              <a:t>Glück</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dass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sich</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diese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Ziele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mit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dem</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Gefühl</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zum:zur</a:t>
            </a:r>
            <a:r>
              <a:rPr lang="en-GB" sz="800" b="0" i="0" dirty="0">
                <a:solidFill>
                  <a:srgbClr val="000000"/>
                </a:solidFill>
                <a:effectLst/>
                <a:latin typeface="Neue Haas Grotesk W05"/>
              </a:rPr>
              <a:t> Partner </a:t>
            </a:r>
            <a:r>
              <a:rPr lang="en-GB" sz="800" b="0" i="0" dirty="0" err="1">
                <a:solidFill>
                  <a:srgbClr val="000000"/>
                </a:solidFill>
                <a:effectLst/>
                <a:latin typeface="Neue Haas Grotesk W05"/>
              </a:rPr>
              <a:t>hingezogen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a:t>
            </a:r>
            <a:r>
              <a:rPr lang="en-GB" sz="800" b="0" i="0" dirty="0">
                <a:solidFill>
                  <a:srgbClr val="000000"/>
                </a:solidFill>
                <a:effectLst/>
                <a:latin typeface="Neue Haas Grotesk W05"/>
              </a:rPr>
              <a:t> sein </a:t>
            </a:r>
            <a:r>
              <a:rPr lang="en-GB" sz="800" b="0" i="0" dirty="0" err="1">
                <a:solidFill>
                  <a:srgbClr val="000000"/>
                </a:solidFill>
                <a:effectLst/>
                <a:latin typeface="Neue Haas Grotesk W05"/>
              </a:rPr>
              <a:t>oder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ihn:sie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sogar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zu</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mögen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vereinbaren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ließen</a:t>
            </a:r>
            <a:r>
              <a:rPr lang="en-GB" sz="800" b="0" i="0" dirty="0">
                <a:solidFill>
                  <a:srgbClr val="000000"/>
                </a:solidFill>
                <a:effectLst/>
                <a:latin typeface="Neue Haas Grotesk W05"/>
              </a:rPr>
              <a:t>. Erst </a:t>
            </a:r>
            <a:r>
              <a:rPr lang="en-GB" sz="800" b="0" i="0" dirty="0" err="1">
                <a:solidFill>
                  <a:srgbClr val="000000"/>
                </a:solidFill>
                <a:effectLst/>
                <a:latin typeface="Neue Haas Grotesk W05"/>
              </a:rPr>
              <a:t>seit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ein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oder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zwei</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Jahrhunderten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erwarten</a:t>
            </a:r>
            <a:r>
              <a:rPr lang="en-GB" sz="800" b="0" i="0" dirty="0">
                <a:solidFill>
                  <a:srgbClr val="000000"/>
                </a:solidFill>
                <a:effectLst/>
                <a:latin typeface="Neue Haas Grotesk W05"/>
              </a:rPr>
              <a:t> die Menschen von </a:t>
            </a:r>
            <a:r>
              <a:rPr lang="en-GB" sz="800" b="0" i="0" dirty="0" err="1">
                <a:solidFill>
                  <a:srgbClr val="000000"/>
                </a:solidFill>
                <a:effectLst/>
                <a:latin typeface="Neue Haas Grotesk W05"/>
              </a:rPr>
              <a:t>ihren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Beziehungen</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dass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diese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vage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aber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überaus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wichtige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Qualität</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bieten</a:t>
            </a:r>
            <a:r>
              <a:rPr lang="en-GB" sz="800" b="0" i="0" dirty="0">
                <a:solidFill>
                  <a:srgbClr val="000000"/>
                </a:solidFill>
                <a:effectLst/>
                <a:latin typeface="Neue Haas Grotesk W05"/>
              </a:rPr>
              <a:t>, die </a:t>
            </a:r>
            <a:r>
              <a:rPr lang="en-GB" sz="800" b="0" i="0" dirty="0" err="1">
                <a:solidFill>
                  <a:srgbClr val="000000"/>
                </a:solidFill>
                <a:effectLst/>
                <a:latin typeface="Neue Haas Grotesk W05"/>
              </a:rPr>
              <a:t>wir</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als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romantische</a:t>
            </a:r>
            <a:r>
              <a:rPr lang="en-GB" sz="800" b="0" i="0" dirty="0">
                <a:solidFill>
                  <a:srgbClr val="000000"/>
                </a:solidFill>
                <a:effectLst/>
                <a:latin typeface="Neue Haas Grotesk W05"/>
              </a:rPr>
              <a:t> Liebe </a:t>
            </a:r>
            <a:r>
              <a:rPr lang="en-GB" sz="800" b="0" i="0" dirty="0" err="1">
                <a:solidFill>
                  <a:srgbClr val="000000"/>
                </a:solidFill>
                <a:effectLst/>
                <a:latin typeface="Neue Haas Grotesk W05"/>
              </a:rPr>
              <a:t>bezeichnen</a:t>
            </a:r>
            <a:r>
              <a:rPr lang="en-GB" sz="800" b="0" i="0" dirty="0">
                <a:solidFill>
                  <a:srgbClr val="000000"/>
                </a:solidFill>
                <a:effectLst/>
                <a:latin typeface="Neue Haas Grotesk W05"/>
              </a:rPr>
              <a:t>, und </a:t>
            </a:r>
            <a:r>
              <a:rPr lang="en-GB" sz="800" b="0" i="0" dirty="0" err="1">
                <a:solidFill>
                  <a:srgbClr val="000000"/>
                </a:solidFill>
                <a:effectLst/>
                <a:latin typeface="Neue Haas Grotesk W05"/>
              </a:rPr>
              <a:t>dass</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sie</a:t>
            </a:r>
            <a:r>
              <a:rPr lang="en-GB" sz="800" b="0" i="0" dirty="0">
                <a:solidFill>
                  <a:srgbClr val="000000"/>
                </a:solidFill>
                <a:effectLst/>
                <a:latin typeface="Neue Haas Grotesk W05"/>
              </a:rPr>
              <a:t> </a:t>
            </a:r>
            <a:r>
              <a:rPr lang="en-GB" sz="800" b="0" i="0" dirty="0" err="1">
                <a:solidFill>
                  <a:srgbClr val="000000"/>
                </a:solidFill>
                <a:effectLst/>
                <a:latin typeface="Neue Haas Grotesk W05"/>
              </a:rPr>
              <a:t>ein</a:t>
            </a:r>
            <a:r>
              <a:rPr lang="en-GB" sz="800" b="0" i="0" dirty="0">
                <a:solidFill>
                  <a:srgbClr val="000000"/>
                </a:solidFill>
                <a:effectLst/>
                <a:latin typeface="Neue Haas Grotesk W05"/>
              </a:rPr>
              <a:t> Leben lang </a:t>
            </a:r>
            <a:r>
              <a:rPr lang="en-GB" sz="800" b="0" i="0" dirty="0" err="1">
                <a:solidFill>
                  <a:srgbClr val="000000"/>
                </a:solidFill>
                <a:effectLst/>
                <a:latin typeface="Neue Haas Grotesk W05"/>
              </a:rPr>
              <a:t>halten</a:t>
            </a:r>
            <a:r>
              <a:rPr lang="en-GB" sz="800" b="0" i="0" dirty="0">
                <a:solidFill>
                  <a:srgbClr val="000000"/>
                </a:solidFill>
                <a:effectLst/>
                <a:latin typeface="Neue Haas Grotesk W05"/>
              </a:rPr>
              <a:t>. </a:t>
            </a:r>
            <a:endParaRPr lang="en-US" altLang="zh-CN" sz="800" dirty="0">
              <a:solidFill>
                <a:srgbClr val="000000"/>
              </a:solidFill>
              <a:latin typeface="Neue Haas Grotesk W05"/>
            </a:endParaRPr>
          </a:p>
          <a:p>
            <a:br>
              <a:rPr lang="zh-CN" altLang="en-US" sz="700" dirty="0"/>
            </a:br>
            <a:r>
              <a:rPr lang="zh-CN" altLang="en-US" sz="700" b="0" i="0" dirty="0">
                <a:solidFill>
                  <a:srgbClr val="000000"/>
                </a:solidFill>
                <a:effectLst/>
                <a:latin typeface="Neue Haas Grotesk W05"/>
              </a:rPr>
              <a:t>通过研究其中一些可能性，我们可以开始解开宗教和政府强加的规范，并找到满足我们需求的关系形式，并使我们能够以人们可以联系的各种方式彼此见面。</a:t>
            </a:r>
            <a:br>
              <a:rPr lang="zh-CN" altLang="en-US" sz="700" dirty="0"/>
            </a:br>
            <a:r>
              <a:rPr lang="zh-CN" altLang="en-US" sz="700" b="0" i="0" dirty="0">
                <a:solidFill>
                  <a:srgbClr val="000000"/>
                </a:solidFill>
                <a:effectLst/>
                <a:latin typeface="Neue Haas Grotesk W05"/>
              </a:rPr>
              <a:t>踏上这段旅程的一个好起点是问人们为什么要建立关系。</a:t>
            </a:r>
            <a:endParaRPr lang="en-US" altLang="zh-CN" sz="700" b="0" i="0" dirty="0">
              <a:solidFill>
                <a:srgbClr val="000000"/>
              </a:solidFill>
              <a:effectLst/>
              <a:latin typeface="Neue Haas Grotesk W05"/>
            </a:endParaRPr>
          </a:p>
          <a:p>
            <a:endParaRPr lang="en-US" sz="700" cap="all" dirty="0">
              <a:solidFill>
                <a:srgbClr val="000000"/>
              </a:solidFill>
              <a:latin typeface="Neue Haas Grotesk W05"/>
            </a:endParaRPr>
          </a:p>
          <a:p>
            <a:r>
              <a:rPr lang="zh-CN" altLang="en-US" sz="700" b="0" i="0" dirty="0">
                <a:solidFill>
                  <a:srgbClr val="000000"/>
                </a:solidFill>
                <a:effectLst/>
                <a:latin typeface="Neue Haas Grotesk W05"/>
              </a:rPr>
              <a:t>如果你问一百个人这个问题，你可能会得到至少一百个答案。常见的答案包括：分享财务、性、生育和抚养孩子、有陪伴、分担家务、感到安全和有保障、体验浪漫的激情、生病或遇到麻烦时互相照顾、实现共同目标、教会和国家夫妇和数十人的认可。 </a:t>
            </a:r>
            <a:br>
              <a:rPr lang="zh-CN" altLang="en-US" sz="700" dirty="0"/>
            </a:br>
            <a:r>
              <a:rPr lang="zh-CN" altLang="en-US" sz="700" b="0" i="0" dirty="0">
                <a:solidFill>
                  <a:srgbClr val="000000"/>
                </a:solidFill>
                <a:effectLst/>
                <a:latin typeface="Neue Haas Grotesk W05"/>
              </a:rPr>
              <a:t>在我们一生的大部分时间里，我们都试图将所有这些功能赋予所谓的“核心家庭”</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父亲、母亲和孩子在一个屋檐下，很少或根本没有外部朋友或亲戚的帮助。我们都看到了结果。双职工夫妇正承受着经营家庭、抚养孩子和赚足够的钱来维持整个企业运转的负担。孩子们在成长过程中，很少或根本没有成年人可以做成年人应该做的所有事情：监督家庭作业和玩耍、教授价值观和技能、容易擦伤膝盖和伤害感情。</a:t>
            </a:r>
            <a:endParaRPr lang="en-GB" sz="700" cap="all" dirty="0">
              <a:solidFill>
                <a:srgbClr val="000000"/>
              </a:solidFill>
              <a:latin typeface="Neue Haas Grotesk W05"/>
            </a:endParaRPr>
          </a:p>
        </p:txBody>
      </p:sp>
      <p:sp>
        <p:nvSpPr>
          <p:cNvPr id="8" name="TextBox 7">
            <a:extLst>
              <a:ext uri="{FF2B5EF4-FFF2-40B4-BE49-F238E27FC236}">
                <a16:creationId xmlns:a16="http://schemas.microsoft.com/office/drawing/2014/main" id="{835BDBEF-9B99-B635-14FE-743AD22A4F3D}"/>
              </a:ext>
            </a:extLst>
          </p:cNvPr>
          <p:cNvSpPr txBox="1"/>
          <p:nvPr/>
        </p:nvSpPr>
        <p:spPr>
          <a:xfrm>
            <a:off x="6684730" y="96346"/>
            <a:ext cx="3069697" cy="5370701"/>
          </a:xfrm>
          <a:prstGeom prst="rect">
            <a:avLst/>
          </a:prstGeom>
          <a:noFill/>
        </p:spPr>
        <p:txBody>
          <a:bodyPr wrap="square">
            <a:spAutoFit/>
          </a:bodyPr>
          <a:lstStyle/>
          <a:p>
            <a:pPr algn="l"/>
            <a:r>
              <a:rPr lang="zh-CN" altLang="en-US" sz="700" b="1" i="0" cap="all" dirty="0">
                <a:solidFill>
                  <a:srgbClr val="000000"/>
                </a:solidFill>
                <a:effectLst/>
                <a:latin typeface="Neue Haas Grotesk W05"/>
              </a:rPr>
              <a:t>共同的经济、性、生育和抚养孩子、有陪伴、分担家务、感到安全、体验浪漫的激情、生病或遇到困难时互相照顾、实现共同的目标</a:t>
            </a:r>
            <a:endParaRPr lang="en-US" altLang="zh-CN" sz="700" b="1" cap="all" dirty="0">
              <a:solidFill>
                <a:srgbClr val="000000"/>
              </a:solidFill>
              <a:latin typeface="Neue Haas Grotesk W05"/>
            </a:endParaRPr>
          </a:p>
          <a:p>
            <a:pPr algn="l"/>
            <a:r>
              <a:rPr lang="en-GB" sz="700" b="1" i="0" cap="all" dirty="0">
                <a:solidFill>
                  <a:srgbClr val="000000"/>
                </a:solidFill>
                <a:effectLst/>
                <a:latin typeface="Neue Haas Grotesk W05"/>
              </a:rPr>
              <a:t>GEMEINSAME FINANZEN, SEX, KINDER GEBÄREN UND AUFZIEHEN, GESELLSCHAFT HABEN, SICH DIE ARBEIT IM HAUSHALT TEILEN, SICH SICHER UND GEBORGEN FÜHLEN, DEN RAUSCH DER ROMANTIK ERLEBEN, SICH BEI KRANKHEIT ODER PROBLEMEN UMEINANDER KÜMMERN, GEMEINSAME ZIELE ERREICHEN</a:t>
            </a:r>
          </a:p>
          <a:p>
            <a:br>
              <a:rPr lang="en-GB" sz="700" dirty="0"/>
            </a:br>
            <a:r>
              <a:rPr lang="zh-CN" altLang="en-US" sz="700" b="0" i="0" dirty="0">
                <a:solidFill>
                  <a:srgbClr val="000000"/>
                </a:solidFill>
                <a:effectLst/>
                <a:latin typeface="Neue Haas Grotesk W05"/>
              </a:rPr>
              <a:t>虽然参与一夫一妻制之外的活动的每个人或团体都面临着自己的一系列障碍，但即使是一夫一妻制的人也可以从了解我们如何处理一些最常见的障碍中受益。妒忌。当然，大多数人想象的道德非一夫一妻制的第一个障碍是嫉妒。如果认为选择非一夫一妻制会神奇地消除嫉妒，那就太天真了：任何走上这些人迹罕至的道路的人都可以描述嫉妒意料之外的时刻，有一种令人心碎的感觉，逻辑和理性瞬间短路。 。当然，一夫一妻制并不是嫉妒的解药，就像任何辅导员或脱口秀主持人一样：中可以确认。任何养育过两个孩子甚至养过两只狗的人都可以证明嫉妒是生活的一部分；嫉妒是生活的一部分。你无法用魔杖将它们魔法消失。所以你得想办法解决它。我相信，在处理嫉妒方面，主张某种形式的非一夫一妻制的人比一夫一妻制或潜在的一夫一妻制更有优势。我们知道我们时不时会嫉妒，如果我们想要在这段经历中保持我们的关系和自我完好无损，我们需要考虑当它发生时</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而不是如果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发生时我们将如何处理它。嫉妒是生活的一部分；你无法用魔杖将它们魔法消失。因此，您需要找到应对方法。我相信，在处理嫉妒方面，主张某种形式的非一夫一妻制的人比一夫一妻制或潜在的一夫一妻制更有优势。我们知道我们时不时会嫉妒，如果我们想要在这段经历中保持我们的关系和自我完好无损，我们需要考虑当它发生时</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而不是如果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发生时我们将如何处理它。嫉妒是生活的一部分；你无法用魔杖将它们魔法消失。因此，您需要找到应对方法。我相信，在处理嫉妒方面，主张某种形式的非一夫一妻制的人比一夫一妻制或潜在的一夫一妻制更有优势。我们知道我们时不时会嫉妒，如果我们想要在这段经历中保持我们的关系和自我完好无损，我们需要考虑当它发生时</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而不是如果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发生时我们将如何处理它。当谈到处理嫉妒时。我们知道我们时不时会嫉妒，如果我们想要在这段经历中保持我们的关系和自我完好无损，我们需要考虑当它发生时</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而不是如果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发生时我们将如何处理它。当谈到处理嫉妒时。我们知道我们时不时会嫉妒，如果我们想要在这段经历中保持我们的关系和自我完好无损，我们需要考虑当它发生时</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而不是如果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发生时我们将如何处理它。</a:t>
            </a:r>
            <a:br>
              <a:rPr lang="zh-CN" altLang="en-US" sz="700" dirty="0"/>
            </a:br>
            <a:r>
              <a:rPr lang="zh-CN" altLang="en-US" sz="700" b="0" i="0" dirty="0">
                <a:solidFill>
                  <a:srgbClr val="000000"/>
                </a:solidFill>
                <a:effectLst/>
                <a:latin typeface="Neue Haas Grotesk W05"/>
              </a:rPr>
              <a:t>我们认识到嫉妒是一种困难的情绪，就像其他困难的情绪</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愤怒、悲伤、悲伤、沮丧一样，从而学会了处理嫉妒。作为成年人，我们期望在一生中都会面对这样的感觉，我们也期望找到方法在不做出反应的情况下度过它们</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在困难的感觉的浪潮中冲浪，直到它们像其他人一样最终退潮。 </a:t>
            </a:r>
            <a:br>
              <a:rPr lang="zh-CN" altLang="en-US" sz="700" dirty="0"/>
            </a:br>
            <a:r>
              <a:rPr lang="zh-CN" altLang="en-US" sz="700" b="0" i="0" dirty="0">
                <a:solidFill>
                  <a:srgbClr val="000000"/>
                </a:solidFill>
                <a:effectLst/>
                <a:latin typeface="Neue Haas Grotesk W05"/>
              </a:rPr>
              <a:t>在一夫一妻制文化中，摆脱嫉妒的方法是要求对方停止做那些引起不良感觉的事情。非一夫一妻制的人有一个优势，那就是我们都决心寻找其他方法来解决这些感受：我们已经决定尽力不要求我们的伴侣改变他们的行为，以便我们感觉更好，所以我们应该学会承受嫉妒攻击的痛苦。试图通过要求我们的伴侣改变来解决嫉妒的问题是，它并没有教会我们任何可能帮助我们应对下一次嫉妒攻击的东西。（此外，这并不总是有效：引发最初嫉妒攻击的不安全感</a:t>
            </a:r>
            <a:endParaRPr lang="en-US" altLang="zh-CN" sz="700" b="0" i="0" dirty="0">
              <a:solidFill>
                <a:srgbClr val="000000"/>
              </a:solidFill>
              <a:effectLst/>
              <a:latin typeface="Neue Haas Grotesk W05"/>
            </a:endParaRPr>
          </a:p>
          <a:p>
            <a:endParaRPr lang="en-US" altLang="zh-CN" sz="700" cap="all" dirty="0">
              <a:solidFill>
                <a:srgbClr val="000000"/>
              </a:solidFill>
              <a:latin typeface="Neue Haas Grotesk W05"/>
            </a:endParaRPr>
          </a:p>
          <a:p>
            <a:endParaRPr lang="en-US" altLang="zh-CN" sz="700" cap="all" dirty="0">
              <a:solidFill>
                <a:srgbClr val="000000"/>
              </a:solidFill>
              <a:latin typeface="Neue Haas Grotesk W05"/>
            </a:endParaRPr>
          </a:p>
        </p:txBody>
      </p:sp>
    </p:spTree>
    <p:extLst>
      <p:ext uri="{BB962C8B-B14F-4D97-AF65-F5344CB8AC3E}">
        <p14:creationId xmlns:p14="http://schemas.microsoft.com/office/powerpoint/2010/main" val="2626402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78188" y="96346"/>
            <a:ext cx="3622486" cy="6771084"/>
          </a:xfrm>
          <a:prstGeom prst="rect">
            <a:avLst/>
          </a:prstGeom>
          <a:noFill/>
        </p:spPr>
        <p:txBody>
          <a:bodyPr wrap="square">
            <a:spAutoFit/>
          </a:bodyPr>
          <a:lstStyle/>
          <a:p>
            <a:pPr algn="l"/>
            <a:r>
              <a:rPr lang="zh-CN" altLang="en-US" sz="700" b="0" i="0" dirty="0">
                <a:solidFill>
                  <a:srgbClr val="000000"/>
                </a:solidFill>
                <a:effectLst/>
                <a:latin typeface="Neue Haas Grotesk W05"/>
              </a:rPr>
              <a:t>唐</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阿方索与年轻士兵费兰多和吉列尔莫打赌，引发了一系列诱惑和欺骗、角色扮演和幻想的无情链条。阿方索以测试士兵恋人的忠诚度为借口，创建了一种欲望实验室。就像充满血清素的实验室老鼠一样，他带领四位年轻恋人穿过一个充满狂喜、幸福、欲望、内疚、困惑和背叛的令人眼花缭乱的迷宫。事实证明，费奥尔迪利吉和多拉贝拉姐妹是非常愿意的臣民，是这项事业的热心拥护者。阿方索注视着他们的每一步，就像一位痴迷的科学家或一位温柔的导演，从他的团队中引出成就，操纵他们，将他们进一步推向极限。因为归根结底，阿方索的实验是一次失控的尝试，旨在感受真实的东西，一次绝望的尝试，寻找继续生活的理由。阿方索是一个精疲力尽的浪荡子，一个莫迪诗人，一个处于虚无之中的虚无主义者 凝视，天生的偷窥狂。不难想象他是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唐璜</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中害羞的哥哥，躲在壁橱里</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就像</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蓝丝绒</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中的凯尔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麦克拉克伦一样</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监视他哥哥的色情冒险。阿方索是戏剧角色中的一员</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通常是破碎的男人、被抛弃的恋人</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他们操纵现实来满足自己的欲望，并在舞台上担任正在展开的喜剧的替补导演。 阿方索的直系祖先无疑是皮埃尔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卡莱特</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德</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马里沃的戏剧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争吵</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中的王子，该剧把他的情人赫米安带到一座僻静的城堡，解决有关不忠性质的争端</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无论是来自男人还是来自女人。王子和赫敏在看不见的情况下目睹了两个女孩和两个男孩在彼此完全隔离、与世界隔绝的情况下长大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为了“恢复伊甸园”</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第一次相遇，情感暴力预示着年轻恋人的性爱动荡在</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女人心</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 窥视者类型的其他变体，阿方索所属的旁观者， 是： 威廉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莎士比亚的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仲夏夜之梦</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中的奥布朗，他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关于他的 助理帕克 </a:t>
            </a:r>
            <a:r>
              <a:rPr lang="en-US" altLang="zh-CN" sz="700" b="0" i="0" dirty="0">
                <a:solidFill>
                  <a:srgbClr val="000000"/>
                </a:solidFill>
                <a:effectLst/>
                <a:latin typeface="Neue Haas Grotesk W05"/>
              </a:rPr>
              <a:t>- </a:t>
            </a:r>
            <a:r>
              <a:rPr lang="zh-CN" altLang="en-US" sz="700" b="0" i="0" dirty="0">
                <a:solidFill>
                  <a:srgbClr val="000000"/>
                </a:solidFill>
                <a:effectLst/>
                <a:latin typeface="Neue Haas Grotesk W05"/>
              </a:rPr>
              <a:t>给迷失在树林里的四位年轻恋人下药 并扭转他们的欲望； </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一报还一报</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中的“黑暗角落的公爵”文森蒂奥，在暗处观察并幕后操纵；普洛斯彼罗在他的神奇岛屿上；萨拉</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凯恩的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净化</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中的修补匠，他的残酷实验突破了“爱我”浪漫理想的极限。 “或者杀了我”。在这些偷窥实验的最后，是皮尔</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保罗</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帕索里尼的</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所多玛</a:t>
            </a:r>
            <a:r>
              <a:rPr lang="en-US" altLang="zh-CN" sz="700" b="0" i="0" dirty="0">
                <a:solidFill>
                  <a:srgbClr val="000000"/>
                </a:solidFill>
                <a:effectLst/>
                <a:latin typeface="Neue Haas Grotesk W05"/>
              </a:rPr>
              <a:t>120</a:t>
            </a:r>
            <a:r>
              <a:rPr lang="zh-CN" altLang="en-US" sz="700" b="0" i="0" dirty="0">
                <a:solidFill>
                  <a:srgbClr val="000000"/>
                </a:solidFill>
                <a:effectLst/>
                <a:latin typeface="Neue Haas Grotesk W05"/>
              </a:rPr>
              <a:t>天</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中的虐待狂，他们在年轻的、被监禁的、可牺牲的身体上实现了他们的残酷幻想。在所有这些案例中，一个年长、受损、理智的男性角色</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他自己的爱能力受到阻碍和沮丧</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利用了年轻恋人的脆弱性，他们自己对性痴迷超负荷，都是爱情成瘾者。 阿方索痛苦游戏中的代理代理人是女仆德斯皮娜。她是普洛斯彼罗的爱丽儿，奥布朗的帕克。变色龙、瞬息万变的艺术家、卓越的哑剧演员。对于饱受折磨的导演来说，她是一个名副其实的火腿演员，是一只忍不住过分的“坡道猪”。最终，这对奇怪的夫妇</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。冷酷的哲学实验者和奢侈的女服务员</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歌剧真正的热情爱好者，他们利用两对可悲的夫妇和他们荒唐的色情混乱作为与自己的创伤性纽带达成妥协的工具”。但是，年轻恋人四重奏绝不只是一个感激的道具在老年恋人的性游戏中，他们自己经历了欲望之火并获得了重生，摆脱了传统浪漫主义的幻想和虚假陷阱，他们站在新的一天的光芒下，彼此疏远，也疏远了自己。 阿方索给她的临别礼物</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以及莫扎特和达庞特给我们的挑战</a:t>
            </a:r>
            <a:r>
              <a:rPr lang="en-US" altLang="zh-CN" sz="700" b="0" i="0" dirty="0">
                <a:solidFill>
                  <a:srgbClr val="000000"/>
                </a:solidFill>
                <a:effectLst/>
                <a:latin typeface="Neue Haas Grotesk W05"/>
              </a:rPr>
              <a:t>——</a:t>
            </a:r>
            <a:r>
              <a:rPr lang="zh-CN" altLang="en-US" sz="700" b="0" i="0" dirty="0">
                <a:solidFill>
                  <a:srgbClr val="000000"/>
                </a:solidFill>
                <a:effectLst/>
                <a:latin typeface="Neue Haas Grotesk W05"/>
              </a:rPr>
              <a:t>是一种洞察力，即真爱超越理想化，它必须适应对方不舒服的欲望，它需要无尽的更新和彻底的同情心，它是一种放手未知的是我们每个人都包含多个。</a:t>
            </a:r>
            <a:endParaRPr lang="en-US" altLang="zh-CN" sz="700" b="0" i="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0" i="0" dirty="0">
                <a:solidFill>
                  <a:srgbClr val="B66B6B"/>
                </a:solidFill>
                <a:effectLst/>
                <a:latin typeface="Helvetica Neue" panose="02000503000000020004" pitchFamily="2" charset="0"/>
              </a:rPr>
              <a:t>分析</a:t>
            </a:r>
          </a:p>
          <a:p>
            <a:pPr algn="l"/>
            <a:r>
              <a:rPr lang="zh-CN" altLang="en-US" sz="700" b="0" i="0" dirty="0">
                <a:solidFill>
                  <a:srgbClr val="222222"/>
                </a:solidFill>
                <a:effectLst/>
                <a:latin typeface="Helvetica Neue" panose="02000503000000020004" pitchFamily="2" charset="0"/>
              </a:rPr>
              <a:t>莫扎特的歌剧</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女人心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，直译应该是“女人都是如此”。原来歌剧的副标题是“恋人的学校”</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La </a:t>
            </a:r>
            <a:r>
              <a:rPr lang="en-GB" sz="700" b="0" i="0" dirty="0" err="1">
                <a:solidFill>
                  <a:srgbClr val="222222"/>
                </a:solidFill>
                <a:effectLst/>
                <a:latin typeface="Helvetica Neue" panose="02000503000000020004" pitchFamily="2" charset="0"/>
              </a:rPr>
              <a:t>scuola</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degli</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amanti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但莫扎特不太喜欢这个</a:t>
            </a:r>
            <a:r>
              <a:rPr lang="en-GB" sz="700" b="0" i="0" dirty="0">
                <a:solidFill>
                  <a:srgbClr val="222222"/>
                </a:solidFill>
                <a:effectLst/>
                <a:latin typeface="Helvetica Neue" panose="02000503000000020004" pitchFamily="2" charset="0"/>
              </a:rPr>
              <a:t>subtitle，</a:t>
            </a:r>
            <a:r>
              <a:rPr lang="zh-CN" altLang="en-US" sz="700" b="0" i="0" dirty="0">
                <a:solidFill>
                  <a:srgbClr val="222222"/>
                </a:solidFill>
                <a:effectLst/>
                <a:latin typeface="Helvetica Neue" panose="02000503000000020004" pitchFamily="2" charset="0"/>
              </a:rPr>
              <a:t>仅管剧作者</a:t>
            </a:r>
            <a:r>
              <a:rPr lang="en-GB" sz="700" b="0" i="0" dirty="0">
                <a:solidFill>
                  <a:srgbClr val="222222"/>
                </a:solidFill>
                <a:effectLst/>
                <a:latin typeface="Helvetica Neue" panose="02000503000000020004" pitchFamily="2" charset="0"/>
              </a:rPr>
              <a:t>Da Ponte</a:t>
            </a:r>
            <a:r>
              <a:rPr lang="zh-CN" altLang="en-US" sz="700" b="0" i="0" dirty="0">
                <a:solidFill>
                  <a:srgbClr val="222222"/>
                </a:solidFill>
                <a:effectLst/>
                <a:latin typeface="Helvetica Neue" panose="02000503000000020004" pitchFamily="2" charset="0"/>
              </a:rPr>
              <a:t>更倾向于它，认为那更能说明剧作的意图。</a:t>
            </a:r>
          </a:p>
          <a:p>
            <a:pPr algn="l"/>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女人心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是莫扎特后期创作的意大利喜歌剧</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Opera Buffa)</a:t>
            </a:r>
            <a:r>
              <a:rPr lang="zh-CN" altLang="en-US" sz="700" b="0" i="0" dirty="0">
                <a:solidFill>
                  <a:srgbClr val="222222"/>
                </a:solidFill>
                <a:effectLst/>
                <a:latin typeface="Helvetica Neue" panose="02000503000000020004" pitchFamily="2" charset="0"/>
              </a:rPr>
              <a:t>典范之一。同</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唐</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乔万尼</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一样，它深刻地反映了莫扎特对喜歌剧创作所持有的不同寻常的严肃。在保持喜歌剧幽默气氛的同时，在古典诗剧和奏鸣曲式的框架内，莫扎特和剧作者力图表现的是他们对人性，对人物的心理、欲望和情感的认识与理念。它们表面轻松的形式、它们让人喜闻乐见的情节和音乐表述象那个时代很多艺术作品一样，常常能让当时的人们轻易将之等同于通俗。但那些对世俗现象深刻的呈示，对剧情和整幕的音乐结构的精心安排，使后来尤其是现今的人们不难认识到它们在古典美学之外的哲思，这正好像伏尔泰创作“天真汉”时字句中富含深意的笔触。</a:t>
            </a:r>
          </a:p>
          <a:p>
            <a:pPr algn="l"/>
            <a:r>
              <a:rPr lang="zh-CN" altLang="en-US" sz="700" b="0" i="0" dirty="0">
                <a:solidFill>
                  <a:srgbClr val="222222"/>
                </a:solidFill>
                <a:effectLst/>
                <a:latin typeface="Helvetica Neue" panose="02000503000000020004" pitchFamily="2" charset="0"/>
              </a:rPr>
              <a:t>另一方面，</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女人心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在歌剧的写作上也是别具一格的</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常常被称为“</a:t>
            </a:r>
            <a:r>
              <a:rPr lang="en-GB" sz="700" b="0" i="0" dirty="0">
                <a:solidFill>
                  <a:srgbClr val="222222"/>
                </a:solidFill>
                <a:effectLst/>
                <a:latin typeface="Helvetica Neue" panose="02000503000000020004" pitchFamily="2" charset="0"/>
              </a:rPr>
              <a:t>Opera Ensemble”。</a:t>
            </a:r>
            <a:r>
              <a:rPr lang="zh-CN" altLang="en-US" sz="700" b="0" i="0" dirty="0">
                <a:solidFill>
                  <a:srgbClr val="222222"/>
                </a:solidFill>
                <a:effectLst/>
                <a:latin typeface="Helvetica Neue" panose="02000503000000020004" pitchFamily="2" charset="0"/>
              </a:rPr>
              <a:t>各种重唱占据了通常是男女主角抒情的咏叹调</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乐队远远不是在伴奏，木管的织体不是穿插而是轮流的同人声一起歌唱</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管弦乐色彩的对比极其丰富</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所有这些音乐上的特征，我更愿意用一句话来说明</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那是部你听到序曲后就不舍得放下整部的歌剧。</a:t>
            </a:r>
            <a:endParaRPr lang="en-US" altLang="zh-CN" sz="700" b="0" i="0" dirty="0">
              <a:solidFill>
                <a:srgbClr val="222222"/>
              </a:solidFill>
              <a:effectLst/>
              <a:latin typeface="Helvetica Neue" panose="02000503000000020004" pitchFamily="2" charset="0"/>
            </a:endParaRPr>
          </a:p>
          <a:p>
            <a:pPr algn="l"/>
            <a:endParaRPr lang="en-US" altLang="zh-CN" sz="700" dirty="0">
              <a:solidFill>
                <a:srgbClr val="222222"/>
              </a:solidFill>
              <a:latin typeface="Helvetica Neue" panose="02000503000000020004" pitchFamily="2" charset="0"/>
            </a:endParaRPr>
          </a:p>
          <a:p>
            <a:pPr algn="l"/>
            <a:r>
              <a:rPr lang="zh-CN" altLang="en-US" sz="700" b="0" i="0" dirty="0">
                <a:solidFill>
                  <a:srgbClr val="222222"/>
                </a:solidFill>
                <a:effectLst/>
                <a:highlight>
                  <a:srgbClr val="FFFF00"/>
                </a:highlight>
                <a:latin typeface="Helvetica Neue" panose="02000503000000020004" pitchFamily="2" charset="0"/>
              </a:rPr>
              <a:t>每个梦想家园都令人心痛 </a:t>
            </a:r>
            <a:endParaRPr lang="en-US" altLang="zh-CN" sz="700" b="0" i="0" dirty="0">
              <a:solidFill>
                <a:srgbClr val="222222"/>
              </a:solidFill>
              <a:effectLst/>
              <a:highlight>
                <a:srgbClr val="FFFF00"/>
              </a:highlight>
              <a:latin typeface="Helvetica Neue" panose="02000503000000020004" pitchFamily="2" charset="0"/>
            </a:endParaRPr>
          </a:p>
          <a:p>
            <a:pPr algn="l"/>
            <a:r>
              <a:rPr lang="en-US" altLang="zh-CN" sz="700" b="0" i="0" dirty="0">
                <a:solidFill>
                  <a:srgbClr val="222222"/>
                </a:solidFill>
                <a:effectLst/>
                <a:latin typeface="Helvetica Neue" panose="02000503000000020004" pitchFamily="2" charset="0"/>
              </a:rPr>
              <a:t>1977 </a:t>
            </a:r>
            <a:r>
              <a:rPr lang="zh-CN" altLang="en-US" sz="700" b="0" i="0" dirty="0">
                <a:solidFill>
                  <a:srgbClr val="222222"/>
                </a:solidFill>
                <a:effectLst/>
                <a:latin typeface="Helvetica Neue" panose="02000503000000020004" pitchFamily="2" charset="0"/>
              </a:rPr>
              <a:t>年至 </a:t>
            </a:r>
            <a:r>
              <a:rPr lang="en-US" altLang="zh-CN" sz="700" b="0" i="0" dirty="0">
                <a:solidFill>
                  <a:srgbClr val="222222"/>
                </a:solidFill>
                <a:effectLst/>
                <a:latin typeface="Helvetica Neue" panose="02000503000000020004" pitchFamily="2" charset="0"/>
              </a:rPr>
              <a:t>1978 </a:t>
            </a:r>
            <a:r>
              <a:rPr lang="zh-CN" altLang="en-US" sz="700" b="0" i="0" dirty="0">
                <a:solidFill>
                  <a:srgbClr val="222222"/>
                </a:solidFill>
                <a:effectLst/>
                <a:latin typeface="Helvetica Neue" panose="02000503000000020004" pitchFamily="2" charset="0"/>
              </a:rPr>
              <a:t>年间，加州艺术家 </a:t>
            </a:r>
            <a:r>
              <a:rPr lang="en-GB" altLang="zh-CN" sz="700" b="0" i="0" dirty="0">
                <a:solidFill>
                  <a:srgbClr val="222222"/>
                </a:solidFill>
                <a:effectLst/>
                <a:latin typeface="Helvetica Neue" panose="02000503000000020004" pitchFamily="2" charset="0"/>
              </a:rPr>
              <a:t>John Divola </a:t>
            </a:r>
            <a:r>
              <a:rPr lang="zh-CN" altLang="en-US" sz="700" b="0" i="0" dirty="0">
                <a:solidFill>
                  <a:srgbClr val="222222"/>
                </a:solidFill>
                <a:effectLst/>
                <a:latin typeface="Helvetica Neue" panose="02000503000000020004" pitchFamily="2" charset="0"/>
              </a:rPr>
              <a:t>创作了一系列名为 </a:t>
            </a:r>
            <a:r>
              <a:rPr lang="en-GB" altLang="zh-CN" sz="700" b="0" i="0" dirty="0">
                <a:solidFill>
                  <a:srgbClr val="222222"/>
                </a:solidFill>
                <a:effectLst/>
                <a:latin typeface="Helvetica Neue" panose="02000503000000020004" pitchFamily="2" charset="0"/>
              </a:rPr>
              <a:t>ZUMA </a:t>
            </a:r>
            <a:r>
              <a:rPr lang="zh-CN" altLang="en-US" sz="700" b="0" i="0" dirty="0">
                <a:solidFill>
                  <a:srgbClr val="222222"/>
                </a:solidFill>
                <a:effectLst/>
                <a:latin typeface="Helvetica Neue" panose="02000503000000020004" pitchFamily="2" charset="0"/>
              </a:rPr>
              <a:t>的照片。无论她想将自己归类为风景摄影、静物摄影还是雕塑摄影，她都犹豫不决。迪沃拉在访问马里布的祖玛海滩时创作了这些图像，他在那里使用废弃的房屋作为涂鸦的画布。通过在较长时间内拍摄由此产生的画面，迪沃拉不仅记录了他的家。自己的干预和其他破坏者的干预，还有当时的干预。在这些充满活力的衰败和变化的场景中，加利福尼亚海岸的怪异完美透过废弃房屋的裂缝和开口闪烁着。透过废弃的室内框架看到的粉红色的外部世界创造了浪漫与荒凉的令人震惊的并置。因此，迪沃拉的照片也许也是支离破碎的身体的肖像，其中爱与毁灭的力量相互分享 </a:t>
            </a:r>
            <a:endParaRPr lang="en-US" altLang="zh-CN" sz="700" b="0" dirty="0">
              <a:solidFill>
                <a:srgbClr val="000000"/>
              </a:solidFill>
              <a:effectLst/>
              <a:latin typeface="+mn-ea"/>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3561690" y="96346"/>
            <a:ext cx="3282066" cy="6663363"/>
          </a:xfrm>
          <a:prstGeom prst="rect">
            <a:avLst/>
          </a:prstGeom>
          <a:noFill/>
        </p:spPr>
        <p:txBody>
          <a:bodyPr wrap="square">
            <a:spAutoFit/>
          </a:bodyPr>
          <a:lstStyle/>
          <a:p>
            <a:pPr algn="l"/>
            <a:r>
              <a:rPr lang="zh-CN" altLang="en-US" sz="700" b="0" i="0" dirty="0">
                <a:solidFill>
                  <a:srgbClr val="B66B6B"/>
                </a:solidFill>
                <a:effectLst/>
                <a:latin typeface="Helvetica Neue" panose="02000503000000020004" pitchFamily="2" charset="0"/>
              </a:rPr>
              <a:t>剧情大纲</a:t>
            </a:r>
          </a:p>
          <a:p>
            <a:pPr algn="l"/>
            <a:r>
              <a:rPr lang="zh-CN" altLang="en-US" sz="700" b="0" i="0" dirty="0">
                <a:solidFill>
                  <a:srgbClr val="222222"/>
                </a:solidFill>
                <a:effectLst/>
                <a:latin typeface="Helvetica Neue" panose="02000503000000020004" pitchFamily="2" charset="0"/>
              </a:rPr>
              <a:t>莫札特与彭特使用“未婚妻交换”这个题材作为本剧大纲，这个题材最早可以追溯到十四世纪，薄伽丘所著的短篇小说集十日谈以及后来莎士比亚的剧作辛柏林，其中并使用一些莎翁的剧作驯悍记的元素。</a:t>
            </a:r>
          </a:p>
          <a:p>
            <a:pPr algn="l"/>
            <a:r>
              <a:rPr lang="zh-CN" altLang="en-US" sz="700" b="1" i="0" dirty="0">
                <a:solidFill>
                  <a:srgbClr val="222222"/>
                </a:solidFill>
                <a:effectLst/>
                <a:latin typeface="Helvetica Neue" panose="02000503000000020004" pitchFamily="2" charset="0"/>
              </a:rPr>
              <a:t>第一幕</a:t>
            </a:r>
            <a:endParaRPr lang="zh-CN" altLang="en-US" sz="700" b="0" i="0" dirty="0">
              <a:solidFill>
                <a:srgbClr val="222222"/>
              </a:solidFill>
              <a:effectLst/>
              <a:latin typeface="Helvetica Neue" panose="02000503000000020004" pitchFamily="2" charset="0"/>
            </a:endParaRPr>
          </a:p>
          <a:p>
            <a:pPr algn="l"/>
            <a:r>
              <a:rPr lang="zh-CN" altLang="en-US" sz="700" b="0" i="0" dirty="0">
                <a:solidFill>
                  <a:srgbClr val="222222"/>
                </a:solidFill>
                <a:effectLst/>
                <a:latin typeface="Helvetica Neue" panose="02000503000000020004" pitchFamily="2" charset="0"/>
              </a:rPr>
              <a:t>时间：十八世纪的拿波里</a:t>
            </a:r>
          </a:p>
          <a:p>
            <a:pPr algn="l"/>
            <a:r>
              <a:rPr lang="zh-CN" altLang="en-US" sz="700" b="0" i="0" dirty="0">
                <a:solidFill>
                  <a:srgbClr val="222222"/>
                </a:solidFill>
                <a:effectLst/>
                <a:latin typeface="Helvetica Neue" panose="02000503000000020004" pitchFamily="2" charset="0"/>
              </a:rPr>
              <a:t>在咖啡厅中，两名军官费兰多与古烈摩互相炫耀他们的未婚妻</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朵拉贝拉跟费奥迪丽姬</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有多么忠诚，这时阿方索先生加入他们的讨论，并且跟他们打赌，只要一天的时间他就能证明这两个女人有多善变。这项赌局成立，两个军官佯装被征召参加战争，之后他们易容并勾引对方的未婚妻。场景移到两个女士那边，他们正在赞扬他们的未婚夫。阿方索来找他们并且告诉他们一个坏消息：他们的未婚夫被调往前线打仗，费兰多与古烈摩很伤心的与他们的未婚妻道别</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五重唱：喔，天啊</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我觉得我的脚正在抵抗</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Sento</a:t>
            </a:r>
            <a:r>
              <a:rPr lang="en-GB" sz="700" b="0" i="0" dirty="0">
                <a:solidFill>
                  <a:srgbClr val="222222"/>
                </a:solidFill>
                <a:effectLst/>
                <a:latin typeface="Helvetica Neue" panose="02000503000000020004" pitchFamily="2" charset="0"/>
              </a:rPr>
              <a:t>, o </a:t>
            </a:r>
            <a:r>
              <a:rPr lang="en-GB" sz="700" b="0" i="0" dirty="0" err="1">
                <a:solidFill>
                  <a:srgbClr val="222222"/>
                </a:solidFill>
                <a:effectLst/>
                <a:latin typeface="Helvetica Neue" panose="02000503000000020004" pitchFamily="2" charset="0"/>
              </a:rPr>
              <a:t>Dio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che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questo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piedo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è</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restio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当船启程时，阿方索与两姊妹祝福他们有平安的旅程</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三重唱：希望风如此轻柔</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oave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sia</a:t>
            </a:r>
            <a:r>
              <a:rPr lang="en-GB" sz="700" b="0" i="0" dirty="0">
                <a:solidFill>
                  <a:srgbClr val="222222"/>
                </a:solidFill>
                <a:effectLst/>
                <a:latin typeface="Helvetica Neue" panose="02000503000000020004" pitchFamily="2" charset="0"/>
              </a:rPr>
              <a:t> il </a:t>
            </a:r>
            <a:r>
              <a:rPr lang="en-GB" sz="700" b="0" i="0" dirty="0" err="1">
                <a:solidFill>
                  <a:srgbClr val="222222"/>
                </a:solidFill>
                <a:effectLst/>
                <a:latin typeface="Helvetica Neue" panose="02000503000000020004" pitchFamily="2" charset="0"/>
              </a:rPr>
              <a:t>vento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之后阿方索独自离开，开始抱怨女人的变化无常</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噢，可怜的家伙，为了女人下注</a:t>
            </a:r>
            <a:r>
              <a:rPr lang="en-US" altLang="zh-CN" sz="700" b="0" i="0" dirty="0">
                <a:solidFill>
                  <a:srgbClr val="222222"/>
                </a:solidFill>
                <a:effectLst/>
                <a:latin typeface="Helvetica Neue" panose="02000503000000020004" pitchFamily="2" charset="0"/>
              </a:rPr>
              <a:t>100</a:t>
            </a:r>
            <a:r>
              <a:rPr lang="zh-CN" altLang="en-US" sz="700" b="0" i="0" dirty="0">
                <a:solidFill>
                  <a:srgbClr val="222222"/>
                </a:solidFill>
                <a:effectLst/>
                <a:latin typeface="Helvetica Neue" panose="02000503000000020004" pitchFamily="2" charset="0"/>
              </a:rPr>
              <a:t>个金币</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Oh, </a:t>
            </a:r>
            <a:r>
              <a:rPr lang="en-GB" sz="700" b="0" i="0" dirty="0" err="1">
                <a:solidFill>
                  <a:srgbClr val="222222"/>
                </a:solidFill>
                <a:effectLst/>
                <a:latin typeface="Helvetica Neue" panose="02000503000000020004" pitchFamily="2" charset="0"/>
              </a:rPr>
              <a:t>poverini</a:t>
            </a:r>
            <a:r>
              <a:rPr lang="en-GB" sz="700" b="0" i="0" dirty="0">
                <a:solidFill>
                  <a:srgbClr val="222222"/>
                </a:solidFill>
                <a:effectLst/>
                <a:latin typeface="Helvetica Neue" panose="02000503000000020004" pitchFamily="2" charset="0"/>
              </a:rPr>
              <a:t>, per </a:t>
            </a:r>
            <a:r>
              <a:rPr lang="en-GB" sz="700" b="0" i="0" dirty="0" err="1">
                <a:solidFill>
                  <a:srgbClr val="222222"/>
                </a:solidFill>
                <a:effectLst/>
                <a:latin typeface="Helvetica Neue" panose="02000503000000020004" pitchFamily="2" charset="0"/>
              </a:rPr>
              <a:t>femmina</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giocar</a:t>
            </a:r>
            <a:r>
              <a:rPr lang="en-GB" sz="700" b="0" i="0" dirty="0">
                <a:solidFill>
                  <a:srgbClr val="222222"/>
                </a:solidFill>
                <a:effectLst/>
                <a:latin typeface="Helvetica Neue" panose="02000503000000020004" pitchFamily="2" charset="0"/>
              </a:rPr>
              <a:t> cento </a:t>
            </a:r>
            <a:r>
              <a:rPr lang="en-GB" sz="700" b="0" i="0" dirty="0" err="1">
                <a:solidFill>
                  <a:srgbClr val="222222"/>
                </a:solidFill>
                <a:effectLst/>
                <a:latin typeface="Helvetica Neue" panose="02000503000000020004" pitchFamily="2" charset="0"/>
              </a:rPr>
              <a:t>zecchini</a:t>
            </a:r>
            <a:r>
              <a:rPr lang="en-GB"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场景转到姊妹的房间。他们的女仆黛丝宾娜问他们发生了什么事，多拉贝拉对于其未婚夫离开她感到相当悲伤</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咏叹调：无法抚平的痛苦</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Smanie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implacabili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黛丝宾娜嘲笑这两个姊妹，并且建议他们去找个新的爱人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咏叹调：你们期待男人与军人的忠诚吗</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In </a:t>
            </a:r>
            <a:r>
              <a:rPr lang="en-GB" sz="700" b="0" i="0" dirty="0" err="1">
                <a:solidFill>
                  <a:srgbClr val="222222"/>
                </a:solidFill>
                <a:effectLst/>
                <a:latin typeface="Helvetica Neue" panose="02000503000000020004" pitchFamily="2" charset="0"/>
              </a:rPr>
              <a:t>uomini</a:t>
            </a:r>
            <a:r>
              <a:rPr lang="en-GB" sz="700" b="0" i="0" dirty="0">
                <a:solidFill>
                  <a:srgbClr val="222222"/>
                </a:solidFill>
                <a:effectLst/>
                <a:latin typeface="Helvetica Neue" panose="02000503000000020004" pitchFamily="2" charset="0"/>
              </a:rPr>
              <a:t>, in </a:t>
            </a:r>
            <a:r>
              <a:rPr lang="en-GB" sz="700" b="0" i="0" dirty="0" err="1">
                <a:solidFill>
                  <a:srgbClr val="222222"/>
                </a:solidFill>
                <a:effectLst/>
                <a:latin typeface="Helvetica Neue" panose="02000503000000020004" pitchFamily="2" charset="0"/>
              </a:rPr>
              <a:t>soldati</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sperare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fedeltá</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他们离开后，阿方索出现。他怕黛丝宾娜会认岀已经易容的费兰多与古烈摩，所以他就收买她希望能协助他赢得这场赌局。两姊妹的未婚夫装扮成大胡子的阿尔巴尼亚人，而两姊妹对于陌生人在他们家出现感到惊吓。这两个阿尔巴尼亚人企图说服两姊妹，古烈摩述说着他的优点</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咏叹调：别害羞</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Non </a:t>
            </a:r>
            <a:r>
              <a:rPr lang="en-GB" sz="700" b="0" i="0" dirty="0" err="1">
                <a:solidFill>
                  <a:srgbClr val="222222"/>
                </a:solidFill>
                <a:effectLst/>
                <a:latin typeface="Helvetica Neue" panose="02000503000000020004" pitchFamily="2" charset="0"/>
              </a:rPr>
              <a:t>siate</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ritrosi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但对姊妹没起作用</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咏叹调：像个石头</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Come </a:t>
            </a:r>
            <a:r>
              <a:rPr lang="en-GB" sz="700" b="0" i="0" dirty="0" err="1">
                <a:solidFill>
                  <a:srgbClr val="222222"/>
                </a:solidFill>
                <a:effectLst/>
                <a:latin typeface="Helvetica Neue" panose="02000503000000020004" pitchFamily="2" charset="0"/>
              </a:rPr>
              <a:t>Scoglio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费兰多离开，感到赌局的胜利在望</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咏叹调：爱的气息</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Un aura amorosa))。</a:t>
            </a:r>
          </a:p>
          <a:p>
            <a:pPr algn="l"/>
            <a:r>
              <a:rPr lang="zh-CN" altLang="en-US" sz="700" b="0" i="0" dirty="0">
                <a:solidFill>
                  <a:srgbClr val="222222"/>
                </a:solidFill>
                <a:effectLst/>
                <a:latin typeface="Helvetica Neue" panose="02000503000000020004" pitchFamily="2" charset="0"/>
              </a:rPr>
              <a:t>场景转到花园中，两姊妹依旧相当苦闷。黛丝宾娜要求阿方索让她接管这个计划。很快的两个阿尔巴尼亚人又出现，拿着毒药对两姊妹威胁说，若是她们不接受其爱意，那就要死给她们看。当阿方索劝他们冷静时，他们喝下毒药且昏倒。不久后，医生出现</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黛丝宾娜假扮</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，解救这两个阿尔巴尼亚人。这两个苏醒的人产生幻觉，要求站在他们面前的女神</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两姊妹</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亲吻他们。即使阿方索与医师鼓励她们这么作，但两姊妹还是拒绝。</a:t>
            </a:r>
          </a:p>
          <a:p>
            <a:pPr algn="l"/>
            <a:r>
              <a:rPr lang="zh-CN" altLang="en-US" sz="700" b="1" i="0" dirty="0">
                <a:solidFill>
                  <a:srgbClr val="222222"/>
                </a:solidFill>
                <a:effectLst/>
                <a:latin typeface="Helvetica Neue" panose="02000503000000020004" pitchFamily="2" charset="0"/>
              </a:rPr>
              <a:t>第二幕</a:t>
            </a:r>
            <a:endParaRPr lang="zh-CN" altLang="en-US" sz="700" b="0" i="0" dirty="0">
              <a:solidFill>
                <a:srgbClr val="222222"/>
              </a:solidFill>
              <a:effectLst/>
              <a:latin typeface="Helvetica Neue" panose="02000503000000020004" pitchFamily="2" charset="0"/>
            </a:endParaRPr>
          </a:p>
          <a:p>
            <a:pPr algn="l"/>
            <a:r>
              <a:rPr lang="zh-CN" altLang="en-US" sz="700" b="0" i="0" dirty="0">
                <a:solidFill>
                  <a:srgbClr val="222222"/>
                </a:solidFill>
                <a:effectLst/>
                <a:latin typeface="Helvetica Neue" panose="02000503000000020004" pitchFamily="2" charset="0"/>
              </a:rPr>
              <a:t>在两姊妹的房间中，黛丝宾娜想要说服两姊妹接受阿尔巴尼亚人的爱意</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咏叹调：一个</a:t>
            </a:r>
            <a:r>
              <a:rPr lang="en-US" altLang="zh-CN" sz="700" b="0" i="0" dirty="0">
                <a:solidFill>
                  <a:srgbClr val="222222"/>
                </a:solidFill>
                <a:effectLst/>
                <a:latin typeface="Helvetica Neue" panose="02000503000000020004" pitchFamily="2" charset="0"/>
              </a:rPr>
              <a:t>15</a:t>
            </a:r>
            <a:r>
              <a:rPr lang="zh-CN" altLang="en-US" sz="700" b="0" i="0" dirty="0">
                <a:solidFill>
                  <a:srgbClr val="222222"/>
                </a:solidFill>
                <a:effectLst/>
                <a:latin typeface="Helvetica Neue" panose="02000503000000020004" pitchFamily="2" charset="0"/>
              </a:rPr>
              <a:t>岁的女子</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Una donna a </a:t>
            </a:r>
            <a:r>
              <a:rPr lang="en-GB" sz="700" b="0" i="0" dirty="0" err="1">
                <a:solidFill>
                  <a:srgbClr val="222222"/>
                </a:solidFill>
                <a:effectLst/>
                <a:latin typeface="Helvetica Neue" panose="02000503000000020004" pitchFamily="2" charset="0"/>
              </a:rPr>
              <a:t>quindici</a:t>
            </a:r>
            <a:r>
              <a:rPr lang="en-GB" sz="700" b="0" i="0" dirty="0">
                <a:solidFill>
                  <a:srgbClr val="222222"/>
                </a:solidFill>
                <a:effectLst/>
                <a:latin typeface="Helvetica Neue" panose="02000503000000020004" pitchFamily="2" charset="0"/>
              </a:rPr>
              <a:t> anni))。</a:t>
            </a:r>
            <a:r>
              <a:rPr lang="zh-CN" altLang="en-US" sz="700" b="0" i="0" dirty="0">
                <a:solidFill>
                  <a:srgbClr val="222222"/>
                </a:solidFill>
                <a:effectLst/>
                <a:latin typeface="Helvetica Neue" panose="02000503000000020004" pitchFamily="2" charset="0"/>
              </a:rPr>
              <a:t>在她离开后，多拉贝拉向费奥迪丽姬坦承她有些动心，而且她们两个也都同意，短暂的恋爱将无害于他们与未婚夫的爱，而且也可以帮助她们度过这段孤独寂寞的时光。</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二重唱：</a:t>
            </a:r>
            <a:r>
              <a:rPr lang="en-GB" sz="700" b="0" i="0" dirty="0" err="1">
                <a:solidFill>
                  <a:srgbClr val="222222"/>
                </a:solidFill>
                <a:effectLst/>
                <a:latin typeface="Helvetica Neue" panose="02000503000000020004" pitchFamily="2" charset="0"/>
              </a:rPr>
              <a:t>Prenderó</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quel</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brunettino</a:t>
            </a:r>
            <a:r>
              <a:rPr lang="en-GB"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场景回到花园中，多拉贝拉正与假扮的古烈摩成对在花园里谈天，另外两个也是如此，但有对方在场，对话总是感觉不自在。之后费兰多与费奥迪丽姬离开，这时古烈摩想要对多拉贝拉求爱。她没有强烈反抗，而且很快的就给他一个项链</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里头有费兰多的照片</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当作定情物交换</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古烈摩给多拉贝拉心型的小盒子</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二重奏：我把我的心交给你</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Il core vi </a:t>
            </a:r>
            <a:r>
              <a:rPr lang="en-GB" sz="700" b="0" i="0" dirty="0" err="1">
                <a:solidFill>
                  <a:srgbClr val="222222"/>
                </a:solidFill>
                <a:effectLst/>
                <a:latin typeface="Helvetica Neue" panose="02000503000000020004" pitchFamily="2" charset="0"/>
              </a:rPr>
              <a:t>dono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费兰多追求费奥迪丽姬就没有这么顺利</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咏叹调：啊</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我看到了它</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Ah, lo </a:t>
            </a:r>
            <a:r>
              <a:rPr lang="en-GB" sz="700" b="0" i="0" dirty="0" err="1">
                <a:solidFill>
                  <a:srgbClr val="222222"/>
                </a:solidFill>
                <a:effectLst/>
                <a:latin typeface="Helvetica Neue" panose="02000503000000020004" pitchFamily="2" charset="0"/>
              </a:rPr>
              <a:t>veggio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请原谅我，我的至爱</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Per </a:t>
            </a:r>
            <a:r>
              <a:rPr lang="en-GB" sz="700" b="0" i="0" dirty="0" err="1">
                <a:solidFill>
                  <a:srgbClr val="222222"/>
                </a:solidFill>
                <a:effectLst/>
                <a:latin typeface="Helvetica Neue" panose="02000503000000020004" pitchFamily="2" charset="0"/>
              </a:rPr>
              <a:t>pietá</a:t>
            </a:r>
            <a:r>
              <a:rPr lang="en-GB" sz="700" b="0" i="0" dirty="0">
                <a:solidFill>
                  <a:srgbClr val="222222"/>
                </a:solidFill>
                <a:effectLst/>
                <a:latin typeface="Helvetica Neue" panose="02000503000000020004" pitchFamily="2" charset="0"/>
              </a:rPr>
              <a:t>, ben </a:t>
            </a:r>
            <a:r>
              <a:rPr lang="en-GB" sz="700" b="0" i="0" dirty="0" err="1">
                <a:solidFill>
                  <a:srgbClr val="222222"/>
                </a:solidFill>
                <a:effectLst/>
                <a:latin typeface="Helvetica Neue" panose="02000503000000020004" pitchFamily="2" charset="0"/>
              </a:rPr>
              <a:t>mio</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perdona</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当费兰多看到古烈摩有着他给多拉贝拉的项链时，他相当气她这么快的移情别恋。古烈摩起初对费兰多感到同情</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a:t>
            </a:r>
            <a:r>
              <a:rPr lang="en-GB" sz="700" b="0" i="0" dirty="0">
                <a:solidFill>
                  <a:srgbClr val="222222"/>
                </a:solidFill>
                <a:effectLst/>
                <a:latin typeface="Helvetica Neue" panose="02000503000000020004" pitchFamily="2" charset="0"/>
              </a:rPr>
              <a:t>Donne </a:t>
            </a:r>
            <a:r>
              <a:rPr lang="en-GB" sz="700" b="0" i="0" dirty="0" err="1">
                <a:solidFill>
                  <a:srgbClr val="222222"/>
                </a:solidFill>
                <a:effectLst/>
                <a:latin typeface="Helvetica Neue" panose="02000503000000020004" pitchFamily="2" charset="0"/>
              </a:rPr>
              <a:t>mie</a:t>
            </a:r>
            <a:r>
              <a:rPr lang="en-GB" sz="700" b="0" i="0" dirty="0">
                <a:solidFill>
                  <a:srgbClr val="222222"/>
                </a:solidFill>
                <a:effectLst/>
                <a:latin typeface="Helvetica Neue" panose="02000503000000020004" pitchFamily="2" charset="0"/>
              </a:rPr>
              <a:t>, la fate a tanti)，</a:t>
            </a:r>
            <a:r>
              <a:rPr lang="zh-CN" altLang="en-US" sz="700" b="0" i="0" dirty="0">
                <a:solidFill>
                  <a:srgbClr val="222222"/>
                </a:solidFill>
                <a:effectLst/>
                <a:latin typeface="Helvetica Neue" panose="02000503000000020004" pitchFamily="2" charset="0"/>
              </a:rPr>
              <a:t>但念头一转，洋洋得意，因为他的情人相当忠诚。</a:t>
            </a:r>
          </a:p>
          <a:p>
            <a:pPr algn="l"/>
            <a:r>
              <a:rPr lang="zh-CN" altLang="en-US" sz="700" b="0" i="0" dirty="0">
                <a:solidFill>
                  <a:srgbClr val="222222"/>
                </a:solidFill>
                <a:effectLst/>
                <a:latin typeface="Helvetica Neue" panose="02000503000000020004" pitchFamily="2" charset="0"/>
              </a:rPr>
              <a:t>场景转到姊妹的房间，这时多拉贝拉向费奥迪丽姬承认他的轻浮</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咏叹调：爱是个小偷吗</a:t>
            </a:r>
            <a:r>
              <a:rPr lang="en-US" altLang="zh-CN" sz="700" b="0" i="0" dirty="0">
                <a:solidFill>
                  <a:srgbClr val="222222"/>
                </a:solidFill>
                <a:effectLst/>
                <a:latin typeface="Helvetica Neue" panose="02000503000000020004" pitchFamily="2" charset="0"/>
              </a:rPr>
              <a:t>?(</a:t>
            </a:r>
            <a:r>
              <a:rPr lang="en-GB" sz="700" b="0" i="0" dirty="0" err="1">
                <a:solidFill>
                  <a:srgbClr val="222222"/>
                </a:solidFill>
                <a:effectLst/>
                <a:latin typeface="Helvetica Neue" panose="02000503000000020004" pitchFamily="2" charset="0"/>
              </a:rPr>
              <a:t>É</a:t>
            </a:r>
            <a:r>
              <a:rPr lang="en-GB" sz="700" b="0" i="0" dirty="0">
                <a:solidFill>
                  <a:srgbClr val="222222"/>
                </a:solidFill>
                <a:effectLst/>
                <a:latin typeface="Helvetica Neue" panose="02000503000000020004" pitchFamily="2" charset="0"/>
              </a:rPr>
              <a:t> amore un </a:t>
            </a:r>
            <a:r>
              <a:rPr lang="en-GB" sz="700" b="0" i="0" dirty="0" err="1">
                <a:solidFill>
                  <a:srgbClr val="222222"/>
                </a:solidFill>
                <a:effectLst/>
                <a:latin typeface="Helvetica Neue" panose="02000503000000020004" pitchFamily="2" charset="0"/>
              </a:rPr>
              <a:t>ladroncello</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费奥迪丽姬对这样的发展感到遗憾，并且决定要到军中找他的爱人。在他离开前，费兰多来找她，并且持续对她献殷勤，最终费奥迪丽姬陷入他温暖的怀抱中</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二重唱：拥抱</a:t>
            </a:r>
            <a:r>
              <a:rPr lang="en-US" altLang="zh-CN" sz="700" b="0" i="0" dirty="0">
                <a:solidFill>
                  <a:srgbClr val="222222"/>
                </a:solidFill>
                <a:effectLst/>
                <a:latin typeface="Helvetica Neue" panose="02000503000000020004" pitchFamily="2" charset="0"/>
              </a:rPr>
              <a:t>(</a:t>
            </a:r>
            <a:r>
              <a:rPr lang="en-GB" sz="700" b="0" i="0" dirty="0">
                <a:solidFill>
                  <a:srgbClr val="222222"/>
                </a:solidFill>
                <a:effectLst/>
                <a:latin typeface="Helvetica Neue" panose="02000503000000020004" pitchFamily="2" charset="0"/>
              </a:rPr>
              <a:t>Fra </a:t>
            </a:r>
            <a:r>
              <a:rPr lang="en-GB" sz="700" b="0" i="0" dirty="0" err="1">
                <a:solidFill>
                  <a:srgbClr val="222222"/>
                </a:solidFill>
                <a:effectLst/>
                <a:latin typeface="Helvetica Neue" panose="02000503000000020004" pitchFamily="2" charset="0"/>
              </a:rPr>
              <a:t>gli</a:t>
            </a:r>
            <a:r>
              <a:rPr lang="en-GB" sz="700" b="0" i="0" dirty="0">
                <a:solidFill>
                  <a:srgbClr val="222222"/>
                </a:solidFill>
                <a:effectLst/>
                <a:latin typeface="Helvetica Neue" panose="02000503000000020004" pitchFamily="2" charset="0"/>
              </a:rPr>
              <a:t> </a:t>
            </a:r>
            <a:r>
              <a:rPr lang="en-GB" sz="700" b="0" i="0" dirty="0" err="1">
                <a:solidFill>
                  <a:srgbClr val="222222"/>
                </a:solidFill>
                <a:effectLst/>
                <a:latin typeface="Helvetica Neue" panose="02000503000000020004" pitchFamily="2" charset="0"/>
              </a:rPr>
              <a:t>amplessi</a:t>
            </a:r>
            <a:r>
              <a:rPr lang="en-GB"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古烈摩知道事情的进展，简直要发狂，而阿方索赢了这场赌局，并且告诉他们应该原谅他们的未婚妻，毕竟女人皆如此。</a:t>
            </a:r>
          </a:p>
          <a:p>
            <a:pPr algn="l"/>
            <a:r>
              <a:rPr lang="zh-CN" altLang="en-US" sz="700" b="0" i="0" dirty="0">
                <a:solidFill>
                  <a:srgbClr val="222222"/>
                </a:solidFill>
                <a:effectLst/>
                <a:latin typeface="Helvetica Neue" panose="02000503000000020004" pitchFamily="2" charset="0"/>
              </a:rPr>
              <a:t>终场是姊妹与阿尔巴尼亚人的婚礼。黛丝宾娜扮为公证人，出示结婚证书，两对新人都在上面签字。在此同时，远方传来军队的音乐，表示出征的战士归来。阿方索知道两姊妹正在担心，因为他们的未婚夫即将回来，而两名阿尔巴尼亚人急忙想要躲起来</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事实上是要变装回到原本的身分</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名军官回来后，向他们的未婚妻表示爱意，而阿方索这时拿起结婚证书给军官看，他们怒不可抑。两名军官离开片刻，回来后的装扮一半是阿尔巴尼亚人，一半是他们的军装，这时两姊妹才发现受到愚弄。最终两姊妹的未婚夫都原谅她们，众人歌诵。</a:t>
            </a:r>
          </a:p>
        </p:txBody>
      </p:sp>
      <p:sp>
        <p:nvSpPr>
          <p:cNvPr id="8" name="TextBox 7">
            <a:extLst>
              <a:ext uri="{FF2B5EF4-FFF2-40B4-BE49-F238E27FC236}">
                <a16:creationId xmlns:a16="http://schemas.microsoft.com/office/drawing/2014/main" id="{835BDBEF-9B99-B635-14FE-743AD22A4F3D}"/>
              </a:ext>
            </a:extLst>
          </p:cNvPr>
          <p:cNvSpPr txBox="1"/>
          <p:nvPr/>
        </p:nvSpPr>
        <p:spPr>
          <a:xfrm>
            <a:off x="6684730" y="96346"/>
            <a:ext cx="3143082" cy="6771084"/>
          </a:xfrm>
          <a:prstGeom prst="rect">
            <a:avLst/>
          </a:prstGeom>
          <a:noFill/>
        </p:spPr>
        <p:txBody>
          <a:bodyPr wrap="square">
            <a:spAutoFit/>
          </a:bodyPr>
          <a:lstStyle/>
          <a:p>
            <a:pPr algn="l"/>
            <a:r>
              <a:rPr lang="zh-CN" altLang="en-US" sz="700" b="0" i="0" dirty="0">
                <a:solidFill>
                  <a:srgbClr val="B66B6B"/>
                </a:solidFill>
                <a:effectLst/>
                <a:latin typeface="Helvetica Neue" panose="02000503000000020004" pitchFamily="2" charset="0"/>
              </a:rPr>
              <a:t>赏析</a:t>
            </a:r>
          </a:p>
          <a:p>
            <a:pPr algn="l"/>
            <a:r>
              <a:rPr lang="zh-CN" altLang="en-US" sz="700" b="0" i="0" dirty="0">
                <a:solidFill>
                  <a:srgbClr val="222222"/>
                </a:solidFill>
                <a:effectLst/>
                <a:latin typeface="Helvetica Neue" panose="02000503000000020004" pitchFamily="2" charset="0"/>
              </a:rPr>
              <a:t>莫扎特的歌剧女人心，</a:t>
            </a:r>
            <a:r>
              <a:rPr lang="en-US" altLang="zh-CN" sz="700" b="0" i="0" dirty="0">
                <a:solidFill>
                  <a:srgbClr val="222222"/>
                </a:solidFill>
                <a:effectLst/>
                <a:latin typeface="Helvetica Neue" panose="02000503000000020004" pitchFamily="2" charset="0"/>
              </a:rPr>
              <a:t>1790</a:t>
            </a:r>
            <a:r>
              <a:rPr lang="zh-CN" altLang="en-US" sz="700" b="0" i="0" dirty="0">
                <a:solidFill>
                  <a:srgbClr val="222222"/>
                </a:solidFill>
                <a:effectLst/>
                <a:latin typeface="Helvetica Neue" panose="02000503000000020004" pitchFamily="2" charset="0"/>
              </a:rPr>
              <a:t>年首演于维也纳。它是莫扎特作品中形式最完美和平衡的一部。在今天它被认为是最富于人情味的最优秀的喜剧之一，是关于人性和人类感受，忠贞与不忠贞的微言大义。</a:t>
            </a:r>
          </a:p>
          <a:p>
            <a:pPr algn="l"/>
            <a:r>
              <a:rPr lang="zh-CN" altLang="en-US" sz="700" b="0" i="0" dirty="0">
                <a:solidFill>
                  <a:srgbClr val="222222"/>
                </a:solidFill>
                <a:effectLst/>
                <a:latin typeface="Helvetica Neue" panose="02000503000000020004" pitchFamily="2" charset="0"/>
              </a:rPr>
              <a:t>故事发生在</a:t>
            </a:r>
            <a:r>
              <a:rPr lang="en-US" altLang="zh-CN" sz="700" b="0" i="0" dirty="0">
                <a:solidFill>
                  <a:srgbClr val="222222"/>
                </a:solidFill>
                <a:effectLst/>
                <a:latin typeface="Helvetica Neue" panose="02000503000000020004" pitchFamily="2" charset="0"/>
              </a:rPr>
              <a:t>18</a:t>
            </a:r>
            <a:r>
              <a:rPr lang="zh-CN" altLang="en-US" sz="700" b="0" i="0" dirty="0">
                <a:solidFill>
                  <a:srgbClr val="222222"/>
                </a:solidFill>
                <a:effectLst/>
                <a:latin typeface="Helvetica Neue" panose="02000503000000020004" pitchFamily="2" charset="0"/>
              </a:rPr>
              <a:t>世纪的那不勒斯，老光棍阿尔丰索与两位年轻人打赌说：“你们正在热恋的情人对你们的感情是否是如你们自己所说的那样真挚，我很怀疑。要不然我们来验证一下如何</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位青年欣然同意，于是这个老光棍就出下了一个馊点子，他叫两位青年佯装因公务外出在与各自的情人道别后，却乔装成斯洛文尼亚富有的青年，去分别追求对方的情人，如果追求成功，则验证他的疑惑是正确的。于是乎两位青年便努力使出了他们各自的追求女人的绝招，来证明另一方的女人的不忠。不过，看来不忠的女人不是一方，而是双方的，因为两位青年都得逞了。两位女人在他们的百般追求下，都答应嫁给对方。最后，两位青年不得不卸去伪装，露出了他们的庐山真面目，为了验证老光棍的话，他们开了一个不大不小的玩笑</a:t>
            </a:r>
            <a:r>
              <a:rPr lang="en-US" altLang="zh-CN"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其实看来男人也如此喽</a:t>
            </a:r>
            <a:r>
              <a:rPr lang="en-US" altLang="zh-CN" sz="700" b="0" i="0" dirty="0">
                <a:solidFill>
                  <a:srgbClr val="222222"/>
                </a:solidFill>
                <a:effectLst/>
                <a:latin typeface="Helvetica Neue" panose="02000503000000020004" pitchFamily="2" charset="0"/>
              </a:rPr>
              <a:t>!</a:t>
            </a:r>
          </a:p>
          <a:p>
            <a:pPr algn="l"/>
            <a:r>
              <a:rPr lang="zh-CN" altLang="en-US" sz="700" b="0" i="0" dirty="0">
                <a:solidFill>
                  <a:srgbClr val="222222"/>
                </a:solidFill>
                <a:effectLst/>
                <a:latin typeface="Helvetica Neue" panose="02000503000000020004" pitchFamily="2" charset="0"/>
              </a:rPr>
              <a:t>全剧犹如室内歌剧小品一样，角色只有六人。</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第一幕</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第一场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两个年青军官甲男和乙男在酒店外各自吹嘘他们的女友是如何地贞洁，此时他们的贵族朋友老光棍阿方索前来，听到他们的对话，表示说其实他们的女友也和其它女人没有什幺不同，通不过爱情的测试。这两个年青人都不服气，甚至气得要和光棍决斗，并同意和光棍友人打赌，以一天为限期，其间完全听候光棍的安排要来试一试他们的女友够不够真心。</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第二场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甲乙女两姐妹陶醉在情人的相片之中的时候，光棍进来告知不好的消息了，原来她们的未婚夫将上前线，甲男和乙男也走了进来忧伤地告别，姐妹两人也哭着叮咛，而光棍则在一旁暗自好笑之中，结束了告别场面。</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第三场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当姐妹在哀怨未婚夫出征时，光棍说动她们的侍女来引介两位他带来的东方的阿尔巴尼亚贵族青年</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即是由甲男及乙男假扮</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此时，两姐妹上场，两青年即上前倾吐爱意，两女都很生气地予以拒绝，并且表示心如磐石绝不动摇，生气地下场去了，两青年很高兴地要向光棍要赌金，因为他们赢了，不过，光棍表示时限未到，在两青年下场后，光棍又再与侍女商议。</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第四场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两姐妹思念未婚夫之际，两个东方青年又上场了，这次是拿着毒药在她们面前自杀，剎时服毒而倒地，光棍及侍女都赶上场来，侍女也劝说姐妹不要做得太绝了。接着光棍带着侍女下场找医生去了。一下子，光棍带来了一位「医生」</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不过，侍女不见了，因为，「医生」就是侍女扮的</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。医生拿出了神奇的磁石，竟让两青年好转过来了。两青年又向姐妹们求爱，不过，她们仍是生气地拒绝了。</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第二幕</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第一场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在屋内，侍女劝姐妹们不必太正经做作，唱出当女子到了十五岁，就要懂得男人心，而就能知变不惊了。在侍女下场后，两姐妹就开始互道心里话了。妹妹</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乙女</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诉说她对于甲男有好感，而姐姐</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甲女</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则看上了乙男。</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第二场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在海边花园里</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甲乙两男合唱着小夜曲，而光棍和女侍则设法诱使甲男和乙女，其它人都下场后，这两人也接着开始互诉情意，进而互换信物，互订终身。而这时，乙男追甲女而上，因甲女拒绝接受乙男的追求，在乙男下场后，甲女唱出她心中的千头万绪。而甲男和乙男则互相交换追求的情形，当甲男听到甲女的坚定时很是高兴，但当乙男听到乙女那幺快就变心，心头神伤，但还是唱出对乙女的爱不变。</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第三场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在屋内，甲女责备乙女的变心，乙女告诉甲女，她无法抗拒甲男，并且唱出爱情的喜悦</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而甲女也承认在她心中所爱的其实也不只有一个甲男而已。甲女想要身着男装，前往战场寻找未婚夫甲男，此时，乙男又出现表在她面前并且表示说，如果她离开就要自杀，在纠缠之下，终于软化了甲女，互相拥抱。而令见到这个光景的甲男也十分伤心。两男于是向光棍表示要离开变心的两女，侍女示两女要下嫁异邦两男子，要大家把这场戏演完。而光棍则以哲学角度来宽慰两男：当大家指责女人时，我却要为她们辩护，因为，天下的女人都是一样地。</a:t>
            </a:r>
          </a:p>
          <a:p>
            <a:pPr algn="l">
              <a:buFont typeface="Arial" panose="020B0604020202020204" pitchFamily="34" charset="0"/>
              <a:buChar char="•"/>
            </a:pP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第四场</a:t>
            </a:r>
            <a:r>
              <a:rPr lang="en-US" altLang="zh-CN" sz="700" b="0" i="0" dirty="0">
                <a:solidFill>
                  <a:srgbClr val="222222"/>
                </a:solidFill>
                <a:effectLst/>
                <a:latin typeface="Helvetica Neue" panose="02000503000000020004" pitchFamily="2" charset="0"/>
              </a:rPr>
              <a:t>)</a:t>
            </a:r>
            <a:r>
              <a:rPr lang="zh-CN" altLang="en-US" sz="700" b="0" i="0" dirty="0">
                <a:solidFill>
                  <a:srgbClr val="222222"/>
                </a:solidFill>
                <a:effectLst/>
                <a:latin typeface="Helvetica Neue" panose="02000503000000020004" pitchFamily="2" charset="0"/>
              </a:rPr>
              <a:t>在礼堂，女侍和佣人们在准备着婚礼，终于两对新人上场了，其中只有甲男连唱歌都心不在焉外，其余三人唱着三重唱，而此时，假扮成证婚人的侍女上场，开始读婚约。此时，突然光棍宣告军队已返乡回来了，两男连忙躲藏下场，而两女则不知所措。接着，换装了的甲乙两男一脸欢喜状地上场了，甲男追问甲女为何身穿礼服，甲女表示是参加假面舞会方才回来。而光棍则故意把婚书掉在地上，两男拾起看后就指责两女在他们出征时变心，两女羞愧难当。两男再回复异乡人的样子，于是真相大白。两女表示要痛改前非，而光棍则打圆场地说：女人终归是女人，女人大多如此。并唱道 “这是嬉戏，千万不要当真”。于是在言归于好的欢乐合唱中结束本剧。</a:t>
            </a:r>
          </a:p>
        </p:txBody>
      </p:sp>
    </p:spTree>
    <p:extLst>
      <p:ext uri="{BB962C8B-B14F-4D97-AF65-F5344CB8AC3E}">
        <p14:creationId xmlns:p14="http://schemas.microsoft.com/office/powerpoint/2010/main" val="34452731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10384</Words>
  <Application>Microsoft Macintosh PowerPoint</Application>
  <PresentationFormat>A4 Paper (210x297 mm)</PresentationFormat>
  <Paragraphs>88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等线</vt:lpstr>
      <vt:lpstr>Neue Haas Grotesk W05</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200</cp:revision>
  <cp:lastPrinted>2023-08-27T10:08:59Z</cp:lastPrinted>
  <dcterms:created xsi:type="dcterms:W3CDTF">2022-11-07T20:45:57Z</dcterms:created>
  <dcterms:modified xsi:type="dcterms:W3CDTF">2023-08-27T10:09:31Z</dcterms:modified>
</cp:coreProperties>
</file>