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85" r:id="rId2"/>
    <p:sldId id="486" r:id="rId3"/>
    <p:sldId id="497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5D7071-D1ED-3BAE-47EC-94492BA59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74" y="740275"/>
            <a:ext cx="4043840" cy="5377447"/>
          </a:xfrm>
          <a:prstGeom prst="rect">
            <a:avLst/>
          </a:prstGeom>
        </p:spPr>
      </p:pic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EA25018B-8049-FED6-0C2F-4F2E720F98AA}"/>
              </a:ext>
            </a:extLst>
          </p:cNvPr>
          <p:cNvSpPr txBox="1"/>
          <p:nvPr/>
        </p:nvSpPr>
        <p:spPr>
          <a:xfrm>
            <a:off x="990" y="0"/>
            <a:ext cx="4952010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zh-CN" altLang="en-US" sz="900" b="1" i="0" dirty="0">
                <a:solidFill>
                  <a:srgbClr val="000000"/>
                </a:solidFill>
                <a:effectLst/>
                <a:latin typeface="Nexa W04"/>
              </a:rPr>
              <a:t>凯茜</a:t>
            </a:r>
            <a:r>
              <a:rPr lang="en-US" altLang="zh-CN" sz="900" b="1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1" i="0" dirty="0">
                <a:solidFill>
                  <a:srgbClr val="000000"/>
                </a:solidFill>
                <a:effectLst/>
                <a:latin typeface="Nexa W04"/>
              </a:rPr>
              <a:t>马斯顿的芭蕾舞</a:t>
            </a:r>
            <a:endParaRPr lang="en-US" altLang="zh-CN" sz="900" b="1" i="0" dirty="0">
              <a:solidFill>
                <a:srgbClr val="000000"/>
              </a:solidFill>
              <a:effectLst/>
              <a:latin typeface="Nexa W04"/>
            </a:endParaRPr>
          </a:p>
          <a:p>
            <a:pPr fontAlgn="base"/>
            <a:r>
              <a:rPr lang="en-US" sz="900" b="1" i="0" dirty="0" err="1">
                <a:solidFill>
                  <a:srgbClr val="000000"/>
                </a:solidFill>
                <a:effectLst/>
                <a:latin typeface="Nexa W04"/>
              </a:rPr>
              <a:t>Ballett</a:t>
            </a:r>
            <a:r>
              <a:rPr lang="en-US" sz="900" b="1" i="0" dirty="0">
                <a:solidFill>
                  <a:srgbClr val="000000"/>
                </a:solidFill>
                <a:effectLst/>
                <a:latin typeface="Nexa W04"/>
              </a:rPr>
              <a:t> von Cathy Marston</a:t>
            </a:r>
          </a:p>
          <a:p>
            <a:pPr algn="l" fontAlgn="base"/>
            <a:endParaRPr lang="zh-CN" altLang="en-US" sz="900" b="1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r>
              <a:rPr lang="zh-CN" altLang="en-US" sz="900" b="1" i="0" dirty="0">
                <a:solidFill>
                  <a:srgbClr val="000000"/>
                </a:solidFill>
                <a:effectLst/>
                <a:latin typeface="Nexa W04 Light1279284"/>
              </a:rPr>
              <a:t>简爱</a:t>
            </a:r>
          </a:p>
          <a:p>
            <a:pPr algn="l" fontAlgn="base"/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“我是在文学中长大的。我的父母都是英语老师，我们读了很多书。” 凭借这一背景以及在剑桥和伦敦的舞蹈训练，凯茜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马斯顿已经发展成为一位与众不同的编舞家，她在世界范围内享有盛誉，尤其是她的文学芭蕾舞。约翰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(John Neumeier)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邀请了她根据夏洛蒂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勃朗特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(Charlotte Brontë)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的经典小说改编的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简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爱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》(Jane Eyre)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版本作为其导演职位的倒数第二场首映礼。伦敦泰晤士报对北方芭蕾舞团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2016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年的首演赞不绝口：“制作精美、感人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……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充满了真实的情感”。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2019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年该芭蕾舞剧出口美国，在美国芭蕾舞剧院（纽约）和乔佛里芭蕾舞团（芝加哥）排练。</a:t>
            </a:r>
            <a:endParaRPr lang="en-US" altLang="zh-CN" sz="900" b="0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endParaRPr lang="en-US" altLang="zh-CN" sz="900" dirty="0">
              <a:solidFill>
                <a:srgbClr val="000000"/>
              </a:solidFill>
              <a:latin typeface="Nexa W04"/>
            </a:endParaRPr>
          </a:p>
          <a:p>
            <a:pPr algn="l" fontAlgn="base"/>
            <a:r>
              <a:rPr lang="zh-CN" altLang="en-US" sz="900" b="0" i="0" dirty="0">
                <a:solidFill>
                  <a:srgbClr val="555555"/>
                </a:solidFill>
                <a:effectLst/>
                <a:latin typeface="QuicksandRegular"/>
              </a:rPr>
              <a:t>凯茜</a:t>
            </a:r>
            <a:r>
              <a:rPr lang="en-US" altLang="zh-CN" sz="900" b="0" i="0" dirty="0">
                <a:solidFill>
                  <a:srgbClr val="555555"/>
                </a:solidFill>
                <a:effectLst/>
                <a:latin typeface="QuicksandRegular"/>
              </a:rPr>
              <a:t>·</a:t>
            </a:r>
            <a:r>
              <a:rPr lang="zh-CN" altLang="en-US" sz="900" b="0" i="0" dirty="0">
                <a:solidFill>
                  <a:srgbClr val="555555"/>
                </a:solidFill>
                <a:effectLst/>
                <a:latin typeface="QuicksandRegular"/>
              </a:rPr>
              <a:t>马斯顿 </a:t>
            </a:r>
            <a:r>
              <a:rPr lang="en-US" altLang="zh-CN" sz="900" b="0" i="0" dirty="0">
                <a:solidFill>
                  <a:srgbClr val="555555"/>
                </a:solidFill>
                <a:effectLst/>
                <a:latin typeface="QuicksandRegular"/>
              </a:rPr>
              <a:t>(Cathy Marston) </a:t>
            </a:r>
            <a:r>
              <a:rPr lang="zh-CN" altLang="en-US" sz="900" b="0" i="0" dirty="0">
                <a:solidFill>
                  <a:srgbClr val="555555"/>
                </a:solidFill>
                <a:effectLst/>
                <a:latin typeface="QuicksandRegular"/>
              </a:rPr>
              <a:t>是一位编舞家</a:t>
            </a:r>
            <a:r>
              <a:rPr lang="en-US" altLang="zh-CN" sz="900" b="0" i="0" dirty="0">
                <a:solidFill>
                  <a:srgbClr val="555555"/>
                </a:solidFill>
                <a:effectLst/>
                <a:latin typeface="QuicksandRegular"/>
              </a:rPr>
              <a:t>/</a:t>
            </a:r>
            <a:r>
              <a:rPr lang="zh-CN" altLang="en-US" sz="900" b="0" i="0" dirty="0">
                <a:solidFill>
                  <a:srgbClr val="555555"/>
                </a:solidFill>
                <a:effectLst/>
                <a:latin typeface="QuicksandRegular"/>
              </a:rPr>
              <a:t>导演，她加入艺术点并为故事、情感和想法创造形式。她为旧的叙述提供了新的视角；为新观众提供原创想法，并在古典和当代艺术形式之间创造意想不到的结合。她的作品立足于表现力的完整性和技术质量，调和不和谐与优雅。作为天生的调解人，</a:t>
            </a:r>
            <a:r>
              <a:rPr lang="en-US" altLang="zh-CN" sz="900" b="0" i="0" dirty="0">
                <a:solidFill>
                  <a:srgbClr val="555555"/>
                </a:solidFill>
                <a:effectLst/>
                <a:latin typeface="QuicksandRegular"/>
              </a:rPr>
              <a:t>Cathy </a:t>
            </a:r>
            <a:r>
              <a:rPr lang="zh-CN" altLang="en-US" sz="900" b="0" i="0" dirty="0">
                <a:solidFill>
                  <a:srgbClr val="555555"/>
                </a:solidFill>
                <a:effectLst/>
                <a:latin typeface="QuicksandRegular"/>
              </a:rPr>
              <a:t>将艺术视野与实践能力相结合以实现她的目标。</a:t>
            </a:r>
            <a:endParaRPr lang="en-US" altLang="zh-CN" sz="900" b="0" i="0" dirty="0">
              <a:solidFill>
                <a:srgbClr val="000000"/>
              </a:solidFill>
              <a:effectLst/>
              <a:latin typeface="Nexa W04"/>
            </a:endParaRPr>
          </a:p>
          <a:p>
            <a:pPr algn="l" fontAlgn="base"/>
            <a:endParaRPr lang="en-US" altLang="zh-CN" sz="900" dirty="0">
              <a:solidFill>
                <a:srgbClr val="000000"/>
              </a:solidFill>
              <a:latin typeface="Nexa W04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第一幕</a:t>
            </a:r>
            <a:endParaRPr lang="en-US" altLang="zh-CN" sz="900" dirty="0">
              <a:effectLst/>
              <a:latin typeface="Helvetica Neue" panose="02000503000000020004" pitchFamily="2" charset="0"/>
            </a:endParaRP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女子正在奔跑，男性人物在阻碍她，这显然是她想象中的虚构。它们使他们绊倒、挡住他们的路、迷惑他们的方向感。她崩溃了，并被一个男人发现，这个男人与她的“恶魔”不同，似乎属于“现实世界”。他把她带回家，并与他的姐妹们一起确保她康复，同时聆听她从黑暗梦境中浮现出来的故事片段。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孤儿</a:t>
            </a:r>
            <a:endParaRPr lang="en-US" altLang="zh-CN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年轻的简是一位牧师的孤女，由她富有的姨妈里德夫人抚养长大。她受到堂兄伊丽莎、乔吉安娜和约翰的排挤和欺凌。约翰嘲笑并欺负她；她强烈反抗，姨妈将她送到洛伍德孤儿寄宿学校。</a:t>
            </a: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洛伍德寄宿学校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布罗克赫斯特牧师是一位严格、残酷的老师，女孩们过着刻板、匮乏的生活。简与海伦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伯恩斯成为朋友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——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这是简所经历过的最亲密的关系。当海伦死于肺病时，简发现自己处于“边缘”并与命运作斗争。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尽管如此，简还是在洛伍德度过了难关，甚至作为一名年轻女性毕业，成为孤儿们的老师。然而，她渴望在更广阔的世界中获得新的体验，并接受邀请成为桑菲尔德豪宅的家庭教师。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桑菲尔德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在桑菲尔德，她受到管家费尔法克斯夫人和她的新学生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——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一个名叫阿黛尔的法国女孩的欢迎。她的雇主爱德华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罗切斯特很少住在这所房子里，但似乎倾向于改变这种情况并从世界旅行中回来。他以她从未经历过的友善和尊重对待简。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但桑菲尔德并非一切都很平静。简在窃窃私语的墙壁中察觉到了秘密，女仆格蕾丝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普尔的神秘行为让她感到不安。简梦见了她爱上的罗切斯特先生，但她被烟味惊醒，并把他从燃烧的床上救了出来。她确信有人故意放火烧了他的房间；但他否认这种可能性。当他们在火灾现场面对面时，一种熟悉的感觉让简既兴奋又害怕。</a:t>
            </a:r>
          </a:p>
          <a:p>
            <a:br>
              <a:rPr lang="en-US" altLang="zh-CN" sz="900" dirty="0">
                <a:effectLst/>
                <a:latin typeface="Helvetica Neue" panose="02000503000000020004" pitchFamily="2" charset="0"/>
              </a:rPr>
            </a:br>
            <a:endParaRPr lang="en-US" altLang="zh-CN" sz="900" dirty="0">
              <a:effectLst/>
              <a:latin typeface="Helvetica Neue" panose="02000503000000020004" pitchFamily="2" charset="0"/>
            </a:endParaRPr>
          </a:p>
          <a:p>
            <a:pPr algn="l" fontAlgn="base"/>
            <a:endParaRPr lang="zh-CN" altLang="en-US" sz="900" b="0" i="0" dirty="0">
              <a:solidFill>
                <a:srgbClr val="000000"/>
              </a:solidFill>
              <a:effectLst/>
              <a:latin typeface="Nexa W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712B4-4BF4-C139-7541-F9241A8D6650}"/>
              </a:ext>
            </a:extLst>
          </p:cNvPr>
          <p:cNvSpPr txBox="1"/>
          <p:nvPr/>
        </p:nvSpPr>
        <p:spPr>
          <a:xfrm>
            <a:off x="4951046" y="81414"/>
            <a:ext cx="4953964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第二幕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嫉妒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在一次晚会上，美丽的布兰奇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英格拉姆吸引了罗切斯特先生的注意，让简感到畏缩和绝望。她试图离开，但罗切斯特先生坚持让她留在公司。格蕾丝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普尔突然打乱了庆祝活动，她受伤了，完全失控。罗切斯特先生很担心，要求简照顾她，而他则邀请客人到他们的房间。照顾完格蕾丝后，简感到不安，当罗切斯特先生回来时，她独自一人在舞厅里。</a:t>
            </a:r>
            <a:endParaRPr lang="en-US" altLang="zh-CN" sz="900" dirty="0">
              <a:effectLst/>
              <a:latin typeface="Helvetica Neue" panose="02000503000000020004" pitchFamily="2" charset="0"/>
            </a:endParaRP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求婚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罗切斯特先生试图恢复他们的亲密关系，但简拒绝了 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- 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确信他已与布兰奇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英格拉姆订婚。他用温柔的嘲弄哄她流露出强烈的嫉妒心。当她感觉自己被当作“没有感情的机器”时，她的脾气就会爆发。他问简是否愿意成为他的新娘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——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她很惊讶，但最终同意了。</a:t>
            </a:r>
            <a:br>
              <a:rPr lang="zh-CN" altLang="en-US" sz="900" dirty="0">
                <a:effectLst/>
                <a:latin typeface="Helvetica Neue" panose="02000503000000020004" pitchFamily="2" charset="0"/>
              </a:rPr>
            </a:br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婚礼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他们的婚礼很快被安排为私人庆祝活动，但在牧师完成仪式之前，一名妇女从阁楼的秘密门愤怒地冲进房间，并坚持认为婚姻不能圆房。自称是罗切斯特先生妻子的是伯莎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梅森。罗切斯特先生承认她是对的，他不能合法地与简结婚。</a:t>
            </a: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简离开了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——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无法想象罗切斯特先生情妇的生活。在逃离他的过程中，她最终倒在了荒原上。</a:t>
            </a: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圣约翰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里弗斯牧师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在雪地里发现了简，并带她回家。她身患重病，经常梦见自己的过去。当她醒来时，她将自己的故事和身份保密。尽管如此，她还是得到了圣约翰姐妹玛丽和戴安娜的同情，并得到了康复。圣约翰将简视为潜在的妻子，并建议她作为妻子加入他作为未来传教士的旅程。然而，简意识到圣约翰并不爱她，她意识到如果没有罗切斯特先生的真爱和激情，她就无法生活。</a:t>
            </a: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烧伤</a:t>
            </a:r>
          </a:p>
          <a:p>
            <a:r>
              <a:rPr lang="zh-CN" altLang="en-US" sz="900" dirty="0">
                <a:effectLst/>
                <a:latin typeface="Helvetica Neue" panose="02000503000000020004" pitchFamily="2" charset="0"/>
              </a:rPr>
              <a:t>的简回到桑菲尔德，但在她不在的时候，伯莎</a:t>
            </a:r>
            <a:r>
              <a:rPr lang="en-US" altLang="zh-CN" sz="900" dirty="0"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900" dirty="0">
                <a:effectLst/>
                <a:latin typeface="Helvetica Neue" panose="02000503000000020004" pitchFamily="2" charset="0"/>
              </a:rPr>
              <a:t>梅森第二次引发了一场大火。尽管罗切斯特先生有充分的理由希望她死去，但他仍试图将伯莎从厄运中拯救出来。他失败了。她死了，他失明了。</a:t>
            </a:r>
          </a:p>
          <a:p>
            <a:endParaRPr lang="zh-CN" altLang="en-US" sz="900" dirty="0">
              <a:effectLst/>
              <a:latin typeface="Helvetica Neue" panose="02000503000000020004" pitchFamily="2" charset="0"/>
            </a:endParaRPr>
          </a:p>
          <a:p>
            <a:r>
              <a:rPr lang="zh-CN" altLang="en-US" sz="90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简遇见他时，他是一个破碎的人。但当他注意到她的存在时，他投入了她的怀抱，她抓住了他。他们找到了彼此，并且永远不会再放弃。</a:t>
            </a:r>
          </a:p>
          <a:p>
            <a:pPr algn="l" fontAlgn="base"/>
            <a:endParaRPr lang="en-US" altLang="zh-CN" sz="900" dirty="0">
              <a:solidFill>
                <a:srgbClr val="000000"/>
              </a:solidFill>
              <a:latin typeface="Nexa W04"/>
            </a:endParaRPr>
          </a:p>
          <a:p>
            <a:pPr algn="l" fontAlgn="base"/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《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简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》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（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Jane Eyre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）是英国女作家夏洛蒂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勃朗特创作的长篇小说，是一部具有自传色彩的作品，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1847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年首次出版。 </a:t>
            </a:r>
            <a:endParaRPr lang="en-US" altLang="zh-CN" sz="900" b="1" dirty="0">
              <a:solidFill>
                <a:schemeClr val="accent1"/>
              </a:solidFill>
              <a:latin typeface="Nexa W04"/>
            </a:endParaRPr>
          </a:p>
          <a:p>
            <a:pPr algn="l" fontAlgn="base"/>
            <a:endParaRPr lang="zh-CN" altLang="en-US" sz="900" b="1" dirty="0">
              <a:solidFill>
                <a:schemeClr val="accent1"/>
              </a:solidFill>
              <a:latin typeface="Nexa W04"/>
            </a:endParaRPr>
          </a:p>
          <a:p>
            <a:pPr algn="l" fontAlgn="base"/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小说讲述孤女简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爱自幼父母双亡，寄养于舅母家，备受虐待，后被舅母打发到洛伍德义塾（洛伍德学校）去。 洛伍德义塾环境恶劣， 但她顽强地活了下来。毕业两年后，简应聘去当家庭教师谋生。主人罗切斯特性格忧郁、喜怒无常，但经过较长时间接触，简发现罗切斯特心地善良，为人正直、刚毅，渐渐对他产生了感情。当他们在教堂举行婚礼时，简痛苦地发现，原来罗切斯特有一个疯妻伯莎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安托瓦妮特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梅森。简悲伤地离去。后来，与她离散多年的叔父约翰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爱病故，遗赠给她巨额财产。因不能忘情于罗切斯特，她重回故地，才知数月前疯女人纵火而死，罗切斯特为救她一只眼睛被砸了出来，另一只眼睛发炎也看不见了。简立刻去向他倾诉衷情，两人终缔良缘。 后来，罗切斯特在伦敦医好了一只眼睛，和简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爱生下了一个男孩。 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《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简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》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中简</a:t>
            </a:r>
            <a:r>
              <a:rPr lang="en-US" altLang="zh-CN" sz="900" b="1" dirty="0">
                <a:solidFill>
                  <a:schemeClr val="accent1"/>
                </a:solidFill>
                <a:latin typeface="Nexa W04"/>
              </a:rPr>
              <a:t>·</a:t>
            </a:r>
            <a:r>
              <a:rPr lang="zh-CN" altLang="en-US" sz="900" b="1" dirty="0">
                <a:solidFill>
                  <a:schemeClr val="accent1"/>
                </a:solidFill>
                <a:latin typeface="Nexa W04"/>
              </a:rPr>
              <a:t>爱的人生追求有两个基本旋律：富有激情、幻想、反抗和坚持不懈的精神；对人间自由幸福的渴望和对更高精神境界的追求。这本小说的主题是通过孤女坎坷不平的人生经历，成功地塑造了一个不安于现状、不甘受辱、敢于抗争的女性形象，反映一个平凡心灵的坦诚倾诉的呼号和责难，一个小写的人成为一个大写的人的渴望</a:t>
            </a:r>
            <a:endParaRPr lang="en-US" altLang="zh-CN" sz="900" b="1" dirty="0">
              <a:solidFill>
                <a:schemeClr val="accent1"/>
              </a:solidFill>
              <a:latin typeface="Nexa W04"/>
            </a:endParaRPr>
          </a:p>
        </p:txBody>
      </p:sp>
    </p:spTree>
    <p:extLst>
      <p:ext uri="{BB962C8B-B14F-4D97-AF65-F5344CB8AC3E}">
        <p14:creationId xmlns:p14="http://schemas.microsoft.com/office/powerpoint/2010/main" val="407899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tehend enthält.&#10;&#10;Automatisch generierte Beschreibung">
            <a:extLst>
              <a:ext uri="{FF2B5EF4-FFF2-40B4-BE49-F238E27FC236}">
                <a16:creationId xmlns:a16="http://schemas.microsoft.com/office/drawing/2014/main" id="{AB3B5F45-2881-B8FA-DA0D-352FE5AA58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2" r="21742" b="1"/>
          <a:stretch/>
        </p:blipFill>
        <p:spPr>
          <a:xfrm>
            <a:off x="261406" y="557189"/>
            <a:ext cx="4605806" cy="5743618"/>
          </a:xfrm>
          <a:prstGeom prst="rect">
            <a:avLst/>
          </a:prstGeom>
        </p:spPr>
      </p:pic>
      <p:pic>
        <p:nvPicPr>
          <p:cNvPr id="5" name="Grafik 4" descr="Ein Bild, das Sport, Trampolin enthält.&#10;&#10;Automatisch generierte Beschreibung">
            <a:extLst>
              <a:ext uri="{FF2B5EF4-FFF2-40B4-BE49-F238E27FC236}">
                <a16:creationId xmlns:a16="http://schemas.microsoft.com/office/drawing/2014/main" id="{896CB7C7-D343-15E9-A975-9E3ABBF0E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1" r="15844" b="1"/>
          <a:stretch/>
        </p:blipFill>
        <p:spPr>
          <a:xfrm>
            <a:off x="5033742" y="557189"/>
            <a:ext cx="4610850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5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1607</Words>
  <Application>Microsoft Macintosh PowerPoint</Application>
  <PresentationFormat>A4 Paper (210x297 mm)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Nexa W04</vt:lpstr>
      <vt:lpstr>Nexa W04 Light1279284</vt:lpstr>
      <vt:lpstr>PingFang SC</vt:lpstr>
      <vt:lpstr>QuicksandRegular</vt:lpstr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170</cp:revision>
  <cp:lastPrinted>2023-12-06T13:49:57Z</cp:lastPrinted>
  <dcterms:created xsi:type="dcterms:W3CDTF">2022-11-07T20:45:57Z</dcterms:created>
  <dcterms:modified xsi:type="dcterms:W3CDTF">2023-12-06T13:50:24Z</dcterms:modified>
</cp:coreProperties>
</file>