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408" r:id="rId2"/>
    <p:sldId id="475" r:id="rId3"/>
    <p:sldId id="481" r:id="rId4"/>
    <p:sldId id="482" r:id="rId5"/>
    <p:sldId id="483" r:id="rId6"/>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uccini-Il trittico (2023.04.08)" id="{7775798C-3402-4C5F-B5EB-37BE37CED57A}">
          <p14:sldIdLst>
            <p14:sldId id="408"/>
            <p14:sldId id="475"/>
            <p14:sldId id="481"/>
            <p14:sldId id="482"/>
            <p14:sldId id="483"/>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8" autoAdjust="0"/>
    <p:restoredTop sz="94660"/>
  </p:normalViewPr>
  <p:slideViewPr>
    <p:cSldViewPr snapToGrid="0">
      <p:cViewPr varScale="1">
        <p:scale>
          <a:sx n="127" d="100"/>
          <a:sy n="127" d="100"/>
        </p:scale>
        <p:origin x="880" y="184"/>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10/8/23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10/8/23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baike.baidu.com/item/%E4%BF%AE%E9%81%93%E9%99%A2/1217596" TargetMode="External"/><Relationship Id="rId2" Type="http://schemas.openxmlformats.org/officeDocument/2006/relationships/hyperlink" Target="https://baike.baidu.com/item/%E9%AA%A1/63463"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572" y="480060"/>
            <a:ext cx="9130855"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a:extLst>
              <a:ext uri="{FF2B5EF4-FFF2-40B4-BE49-F238E27FC236}">
                <a16:creationId xmlns:a16="http://schemas.microsoft.com/office/drawing/2014/main" id="{1EA92680-85FF-B323-75A4-89FCEA38603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5595" y="643466"/>
            <a:ext cx="4116398" cy="5571066"/>
          </a:xfrm>
          <a:prstGeom prst="rect">
            <a:avLst/>
          </a:prstGeom>
        </p:spPr>
      </p:pic>
      <p:cxnSp>
        <p:nvCxnSpPr>
          <p:cNvPr id="14" name="Straight Connector 13">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39965"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Grafik 4">
            <a:extLst>
              <a:ext uri="{FF2B5EF4-FFF2-40B4-BE49-F238E27FC236}">
                <a16:creationId xmlns:a16="http://schemas.microsoft.com/office/drawing/2014/main" id="{69B908A3-53D9-599B-D122-574BE0CED8CE}"/>
              </a:ext>
            </a:extLst>
          </p:cNvPr>
          <p:cNvPicPr>
            <a:picLocks noChangeAspect="1"/>
          </p:cNvPicPr>
          <p:nvPr/>
        </p:nvPicPr>
        <p:blipFill>
          <a:blip r:embed="rId3"/>
          <a:stretch>
            <a:fillRect/>
          </a:stretch>
        </p:blipFill>
        <p:spPr>
          <a:xfrm>
            <a:off x="5163946" y="643467"/>
            <a:ext cx="4136516" cy="5571066"/>
          </a:xfrm>
          <a:prstGeom prst="rect">
            <a:avLst/>
          </a:prstGeom>
        </p:spPr>
      </p:pic>
    </p:spTree>
    <p:extLst>
      <p:ext uri="{BB962C8B-B14F-4D97-AF65-F5344CB8AC3E}">
        <p14:creationId xmlns:p14="http://schemas.microsoft.com/office/powerpoint/2010/main" val="2418963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A5AA178C-EC68-FBBC-73B0-ECBAF1B8C3CF}"/>
              </a:ext>
            </a:extLst>
          </p:cNvPr>
          <p:cNvSpPr txBox="1"/>
          <p:nvPr/>
        </p:nvSpPr>
        <p:spPr>
          <a:xfrm>
            <a:off x="1860" y="0"/>
            <a:ext cx="3748337" cy="6740307"/>
          </a:xfrm>
          <a:prstGeom prst="rect">
            <a:avLst/>
          </a:prstGeom>
          <a:noFill/>
        </p:spPr>
        <p:txBody>
          <a:bodyPr wrap="square">
            <a:spAutoFit/>
          </a:bodyPr>
          <a:lstStyle/>
          <a:p>
            <a:r>
              <a:rPr lang="zh-CN" altLang="en-US" sz="900" b="0" i="0" dirty="0">
                <a:solidFill>
                  <a:srgbClr val="000000"/>
                </a:solidFill>
                <a:effectLst/>
                <a:latin typeface="Nexa W04"/>
              </a:rPr>
              <a:t>三个截然不同的故事：一部取材于但丁神曲的 </a:t>
            </a:r>
            <a:r>
              <a:rPr lang="en-US" altLang="zh-CN" sz="900" b="0" i="0" dirty="0">
                <a:solidFill>
                  <a:srgbClr val="000000"/>
                </a:solidFill>
                <a:effectLst/>
                <a:latin typeface="Nexa W04"/>
              </a:rPr>
              <a:t>13 </a:t>
            </a:r>
            <a:r>
              <a:rPr lang="zh-CN" altLang="en-US" sz="900" b="0" i="0" dirty="0">
                <a:solidFill>
                  <a:srgbClr val="000000"/>
                </a:solidFill>
                <a:effectLst/>
                <a:latin typeface="Nexa W04"/>
              </a:rPr>
              <a:t>世纪佛罗伦萨拥抱遗产的喜剧，一部巴黎中产阶级环境中的嫉妒剧，最后是一个被背叛的年轻女子的悲剧她的生活和她的孩子。尽管存在所有对比，这三部作品都围绕着爱、真理和自我决定生活的机会等永恒问题展开。由于出版商朱利奥</a:t>
            </a:r>
            <a:r>
              <a:rPr lang="en-US" altLang="zh-CN" sz="900" b="0" i="0" dirty="0">
                <a:solidFill>
                  <a:srgbClr val="000000"/>
                </a:solidFill>
                <a:effectLst/>
                <a:latin typeface="Nexa W04"/>
              </a:rPr>
              <a:t>·</a:t>
            </a:r>
            <a:r>
              <a:rPr lang="zh-CN" altLang="en-US" sz="900" b="0" i="0" dirty="0">
                <a:solidFill>
                  <a:srgbClr val="000000"/>
                </a:solidFill>
                <a:effectLst/>
                <a:latin typeface="Nexa W04"/>
              </a:rPr>
              <a:t>里科尔迪 </a:t>
            </a:r>
            <a:r>
              <a:rPr lang="en-US" altLang="zh-CN" sz="900" b="0" i="0" dirty="0">
                <a:solidFill>
                  <a:srgbClr val="000000"/>
                </a:solidFill>
                <a:effectLst/>
                <a:latin typeface="Nexa W04"/>
              </a:rPr>
              <a:t>(Giulio </a:t>
            </a:r>
            <a:r>
              <a:rPr lang="en-US" altLang="zh-CN" sz="900" b="0" i="0" dirty="0" err="1">
                <a:solidFill>
                  <a:srgbClr val="000000"/>
                </a:solidFill>
                <a:effectLst/>
                <a:latin typeface="Nexa W04"/>
              </a:rPr>
              <a:t>Ricordi</a:t>
            </a:r>
            <a:r>
              <a:rPr lang="en-US" altLang="zh-CN" sz="900" b="0" i="0" dirty="0">
                <a:solidFill>
                  <a:srgbClr val="000000"/>
                </a:solidFill>
                <a:effectLst/>
                <a:latin typeface="Nexa W04"/>
              </a:rPr>
              <a:t>) </a:t>
            </a:r>
            <a:r>
              <a:rPr lang="zh-CN" altLang="en-US" sz="900" b="0" i="0" dirty="0">
                <a:solidFill>
                  <a:srgbClr val="000000"/>
                </a:solidFill>
                <a:effectLst/>
                <a:latin typeface="Nexa W04"/>
              </a:rPr>
              <a:t>的反对，普契尼多年未能实施音乐三部曲的计划，直到里科尔迪 </a:t>
            </a:r>
            <a:r>
              <a:rPr lang="en-US" altLang="zh-CN" sz="900" b="0" i="0" dirty="0">
                <a:solidFill>
                  <a:srgbClr val="000000"/>
                </a:solidFill>
                <a:effectLst/>
                <a:latin typeface="Nexa W04"/>
              </a:rPr>
              <a:t>(</a:t>
            </a:r>
            <a:r>
              <a:rPr lang="en-US" altLang="zh-CN" sz="900" b="0" i="0" dirty="0" err="1">
                <a:solidFill>
                  <a:srgbClr val="000000"/>
                </a:solidFill>
                <a:effectLst/>
                <a:latin typeface="Nexa W04"/>
              </a:rPr>
              <a:t>Ricordi</a:t>
            </a:r>
            <a:r>
              <a:rPr lang="en-US" altLang="zh-CN" sz="900" b="0" i="0" dirty="0">
                <a:solidFill>
                  <a:srgbClr val="000000"/>
                </a:solidFill>
                <a:effectLst/>
                <a:latin typeface="Nexa W04"/>
              </a:rPr>
              <a:t>) </a:t>
            </a:r>
            <a:r>
              <a:rPr lang="zh-CN" altLang="en-US" sz="900" b="0" i="0" dirty="0">
                <a:solidFill>
                  <a:srgbClr val="000000"/>
                </a:solidFill>
                <a:effectLst/>
                <a:latin typeface="Nexa W04"/>
              </a:rPr>
              <a:t>去世后，作曲家才敢于将三部独幕歌剧合并为一个歌剧之夜。对于新的音乐也有特点。在 </a:t>
            </a:r>
            <a:r>
              <a:rPr lang="en-US" altLang="zh-CN" sz="900" b="0" i="0" dirty="0">
                <a:solidFill>
                  <a:srgbClr val="000000"/>
                </a:solidFill>
                <a:effectLst/>
                <a:latin typeface="Nexa W04"/>
              </a:rPr>
              <a:t>Il </a:t>
            </a:r>
            <a:r>
              <a:rPr lang="en-US" altLang="zh-CN" sz="900" b="0" i="0" dirty="0" err="1">
                <a:solidFill>
                  <a:srgbClr val="000000"/>
                </a:solidFill>
                <a:effectLst/>
                <a:latin typeface="Nexa W04"/>
              </a:rPr>
              <a:t>tabarro</a:t>
            </a:r>
            <a:r>
              <a:rPr lang="en-US" altLang="zh-CN" sz="900" b="0" i="0" dirty="0">
                <a:solidFill>
                  <a:srgbClr val="000000"/>
                </a:solidFill>
                <a:effectLst/>
                <a:latin typeface="Nexa W04"/>
              </a:rPr>
              <a:t> </a:t>
            </a:r>
            <a:r>
              <a:rPr lang="zh-CN" altLang="en-US" sz="900" b="0" i="0" dirty="0">
                <a:solidFill>
                  <a:srgbClr val="000000"/>
                </a:solidFill>
                <a:effectLst/>
                <a:latin typeface="Nexa W04"/>
              </a:rPr>
              <a:t>中，船舶警报器、发动机喇叭、走调的管风琴都大气地拼贴在一起。</a:t>
            </a:r>
            <a:r>
              <a:rPr lang="en-US" altLang="zh-CN" sz="900" b="0" i="0" dirty="0">
                <a:solidFill>
                  <a:srgbClr val="000000"/>
                </a:solidFill>
                <a:effectLst/>
                <a:latin typeface="Nexa W04"/>
              </a:rPr>
              <a:t>Gianni Schicchi </a:t>
            </a:r>
            <a:r>
              <a:rPr lang="zh-CN" altLang="en-US" sz="900" b="0" i="0" dirty="0">
                <a:solidFill>
                  <a:srgbClr val="000000"/>
                </a:solidFill>
                <a:effectLst/>
                <a:latin typeface="Nexa W04"/>
              </a:rPr>
              <a:t>的舞曲中融入了不和谐音和现代舞节奏。</a:t>
            </a:r>
            <a:r>
              <a:rPr lang="en-US" altLang="zh-CN" sz="900" b="0" i="0" dirty="0" err="1">
                <a:solidFill>
                  <a:srgbClr val="000000"/>
                </a:solidFill>
                <a:effectLst/>
                <a:latin typeface="Nexa W04"/>
              </a:rPr>
              <a:t>Suor</a:t>
            </a:r>
            <a:r>
              <a:rPr lang="en-US" altLang="zh-CN" sz="900" b="0" i="0" dirty="0">
                <a:solidFill>
                  <a:srgbClr val="000000"/>
                </a:solidFill>
                <a:effectLst/>
                <a:latin typeface="Nexa W04"/>
              </a:rPr>
              <a:t> Angelica </a:t>
            </a:r>
            <a:r>
              <a:rPr lang="zh-CN" altLang="en-US" sz="900" b="0" i="0" dirty="0">
                <a:solidFill>
                  <a:srgbClr val="000000"/>
                </a:solidFill>
                <a:effectLst/>
                <a:latin typeface="Nexa W04"/>
              </a:rPr>
              <a:t>的特点完全是女性声音</a:t>
            </a:r>
            <a:r>
              <a:rPr lang="en-US" altLang="zh-CN" sz="900" b="0" i="0" dirty="0">
                <a:solidFill>
                  <a:srgbClr val="000000"/>
                </a:solidFill>
                <a:effectLst/>
                <a:latin typeface="Nexa W04"/>
              </a:rPr>
              <a:t>——</a:t>
            </a:r>
            <a:r>
              <a:rPr lang="zh-CN" altLang="en-US" sz="900" b="0" i="0" dirty="0">
                <a:solidFill>
                  <a:srgbClr val="000000"/>
                </a:solidFill>
                <a:effectLst/>
                <a:latin typeface="Nexa W04"/>
              </a:rPr>
              <a:t>长期以来，这被认为是这部歌剧的一个缺点，而今天对我们来说似乎更具开创性。一位年轻母亲因顽固家庭的狭隘道德而自杀的故事构成了我们新作品的结局。</a:t>
            </a:r>
            <a:r>
              <a:rPr lang="en-US" altLang="zh-CN" sz="900" b="0" i="0" dirty="0">
                <a:solidFill>
                  <a:srgbClr val="000000"/>
                </a:solidFill>
                <a:effectLst/>
                <a:latin typeface="Nexa W04"/>
              </a:rPr>
              <a:t>Il </a:t>
            </a:r>
            <a:r>
              <a:rPr lang="en-US" altLang="zh-CN" sz="900" b="0" i="0" dirty="0" err="1">
                <a:solidFill>
                  <a:srgbClr val="000000"/>
                </a:solidFill>
                <a:effectLst/>
                <a:latin typeface="Nexa W04"/>
              </a:rPr>
              <a:t>Trittico</a:t>
            </a:r>
            <a:r>
              <a:rPr lang="en-US" altLang="zh-CN" sz="900" b="0" i="0" dirty="0">
                <a:solidFill>
                  <a:srgbClr val="000000"/>
                </a:solidFill>
                <a:effectLst/>
                <a:latin typeface="Nexa W04"/>
              </a:rPr>
              <a:t> </a:t>
            </a:r>
            <a:r>
              <a:rPr lang="zh-CN" altLang="en-US" sz="900" b="0" i="0" dirty="0">
                <a:solidFill>
                  <a:srgbClr val="000000"/>
                </a:solidFill>
                <a:effectLst/>
                <a:latin typeface="Nexa W04"/>
              </a:rPr>
              <a:t>是普契尼最后完成的作品，是站在音乐现代性门槛上的戏剧实验。被她顽固的家庭的狭隘道德驱使自杀的人构成了我们新作品的结局。</a:t>
            </a:r>
            <a:r>
              <a:rPr lang="en-US" altLang="zh-CN" sz="900" b="0" i="0" dirty="0">
                <a:solidFill>
                  <a:srgbClr val="000000"/>
                </a:solidFill>
                <a:effectLst/>
                <a:latin typeface="Nexa W04"/>
              </a:rPr>
              <a:t>Il </a:t>
            </a:r>
            <a:r>
              <a:rPr lang="en-US" altLang="zh-CN" sz="900" b="0" i="0" dirty="0" err="1">
                <a:solidFill>
                  <a:srgbClr val="000000"/>
                </a:solidFill>
                <a:effectLst/>
                <a:latin typeface="Nexa W04"/>
              </a:rPr>
              <a:t>Trittico</a:t>
            </a:r>
            <a:r>
              <a:rPr lang="en-US" altLang="zh-CN" sz="900" b="0" i="0" dirty="0">
                <a:solidFill>
                  <a:srgbClr val="000000"/>
                </a:solidFill>
                <a:effectLst/>
                <a:latin typeface="Nexa W04"/>
              </a:rPr>
              <a:t> </a:t>
            </a:r>
            <a:r>
              <a:rPr lang="zh-CN" altLang="en-US" sz="900" b="0" i="0" dirty="0">
                <a:solidFill>
                  <a:srgbClr val="000000"/>
                </a:solidFill>
                <a:effectLst/>
                <a:latin typeface="Nexa W04"/>
              </a:rPr>
              <a:t>是普契尼最后完成的作品，是站在音乐现代性门槛上的戏剧实验。被她顽固的家庭的狭隘道德驱使自杀的人构成了我们新作品的结局。</a:t>
            </a:r>
            <a:r>
              <a:rPr lang="en-US" altLang="zh-CN" sz="900" b="0" i="0" dirty="0">
                <a:solidFill>
                  <a:srgbClr val="000000"/>
                </a:solidFill>
                <a:effectLst/>
                <a:latin typeface="Nexa W04"/>
              </a:rPr>
              <a:t>Il </a:t>
            </a:r>
            <a:r>
              <a:rPr lang="en-US" altLang="zh-CN" sz="900" b="0" i="0" dirty="0" err="1">
                <a:solidFill>
                  <a:srgbClr val="000000"/>
                </a:solidFill>
                <a:effectLst/>
                <a:latin typeface="Nexa W04"/>
              </a:rPr>
              <a:t>Trittico</a:t>
            </a:r>
            <a:r>
              <a:rPr lang="en-US" altLang="zh-CN" sz="900" b="0" i="0" dirty="0">
                <a:solidFill>
                  <a:srgbClr val="000000"/>
                </a:solidFill>
                <a:effectLst/>
                <a:latin typeface="Nexa W04"/>
              </a:rPr>
              <a:t> </a:t>
            </a:r>
            <a:r>
              <a:rPr lang="zh-CN" altLang="en-US" sz="900" b="0" i="0" dirty="0">
                <a:solidFill>
                  <a:srgbClr val="000000"/>
                </a:solidFill>
                <a:effectLst/>
                <a:latin typeface="Nexa W04"/>
              </a:rPr>
              <a:t>是普契尼最后完成的作品，是站在音乐现代性门槛上的戏剧实验。</a:t>
            </a:r>
            <a:endParaRPr lang="en-US" altLang="zh-CN" sz="900" b="0" i="0" dirty="0">
              <a:solidFill>
                <a:srgbClr val="000000"/>
              </a:solidFill>
              <a:effectLst/>
              <a:latin typeface="Nexa W04"/>
            </a:endParaRPr>
          </a:p>
          <a:p>
            <a:endParaRPr lang="en-US" sz="900" dirty="0">
              <a:solidFill>
                <a:srgbClr val="000000"/>
              </a:solidFill>
              <a:latin typeface="Nexa W04"/>
            </a:endParaRPr>
          </a:p>
          <a:p>
            <a:pPr algn="l"/>
            <a:r>
              <a:rPr lang="en-US" altLang="zh-CN" sz="900" b="0" i="0" dirty="0">
                <a:solidFill>
                  <a:srgbClr val="24292F"/>
                </a:solidFill>
                <a:effectLst/>
                <a:latin typeface="-apple-system"/>
              </a:rPr>
              <a:t>"Il </a:t>
            </a:r>
            <a:r>
              <a:rPr lang="en-US" altLang="zh-CN" sz="900" b="0" i="0" dirty="0" err="1">
                <a:solidFill>
                  <a:srgbClr val="24292F"/>
                </a:solidFill>
                <a:effectLst/>
                <a:latin typeface="-apple-system"/>
              </a:rPr>
              <a:t>Trittico</a:t>
            </a:r>
            <a:r>
              <a:rPr lang="en-US" altLang="zh-CN" sz="900" b="0" i="0" dirty="0">
                <a:solidFill>
                  <a:srgbClr val="24292F"/>
                </a:solidFill>
                <a:effectLst/>
                <a:latin typeface="-apple-system"/>
              </a:rPr>
              <a:t>" </a:t>
            </a:r>
            <a:r>
              <a:rPr lang="zh-CN" altLang="en-US" sz="900" b="0" i="0" dirty="0">
                <a:solidFill>
                  <a:srgbClr val="24292F"/>
                </a:solidFill>
                <a:effectLst/>
                <a:latin typeface="-apple-system"/>
              </a:rPr>
              <a:t>是意大利作曲家吉阿科莫</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普契尼（</a:t>
            </a:r>
            <a:r>
              <a:rPr lang="en-US" altLang="zh-CN" sz="900" b="0" i="0" dirty="0">
                <a:solidFill>
                  <a:srgbClr val="24292F"/>
                </a:solidFill>
                <a:effectLst/>
                <a:latin typeface="-apple-system"/>
              </a:rPr>
              <a:t>Giacomo Puccini</a:t>
            </a:r>
            <a:r>
              <a:rPr lang="zh-CN" altLang="en-US" sz="900" b="0" i="0" dirty="0">
                <a:solidFill>
                  <a:srgbClr val="24292F"/>
                </a:solidFill>
                <a:effectLst/>
                <a:latin typeface="-apple-system"/>
              </a:rPr>
              <a:t>）的一部歌剧，由三个不同的剧目组成，分别是</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苏尔皮切和吉达</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a:t>
            </a:r>
            <a:r>
              <a:rPr lang="en-US" altLang="zh-CN" sz="900" b="0" i="0" dirty="0">
                <a:solidFill>
                  <a:srgbClr val="24292F"/>
                </a:solidFill>
                <a:effectLst/>
                <a:latin typeface="-apple-system"/>
              </a:rPr>
              <a:t>"Il </a:t>
            </a:r>
            <a:r>
              <a:rPr lang="en-US" altLang="zh-CN" sz="900" b="0" i="0" dirty="0" err="1">
                <a:solidFill>
                  <a:srgbClr val="24292F"/>
                </a:solidFill>
                <a:effectLst/>
                <a:latin typeface="-apple-system"/>
              </a:rPr>
              <a:t>tabarro</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苏尔亚科安格罗</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a:t>
            </a:r>
            <a:r>
              <a:rPr lang="en-US" altLang="zh-CN" sz="900" b="0" i="0" dirty="0">
                <a:solidFill>
                  <a:srgbClr val="24292F"/>
                </a:solidFill>
                <a:effectLst/>
                <a:latin typeface="-apple-system"/>
              </a:rPr>
              <a:t>"</a:t>
            </a:r>
            <a:r>
              <a:rPr lang="en-US" altLang="zh-CN" sz="900" b="0" i="0" dirty="0" err="1">
                <a:solidFill>
                  <a:srgbClr val="24292F"/>
                </a:solidFill>
                <a:effectLst/>
                <a:latin typeface="-apple-system"/>
              </a:rPr>
              <a:t>Suor</a:t>
            </a:r>
            <a:r>
              <a:rPr lang="en-US" altLang="zh-CN" sz="900" b="0" i="0" dirty="0">
                <a:solidFill>
                  <a:srgbClr val="24292F"/>
                </a:solidFill>
                <a:effectLst/>
                <a:latin typeface="-apple-system"/>
              </a:rPr>
              <a:t> Angelica"</a:t>
            </a:r>
            <a:r>
              <a:rPr lang="zh-CN" altLang="en-US" sz="900" b="0" i="0" dirty="0">
                <a:solidFill>
                  <a:srgbClr val="24292F"/>
                </a:solidFill>
                <a:effectLst/>
                <a:latin typeface="-apple-system"/>
              </a:rPr>
              <a:t>）和</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约尔松</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a:t>
            </a:r>
            <a:r>
              <a:rPr lang="en-US" altLang="zh-CN" sz="900" b="0" i="0" dirty="0">
                <a:solidFill>
                  <a:srgbClr val="24292F"/>
                </a:solidFill>
                <a:effectLst/>
                <a:latin typeface="-apple-system"/>
              </a:rPr>
              <a:t>"Gianni Schicchi"</a:t>
            </a:r>
            <a:r>
              <a:rPr lang="zh-CN" altLang="en-US" sz="900" b="0" i="0" dirty="0">
                <a:solidFill>
                  <a:srgbClr val="24292F"/>
                </a:solidFill>
                <a:effectLst/>
                <a:latin typeface="-apple-system"/>
              </a:rPr>
              <a:t>）。这三部歌剧通常在一起演出，因为它们都是以意大利生活中的不同方面为背景，共同构成了一部全景式的戏剧。</a:t>
            </a:r>
          </a:p>
          <a:p>
            <a:pPr algn="l"/>
            <a:r>
              <a:rPr lang="zh-CN" altLang="en-US" sz="900" b="0" i="0" dirty="0">
                <a:solidFill>
                  <a:srgbClr val="24292F"/>
                </a:solidFill>
                <a:effectLst/>
                <a:latin typeface="-apple-system"/>
              </a:rPr>
              <a:t>以下是每个剧目的详细剧情：</a:t>
            </a:r>
            <a:endParaRPr lang="en-US" altLang="zh-CN" sz="900" b="0" i="0" dirty="0">
              <a:solidFill>
                <a:srgbClr val="24292F"/>
              </a:solidFill>
              <a:effectLst/>
              <a:latin typeface="-apple-system"/>
            </a:endParaRPr>
          </a:p>
          <a:p>
            <a:pPr algn="l"/>
            <a:endParaRPr lang="zh-CN" altLang="en-US" sz="900" b="0" i="0" dirty="0">
              <a:solidFill>
                <a:srgbClr val="24292F"/>
              </a:solidFill>
              <a:effectLst/>
              <a:latin typeface="-apple-system"/>
            </a:endParaRPr>
          </a:p>
          <a:p>
            <a:pPr algn="l"/>
            <a:r>
              <a:rPr lang="en-US" altLang="zh-CN" sz="900" b="0" i="0" dirty="0">
                <a:solidFill>
                  <a:srgbClr val="24292F"/>
                </a:solidFill>
                <a:effectLst/>
                <a:latin typeface="-apple-system"/>
              </a:rPr>
              <a:t>《</a:t>
            </a:r>
            <a:r>
              <a:rPr lang="zh-CN" altLang="en-US" sz="900" b="0" i="0" dirty="0">
                <a:solidFill>
                  <a:srgbClr val="24292F"/>
                </a:solidFill>
                <a:effectLst/>
                <a:latin typeface="-apple-system"/>
              </a:rPr>
              <a:t>苏尔皮切和吉达</a:t>
            </a:r>
            <a:r>
              <a:rPr lang="en-US" altLang="zh-CN" sz="900" b="0" i="0" dirty="0">
                <a:solidFill>
                  <a:srgbClr val="24292F"/>
                </a:solidFill>
                <a:effectLst/>
                <a:latin typeface="-apple-system"/>
              </a:rPr>
              <a:t>》 </a:t>
            </a:r>
            <a:r>
              <a:rPr lang="zh-CN" altLang="en-US" sz="900" b="0" i="0" dirty="0">
                <a:solidFill>
                  <a:srgbClr val="24292F"/>
                </a:solidFill>
                <a:effectLst/>
                <a:latin typeface="-apple-system"/>
              </a:rPr>
              <a:t>该剧讲述了一个发生在塔河船上的爱情故事。男主角米夏埃尔（</a:t>
            </a:r>
            <a:r>
              <a:rPr lang="en-US" altLang="zh-CN" sz="900" b="0" i="0" dirty="0">
                <a:solidFill>
                  <a:srgbClr val="24292F"/>
                </a:solidFill>
                <a:effectLst/>
                <a:latin typeface="-apple-system"/>
              </a:rPr>
              <a:t>Michele</a:t>
            </a:r>
            <a:r>
              <a:rPr lang="zh-CN" altLang="en-US" sz="900" b="0" i="0" dirty="0">
                <a:solidFill>
                  <a:srgbClr val="24292F"/>
                </a:solidFill>
                <a:effectLst/>
                <a:latin typeface="-apple-system"/>
              </a:rPr>
              <a:t>）是一名船长，他的妻子吉达（</a:t>
            </a:r>
            <a:r>
              <a:rPr lang="en-US" altLang="zh-CN" sz="900" b="0" i="0" dirty="0" err="1">
                <a:solidFill>
                  <a:srgbClr val="24292F"/>
                </a:solidFill>
                <a:effectLst/>
                <a:latin typeface="-apple-system"/>
              </a:rPr>
              <a:t>Giorgetta</a:t>
            </a:r>
            <a:r>
              <a:rPr lang="zh-CN" altLang="en-US" sz="900" b="0" i="0" dirty="0">
                <a:solidFill>
                  <a:srgbClr val="24292F"/>
                </a:solidFill>
                <a:effectLst/>
                <a:latin typeface="-apple-system"/>
              </a:rPr>
              <a:t>）和船上的码头工人卡罗（</a:t>
            </a:r>
            <a:r>
              <a:rPr lang="en-US" altLang="zh-CN" sz="900" b="0" i="0" dirty="0">
                <a:solidFill>
                  <a:srgbClr val="24292F"/>
                </a:solidFill>
                <a:effectLst/>
                <a:latin typeface="-apple-system"/>
              </a:rPr>
              <a:t>Luigi</a:t>
            </a:r>
            <a:r>
              <a:rPr lang="zh-CN" altLang="en-US" sz="900" b="0" i="0" dirty="0">
                <a:solidFill>
                  <a:srgbClr val="24292F"/>
                </a:solidFill>
                <a:effectLst/>
                <a:latin typeface="-apple-system"/>
              </a:rPr>
              <a:t>）之间有某种关系。当卡罗意识到吉达不再爱他时，他开始谋划自己和吉达的未来。最终，米夏埃尔发现了他们之间的关系，并在愤怒之下杀死了卡罗，而吉达则在痛苦和悲伤中逃离了船。</a:t>
            </a:r>
          </a:p>
          <a:p>
            <a:endParaRPr lang="en-US" sz="900" dirty="0"/>
          </a:p>
          <a:p>
            <a:r>
              <a:rPr lang="zh-CN" altLang="en-US" sz="900" dirty="0"/>
              <a:t>第二出 </a:t>
            </a:r>
            <a:r>
              <a:rPr lang="en-US" altLang="zh-CN" sz="900" dirty="0" err="1"/>
              <a:t>Suor</a:t>
            </a:r>
            <a:r>
              <a:rPr lang="en-US" altLang="zh-CN" sz="900" dirty="0"/>
              <a:t> Angelica《</a:t>
            </a:r>
            <a:r>
              <a:rPr lang="zh-CN" altLang="en-US" sz="900" dirty="0"/>
              <a:t>安洁莉卡修女</a:t>
            </a:r>
            <a:r>
              <a:rPr lang="en-US" altLang="zh-CN" sz="900" dirty="0"/>
              <a:t>》</a:t>
            </a:r>
            <a:r>
              <a:rPr lang="zh-CN" altLang="en-US" sz="900" dirty="0"/>
              <a:t>的场景是一所修道院。众修女们在平凡但愉悦的生活中，慢慢揭露出修女安洁莉卡（女高音 </a:t>
            </a:r>
            <a:r>
              <a:rPr lang="en-US" altLang="zh-CN" sz="900" dirty="0"/>
              <a:t>Mina </a:t>
            </a:r>
            <a:r>
              <a:rPr lang="en-US" altLang="zh-CN" sz="900" dirty="0" err="1"/>
              <a:t>Tasca</a:t>
            </a:r>
            <a:r>
              <a:rPr lang="en-US" altLang="zh-CN" sz="900" dirty="0"/>
              <a:t> Yamazaki </a:t>
            </a:r>
            <a:r>
              <a:rPr lang="zh-CN" altLang="en-US" sz="900" dirty="0"/>
              <a:t>饰）怀藏的巨大秘密。她曾在七年前未婚生子，而躲到修道院内避世，并与名门家族断绝音讯。一天，她的姨母突然造访，告知她妹妹要结婚的消息，并透露安洁莉卡的儿子已在两年前病死。安洁莉卡之后在悲痛中自尽，死前恐惧遭到天国嫌弃。最后她儿子的灵魂出现，领她进入天堂，象征她已得到了赦免。展现了普契尼的「净界」。</a:t>
            </a:r>
            <a:endParaRPr lang="en-US" altLang="zh-CN" sz="900" dirty="0"/>
          </a:p>
          <a:p>
            <a:endParaRPr lang="en-US" sz="900" dirty="0"/>
          </a:p>
          <a:p>
            <a:r>
              <a:rPr lang="zh-CN" altLang="en-US" sz="900" dirty="0"/>
              <a:t>第三出 </a:t>
            </a:r>
            <a:r>
              <a:rPr lang="en-US" altLang="zh-CN" sz="900" dirty="0"/>
              <a:t>Gianni Schicchi《</a:t>
            </a:r>
            <a:r>
              <a:rPr lang="zh-CN" altLang="en-US" sz="900" dirty="0"/>
              <a:t>贾尼．斯基基</a:t>
            </a:r>
            <a:r>
              <a:rPr lang="en-US" altLang="zh-CN" sz="900" dirty="0"/>
              <a:t>》</a:t>
            </a:r>
            <a:r>
              <a:rPr lang="zh-CN" altLang="en-US" sz="900" dirty="0"/>
              <a:t>是普契尼唯一的一部喜歌剧，</a:t>
            </a:r>
            <a:r>
              <a:rPr lang="zh-CN" altLang="en-US" sz="900" b="0" i="0" dirty="0">
                <a:solidFill>
                  <a:srgbClr val="333333"/>
                </a:solidFill>
                <a:effectLst/>
                <a:latin typeface="Helvetica Neue"/>
              </a:rPr>
              <a:t>众亲友赶至病故的富商布奥索家欲分其巨额遗产，不料遗嘱却将遗产全数捐给教堂，众亲友大失所望！布奥索之侄里努奇奥请来恋人劳蕾塔的父亲足智多谋的贾尼斯基基帮忙，劳蕾塔也以一曲我亲爱的爸爸恳求父亲的帮助。于是，斯基基灵机一动决定假扮垂危的布奥索，请来律师、公证人重立遗嘱。假冒的布奥索将部分财产分给亲友后，却将最值钱的</a:t>
            </a:r>
            <a:r>
              <a:rPr lang="zh-CN" altLang="en-US" sz="900" b="0" i="0" u="none" strike="noStrike" dirty="0">
                <a:solidFill>
                  <a:srgbClr val="136EC2"/>
                </a:solidFill>
                <a:effectLst/>
                <a:latin typeface="Helvetica Neue"/>
                <a:hlinkClick r:id="rId2"/>
              </a:rPr>
              <a:t>骡</a:t>
            </a:r>
            <a:r>
              <a:rPr lang="zh-CN" altLang="en-US" sz="900" b="0" i="0" dirty="0">
                <a:solidFill>
                  <a:srgbClr val="333333"/>
                </a:solidFill>
                <a:effectLst/>
                <a:latin typeface="Helvetica Neue"/>
              </a:rPr>
              <a:t>子、豪宅等分给了斯基基，为劳蕾塔赢得了丰厚的嫁妆。律师一行退场后，斯基基手持法律证书赶走了愤怒的众亲友，劳蕾塔与里努乔则终成眷属。</a:t>
            </a:r>
            <a:endParaRPr lang="en-US" sz="900" dirty="0"/>
          </a:p>
        </p:txBody>
      </p:sp>
      <p:sp>
        <p:nvSpPr>
          <p:cNvPr id="5" name="Textfeld 4">
            <a:extLst>
              <a:ext uri="{FF2B5EF4-FFF2-40B4-BE49-F238E27FC236}">
                <a16:creationId xmlns:a16="http://schemas.microsoft.com/office/drawing/2014/main" id="{DACD930D-905B-F4E1-06AC-64ABF31CF408}"/>
              </a:ext>
            </a:extLst>
          </p:cNvPr>
          <p:cNvSpPr txBox="1"/>
          <p:nvPr/>
        </p:nvSpPr>
        <p:spPr>
          <a:xfrm>
            <a:off x="3750197" y="58846"/>
            <a:ext cx="3553429" cy="6740307"/>
          </a:xfrm>
          <a:prstGeom prst="rect">
            <a:avLst/>
          </a:prstGeom>
          <a:noFill/>
        </p:spPr>
        <p:txBody>
          <a:bodyPr wrap="square">
            <a:spAutoFit/>
          </a:bodyPr>
          <a:lstStyle/>
          <a:p>
            <a:r>
              <a:rPr lang="en-US" sz="900" dirty="0" err="1">
                <a:latin typeface="+mj-ea"/>
                <a:ea typeface="+mj-ea"/>
              </a:rPr>
              <a:t>据说《三联剧》是普契尼从但丁《神曲》中获得灵感创作而成的，如果《外套》是死亡无可解脱的地狱</a:t>
            </a:r>
            <a:r>
              <a:rPr lang="en-US" sz="900" dirty="0">
                <a:latin typeface="+mj-ea"/>
                <a:ea typeface="+mj-ea"/>
              </a:rPr>
              <a:t>，《</a:t>
            </a:r>
            <a:r>
              <a:rPr lang="en-US" sz="900" dirty="0" err="1">
                <a:latin typeface="+mj-ea"/>
                <a:ea typeface="+mj-ea"/>
              </a:rPr>
              <a:t>安洁莉卡修女》是死亡得到解脱的净界，那死而复生的《贾尼．斯基基》便是「天堂</a:t>
            </a:r>
            <a:r>
              <a:rPr lang="en-US" sz="900" dirty="0">
                <a:latin typeface="+mj-ea"/>
                <a:ea typeface="+mj-ea"/>
              </a:rPr>
              <a:t>」，只是这个「天堂」的救主贾尼．斯基基却是个如假包换的恶棍，原来人们所以为的天堂，其实却是地狱。看来轻快的抢夺遗产喜剧，其实正反映出当时世界大战的情势，战争真能解决问题吗？还是战争只能带来更恐怖的地狱？经历了整个战争的世纪，我们都明了答案，也不得不佩服普契尼的寓言犀利。</a:t>
            </a:r>
          </a:p>
          <a:p>
            <a:endParaRPr lang="en-US" sz="900" dirty="0">
              <a:latin typeface="+mj-ea"/>
              <a:ea typeface="+mj-ea"/>
            </a:endParaRPr>
          </a:p>
          <a:p>
            <a:endParaRPr lang="en-US" sz="900" dirty="0">
              <a:latin typeface="+mj-ea"/>
              <a:ea typeface="+mj-ea"/>
            </a:endParaRPr>
          </a:p>
          <a:p>
            <a:r>
              <a:rPr lang="zh-CN" altLang="en-US" sz="900" b="0" i="0" dirty="0">
                <a:solidFill>
                  <a:srgbClr val="000000"/>
                </a:solidFill>
                <a:effectLst/>
                <a:latin typeface="+mj-ea"/>
                <a:ea typeface="+mj-ea"/>
              </a:rPr>
              <a:t>贾尼</a:t>
            </a:r>
            <a:r>
              <a:rPr lang="en-US" altLang="zh-CN" sz="900" b="0" i="0" dirty="0">
                <a:solidFill>
                  <a:srgbClr val="000000"/>
                </a:solidFill>
                <a:effectLst/>
                <a:latin typeface="+mj-ea"/>
                <a:ea typeface="+mj-ea"/>
              </a:rPr>
              <a:t>·</a:t>
            </a:r>
            <a:r>
              <a:rPr lang="zh-CN" altLang="en-US" sz="900" b="0" i="0" dirty="0">
                <a:solidFill>
                  <a:srgbClr val="000000"/>
                </a:solidFill>
                <a:effectLst/>
                <a:latin typeface="+mj-ea"/>
                <a:ea typeface="+mj-ea"/>
              </a:rPr>
              <a:t>斯基基</a:t>
            </a:r>
            <a:endParaRPr lang="en-US" sz="900" dirty="0">
              <a:latin typeface="+mj-ea"/>
              <a:ea typeface="+mj-ea"/>
            </a:endParaRPr>
          </a:p>
          <a:p>
            <a:pPr algn="l"/>
            <a:r>
              <a:rPr lang="zh-CN" altLang="en-US" sz="900" b="0" i="0" dirty="0">
                <a:solidFill>
                  <a:srgbClr val="333333"/>
                </a:solidFill>
                <a:effectLst/>
                <a:latin typeface="+mj-ea"/>
                <a:ea typeface="+mj-ea"/>
              </a:rPr>
              <a:t>地点：佛罗伦斯</a:t>
            </a:r>
          </a:p>
          <a:p>
            <a:pPr algn="l"/>
            <a:r>
              <a:rPr lang="zh-CN" altLang="en-US" sz="900" b="0" i="0" dirty="0">
                <a:solidFill>
                  <a:srgbClr val="333333"/>
                </a:solidFill>
                <a:effectLst/>
                <a:latin typeface="+mj-ea"/>
                <a:ea typeface="+mj-ea"/>
              </a:rPr>
              <a:t>时间：西元</a:t>
            </a:r>
            <a:r>
              <a:rPr lang="en-US" altLang="zh-CN" sz="900" b="0" i="0" dirty="0">
                <a:solidFill>
                  <a:srgbClr val="333333"/>
                </a:solidFill>
                <a:effectLst/>
                <a:latin typeface="+mj-ea"/>
                <a:ea typeface="+mj-ea"/>
              </a:rPr>
              <a:t>1299</a:t>
            </a:r>
            <a:r>
              <a:rPr lang="zh-CN" altLang="en-US" sz="900" b="0" i="0" dirty="0">
                <a:solidFill>
                  <a:srgbClr val="333333"/>
                </a:solidFill>
                <a:effectLst/>
                <a:latin typeface="+mj-ea"/>
                <a:ea typeface="+mj-ea"/>
              </a:rPr>
              <a:t>年</a:t>
            </a:r>
          </a:p>
          <a:p>
            <a:pPr algn="l"/>
            <a:r>
              <a:rPr lang="en-US" altLang="zh-CN" sz="900" b="0" i="0" dirty="0" err="1">
                <a:solidFill>
                  <a:srgbClr val="333333"/>
                </a:solidFill>
                <a:effectLst/>
                <a:latin typeface="+mj-ea"/>
                <a:ea typeface="+mj-ea"/>
              </a:rPr>
              <a:t>Buoso</a:t>
            </a:r>
            <a:r>
              <a:rPr lang="en-US" altLang="zh-CN" sz="900" b="0" i="0" dirty="0">
                <a:solidFill>
                  <a:srgbClr val="333333"/>
                </a:solidFill>
                <a:effectLst/>
                <a:latin typeface="+mj-ea"/>
                <a:ea typeface="+mj-ea"/>
              </a:rPr>
              <a:t> </a:t>
            </a:r>
            <a:r>
              <a:rPr lang="en-US" altLang="zh-CN" sz="900" b="0" i="0" dirty="0" err="1">
                <a:solidFill>
                  <a:srgbClr val="333333"/>
                </a:solidFill>
                <a:effectLst/>
                <a:latin typeface="+mj-ea"/>
                <a:ea typeface="+mj-ea"/>
              </a:rPr>
              <a:t>Donati</a:t>
            </a:r>
            <a:r>
              <a:rPr lang="zh-CN" altLang="en-US" sz="900" b="0" i="0" dirty="0">
                <a:solidFill>
                  <a:srgbClr val="333333"/>
                </a:solidFill>
                <a:effectLst/>
                <a:latin typeface="+mj-ea"/>
                <a:ea typeface="+mj-ea"/>
              </a:rPr>
              <a:t>安详的在床上过世。他的亲戚们极度的悲伤，直到他们听到谣传：</a:t>
            </a:r>
            <a:r>
              <a:rPr lang="en-US" altLang="zh-CN" sz="900" b="0" i="0" dirty="0" err="1">
                <a:solidFill>
                  <a:srgbClr val="333333"/>
                </a:solidFill>
                <a:effectLst/>
                <a:latin typeface="+mj-ea"/>
                <a:ea typeface="+mj-ea"/>
              </a:rPr>
              <a:t>Buoso</a:t>
            </a:r>
            <a:r>
              <a:rPr lang="zh-CN" altLang="en-US" sz="900" b="0" i="0" dirty="0">
                <a:solidFill>
                  <a:srgbClr val="333333"/>
                </a:solidFill>
                <a:effectLst/>
                <a:latin typeface="+mj-ea"/>
                <a:ea typeface="+mj-ea"/>
              </a:rPr>
              <a:t>将他的遗产全数要捐给当地的</a:t>
            </a:r>
            <a:r>
              <a:rPr lang="zh-CN" altLang="en-US" sz="900" b="0" i="0" u="none" strike="noStrike" dirty="0">
                <a:solidFill>
                  <a:srgbClr val="136EC2"/>
                </a:solidFill>
                <a:effectLst/>
                <a:latin typeface="+mj-ea"/>
                <a:ea typeface="+mj-ea"/>
                <a:hlinkClick r:id="rId3"/>
              </a:rPr>
              <a:t>修道院</a:t>
            </a:r>
            <a:r>
              <a:rPr lang="zh-CN" altLang="en-US" sz="900" b="0" i="0" dirty="0">
                <a:solidFill>
                  <a:srgbClr val="333333"/>
                </a:solidFill>
                <a:effectLst/>
                <a:latin typeface="+mj-ea"/>
                <a:ea typeface="+mj-ea"/>
              </a:rPr>
              <a:t>为止。他们疯狂的想要找出遗嘱，而里努乔找到了遗嘱，但是开出条件：除非齐塔答应他的条件，让他娶贾尼</a:t>
            </a:r>
            <a:r>
              <a:rPr lang="en-US" altLang="zh-CN" sz="900" b="0" i="0" dirty="0">
                <a:solidFill>
                  <a:srgbClr val="333333"/>
                </a:solidFill>
                <a:effectLst/>
                <a:latin typeface="+mj-ea"/>
                <a:ea typeface="+mj-ea"/>
              </a:rPr>
              <a:t>·</a:t>
            </a:r>
            <a:r>
              <a:rPr lang="zh-CN" altLang="en-US" sz="900" b="0" i="0" dirty="0">
                <a:solidFill>
                  <a:srgbClr val="333333"/>
                </a:solidFill>
                <a:effectLst/>
                <a:latin typeface="+mj-ea"/>
                <a:ea typeface="+mj-ea"/>
              </a:rPr>
              <a:t>斯基基的女儿劳蕾塔，他才要将遗嘱交出来。但是</a:t>
            </a:r>
            <a:r>
              <a:rPr lang="en-US" altLang="zh-CN" sz="900" b="0" i="0" dirty="0" err="1">
                <a:solidFill>
                  <a:srgbClr val="333333"/>
                </a:solidFill>
                <a:effectLst/>
                <a:latin typeface="+mj-ea"/>
                <a:ea typeface="+mj-ea"/>
              </a:rPr>
              <a:t>Donati</a:t>
            </a:r>
            <a:r>
              <a:rPr lang="zh-CN" altLang="en-US" sz="900" b="0" i="0" dirty="0">
                <a:solidFill>
                  <a:srgbClr val="333333"/>
                </a:solidFill>
                <a:effectLst/>
                <a:latin typeface="+mj-ea"/>
                <a:ea typeface="+mj-ea"/>
              </a:rPr>
              <a:t>家族其实看不起斯基基，认为他只是个刚到佛罗伦斯的乡巴佬而已。齐塔同意这个条件（其实他才不管里努乔要娶谁，只要他们能够有钱就好），并且开始读</a:t>
            </a:r>
            <a:r>
              <a:rPr lang="en-US" altLang="zh-CN" sz="900" b="0" i="0" dirty="0" err="1">
                <a:solidFill>
                  <a:srgbClr val="333333"/>
                </a:solidFill>
                <a:effectLst/>
                <a:latin typeface="+mj-ea"/>
                <a:ea typeface="+mj-ea"/>
              </a:rPr>
              <a:t>Buoso</a:t>
            </a:r>
            <a:r>
              <a:rPr lang="zh-CN" altLang="en-US" sz="900" b="0" i="0" dirty="0">
                <a:solidFill>
                  <a:srgbClr val="333333"/>
                </a:solidFill>
                <a:effectLst/>
                <a:latin typeface="+mj-ea"/>
                <a:ea typeface="+mj-ea"/>
              </a:rPr>
              <a:t>的遗嘱。果不其然，遗嘱就如同传言所述，整个家族的人陷入疯狂。里努乔虽然提出建议可以找斯基基，利用他的聪明才智解决问题，但是遭到他们的否决。</a:t>
            </a:r>
          </a:p>
          <a:p>
            <a:pPr algn="l"/>
            <a:r>
              <a:rPr lang="zh-CN" altLang="en-US" sz="900" b="0" i="0" dirty="0">
                <a:solidFill>
                  <a:srgbClr val="333333"/>
                </a:solidFill>
                <a:effectLst/>
                <a:latin typeface="+mj-ea"/>
                <a:ea typeface="+mj-ea"/>
              </a:rPr>
              <a:t>斯基基跟女儿劳蕾塔前来，看到一片垂头丧气的景象，而他被告知要来协助他们解决遗产的问题。齐塔很生气的解释了情况，并且拒绝听到有关结婚的事宜。里努乔恳求斯基基的帮忙，但是斯基基对于他们亲族的态度不以为然，因此拒绝协助他们。这时劳蕾塔试图说服她的父亲（咏叹调：喔，我亲爱的爸爸），也终于软化了斯基基的态度。斯基基读了遗嘱，觉得大概已经没有什么转圜的余地了。但在此时斯基基有个主意，只是不想让女儿天真的心灵受到影响，因此要求她先离开，并请女士们先铺床。他并确定除了家属之外，还没有外人知道</a:t>
            </a:r>
            <a:r>
              <a:rPr lang="en-US" altLang="zh-CN" sz="900" b="0" i="0" dirty="0" err="1">
                <a:solidFill>
                  <a:srgbClr val="333333"/>
                </a:solidFill>
                <a:effectLst/>
                <a:latin typeface="+mj-ea"/>
                <a:ea typeface="+mj-ea"/>
              </a:rPr>
              <a:t>Buoso</a:t>
            </a:r>
            <a:r>
              <a:rPr lang="zh-CN" altLang="en-US" sz="900" b="0" i="0" dirty="0">
                <a:solidFill>
                  <a:srgbClr val="333333"/>
                </a:solidFill>
                <a:effectLst/>
                <a:latin typeface="+mj-ea"/>
                <a:ea typeface="+mj-ea"/>
              </a:rPr>
              <a:t>过世的消息。此时刚好医师前来探视，家属们不让医师进入房间，而斯基基模仿</a:t>
            </a:r>
            <a:r>
              <a:rPr lang="en-US" altLang="zh-CN" sz="900" b="0" i="0" dirty="0" err="1">
                <a:solidFill>
                  <a:srgbClr val="333333"/>
                </a:solidFill>
                <a:effectLst/>
                <a:latin typeface="+mj-ea"/>
                <a:ea typeface="+mj-ea"/>
              </a:rPr>
              <a:t>Buoso</a:t>
            </a:r>
            <a:r>
              <a:rPr lang="zh-CN" altLang="en-US" sz="900" b="0" i="0" dirty="0">
                <a:solidFill>
                  <a:srgbClr val="333333"/>
                </a:solidFill>
                <a:effectLst/>
                <a:latin typeface="+mj-ea"/>
                <a:ea typeface="+mj-ea"/>
              </a:rPr>
              <a:t>的声音告诉医师他现在的状况好多了，而后医生就离开。斯基基这时才对家属说，他想要模仿</a:t>
            </a:r>
            <a:r>
              <a:rPr lang="en-US" altLang="zh-CN" sz="900" b="0" i="0" dirty="0" err="1">
                <a:solidFill>
                  <a:srgbClr val="333333"/>
                </a:solidFill>
                <a:effectLst/>
                <a:latin typeface="+mj-ea"/>
                <a:ea typeface="+mj-ea"/>
              </a:rPr>
              <a:t>Buoso</a:t>
            </a:r>
            <a:r>
              <a:rPr lang="zh-CN" altLang="en-US" sz="900" b="0" i="0" dirty="0">
                <a:solidFill>
                  <a:srgbClr val="333333"/>
                </a:solidFill>
                <a:effectLst/>
                <a:latin typeface="+mj-ea"/>
                <a:ea typeface="+mj-ea"/>
              </a:rPr>
              <a:t>并立新遗嘱。</a:t>
            </a:r>
          </a:p>
          <a:p>
            <a:pPr algn="l"/>
            <a:r>
              <a:rPr lang="zh-CN" altLang="en-US" sz="900" b="0" i="0" dirty="0">
                <a:solidFill>
                  <a:srgbClr val="333333"/>
                </a:solidFill>
                <a:effectLst/>
                <a:latin typeface="+mj-ea"/>
                <a:ea typeface="+mj-ea"/>
              </a:rPr>
              <a:t>里努乔找了公证人来。所有的亲属都同意了财产分配，除了一头骡子、一座磨坊跟一幢房屋，而他们也都同意由斯基基决定该由谁继承这些财产，但是台面下的竞斗也是暗潮汹涌。而斯基基也提醒他们，法律上规定伪造遗嘱者的惩罚是断手后逐出佛罗伦斯。公证人来了，斯基基指定要举行庄严的葬礼，将财产的小部分捐赠给修道院，还有分配了一些不具争议的财产。但是大家争斗最凶的财产：一头骡子、磨坊跟房屋，斯基基指定给自己所有。在公证人离开后，他把每个人都赶出去，因为这幢房子已经不再属于他们。现在斯基基可以给女儿嫁妆，罗蕾塔与里努乔结婚也不再有任何阻碍。这对恋人相拥，而斯基基也深受感动。斯基基对着观众们，并且说这应该是最好的方式来分配</a:t>
            </a:r>
            <a:r>
              <a:rPr lang="en-US" altLang="zh-CN" sz="900" b="0" i="0" dirty="0" err="1">
                <a:solidFill>
                  <a:srgbClr val="333333"/>
                </a:solidFill>
                <a:effectLst/>
                <a:latin typeface="+mj-ea"/>
                <a:ea typeface="+mj-ea"/>
              </a:rPr>
              <a:t>Buoso</a:t>
            </a:r>
            <a:r>
              <a:rPr lang="zh-CN" altLang="en-US" sz="900" b="0" i="0" dirty="0">
                <a:solidFill>
                  <a:srgbClr val="333333"/>
                </a:solidFill>
                <a:effectLst/>
                <a:latin typeface="+mj-ea"/>
                <a:ea typeface="+mj-ea"/>
              </a:rPr>
              <a:t>的遗产了，并且他还希望观众们略施恩惠，减轻他的罪过</a:t>
            </a:r>
          </a:p>
          <a:p>
            <a:endParaRPr lang="en-US" sz="900" dirty="0">
              <a:latin typeface="+mj-ea"/>
              <a:ea typeface="+mj-ea"/>
            </a:endParaRPr>
          </a:p>
        </p:txBody>
      </p:sp>
      <p:sp>
        <p:nvSpPr>
          <p:cNvPr id="4" name="TextBox 3">
            <a:extLst>
              <a:ext uri="{FF2B5EF4-FFF2-40B4-BE49-F238E27FC236}">
                <a16:creationId xmlns:a16="http://schemas.microsoft.com/office/drawing/2014/main" id="{4469BDDA-E17B-7107-8E7C-954A2FE4C233}"/>
              </a:ext>
            </a:extLst>
          </p:cNvPr>
          <p:cNvSpPr txBox="1"/>
          <p:nvPr/>
        </p:nvSpPr>
        <p:spPr>
          <a:xfrm>
            <a:off x="7199452" y="0"/>
            <a:ext cx="2704687" cy="5909310"/>
          </a:xfrm>
          <a:prstGeom prst="rect">
            <a:avLst/>
          </a:prstGeom>
          <a:noFill/>
        </p:spPr>
        <p:txBody>
          <a:bodyPr wrap="square">
            <a:spAutoFit/>
          </a:bodyPr>
          <a:lstStyle/>
          <a:p>
            <a:pPr algn="l"/>
            <a:r>
              <a:rPr lang="en-GB" sz="900" b="0" i="0" dirty="0">
                <a:solidFill>
                  <a:srgbClr val="000000"/>
                </a:solidFill>
                <a:effectLst/>
                <a:latin typeface="Akzidenz-Grotesk-Pro-medium"/>
              </a:rPr>
              <a:t>Il </a:t>
            </a:r>
            <a:r>
              <a:rPr lang="en-GB" sz="900" b="0" i="0" dirty="0" err="1">
                <a:solidFill>
                  <a:srgbClr val="000000"/>
                </a:solidFill>
                <a:effectLst/>
                <a:latin typeface="Akzidenz-Grotesk-Pro-medium"/>
              </a:rPr>
              <a:t>tabarro</a:t>
            </a:r>
            <a:r>
              <a:rPr lang="en-GB" sz="900" b="0" i="0" dirty="0">
                <a:solidFill>
                  <a:srgbClr val="000000"/>
                </a:solidFill>
                <a:effectLst/>
                <a:latin typeface="Akzidenz-Grotesk-Pro-medium"/>
              </a:rPr>
              <a:t>（</a:t>
            </a:r>
            <a:r>
              <a:rPr lang="zh-CN" altLang="en-US" sz="900" b="0" i="0" dirty="0">
                <a:solidFill>
                  <a:srgbClr val="000000"/>
                </a:solidFill>
                <a:effectLst/>
                <a:latin typeface="Akzidenz-Grotesk-Pro-medium"/>
              </a:rPr>
              <a:t>外套）</a:t>
            </a:r>
          </a:p>
          <a:p>
            <a:pPr algn="l"/>
            <a:r>
              <a:rPr lang="zh-CN" altLang="en-US" sz="900" b="0" i="0" dirty="0">
                <a:solidFill>
                  <a:srgbClr val="000000"/>
                </a:solidFill>
                <a:effectLst/>
                <a:latin typeface="NovelPro-regular"/>
              </a:rPr>
              <a:t>一年前孩子去世后，乔吉塔和米歇尔变得疏远。他们仍然住在米歇尔的驳船上，但乔吉塔正在别处寻找幸福：她爱上了米歇尔的一名工人路易吉。下班后我们一起喝酒跳舞。工人塔尔帕的妻子弗鲁戈拉来接她的丈夫。两人梦想在乡下拥有一座小房子。另一方面，乔吉塔和路易吉向往城市的生活，并安排在晚上秘密会面。米歇尔怀疑他的妻子对他不忠。他在去乔尔吉塔的路上抓住了路易吉，并在疯狂的嫉妒中杀死了他。</a:t>
            </a:r>
          </a:p>
          <a:p>
            <a:pPr algn="l"/>
            <a:r>
              <a:rPr lang="zh-CN" altLang="en-US" sz="900" b="0" i="0" dirty="0">
                <a:solidFill>
                  <a:srgbClr val="000000"/>
                </a:solidFill>
                <a:effectLst/>
                <a:latin typeface="NovelPro-regular"/>
              </a:rPr>
              <a:t> </a:t>
            </a:r>
          </a:p>
          <a:p>
            <a:pPr algn="l"/>
            <a:r>
              <a:rPr lang="en-GB" sz="900" b="0" i="0" dirty="0" err="1">
                <a:solidFill>
                  <a:srgbClr val="000000"/>
                </a:solidFill>
                <a:effectLst/>
                <a:latin typeface="Akzidenz-Grotesk-Pro-medium"/>
              </a:rPr>
              <a:t>Suor</a:t>
            </a:r>
            <a:r>
              <a:rPr lang="en-GB" sz="900" b="0" i="0" dirty="0">
                <a:solidFill>
                  <a:srgbClr val="000000"/>
                </a:solidFill>
                <a:effectLst/>
                <a:latin typeface="Akzidenz-Grotesk-Pro-medium"/>
              </a:rPr>
              <a:t> Angelica（</a:t>
            </a:r>
            <a:r>
              <a:rPr lang="zh-CN" altLang="en-US" sz="900" b="0" i="0" dirty="0">
                <a:solidFill>
                  <a:srgbClr val="000000"/>
                </a:solidFill>
                <a:effectLst/>
                <a:latin typeface="Akzidenz-Grotesk-Pro-medium"/>
              </a:rPr>
              <a:t>安洁莉卡修女）</a:t>
            </a:r>
          </a:p>
          <a:p>
            <a:pPr algn="l"/>
            <a:r>
              <a:rPr lang="zh-CN" altLang="en-US" sz="900" b="0" i="0" dirty="0">
                <a:solidFill>
                  <a:srgbClr val="000000"/>
                </a:solidFill>
                <a:effectLst/>
                <a:latin typeface="NovelPro-regular"/>
              </a:rPr>
              <a:t>七年前，安洁莉卡因为私生子而不得不进入修道院。从此她就生活在一个与世隔绝的妇女社区里。她再也没有收到孩子的消息。不同的习俗、规则和仪式决定了妇女的日常生活。宣布有访客：这是安吉丽卡的姑妈，公主。她代替安吉丽卡去世已久的父母管理家族资产。她报告说安吉丽卡的姐姐想要结婚。对她有利的是，安吉丽卡现在应该放弃继承权。当安杰莉卡询问她的孩子时，公主解释说孩子很久以前就因病去世了。当归崩溃了。她决定结束自己的生命。</a:t>
            </a:r>
          </a:p>
          <a:p>
            <a:pPr algn="l"/>
            <a:r>
              <a:rPr lang="zh-CN" altLang="en-US" sz="900" b="0" i="0" dirty="0">
                <a:solidFill>
                  <a:srgbClr val="000000"/>
                </a:solidFill>
                <a:effectLst/>
                <a:latin typeface="NovelPro-regular"/>
              </a:rPr>
              <a:t> </a:t>
            </a:r>
          </a:p>
          <a:p>
            <a:pPr algn="l"/>
            <a:r>
              <a:rPr lang="zh-CN" altLang="en-US" sz="900" b="0" i="0" dirty="0">
                <a:solidFill>
                  <a:srgbClr val="000000"/>
                </a:solidFill>
                <a:effectLst/>
                <a:latin typeface="Akzidenz-Grotesk-Pro-medium"/>
              </a:rPr>
              <a:t>贾尼</a:t>
            </a:r>
            <a:r>
              <a:rPr lang="en-US" altLang="zh-CN" sz="900" b="0" i="0" dirty="0">
                <a:solidFill>
                  <a:srgbClr val="000000"/>
                </a:solidFill>
                <a:effectLst/>
                <a:latin typeface="Akzidenz-Grotesk-Pro-medium"/>
              </a:rPr>
              <a:t>·</a:t>
            </a:r>
            <a:r>
              <a:rPr lang="zh-CN" altLang="en-US" sz="900" b="0" i="0" dirty="0">
                <a:solidFill>
                  <a:srgbClr val="000000"/>
                </a:solidFill>
                <a:effectLst/>
                <a:latin typeface="Akzidenz-Grotesk-Pro-medium"/>
              </a:rPr>
              <a:t>斯基基</a:t>
            </a:r>
          </a:p>
          <a:p>
            <a:pPr algn="l"/>
            <a:r>
              <a:rPr lang="zh-CN" altLang="en-US" sz="900" b="0" i="0" dirty="0">
                <a:solidFill>
                  <a:srgbClr val="000000"/>
                </a:solidFill>
                <a:effectLst/>
                <a:latin typeface="NovelPro-regular"/>
              </a:rPr>
              <a:t>富有的布索</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多纳蒂去世了。亲戚们都聚集了。人们假装悲伤，主要对死者的遗嘱感兴趣。当它最终被发现并打开时，人们感到深深的震惊：布索</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多纳蒂将他的全部财产遗赠给了一座修道院。家属对此无法接受，正在寻找解决办法。在这种情况下，只有一个人可以提供帮助，年轻的里努奇奥解释说：贾尼</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斯基基。亲戚们对新来的斯基奇一家非常不喜欢。然而，里努乔爱上了詹尼</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斯基基的女儿劳雷塔，并想娶她，但遭到亲戚的拒绝。里努乔派人去找贾尼</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斯基基，尽管两家人都互相厌恶，但他实际上制定了一个计划：由于尚未有人知道布索</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多纳蒂的死讯，贾尼</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斯基基希望为垂死的多纳蒂制定一份新的遗嘱。亲戚们称赞斯基基是危难时刻的救世主，计划得以实施：公证人来了，詹尼</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斯基基以多纳蒂的名义写下了一份新的遗嘱</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与约定相反，他没有留下最有价值和最受欢迎的部分。遗产给了家族，也给了他自己：贾尼</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斯基基</a:t>
            </a:r>
            <a:r>
              <a:rPr lang="en-US" altLang="zh-CN" sz="900" b="0" i="0" dirty="0">
                <a:solidFill>
                  <a:srgbClr val="000000"/>
                </a:solidFill>
                <a:effectLst/>
                <a:latin typeface="NovelPro-regular"/>
              </a:rPr>
              <a:t>(</a:t>
            </a:r>
            <a:r>
              <a:rPr lang="en-GB" sz="900" b="0" i="0" dirty="0">
                <a:solidFill>
                  <a:srgbClr val="000000"/>
                </a:solidFill>
                <a:effectLst/>
                <a:latin typeface="NovelPro-regular"/>
              </a:rPr>
              <a:t>Gianni Schicchi)。</a:t>
            </a:r>
          </a:p>
        </p:txBody>
      </p:sp>
    </p:spTree>
    <p:extLst>
      <p:ext uri="{BB962C8B-B14F-4D97-AF65-F5344CB8AC3E}">
        <p14:creationId xmlns:p14="http://schemas.microsoft.com/office/powerpoint/2010/main" val="3191167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E66B1-C497-E012-08D7-C45FB3B02FBD}"/>
              </a:ext>
            </a:extLst>
          </p:cNvPr>
          <p:cNvSpPr txBox="1"/>
          <p:nvPr/>
        </p:nvSpPr>
        <p:spPr>
          <a:xfrm>
            <a:off x="-964" y="0"/>
            <a:ext cx="4953964" cy="6986528"/>
          </a:xfrm>
          <a:prstGeom prst="rect">
            <a:avLst/>
          </a:prstGeom>
          <a:noFill/>
        </p:spPr>
        <p:txBody>
          <a:bodyPr wrap="square">
            <a:spAutoFit/>
          </a:bodyPr>
          <a:lstStyle/>
          <a:p>
            <a:pPr algn="ctr"/>
            <a:r>
              <a:rPr lang="zh-CN" altLang="en-US" sz="800" b="0" i="0" dirty="0">
                <a:solidFill>
                  <a:srgbClr val="000000"/>
                </a:solidFill>
                <a:effectLst/>
                <a:latin typeface="Akzidenz-Grotesk-Pro-medium"/>
              </a:rPr>
              <a:t>普契尼的</a:t>
            </a:r>
            <a:r>
              <a:rPr lang="en-US" altLang="zh-CN" sz="800" b="0" i="0" dirty="0">
                <a:solidFill>
                  <a:srgbClr val="000000"/>
                </a:solidFill>
                <a:effectLst/>
                <a:latin typeface="Akzidenz-Grotesk-Pro-medium"/>
              </a:rPr>
              <a:t>《</a:t>
            </a:r>
            <a:r>
              <a:rPr lang="en-GB" sz="800" b="0" i="0" dirty="0">
                <a:solidFill>
                  <a:srgbClr val="000000"/>
                </a:solidFill>
                <a:effectLst/>
                <a:latin typeface="Akzidenz-Grotesk-Pro-medium"/>
              </a:rPr>
              <a:t>Il </a:t>
            </a:r>
            <a:r>
              <a:rPr lang="en-GB" sz="800" b="0" i="0" dirty="0" err="1">
                <a:solidFill>
                  <a:srgbClr val="000000"/>
                </a:solidFill>
                <a:effectLst/>
                <a:latin typeface="Akzidenz-Grotesk-Pro-medium"/>
              </a:rPr>
              <a:t>tratico</a:t>
            </a:r>
            <a:r>
              <a:rPr lang="en-GB" sz="800" b="0" i="0" dirty="0">
                <a:solidFill>
                  <a:srgbClr val="000000"/>
                </a:solidFill>
                <a:effectLst/>
                <a:latin typeface="Akzidenz-Grotesk-Pro-medium"/>
              </a:rPr>
              <a:t>》</a:t>
            </a:r>
            <a:r>
              <a:rPr lang="zh-CN" altLang="en-US" sz="800" b="0" i="0" dirty="0">
                <a:solidFill>
                  <a:srgbClr val="000000"/>
                </a:solidFill>
                <a:effectLst/>
                <a:latin typeface="Akzidenz-Grotesk-Pro-medium"/>
              </a:rPr>
              <a:t>中（同样）人类的激情</a:t>
            </a:r>
            <a:endParaRPr lang="en-US" altLang="zh-CN" sz="800" b="0" i="0" dirty="0">
              <a:solidFill>
                <a:srgbClr val="000000"/>
              </a:solidFill>
              <a:effectLst/>
              <a:latin typeface="Akzidenz-Grotesk-Pro-medium"/>
            </a:endParaRPr>
          </a:p>
          <a:p>
            <a:pPr algn="ctr"/>
            <a:endParaRPr lang="en-US" altLang="zh-CN" sz="800" dirty="0">
              <a:solidFill>
                <a:srgbClr val="000000"/>
              </a:solidFill>
              <a:latin typeface="Akzidenz-Grotesk-Pro-medium"/>
            </a:endParaRPr>
          </a:p>
          <a:p>
            <a:pPr algn="l"/>
            <a:r>
              <a:rPr lang="zh-CN" altLang="en-US" sz="800" b="0" i="0" dirty="0">
                <a:solidFill>
                  <a:srgbClr val="000000"/>
                </a:solidFill>
                <a:effectLst/>
                <a:latin typeface="NovelPro-regular"/>
              </a:rPr>
              <a:t>上世纪之交，只​​有一幕的歌剧很流行。马斯卡尼的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乡村骑士</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r>
              <a:rPr lang="en-US" altLang="zh-CN" sz="800" b="0" i="0" dirty="0">
                <a:solidFill>
                  <a:srgbClr val="000000"/>
                </a:solidFill>
                <a:effectLst/>
                <a:latin typeface="NovelPro-regular"/>
              </a:rPr>
              <a:t>1890 </a:t>
            </a:r>
            <a:r>
              <a:rPr lang="zh-CN" altLang="en-US" sz="800" b="0" i="0" dirty="0">
                <a:solidFill>
                  <a:srgbClr val="000000"/>
                </a:solidFill>
                <a:effectLst/>
                <a:latin typeface="NovelPro-regular"/>
              </a:rPr>
              <a:t>年）和理查德</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施特劳斯的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莎乐美</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r>
              <a:rPr lang="en-US" altLang="zh-CN" sz="800" b="0" i="0" dirty="0">
                <a:solidFill>
                  <a:srgbClr val="000000"/>
                </a:solidFill>
                <a:effectLst/>
                <a:latin typeface="NovelPro-regular"/>
              </a:rPr>
              <a:t>1905 </a:t>
            </a:r>
            <a:r>
              <a:rPr lang="zh-CN" altLang="en-US" sz="800" b="0" i="0" dirty="0">
                <a:solidFill>
                  <a:srgbClr val="000000"/>
                </a:solidFill>
                <a:effectLst/>
                <a:latin typeface="NovelPro-regular"/>
              </a:rPr>
              <a:t>年）至今仍是歌剧剧目的基石。但其他语言的作品也值得一提：柴可夫斯基的</a:t>
            </a:r>
            <a:r>
              <a:rPr lang="en-US" altLang="zh-CN" sz="800" b="0" i="0" dirty="0">
                <a:solidFill>
                  <a:srgbClr val="000000"/>
                </a:solidFill>
                <a:effectLst/>
                <a:latin typeface="NovelPro-regular"/>
              </a:rPr>
              <a:t>《</a:t>
            </a:r>
            <a:r>
              <a:rPr lang="en-GB" sz="800" b="0" i="0" dirty="0">
                <a:solidFill>
                  <a:srgbClr val="000000"/>
                </a:solidFill>
                <a:effectLst/>
                <a:latin typeface="NovelPro-regular"/>
              </a:rPr>
              <a:t>IOLANTA》（1892</a:t>
            </a:r>
            <a:r>
              <a:rPr lang="zh-CN" altLang="en-US" sz="800" b="0" i="0" dirty="0">
                <a:solidFill>
                  <a:srgbClr val="000000"/>
                </a:solidFill>
                <a:effectLst/>
                <a:latin typeface="NovelPro-regular"/>
              </a:rPr>
              <a:t>年）、拉威尔的</a:t>
            </a:r>
            <a:r>
              <a:rPr lang="en-US" altLang="zh-CN" sz="800" b="0" i="0" dirty="0">
                <a:solidFill>
                  <a:srgbClr val="000000"/>
                </a:solidFill>
                <a:effectLst/>
                <a:latin typeface="NovelPro-regular"/>
              </a:rPr>
              <a:t>《</a:t>
            </a:r>
            <a:r>
              <a:rPr lang="en-GB" sz="800" b="0" i="0" dirty="0">
                <a:solidFill>
                  <a:srgbClr val="000000"/>
                </a:solidFill>
                <a:effectLst/>
                <a:latin typeface="NovelPro-regular"/>
              </a:rPr>
              <a:t>L'HEURE ESPAGNOLE》（1911</a:t>
            </a:r>
            <a:r>
              <a:rPr lang="zh-CN" altLang="en-US" sz="800" b="0" i="0" dirty="0">
                <a:solidFill>
                  <a:srgbClr val="000000"/>
                </a:solidFill>
                <a:effectLst/>
                <a:latin typeface="NovelPro-regular"/>
              </a:rPr>
              <a:t>年）、德法雅的</a:t>
            </a:r>
            <a:r>
              <a:rPr lang="en-US" altLang="zh-CN" sz="800" b="0" i="0" dirty="0">
                <a:solidFill>
                  <a:srgbClr val="000000"/>
                </a:solidFill>
                <a:effectLst/>
                <a:latin typeface="NovelPro-regular"/>
              </a:rPr>
              <a:t>《</a:t>
            </a:r>
            <a:r>
              <a:rPr lang="en-GB" sz="800" b="0" i="0" dirty="0">
                <a:solidFill>
                  <a:srgbClr val="000000"/>
                </a:solidFill>
                <a:effectLst/>
                <a:latin typeface="NovelPro-regular"/>
              </a:rPr>
              <a:t>EL RETABLO DEL MAESE PEDRO》（1923</a:t>
            </a:r>
            <a:r>
              <a:rPr lang="zh-CN" altLang="en-US" sz="800" b="0" i="0" dirty="0">
                <a:solidFill>
                  <a:srgbClr val="000000"/>
                </a:solidFill>
                <a:effectLst/>
                <a:latin typeface="NovelPro-regular"/>
              </a:rPr>
              <a:t>年），甚至还有普契尼</a:t>
            </a:r>
            <a:r>
              <a:rPr lang="en-US" altLang="zh-CN" sz="800" b="0" i="0" dirty="0">
                <a:solidFill>
                  <a:srgbClr val="000000"/>
                </a:solidFill>
                <a:effectLst/>
                <a:latin typeface="NovelPro-regular"/>
              </a:rPr>
              <a:t>1884</a:t>
            </a:r>
            <a:r>
              <a:rPr lang="zh-CN" altLang="en-US" sz="800" b="0" i="0" dirty="0">
                <a:solidFill>
                  <a:srgbClr val="000000"/>
                </a:solidFill>
                <a:effectLst/>
                <a:latin typeface="NovelPro-regular"/>
              </a:rPr>
              <a:t>年的处女作</a:t>
            </a:r>
            <a:r>
              <a:rPr lang="en-US" altLang="zh-CN" sz="800" b="0" i="0" dirty="0">
                <a:solidFill>
                  <a:srgbClr val="000000"/>
                </a:solidFill>
                <a:effectLst/>
                <a:latin typeface="NovelPro-regular"/>
              </a:rPr>
              <a:t>《</a:t>
            </a:r>
            <a:r>
              <a:rPr lang="en-GB" sz="800" b="0" i="0" dirty="0">
                <a:solidFill>
                  <a:srgbClr val="000000"/>
                </a:solidFill>
                <a:effectLst/>
                <a:latin typeface="NovelPro-regular"/>
              </a:rPr>
              <a:t>LE VILLI》。</a:t>
            </a:r>
          </a:p>
          <a:p>
            <a:pPr algn="l"/>
            <a:r>
              <a:rPr lang="zh-CN" altLang="en-US" sz="800" b="0" i="0" dirty="0">
                <a:solidFill>
                  <a:srgbClr val="000000"/>
                </a:solidFill>
                <a:effectLst/>
                <a:latin typeface="NovelPro-regular"/>
              </a:rPr>
              <a:t>三十年后，普契尼又回到了短歌剧的想法。如果你愿意的话，独幕剧是“短篇小说”的对应版本，自 </a:t>
            </a:r>
            <a:r>
              <a:rPr lang="en-US" altLang="zh-CN" sz="800" b="0" i="0" dirty="0">
                <a:solidFill>
                  <a:srgbClr val="000000"/>
                </a:solidFill>
                <a:effectLst/>
                <a:latin typeface="NovelPro-regular"/>
              </a:rPr>
              <a:t>1820 </a:t>
            </a:r>
            <a:r>
              <a:rPr lang="zh-CN" altLang="en-US" sz="800" b="0" i="0" dirty="0">
                <a:solidFill>
                  <a:srgbClr val="000000"/>
                </a:solidFill>
                <a:effectLst/>
                <a:latin typeface="NovelPro-regular"/>
              </a:rPr>
              <a:t>年代以来，短篇小说一直在与长篇小说竞争</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尽管最初主要在美国。在德国，短篇小说直到 </a:t>
            </a:r>
            <a:r>
              <a:rPr lang="en-US" altLang="zh-CN" sz="800" b="0" i="0" dirty="0">
                <a:solidFill>
                  <a:srgbClr val="000000"/>
                </a:solidFill>
                <a:effectLst/>
                <a:latin typeface="NovelPro-regular"/>
              </a:rPr>
              <a:t>1945 </a:t>
            </a:r>
            <a:r>
              <a:rPr lang="zh-CN" altLang="en-US" sz="800" b="0" i="0" dirty="0">
                <a:solidFill>
                  <a:srgbClr val="000000"/>
                </a:solidFill>
                <a:effectLst/>
                <a:latin typeface="NovelPro-regular"/>
              </a:rPr>
              <a:t>年才开始盛行，但在意大利，早在 </a:t>
            </a:r>
            <a:r>
              <a:rPr lang="en-US" altLang="zh-CN" sz="800" b="0" i="0" dirty="0">
                <a:solidFill>
                  <a:srgbClr val="000000"/>
                </a:solidFill>
                <a:effectLst/>
                <a:latin typeface="NovelPro-regular"/>
              </a:rPr>
              <a:t>1880 </a:t>
            </a:r>
            <a:r>
              <a:rPr lang="zh-CN" altLang="en-US" sz="800" b="0" i="0" dirty="0">
                <a:solidFill>
                  <a:srgbClr val="000000"/>
                </a:solidFill>
                <a:effectLst/>
                <a:latin typeface="NovelPro-regular"/>
              </a:rPr>
              <a:t>年代就已经出现了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例如维尔加的短篇小说</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乡村骑士</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，它是马斯卡尼歌剧的基础。普契尼这一代人显然不仅厌倦了这部不朽的小说，也厌倦了长达四个小时的大型歌剧。</a:t>
            </a:r>
          </a:p>
          <a:p>
            <a:pPr algn="l"/>
            <a:r>
              <a:rPr lang="en-US" altLang="zh-CN" sz="800" b="0" i="0" dirty="0">
                <a:solidFill>
                  <a:srgbClr val="000000"/>
                </a:solidFill>
                <a:effectLst/>
                <a:latin typeface="NovelPro-regular"/>
              </a:rPr>
              <a:t>1904</a:t>
            </a:r>
            <a:r>
              <a:rPr lang="zh-CN" altLang="en-US" sz="800" b="0" i="0" dirty="0">
                <a:solidFill>
                  <a:srgbClr val="000000"/>
                </a:solidFill>
                <a:effectLst/>
                <a:latin typeface="NovelPro-regular"/>
              </a:rPr>
              <a:t>年</a:t>
            </a:r>
            <a:r>
              <a:rPr lang="en-US" altLang="zh-CN" sz="800" b="0" i="0" dirty="0">
                <a:solidFill>
                  <a:srgbClr val="000000"/>
                </a:solidFill>
                <a:effectLst/>
                <a:latin typeface="NovelPro-regular"/>
              </a:rPr>
              <a:t>9</a:t>
            </a:r>
            <a:r>
              <a:rPr lang="zh-CN" altLang="en-US" sz="800" b="0" i="0" dirty="0">
                <a:solidFill>
                  <a:srgbClr val="000000"/>
                </a:solidFill>
                <a:effectLst/>
                <a:latin typeface="NovelPro-regular"/>
              </a:rPr>
              <a:t>月，普契尼选择了马克西姆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高尔基的三篇短篇小说，以便能够将三种相反的色彩组合成三部独幕剧</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当然也是为了使他自己的乐谱与其他作曲家的乐谱无法结合起来。然而，作曲家最初并没有进一步推行这个计划。从 </a:t>
            </a:r>
            <a:r>
              <a:rPr lang="en-US" altLang="zh-CN" sz="800" b="0" i="0" dirty="0">
                <a:solidFill>
                  <a:srgbClr val="000000"/>
                </a:solidFill>
                <a:effectLst/>
                <a:latin typeface="NovelPro-regular"/>
              </a:rPr>
              <a:t>1907 </a:t>
            </a:r>
            <a:r>
              <a:rPr lang="zh-CN" altLang="en-US" sz="800" b="0" i="0" dirty="0">
                <a:solidFill>
                  <a:srgbClr val="000000"/>
                </a:solidFill>
                <a:effectLst/>
                <a:latin typeface="NovelPro-regular"/>
              </a:rPr>
              <a:t>年到 </a:t>
            </a:r>
            <a:r>
              <a:rPr lang="en-US" altLang="zh-CN" sz="800" b="0" i="0" dirty="0">
                <a:solidFill>
                  <a:srgbClr val="000000"/>
                </a:solidFill>
                <a:effectLst/>
                <a:latin typeface="NovelPro-regular"/>
              </a:rPr>
              <a:t>1910 </a:t>
            </a:r>
            <a:r>
              <a:rPr lang="zh-CN" altLang="en-US" sz="800" b="0" i="0" dirty="0">
                <a:solidFill>
                  <a:srgbClr val="000000"/>
                </a:solidFill>
                <a:effectLst/>
                <a:latin typeface="NovelPro-regular"/>
              </a:rPr>
              <a:t>年，他致力于纽约的 </a:t>
            </a:r>
            <a:r>
              <a:rPr lang="en-GB" sz="800" b="0" i="0" dirty="0">
                <a:solidFill>
                  <a:srgbClr val="000000"/>
                </a:solidFill>
                <a:effectLst/>
                <a:latin typeface="NovelPro-regular"/>
              </a:rPr>
              <a:t>LA FANCIULLA DEL WEST。</a:t>
            </a:r>
            <a:r>
              <a:rPr lang="zh-CN" altLang="en-US" sz="800" b="0" i="0" dirty="0">
                <a:solidFill>
                  <a:srgbClr val="000000"/>
                </a:solidFill>
                <a:effectLst/>
                <a:latin typeface="NovelPro-regular"/>
              </a:rPr>
              <a:t>一次偶然的机会，</a:t>
            </a:r>
            <a:r>
              <a:rPr lang="en-US" altLang="zh-CN" sz="800" b="0" i="0" dirty="0">
                <a:solidFill>
                  <a:srgbClr val="000000"/>
                </a:solidFill>
                <a:effectLst/>
                <a:latin typeface="NovelPro-regular"/>
              </a:rPr>
              <a:t>1912</a:t>
            </a:r>
            <a:r>
              <a:rPr lang="zh-CN" altLang="en-US" sz="800" b="0" i="0" dirty="0">
                <a:solidFill>
                  <a:srgbClr val="000000"/>
                </a:solidFill>
                <a:effectLst/>
                <a:latin typeface="NovelPro-regular"/>
              </a:rPr>
              <a:t>年</a:t>
            </a:r>
            <a:r>
              <a:rPr lang="en-US" altLang="zh-CN" sz="800" b="0" i="0" dirty="0">
                <a:solidFill>
                  <a:srgbClr val="000000"/>
                </a:solidFill>
                <a:effectLst/>
                <a:latin typeface="NovelPro-regular"/>
              </a:rPr>
              <a:t>5</a:t>
            </a:r>
            <a:r>
              <a:rPr lang="zh-CN" altLang="en-US" sz="800" b="0" i="0" dirty="0">
                <a:solidFill>
                  <a:srgbClr val="000000"/>
                </a:solidFill>
                <a:effectLst/>
                <a:latin typeface="NovelPro-regular"/>
              </a:rPr>
              <a:t>月参观剧院时，他再次对将三部独幕剧放在一起的想法产生了热情。在巴黎的马里尼剧院，他观看了一部关于通奸和谋杀的独幕剧：</a:t>
            </a:r>
            <a:r>
              <a:rPr lang="en-GB" sz="800" b="0" i="0" dirty="0">
                <a:solidFill>
                  <a:srgbClr val="000000"/>
                </a:solidFill>
                <a:effectLst/>
                <a:latin typeface="NovelPro-regular"/>
              </a:rPr>
              <a:t>LA HOUPPELANDE，</a:t>
            </a:r>
            <a:r>
              <a:rPr lang="zh-CN" altLang="en-US" sz="800" b="0" i="0" dirty="0">
                <a:solidFill>
                  <a:srgbClr val="000000"/>
                </a:solidFill>
                <a:effectLst/>
                <a:latin typeface="NovelPro-regular"/>
              </a:rPr>
              <a:t>这个罕见的词描述了一件宽大的大衣。今天，没有人知道作家迪迪埃</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戈尔德 </a:t>
            </a:r>
            <a:r>
              <a:rPr lang="en-US" altLang="zh-CN" sz="800" b="0" i="0" dirty="0">
                <a:solidFill>
                  <a:srgbClr val="000000"/>
                </a:solidFill>
                <a:effectLst/>
                <a:latin typeface="NovelPro-regular"/>
              </a:rPr>
              <a:t>(</a:t>
            </a:r>
            <a:r>
              <a:rPr lang="en-GB" sz="800" b="0" i="0" dirty="0">
                <a:solidFill>
                  <a:srgbClr val="000000"/>
                </a:solidFill>
                <a:effectLst/>
                <a:latin typeface="NovelPro-regular"/>
              </a:rPr>
              <a:t>Didier Gold)，</a:t>
            </a:r>
            <a:r>
              <a:rPr lang="zh-CN" altLang="en-US" sz="800" b="0" i="0" dirty="0">
                <a:solidFill>
                  <a:srgbClr val="000000"/>
                </a:solidFill>
                <a:effectLst/>
                <a:latin typeface="NovelPro-regular"/>
              </a:rPr>
              <a:t>他出生于 </a:t>
            </a:r>
            <a:r>
              <a:rPr lang="en-US" altLang="zh-CN" sz="800" b="0" i="0" dirty="0">
                <a:solidFill>
                  <a:srgbClr val="000000"/>
                </a:solidFill>
                <a:effectLst/>
                <a:latin typeface="NovelPro-regular"/>
              </a:rPr>
              <a:t>1874 </a:t>
            </a:r>
            <a:r>
              <a:rPr lang="zh-CN" altLang="en-US" sz="800" b="0" i="0" dirty="0">
                <a:solidFill>
                  <a:srgbClr val="000000"/>
                </a:solidFill>
                <a:effectLst/>
                <a:latin typeface="NovelPro-regular"/>
              </a:rPr>
              <a:t>年。但扮演谋杀丈夫的演员是当时巴黎剧院天空的明星之一：</a:t>
            </a:r>
          </a:p>
          <a:p>
            <a:pPr algn="l"/>
            <a:r>
              <a:rPr lang="zh-CN" altLang="en-US" sz="800" b="0" i="0" dirty="0">
                <a:solidFill>
                  <a:srgbClr val="000000"/>
                </a:solidFill>
                <a:effectLst/>
                <a:latin typeface="NovelPro-regular"/>
              </a:rPr>
              <a:t>普契尼显然对伯恩哈特或马克斯的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从今天的角度来看，彬彬有礼的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表演技巧情有独钟。他也对鲜艳的色彩感兴趣。</a:t>
            </a:r>
            <a:r>
              <a:rPr lang="en-US" altLang="zh-CN" sz="800" b="0" i="0" dirty="0">
                <a:solidFill>
                  <a:srgbClr val="000000"/>
                </a:solidFill>
                <a:effectLst/>
                <a:latin typeface="NovelPro-regular"/>
              </a:rPr>
              <a:t>1913</a:t>
            </a:r>
            <a:r>
              <a:rPr lang="zh-CN" altLang="en-US" sz="800" b="0" i="0" dirty="0">
                <a:solidFill>
                  <a:srgbClr val="000000"/>
                </a:solidFill>
                <a:effectLst/>
                <a:latin typeface="NovelPro-regular"/>
              </a:rPr>
              <a:t>年</a:t>
            </a:r>
            <a:r>
              <a:rPr lang="en-US" altLang="zh-CN" sz="800" b="0" i="0" dirty="0">
                <a:solidFill>
                  <a:srgbClr val="000000"/>
                </a:solidFill>
                <a:effectLst/>
                <a:latin typeface="NovelPro-regular"/>
              </a:rPr>
              <a:t>2</a:t>
            </a:r>
            <a:r>
              <a:rPr lang="zh-CN" altLang="en-US" sz="800" b="0" i="0" dirty="0">
                <a:solidFill>
                  <a:srgbClr val="000000"/>
                </a:solidFill>
                <a:effectLst/>
                <a:latin typeface="NovelPro-regular"/>
              </a:rPr>
              <a:t>月，决定根据戈尔德的模板创作一部歌剧。剧本是由年轻剧作家朱塞佩</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阿达米（</a:t>
            </a:r>
            <a:r>
              <a:rPr lang="en-GB" sz="800" b="0" i="0" dirty="0">
                <a:solidFill>
                  <a:srgbClr val="000000"/>
                </a:solidFill>
                <a:effectLst/>
                <a:latin typeface="NovelPro-regular"/>
              </a:rPr>
              <a:t>Giuseppe </a:t>
            </a:r>
            <a:r>
              <a:rPr lang="en-GB" sz="800" b="0" i="0" dirty="0" err="1">
                <a:solidFill>
                  <a:srgbClr val="000000"/>
                </a:solidFill>
                <a:effectLst/>
                <a:latin typeface="NovelPro-regular"/>
              </a:rPr>
              <a:t>Adami</a:t>
            </a:r>
            <a:r>
              <a:rPr lang="en-GB" sz="800" b="0" i="0" dirty="0">
                <a:solidFill>
                  <a:srgbClr val="000000"/>
                </a:solidFill>
                <a:effectLst/>
                <a:latin typeface="NovelPro-regular"/>
              </a:rPr>
              <a:t>）</a:t>
            </a:r>
            <a:r>
              <a:rPr lang="zh-CN" altLang="en-US" sz="800" b="0" i="0" dirty="0">
                <a:solidFill>
                  <a:srgbClr val="000000"/>
                </a:solidFill>
                <a:effectLst/>
                <a:latin typeface="NovelPro-regular"/>
              </a:rPr>
              <a:t>编排的，他后来担任</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朗蒂娜</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和</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图兰朵</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的剧本作者：“这完全是来自流氓无产阶级的主题</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。但这并不重要。我喜欢它，而且对我来说似乎有很大的影响。但你必须对比这个红点。”</a:t>
            </a:r>
          </a:p>
          <a:p>
            <a:pPr algn="l"/>
            <a:r>
              <a:rPr lang="zh-CN" altLang="en-US" sz="800" b="0" i="0" dirty="0">
                <a:solidFill>
                  <a:srgbClr val="000000"/>
                </a:solidFill>
                <a:effectLst/>
                <a:latin typeface="NovelPro-regular"/>
              </a:rPr>
              <a:t> </a:t>
            </a:r>
          </a:p>
          <a:p>
            <a:pPr algn="l"/>
            <a:r>
              <a:rPr lang="zh-CN" altLang="en-US" sz="800" b="0" i="0" dirty="0">
                <a:solidFill>
                  <a:srgbClr val="000000"/>
                </a:solidFill>
                <a:effectLst/>
                <a:latin typeface="Akzidenz-Grotesk-Pro-medium"/>
              </a:rPr>
              <a:t>“一切都在流动”</a:t>
            </a:r>
          </a:p>
          <a:p>
            <a:pPr algn="l"/>
            <a:r>
              <a:rPr lang="zh-CN" altLang="en-US" sz="800" b="0" i="0" dirty="0">
                <a:solidFill>
                  <a:srgbClr val="000000"/>
                </a:solidFill>
                <a:effectLst/>
                <a:latin typeface="NovelPro-regular"/>
              </a:rPr>
              <a:t>但普契尼喜欢这部环境剧的什么地方呢？可能是宿命论情绪，正是这一点（而且不仅仅是）让他对现代俄罗斯文学着迷。在</a:t>
            </a:r>
            <a:r>
              <a:rPr lang="en-US" altLang="zh-CN" sz="800" b="0" i="0" dirty="0">
                <a:solidFill>
                  <a:srgbClr val="000000"/>
                </a:solidFill>
                <a:effectLst/>
                <a:latin typeface="NovelPro-regular"/>
              </a:rPr>
              <a:t>《</a:t>
            </a:r>
            <a:r>
              <a:rPr lang="en-GB" sz="800" b="0" i="0" dirty="0">
                <a:solidFill>
                  <a:srgbClr val="000000"/>
                </a:solidFill>
                <a:effectLst/>
                <a:latin typeface="NovelPro-regular"/>
              </a:rPr>
              <a:t>IL TABARRO》</a:t>
            </a:r>
            <a:r>
              <a:rPr lang="zh-CN" altLang="en-US" sz="800" b="0" i="0" dirty="0">
                <a:solidFill>
                  <a:srgbClr val="000000"/>
                </a:solidFill>
                <a:effectLst/>
                <a:latin typeface="NovelPro-regular"/>
              </a:rPr>
              <a:t>中，这种宿命论在巴黎东南部不断流动的塞纳河中得到了戏剧化的表达。歌剧在余辉中以“平静的行板”开始。在整个第一个场景中</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超过四分钟</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平静地摇摆（同时因断奏颤音而紧张地变得粗糙）</a:t>
            </a:r>
            <a:r>
              <a:rPr lang="en-US" altLang="zh-CN" sz="800" b="0" i="0" dirty="0">
                <a:solidFill>
                  <a:srgbClr val="000000"/>
                </a:solidFill>
                <a:effectLst/>
                <a:latin typeface="NovelPro-regular"/>
              </a:rPr>
              <a:t>9/8</a:t>
            </a:r>
            <a:r>
              <a:rPr lang="zh-CN" altLang="en-US" sz="800" b="0" i="0" dirty="0">
                <a:solidFill>
                  <a:srgbClr val="000000"/>
                </a:solidFill>
                <a:effectLst/>
                <a:latin typeface="NovelPro-regular"/>
              </a:rPr>
              <a:t>米占主导地位，这并没有表明它对船歌传统的依赖（以及对瓦格纳的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莱茵黄金</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的开头）。被否认。但普契尼的摇摆和起伏却有些沉闷，</a:t>
            </a:r>
          </a:p>
          <a:p>
            <a:pPr algn="l"/>
            <a:r>
              <a:rPr lang="zh-CN" altLang="en-US" sz="800" b="0" i="0" dirty="0">
                <a:solidFill>
                  <a:srgbClr val="000000"/>
                </a:solidFill>
                <a:effectLst/>
                <a:latin typeface="NovelPro-regular"/>
              </a:rPr>
              <a:t>如果这个词没有这样的负面含义，人们可以说单调，在赫拉克利特的“</a:t>
            </a:r>
            <a:r>
              <a:rPr lang="en-GB" sz="800" b="0" i="0" dirty="0" err="1">
                <a:solidFill>
                  <a:srgbClr val="000000"/>
                </a:solidFill>
                <a:effectLst/>
                <a:latin typeface="NovelPro-regular"/>
              </a:rPr>
              <a:t>Panta</a:t>
            </a:r>
            <a:r>
              <a:rPr lang="en-GB" sz="800" b="0" i="0" dirty="0">
                <a:solidFill>
                  <a:srgbClr val="000000"/>
                </a:solidFill>
                <a:effectLst/>
                <a:latin typeface="NovelPro-regular"/>
              </a:rPr>
              <a:t> </a:t>
            </a:r>
            <a:r>
              <a:rPr lang="en-GB" sz="800" b="0" i="0" dirty="0" err="1">
                <a:solidFill>
                  <a:srgbClr val="000000"/>
                </a:solidFill>
                <a:effectLst/>
                <a:latin typeface="NovelPro-regular"/>
              </a:rPr>
              <a:t>rhei</a:t>
            </a:r>
            <a:r>
              <a:rPr lang="en-GB" sz="800" b="0" i="0" dirty="0">
                <a:solidFill>
                  <a:srgbClr val="000000"/>
                </a:solidFill>
                <a:effectLst/>
                <a:latin typeface="NovelPro-regular"/>
              </a:rPr>
              <a:t>”</a:t>
            </a:r>
            <a:r>
              <a:rPr lang="zh-CN" altLang="en-US" sz="800" b="0" i="0" dirty="0">
                <a:solidFill>
                  <a:srgbClr val="000000"/>
                </a:solidFill>
                <a:effectLst/>
                <a:latin typeface="NovelPro-regular"/>
              </a:rPr>
              <a:t>的语调实现的意义上，“一切都在流动”。但普契尼是一位足以用明亮的色彩来照亮沉闷气氛的剧作家。在他的管弦乐队中，还有警笛（就像埃德加</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瓦雷兹后来的那样）和尖叫的汽车喇叭，而从城市传来的教堂钟声早已成为当时音乐剧的家常便饭</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马斯卡尼的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乡村骑士</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就是一个例子。</a:t>
            </a:r>
          </a:p>
          <a:p>
            <a:pPr algn="l"/>
            <a:r>
              <a:rPr lang="zh-CN" altLang="en-US" sz="800" b="0" i="0" dirty="0">
                <a:solidFill>
                  <a:srgbClr val="000000"/>
                </a:solidFill>
                <a:effectLst/>
                <a:latin typeface="NovelPro-regular"/>
              </a:rPr>
              <a:t>巴黎在地平线上若隐若现，对于生活在苦难中的主人公来说，看似触手可及，却又遥不可及。</a:t>
            </a:r>
            <a:r>
              <a:rPr lang="en-GB" sz="800" b="0" i="0" dirty="0" err="1">
                <a:solidFill>
                  <a:srgbClr val="000000"/>
                </a:solidFill>
                <a:effectLst/>
                <a:latin typeface="NovelPro-regular"/>
              </a:rPr>
              <a:t>Giorgetta</a:t>
            </a:r>
            <a:r>
              <a:rPr lang="en-GB" sz="800" b="0" i="0" dirty="0">
                <a:solidFill>
                  <a:srgbClr val="000000"/>
                </a:solidFill>
                <a:effectLst/>
                <a:latin typeface="NovelPro-regular"/>
              </a:rPr>
              <a:t> </a:t>
            </a:r>
            <a:r>
              <a:rPr lang="zh-CN" altLang="en-US" sz="800" b="0" i="0" dirty="0">
                <a:solidFill>
                  <a:srgbClr val="000000"/>
                </a:solidFill>
                <a:effectLst/>
                <a:latin typeface="NovelPro-regular"/>
              </a:rPr>
              <a:t>用这样的话来总结这一点：“</a:t>
            </a:r>
            <a:r>
              <a:rPr lang="en-GB" sz="800" b="0" i="0" dirty="0">
                <a:solidFill>
                  <a:srgbClr val="000000"/>
                </a:solidFill>
                <a:effectLst/>
                <a:latin typeface="NovelPro-regular"/>
              </a:rPr>
              <a:t>Son nata </a:t>
            </a:r>
            <a:r>
              <a:rPr lang="en-GB" sz="800" b="0" i="0" dirty="0" err="1">
                <a:solidFill>
                  <a:srgbClr val="000000"/>
                </a:solidFill>
                <a:effectLst/>
                <a:latin typeface="NovelPro-regular"/>
              </a:rPr>
              <a:t>nel</a:t>
            </a:r>
            <a:r>
              <a:rPr lang="en-GB" sz="800" b="0" i="0" dirty="0">
                <a:solidFill>
                  <a:srgbClr val="000000"/>
                </a:solidFill>
                <a:effectLst/>
                <a:latin typeface="NovelPro-regular"/>
              </a:rPr>
              <a:t> </a:t>
            </a:r>
            <a:r>
              <a:rPr lang="en-GB" sz="800" b="0" i="0" dirty="0" err="1">
                <a:solidFill>
                  <a:srgbClr val="000000"/>
                </a:solidFill>
                <a:effectLst/>
                <a:latin typeface="NovelPro-regular"/>
              </a:rPr>
              <a:t>sobborgo</a:t>
            </a:r>
            <a:r>
              <a:rPr lang="en-GB" sz="800" b="0" i="0" dirty="0">
                <a:solidFill>
                  <a:srgbClr val="000000"/>
                </a:solidFill>
                <a:effectLst/>
                <a:latin typeface="NovelPro-regular"/>
              </a:rPr>
              <a:t>, e solo </a:t>
            </a:r>
            <a:r>
              <a:rPr lang="en-GB" sz="800" b="0" i="0" dirty="0" err="1">
                <a:solidFill>
                  <a:srgbClr val="000000"/>
                </a:solidFill>
                <a:effectLst/>
                <a:latin typeface="NovelPro-regular"/>
              </a:rPr>
              <a:t>l'aria</a:t>
            </a:r>
            <a:r>
              <a:rPr lang="en-GB" sz="800" b="0" i="0" dirty="0">
                <a:solidFill>
                  <a:srgbClr val="000000"/>
                </a:solidFill>
                <a:effectLst/>
                <a:latin typeface="NovelPro-regular"/>
              </a:rPr>
              <a:t> di Parigi </a:t>
            </a:r>
            <a:r>
              <a:rPr lang="en-GB" sz="800" b="0" i="0" dirty="0" err="1">
                <a:solidFill>
                  <a:srgbClr val="000000"/>
                </a:solidFill>
                <a:effectLst/>
                <a:latin typeface="NovelPro-regular"/>
              </a:rPr>
              <a:t>m'esalta</a:t>
            </a:r>
            <a:r>
              <a:rPr lang="en-GB" sz="800" b="0" i="0" dirty="0">
                <a:solidFill>
                  <a:srgbClr val="000000"/>
                </a:solidFill>
                <a:effectLst/>
                <a:latin typeface="NovelPro-regular"/>
              </a:rPr>
              <a:t> e mi </a:t>
            </a:r>
            <a:r>
              <a:rPr lang="en-GB" sz="800" b="0" i="0" dirty="0" err="1">
                <a:solidFill>
                  <a:srgbClr val="000000"/>
                </a:solidFill>
                <a:effectLst/>
                <a:latin typeface="NovelPro-regular"/>
              </a:rPr>
              <a:t>nutrisce</a:t>
            </a:r>
            <a:r>
              <a:rPr lang="en-GB" sz="800" b="0" i="0" dirty="0">
                <a:solidFill>
                  <a:srgbClr val="000000"/>
                </a:solidFill>
                <a:effectLst/>
                <a:latin typeface="NovelPro-regular"/>
              </a:rPr>
              <a:t>!”（“</a:t>
            </a:r>
            <a:r>
              <a:rPr lang="zh-CN" altLang="en-US" sz="800" b="0" i="0" dirty="0">
                <a:solidFill>
                  <a:srgbClr val="000000"/>
                </a:solidFill>
                <a:effectLst/>
                <a:latin typeface="NovelPro-regular"/>
              </a:rPr>
              <a:t>我出生在郊区，只有巴黎的空气激励和滋养我！”） </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几乎是从 </a:t>
            </a:r>
            <a:r>
              <a:rPr lang="en-GB" sz="800" b="0" i="0" dirty="0">
                <a:solidFill>
                  <a:srgbClr val="000000"/>
                </a:solidFill>
                <a:effectLst/>
                <a:latin typeface="NovelPro-regular"/>
              </a:rPr>
              <a:t>Gold </a:t>
            </a:r>
            <a:r>
              <a:rPr lang="zh-CN" altLang="en-US" sz="800" b="0" i="0" dirty="0">
                <a:solidFill>
                  <a:srgbClr val="000000"/>
                </a:solidFill>
                <a:effectLst/>
                <a:latin typeface="NovelPro-regular"/>
              </a:rPr>
              <a:t>的“</a:t>
            </a:r>
            <a:r>
              <a:rPr lang="en-GB" sz="800" b="0" i="0" dirty="0">
                <a:solidFill>
                  <a:srgbClr val="000000"/>
                </a:solidFill>
                <a:effectLst/>
                <a:latin typeface="NovelPro-regular"/>
              </a:rPr>
              <a:t>pièce”“</a:t>
            </a:r>
            <a:r>
              <a:rPr lang="zh-CN" altLang="en-US" sz="800" b="0" i="0" dirty="0">
                <a:solidFill>
                  <a:srgbClr val="000000"/>
                </a:solidFill>
                <a:effectLst/>
                <a:latin typeface="NovelPro-regular"/>
              </a:rPr>
              <a:t>片断”直译过来的。这个巴黎是波西米亚人的巴黎，也就是社会边缘的另一个群体：当码头墙上的卖歌者称赞他的歌曲为爱而生、为爱而死时，乐团评论说这是“咪咪的故事”。</a:t>
            </a:r>
            <a:endParaRPr lang="en-US" altLang="zh-CN" sz="800" b="0" i="0" dirty="0">
              <a:solidFill>
                <a:srgbClr val="000000"/>
              </a:solidFill>
              <a:effectLst/>
              <a:latin typeface="NovelPro-regular"/>
            </a:endParaRPr>
          </a:p>
          <a:p>
            <a:pPr algn="l"/>
            <a:endParaRPr lang="en-US" sz="800" dirty="0">
              <a:solidFill>
                <a:srgbClr val="000000"/>
              </a:solidFill>
              <a:latin typeface="NovelPro-regular"/>
            </a:endParaRPr>
          </a:p>
          <a:p>
            <a:pPr algn="l"/>
            <a:r>
              <a:rPr lang="zh-CN" altLang="en-US" sz="800" b="0" i="0" dirty="0">
                <a:solidFill>
                  <a:srgbClr val="000000"/>
                </a:solidFill>
                <a:effectLst/>
                <a:latin typeface="NovelPro-regular"/>
              </a:rPr>
              <a:t>在其他地方也可以找到对作曲家自己生活经历的模棱两可的提及</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例如，当米歇尔（根据剧本，</a:t>
            </a:r>
            <a:r>
              <a:rPr lang="en-US" altLang="zh-CN" sz="800" b="0" i="0" dirty="0">
                <a:solidFill>
                  <a:srgbClr val="000000"/>
                </a:solidFill>
                <a:effectLst/>
                <a:latin typeface="NovelPro-regular"/>
              </a:rPr>
              <a:t>50</a:t>
            </a:r>
            <a:r>
              <a:rPr lang="zh-CN" altLang="en-US" sz="800" b="0" i="0" dirty="0">
                <a:solidFill>
                  <a:srgbClr val="000000"/>
                </a:solidFill>
                <a:effectLst/>
                <a:latin typeface="NovelPro-regular"/>
              </a:rPr>
              <a:t>岁，金曲中甚至</a:t>
            </a:r>
            <a:r>
              <a:rPr lang="en-US" altLang="zh-CN" sz="800" b="0" i="0" dirty="0">
                <a:solidFill>
                  <a:srgbClr val="000000"/>
                </a:solidFill>
                <a:effectLst/>
                <a:latin typeface="NovelPro-regular"/>
              </a:rPr>
              <a:t>55</a:t>
            </a:r>
            <a:r>
              <a:rPr lang="zh-CN" altLang="en-US" sz="800" b="0" i="0" dirty="0">
                <a:solidFill>
                  <a:srgbClr val="000000"/>
                </a:solidFill>
                <a:effectLst/>
                <a:latin typeface="NovelPro-regular"/>
              </a:rPr>
              <a:t>岁）担心“他的白发”是“一种侮辱”时献给他年仅 </a:t>
            </a:r>
            <a:r>
              <a:rPr lang="en-US" altLang="zh-CN" sz="800" b="0" i="0" dirty="0">
                <a:solidFill>
                  <a:srgbClr val="000000"/>
                </a:solidFill>
                <a:effectLst/>
                <a:latin typeface="NovelPro-regular"/>
              </a:rPr>
              <a:t>25 </a:t>
            </a:r>
            <a:r>
              <a:rPr lang="zh-CN" altLang="en-US" sz="800" b="0" i="0" dirty="0">
                <a:solidFill>
                  <a:srgbClr val="000000"/>
                </a:solidFill>
                <a:effectLst/>
                <a:latin typeface="NovelPro-regular"/>
              </a:rPr>
              <a:t>岁的女人的容光焕发的青春（普契尼在他 </a:t>
            </a:r>
            <a:r>
              <a:rPr lang="en-US" altLang="zh-CN" sz="800" b="0" i="0" dirty="0">
                <a:solidFill>
                  <a:srgbClr val="000000"/>
                </a:solidFill>
                <a:effectLst/>
                <a:latin typeface="NovelPro-regular"/>
              </a:rPr>
              <a:t>57 </a:t>
            </a:r>
            <a:r>
              <a:rPr lang="zh-CN" altLang="en-US" sz="800" b="0" i="0" dirty="0">
                <a:solidFill>
                  <a:srgbClr val="000000"/>
                </a:solidFill>
                <a:effectLst/>
                <a:latin typeface="NovelPro-regular"/>
              </a:rPr>
              <a:t>岁时开始创作这首乐曲，当时他显然正在与自己的衰老作斗争）。就连普契尼所钟爱的吸烟也是有意义的。一根点燃的火柴照亮了米歇尔意识到自己是个骗子的场景。但米歇尔的烟斗也成为了一个淫​​秽暗示的基础（戈尔德的“作品”中没有出现）：一开始，乔吉塔就说她“不再抽白烟了”。</a:t>
            </a:r>
          </a:p>
          <a:p>
            <a:pPr algn="l"/>
            <a:r>
              <a:rPr lang="zh-CN" altLang="en-US" sz="800" b="0" i="0" dirty="0">
                <a:solidFill>
                  <a:srgbClr val="000000"/>
                </a:solidFill>
                <a:effectLst/>
                <a:latin typeface="NovelPro-regular"/>
              </a:rPr>
              <a:t>在那之前，普契尼还没有写过一部如此彻底地关注音乐统一性和最大可能集中度的乐谱。鉴于米歇尔愿意使用暴力，驳船没有出路，事实证明，驳船是（而且不仅仅是）乔吉塔的监狱。血淋淋的结局证实了她低声低语的话语“</a:t>
            </a:r>
            <a:r>
              <a:rPr lang="en-GB" sz="800" b="0" i="0" dirty="0">
                <a:solidFill>
                  <a:srgbClr val="000000"/>
                </a:solidFill>
                <a:effectLst/>
                <a:latin typeface="NovelPro-regular"/>
              </a:rPr>
              <a:t>Come </a:t>
            </a:r>
            <a:r>
              <a:rPr lang="en-GB" sz="800" b="0" i="0" dirty="0" err="1">
                <a:solidFill>
                  <a:srgbClr val="000000"/>
                </a:solidFill>
                <a:effectLst/>
                <a:latin typeface="NovelPro-regular"/>
              </a:rPr>
              <a:t>è</a:t>
            </a:r>
            <a:r>
              <a:rPr lang="en-GB" sz="800" b="0" i="0" dirty="0">
                <a:solidFill>
                  <a:srgbClr val="000000"/>
                </a:solidFill>
                <a:effectLst/>
                <a:latin typeface="NovelPro-regular"/>
              </a:rPr>
              <a:t> difficile </a:t>
            </a:r>
            <a:r>
              <a:rPr lang="en-GB" sz="800" b="0" i="0" dirty="0" err="1">
                <a:solidFill>
                  <a:srgbClr val="000000"/>
                </a:solidFill>
                <a:effectLst/>
                <a:latin typeface="NovelPro-regular"/>
              </a:rPr>
              <a:t>esser</a:t>
            </a:r>
            <a:r>
              <a:rPr lang="en-GB" sz="800" b="0" i="0" dirty="0">
                <a:solidFill>
                  <a:srgbClr val="000000"/>
                </a:solidFill>
                <a:effectLst/>
                <a:latin typeface="NovelPro-regular"/>
              </a:rPr>
              <a:t> </a:t>
            </a:r>
            <a:r>
              <a:rPr lang="en-GB" sz="800" b="0" i="0" dirty="0" err="1">
                <a:solidFill>
                  <a:srgbClr val="000000"/>
                </a:solidFill>
                <a:effectLst/>
                <a:latin typeface="NovelPro-regular"/>
              </a:rPr>
              <a:t>felici</a:t>
            </a:r>
            <a:r>
              <a:rPr lang="en-GB" sz="800" b="0" i="0" dirty="0">
                <a:solidFill>
                  <a:srgbClr val="000000"/>
                </a:solidFill>
                <a:effectLst/>
                <a:latin typeface="NovelPro-regular"/>
              </a:rPr>
              <a:t>”（“</a:t>
            </a:r>
            <a:r>
              <a:rPr lang="zh-CN" altLang="en-US" sz="800" b="0" i="0" dirty="0">
                <a:solidFill>
                  <a:srgbClr val="000000"/>
                </a:solidFill>
                <a:effectLst/>
                <a:latin typeface="NovelPro-regular"/>
              </a:rPr>
              <a:t>快乐是多么困难”）。</a:t>
            </a:r>
          </a:p>
          <a:p>
            <a:pPr algn="l"/>
            <a:r>
              <a:rPr lang="zh-CN" altLang="en-US" sz="800" b="0" i="0" dirty="0">
                <a:solidFill>
                  <a:srgbClr val="000000"/>
                </a:solidFill>
                <a:effectLst/>
                <a:latin typeface="NovelPro-regular"/>
              </a:rPr>
              <a:t> </a:t>
            </a:r>
          </a:p>
          <a:p>
            <a:pPr algn="l"/>
            <a:r>
              <a:rPr lang="zh-CN" altLang="en-US" sz="800" b="0" i="0" dirty="0">
                <a:solidFill>
                  <a:srgbClr val="000000"/>
                </a:solidFill>
                <a:effectLst/>
                <a:latin typeface="Akzidenz-Grotesk-Pro-medium"/>
              </a:rPr>
              <a:t>解离</a:t>
            </a:r>
          </a:p>
          <a:p>
            <a:pPr algn="l"/>
            <a:r>
              <a:rPr lang="zh-CN" altLang="en-US" sz="800" b="0" i="0" dirty="0">
                <a:solidFill>
                  <a:srgbClr val="000000"/>
                </a:solidFill>
                <a:effectLst/>
                <a:latin typeface="NovelPro-regular"/>
              </a:rPr>
              <a:t>尽管普契尼很容易从“贫民窟”中选择一部社会剧，但他却很难为另外两部独幕剧选择合适的素材。在他的信中</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在早些时候对高尔基和阿尔方斯</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都德（</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阿莱西恩</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的作者，由比才和西莱亚配乐）的反思之后，谈到了意大利“颓废主义”的主要代表加布里埃尔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邓南遮，但也提到了两个人特里斯坦</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伯纳德 </a:t>
            </a:r>
            <a:r>
              <a:rPr lang="en-US" altLang="zh-CN" sz="800" b="0" i="0" dirty="0">
                <a:solidFill>
                  <a:srgbClr val="000000"/>
                </a:solidFill>
                <a:effectLst/>
                <a:latin typeface="NovelPro-regular"/>
              </a:rPr>
              <a:t>(</a:t>
            </a:r>
            <a:r>
              <a:rPr lang="en-GB" sz="800" b="0" i="0" dirty="0">
                <a:solidFill>
                  <a:srgbClr val="000000"/>
                </a:solidFill>
                <a:effectLst/>
                <a:latin typeface="NovelPro-regular"/>
              </a:rPr>
              <a:t>Tristan Bernard) </a:t>
            </a:r>
            <a:r>
              <a:rPr lang="zh-CN" altLang="en-US" sz="800" b="0" i="0" dirty="0">
                <a:solidFill>
                  <a:srgbClr val="000000"/>
                </a:solidFill>
                <a:effectLst/>
                <a:latin typeface="NovelPro-regular"/>
              </a:rPr>
              <a:t>和阿纳托尔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弗朗斯 </a:t>
            </a:r>
            <a:r>
              <a:rPr lang="en-US" altLang="zh-CN" sz="800" b="0" i="0" dirty="0">
                <a:solidFill>
                  <a:srgbClr val="000000"/>
                </a:solidFill>
                <a:effectLst/>
                <a:latin typeface="NovelPro-regular"/>
              </a:rPr>
              <a:t>(</a:t>
            </a:r>
            <a:r>
              <a:rPr lang="en-GB" sz="800" b="0" i="0" dirty="0">
                <a:solidFill>
                  <a:srgbClr val="000000"/>
                </a:solidFill>
                <a:effectLst/>
                <a:latin typeface="NovelPro-regular"/>
              </a:rPr>
              <a:t>Anatole France) </a:t>
            </a:r>
            <a:r>
              <a:rPr lang="zh-CN" altLang="en-US" sz="800" b="0" i="0" dirty="0">
                <a:solidFill>
                  <a:srgbClr val="000000"/>
                </a:solidFill>
                <a:effectLst/>
                <a:latin typeface="NovelPro-regular"/>
              </a:rPr>
              <a:t>等当代法国作家（后者借鉴了文艺复兴时期作家拉伯雷的思想），以及不太成功的托斯卡纳剧作家瓦伦蒂诺</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索尔达尼 </a:t>
            </a:r>
            <a:r>
              <a:rPr lang="en-US" altLang="zh-CN" sz="800" b="0" i="0" dirty="0">
                <a:solidFill>
                  <a:srgbClr val="000000"/>
                </a:solidFill>
                <a:effectLst/>
                <a:latin typeface="NovelPro-regular"/>
              </a:rPr>
              <a:t>(</a:t>
            </a:r>
            <a:r>
              <a:rPr lang="en-GB" sz="800" b="0" i="0" dirty="0">
                <a:solidFill>
                  <a:srgbClr val="000000"/>
                </a:solidFill>
                <a:effectLst/>
                <a:latin typeface="NovelPro-regular"/>
              </a:rPr>
              <a:t>Valentino </a:t>
            </a:r>
            <a:r>
              <a:rPr lang="en-GB" sz="800" b="0" i="0" dirty="0" err="1">
                <a:solidFill>
                  <a:srgbClr val="000000"/>
                </a:solidFill>
                <a:effectLst/>
                <a:latin typeface="NovelPro-regular"/>
              </a:rPr>
              <a:t>Soldani</a:t>
            </a:r>
            <a:r>
              <a:rPr lang="en-GB" sz="800" b="0" i="0" dirty="0">
                <a:solidFill>
                  <a:srgbClr val="000000"/>
                </a:solidFill>
                <a:effectLst/>
                <a:latin typeface="NovelPro-regular"/>
              </a:rPr>
              <a:t>)，</a:t>
            </a:r>
            <a:r>
              <a:rPr lang="zh-CN" altLang="en-US" sz="800" b="0" i="0" dirty="0">
                <a:solidFill>
                  <a:srgbClr val="000000"/>
                </a:solidFill>
                <a:effectLst/>
                <a:latin typeface="NovelPro-regular"/>
              </a:rPr>
              <a:t>当时他年仅 </a:t>
            </a:r>
            <a:r>
              <a:rPr lang="en-US" altLang="zh-CN" sz="800" b="0" i="0" dirty="0">
                <a:solidFill>
                  <a:srgbClr val="000000"/>
                </a:solidFill>
                <a:effectLst/>
                <a:latin typeface="NovelPro-regular"/>
              </a:rPr>
              <a:t>40 </a:t>
            </a:r>
            <a:r>
              <a:rPr lang="zh-CN" altLang="en-US" sz="800" b="0" i="0" dirty="0">
                <a:solidFill>
                  <a:srgbClr val="000000"/>
                </a:solidFill>
                <a:effectLst/>
                <a:latin typeface="NovelPro-regular"/>
              </a:rPr>
              <a:t>岁。在普契尼看来，</a:t>
            </a:r>
            <a:r>
              <a:rPr lang="en-US" altLang="zh-CN" sz="800" b="0" i="0" dirty="0">
                <a:solidFill>
                  <a:srgbClr val="000000"/>
                </a:solidFill>
                <a:effectLst/>
                <a:latin typeface="NovelPro-regular"/>
              </a:rPr>
              <a:t>《</a:t>
            </a:r>
            <a:r>
              <a:rPr lang="en-GB" sz="800" b="0" i="0" dirty="0">
                <a:solidFill>
                  <a:srgbClr val="000000"/>
                </a:solidFill>
                <a:effectLst/>
                <a:latin typeface="NovelPro-regular"/>
              </a:rPr>
              <a:t>IL TABARRO》</a:t>
            </a:r>
            <a:r>
              <a:rPr lang="zh-CN" altLang="en-US" sz="800" b="0" i="0" dirty="0">
                <a:solidFill>
                  <a:srgbClr val="000000"/>
                </a:solidFill>
                <a:effectLst/>
                <a:latin typeface="NovelPro-regular"/>
              </a:rPr>
              <a:t>需要强有力的对比。在已经引用的 </a:t>
            </a:r>
            <a:r>
              <a:rPr lang="en-US" altLang="zh-CN" sz="800" b="0" i="0" dirty="0">
                <a:solidFill>
                  <a:srgbClr val="000000"/>
                </a:solidFill>
                <a:effectLst/>
                <a:latin typeface="NovelPro-regular"/>
              </a:rPr>
              <a:t>1913 </a:t>
            </a:r>
            <a:r>
              <a:rPr lang="zh-CN" altLang="en-US" sz="800" b="0" i="0" dirty="0">
                <a:solidFill>
                  <a:srgbClr val="000000"/>
                </a:solidFill>
                <a:effectLst/>
                <a:latin typeface="NovelPro-regular"/>
              </a:rPr>
              <a:t>年 </a:t>
            </a:r>
            <a:r>
              <a:rPr lang="en-US" altLang="zh-CN" sz="800" b="0" i="0" dirty="0">
                <a:solidFill>
                  <a:srgbClr val="000000"/>
                </a:solidFill>
                <a:effectLst/>
                <a:latin typeface="NovelPro-regular"/>
              </a:rPr>
              <a:t>2 </a:t>
            </a:r>
            <a:r>
              <a:rPr lang="zh-CN" altLang="en-US" sz="800" b="0" i="0" dirty="0">
                <a:solidFill>
                  <a:srgbClr val="000000"/>
                </a:solidFill>
                <a:effectLst/>
                <a:latin typeface="NovelPro-regular"/>
              </a:rPr>
              <a:t>月 </a:t>
            </a:r>
            <a:r>
              <a:rPr lang="en-US" altLang="zh-CN" sz="800" b="0" i="0" dirty="0">
                <a:solidFill>
                  <a:srgbClr val="000000"/>
                </a:solidFill>
                <a:effectLst/>
                <a:latin typeface="NovelPro-regular"/>
              </a:rPr>
              <a:t>9 </a:t>
            </a:r>
            <a:r>
              <a:rPr lang="zh-CN" altLang="en-US" sz="800" b="0" i="0" dirty="0">
                <a:solidFill>
                  <a:srgbClr val="000000"/>
                </a:solidFill>
                <a:effectLst/>
                <a:latin typeface="NovelPro-regular"/>
              </a:rPr>
              <a:t>日的信中，我们进一步读到：“但是你必须对比这个红点。这正是我所寻找的：一些令人振奋的东西，用它你可以轻松地创作出飞扬的音乐。”</a:t>
            </a:r>
          </a:p>
          <a:p>
            <a:pPr algn="l"/>
            <a:r>
              <a:rPr lang="zh-CN" altLang="en-US" sz="800" b="0" i="0" dirty="0">
                <a:solidFill>
                  <a:srgbClr val="000000"/>
                </a:solidFill>
                <a:effectLst/>
                <a:latin typeface="NovelPro-regular"/>
              </a:rPr>
              <a:t>嫉妒剧的沉闷单调之后应该有一些“振奋人心”的东西。直到 </a:t>
            </a:r>
            <a:r>
              <a:rPr lang="en-US" altLang="zh-CN" sz="800" b="0" i="0" dirty="0">
                <a:solidFill>
                  <a:srgbClr val="000000"/>
                </a:solidFill>
                <a:effectLst/>
                <a:latin typeface="NovelPro-regular"/>
              </a:rPr>
              <a:t>1916 </a:t>
            </a:r>
            <a:r>
              <a:rPr lang="zh-CN" altLang="en-US" sz="800" b="0" i="0" dirty="0">
                <a:solidFill>
                  <a:srgbClr val="000000"/>
                </a:solidFill>
                <a:effectLst/>
                <a:latin typeface="NovelPro-regular"/>
              </a:rPr>
              <a:t>年作曲家与乔瓦基诺</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福尔扎诺 </a:t>
            </a:r>
            <a:r>
              <a:rPr lang="en-US" altLang="zh-CN" sz="800" b="0" i="0" dirty="0">
                <a:solidFill>
                  <a:srgbClr val="000000"/>
                </a:solidFill>
                <a:effectLst/>
                <a:latin typeface="NovelPro-regular"/>
              </a:rPr>
              <a:t>(</a:t>
            </a:r>
            <a:r>
              <a:rPr lang="en-GB" sz="800" b="0" i="0" dirty="0" err="1">
                <a:solidFill>
                  <a:srgbClr val="000000"/>
                </a:solidFill>
                <a:effectLst/>
                <a:latin typeface="NovelPro-regular"/>
              </a:rPr>
              <a:t>Giovacchino</a:t>
            </a:r>
            <a:r>
              <a:rPr lang="en-GB" sz="800" b="0" i="0" dirty="0">
                <a:solidFill>
                  <a:srgbClr val="000000"/>
                </a:solidFill>
                <a:effectLst/>
                <a:latin typeface="NovelPro-regular"/>
              </a:rPr>
              <a:t> </a:t>
            </a:r>
            <a:r>
              <a:rPr lang="en-GB" sz="800" b="0" i="0" dirty="0" err="1">
                <a:solidFill>
                  <a:srgbClr val="000000"/>
                </a:solidFill>
                <a:effectLst/>
                <a:latin typeface="NovelPro-regular"/>
              </a:rPr>
              <a:t>Forzano</a:t>
            </a:r>
            <a:r>
              <a:rPr lang="en-GB" sz="800" b="0" i="0" dirty="0">
                <a:solidFill>
                  <a:srgbClr val="000000"/>
                </a:solidFill>
                <a:effectLst/>
                <a:latin typeface="NovelPro-regular"/>
              </a:rPr>
              <a:t>) </a:t>
            </a:r>
            <a:r>
              <a:rPr lang="zh-CN" altLang="en-US" sz="800" b="0" i="0" dirty="0">
                <a:solidFill>
                  <a:srgbClr val="000000"/>
                </a:solidFill>
                <a:effectLst/>
                <a:latin typeface="NovelPro-regular"/>
              </a:rPr>
              <a:t>交谈时，才找到了解决方案：一位魅力十足、自信的戏剧和电影制作人，在普契尼去世后，他将</a:t>
            </a:r>
            <a:endParaRPr lang="zh-CN" altLang="en-US" sz="800" b="0" i="0" dirty="0">
              <a:solidFill>
                <a:srgbClr val="000000"/>
              </a:solidFill>
              <a:effectLst/>
              <a:latin typeface="Akzidenz-Grotesk-Pro-medium"/>
            </a:endParaRPr>
          </a:p>
        </p:txBody>
      </p:sp>
      <p:sp>
        <p:nvSpPr>
          <p:cNvPr id="5" name="TextBox 4">
            <a:extLst>
              <a:ext uri="{FF2B5EF4-FFF2-40B4-BE49-F238E27FC236}">
                <a16:creationId xmlns:a16="http://schemas.microsoft.com/office/drawing/2014/main" id="{23F03EBD-34E9-8924-D737-CBBC467C5A2C}"/>
              </a:ext>
            </a:extLst>
          </p:cNvPr>
          <p:cNvSpPr txBox="1"/>
          <p:nvPr/>
        </p:nvSpPr>
        <p:spPr>
          <a:xfrm>
            <a:off x="4953000" y="0"/>
            <a:ext cx="4953964" cy="7109639"/>
          </a:xfrm>
          <a:prstGeom prst="rect">
            <a:avLst/>
          </a:prstGeom>
          <a:noFill/>
        </p:spPr>
        <p:txBody>
          <a:bodyPr wrap="square">
            <a:spAutoFit/>
          </a:bodyPr>
          <a:lstStyle/>
          <a:p>
            <a:pPr algn="l"/>
            <a:r>
              <a:rPr lang="zh-CN" altLang="en-US" sz="800" b="0" i="0" dirty="0">
                <a:solidFill>
                  <a:srgbClr val="000000"/>
                </a:solidFill>
                <a:effectLst/>
                <a:latin typeface="NovelPro-regular"/>
              </a:rPr>
              <a:t>成为法西斯文化政策中的决定性人物。即使在 </a:t>
            </a:r>
            <a:r>
              <a:rPr lang="en-US" altLang="zh-CN" sz="800" b="0" i="0" dirty="0">
                <a:solidFill>
                  <a:srgbClr val="000000"/>
                </a:solidFill>
                <a:effectLst/>
                <a:latin typeface="NovelPro-regular"/>
              </a:rPr>
              <a:t>1945 </a:t>
            </a:r>
            <a:r>
              <a:rPr lang="zh-CN" altLang="en-US" sz="800" b="0" i="0" dirty="0">
                <a:solidFill>
                  <a:srgbClr val="000000"/>
                </a:solidFill>
                <a:effectLst/>
                <a:latin typeface="NovelPro-regular"/>
              </a:rPr>
              <a:t>年之后，与墨索里尼的友谊并没有损害他成功的事业。</a:t>
            </a:r>
            <a:r>
              <a:rPr lang="en-US" altLang="zh-CN" sz="800" b="0" i="0" dirty="0">
                <a:solidFill>
                  <a:srgbClr val="000000"/>
                </a:solidFill>
                <a:effectLst/>
                <a:latin typeface="NovelPro-regular"/>
              </a:rPr>
              <a:t>1954</a:t>
            </a:r>
            <a:r>
              <a:rPr lang="zh-CN" altLang="en-US" sz="800" b="0" i="0" dirty="0">
                <a:solidFill>
                  <a:srgbClr val="000000"/>
                </a:solidFill>
                <a:effectLst/>
                <a:latin typeface="NovelPro-regular"/>
              </a:rPr>
              <a:t>年，他若无其事地出版了一本关于</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墨索里尼戏剧</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的书。于是福尔扎诺首先向普契尼推荐了一首神秘的作品</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不久之后，计划在 </a:t>
            </a:r>
            <a:r>
              <a:rPr lang="en-US" altLang="zh-CN" sz="800" b="0" i="0" dirty="0">
                <a:solidFill>
                  <a:srgbClr val="000000"/>
                </a:solidFill>
                <a:effectLst/>
                <a:latin typeface="NovelPro-regular"/>
              </a:rPr>
              <a:t>14 </a:t>
            </a:r>
            <a:r>
              <a:rPr lang="zh-CN" altLang="en-US" sz="800" b="0" i="0" dirty="0">
                <a:solidFill>
                  <a:srgbClr val="000000"/>
                </a:solidFill>
                <a:effectLst/>
                <a:latin typeface="NovelPro-regular"/>
              </a:rPr>
              <a:t>世纪的匿名评论的帮助下，根据但丁</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神曲</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中的几节诗句制作一部关于贾尼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斯基奇的​​成熟喜剧。</a:t>
            </a:r>
          </a:p>
          <a:p>
            <a:pPr algn="l"/>
            <a:endParaRPr lang="en-GB" sz="800" b="0" i="0" dirty="0">
              <a:solidFill>
                <a:srgbClr val="000000"/>
              </a:solidFill>
              <a:effectLst/>
              <a:latin typeface="NovelPro-regular"/>
            </a:endParaRPr>
          </a:p>
          <a:p>
            <a:pPr algn="l"/>
            <a:r>
              <a:rPr lang="zh-CN" altLang="en-US" sz="800" b="0" i="0" dirty="0">
                <a:solidFill>
                  <a:srgbClr val="000000"/>
                </a:solidFill>
                <a:effectLst/>
                <a:latin typeface="NovelPro-regular"/>
              </a:rPr>
              <a:t>普契尼接受了福尔扎诺的两本教科书，没有提出所有的如果、但是，也没有不断地要求改变，而这些改变给他自己和他其他歌剧中的剧本作者带来了困难</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可能也是因为没有任何一个或另一个的文学模板，反对他可以测量剧本。将人类激情的微观世界“仅”分成三个片段的大胆想法需要这两部独幕剧的组成。</a:t>
            </a:r>
          </a:p>
          <a:p>
            <a:pPr algn="l"/>
            <a:r>
              <a:rPr lang="zh-CN" altLang="en-US" sz="800" b="0" i="0" dirty="0">
                <a:solidFill>
                  <a:srgbClr val="000000"/>
                </a:solidFill>
                <a:effectLst/>
                <a:latin typeface="NovelPro-regular"/>
              </a:rPr>
              <a:t>普契尼对短歌剧类型的处理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与他的第一部小说</a:t>
            </a:r>
            <a:r>
              <a:rPr lang="en-US" altLang="zh-CN" sz="800" b="0" i="0" dirty="0">
                <a:solidFill>
                  <a:srgbClr val="000000"/>
                </a:solidFill>
                <a:effectLst/>
                <a:latin typeface="NovelPro-regular"/>
              </a:rPr>
              <a:t>《</a:t>
            </a:r>
            <a:r>
              <a:rPr lang="en-GB" sz="800" b="0" i="0" dirty="0">
                <a:solidFill>
                  <a:srgbClr val="000000"/>
                </a:solidFill>
                <a:effectLst/>
                <a:latin typeface="NovelPro-regular"/>
              </a:rPr>
              <a:t>LE VILLI》</a:t>
            </a:r>
            <a:r>
              <a:rPr lang="zh-CN" altLang="en-US" sz="800" b="0" i="0" dirty="0">
                <a:solidFill>
                  <a:srgbClr val="000000"/>
                </a:solidFill>
                <a:effectLst/>
                <a:latin typeface="NovelPro-regular"/>
              </a:rPr>
              <a:t>或马斯卡尼的</a:t>
            </a:r>
            <a:r>
              <a:rPr lang="en-US" altLang="zh-CN" sz="800" b="0" i="0" dirty="0">
                <a:solidFill>
                  <a:srgbClr val="000000"/>
                </a:solidFill>
                <a:effectLst/>
                <a:latin typeface="NovelPro-regular"/>
              </a:rPr>
              <a:t>《</a:t>
            </a:r>
            <a:r>
              <a:rPr lang="en-GB" sz="800" b="0" i="0" dirty="0">
                <a:solidFill>
                  <a:srgbClr val="000000"/>
                </a:solidFill>
                <a:effectLst/>
                <a:latin typeface="NovelPro-regular"/>
              </a:rPr>
              <a:t>CAVALLERIA RUSTICANA》</a:t>
            </a:r>
            <a:r>
              <a:rPr lang="zh-CN" altLang="en-US" sz="800" b="0" i="0" dirty="0">
                <a:solidFill>
                  <a:srgbClr val="000000"/>
                </a:solidFill>
                <a:effectLst/>
                <a:latin typeface="NovelPro-regular"/>
              </a:rPr>
              <a:t>形成鲜明对比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其特点是连最微小的细节都带有幻灭的现代性。这三件作品都表达了一种反英雄的观点。真正意义上的咏叹调已经不复存在了。简洁的独奏被分配给次要角色，例如</a:t>
            </a:r>
            <a:r>
              <a:rPr lang="en-US" altLang="zh-CN" sz="800" b="0" i="0" dirty="0">
                <a:solidFill>
                  <a:srgbClr val="000000"/>
                </a:solidFill>
                <a:effectLst/>
                <a:latin typeface="NovelPro-regular"/>
              </a:rPr>
              <a:t>《</a:t>
            </a:r>
            <a:r>
              <a:rPr lang="en-GB" sz="800" b="0" i="0" dirty="0">
                <a:solidFill>
                  <a:srgbClr val="000000"/>
                </a:solidFill>
                <a:effectLst/>
                <a:latin typeface="NovelPro-regular"/>
              </a:rPr>
              <a:t>GIANNI SCHICCHI》</a:t>
            </a:r>
            <a:r>
              <a:rPr lang="zh-CN" altLang="en-US" sz="800" b="0" i="0" dirty="0">
                <a:solidFill>
                  <a:srgbClr val="000000"/>
                </a:solidFill>
                <a:effectLst/>
                <a:latin typeface="NovelPro-regular"/>
              </a:rPr>
              <a:t>中年轻恋人的佛罗伦萨赞美诗（“</a:t>
            </a:r>
            <a:r>
              <a:rPr lang="en-GB" sz="800" b="0" i="0" dirty="0">
                <a:solidFill>
                  <a:srgbClr val="000000"/>
                </a:solidFill>
                <a:effectLst/>
                <a:latin typeface="NovelPro-regular"/>
              </a:rPr>
              <a:t>Firenze </a:t>
            </a:r>
            <a:r>
              <a:rPr lang="en-GB" sz="800" b="0" i="0" dirty="0" err="1">
                <a:solidFill>
                  <a:srgbClr val="000000"/>
                </a:solidFill>
                <a:effectLst/>
                <a:latin typeface="NovelPro-regular"/>
              </a:rPr>
              <a:t>è</a:t>
            </a:r>
            <a:r>
              <a:rPr lang="en-GB" sz="800" b="0" i="0" dirty="0">
                <a:solidFill>
                  <a:srgbClr val="000000"/>
                </a:solidFill>
                <a:effectLst/>
                <a:latin typeface="NovelPro-regular"/>
              </a:rPr>
              <a:t> come un </a:t>
            </a:r>
            <a:r>
              <a:rPr lang="en-GB" sz="800" b="0" i="0" dirty="0" err="1">
                <a:solidFill>
                  <a:srgbClr val="000000"/>
                </a:solidFill>
                <a:effectLst/>
                <a:latin typeface="NovelPro-regular"/>
              </a:rPr>
              <a:t>albero</a:t>
            </a:r>
            <a:r>
              <a:rPr lang="en-GB" sz="800" b="0" i="0" dirty="0">
                <a:solidFill>
                  <a:srgbClr val="000000"/>
                </a:solidFill>
                <a:effectLst/>
                <a:latin typeface="NovelPro-regular"/>
              </a:rPr>
              <a:t> </a:t>
            </a:r>
            <a:r>
              <a:rPr lang="en-GB" sz="800" b="0" i="0" dirty="0" err="1">
                <a:solidFill>
                  <a:srgbClr val="000000"/>
                </a:solidFill>
                <a:effectLst/>
                <a:latin typeface="NovelPro-regular"/>
              </a:rPr>
              <a:t>fiorito</a:t>
            </a:r>
            <a:r>
              <a:rPr lang="en-GB" sz="800" b="0" i="0" dirty="0">
                <a:solidFill>
                  <a:srgbClr val="000000"/>
                </a:solidFill>
                <a:effectLst/>
                <a:latin typeface="NovelPro-regular"/>
              </a:rPr>
              <a:t>”）——</a:t>
            </a:r>
            <a:r>
              <a:rPr lang="zh-CN" altLang="en-US" sz="800" b="0" i="0" dirty="0">
                <a:solidFill>
                  <a:srgbClr val="000000"/>
                </a:solidFill>
                <a:effectLst/>
                <a:latin typeface="NovelPro-regular"/>
              </a:rPr>
              <a:t>这也呼应了乔吉塔对“巴黎空气”的渴望</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以及劳雷塔暗示的“</a:t>
            </a:r>
            <a:r>
              <a:rPr lang="en-GB" sz="800" b="0" i="0" dirty="0">
                <a:solidFill>
                  <a:srgbClr val="000000"/>
                </a:solidFill>
                <a:effectLst/>
                <a:latin typeface="NovelPro-regular"/>
              </a:rPr>
              <a:t>O </a:t>
            </a:r>
            <a:r>
              <a:rPr lang="en-GB" sz="800" b="0" i="0" dirty="0" err="1">
                <a:solidFill>
                  <a:srgbClr val="000000"/>
                </a:solidFill>
                <a:effectLst/>
                <a:latin typeface="NovelPro-regular"/>
              </a:rPr>
              <a:t>mio</a:t>
            </a:r>
            <a:r>
              <a:rPr lang="en-GB" sz="800" b="0" i="0" dirty="0">
                <a:solidFill>
                  <a:srgbClr val="000000"/>
                </a:solidFill>
                <a:effectLst/>
                <a:latin typeface="NovelPro-regular"/>
              </a:rPr>
              <a:t> </a:t>
            </a:r>
            <a:r>
              <a:rPr lang="en-GB" sz="800" b="0" i="0" dirty="0" err="1">
                <a:solidFill>
                  <a:srgbClr val="000000"/>
                </a:solidFill>
                <a:effectLst/>
                <a:latin typeface="NovelPro-regular"/>
              </a:rPr>
              <a:t>babbino</a:t>
            </a:r>
            <a:r>
              <a:rPr lang="en-GB" sz="800" b="0" i="0" dirty="0">
                <a:solidFill>
                  <a:srgbClr val="000000"/>
                </a:solidFill>
                <a:effectLst/>
                <a:latin typeface="NovelPro-regular"/>
              </a:rPr>
              <a:t>”</a:t>
            </a:r>
            <a:r>
              <a:rPr lang="zh-CN" altLang="en-US" sz="800" b="0" i="0" dirty="0">
                <a:solidFill>
                  <a:srgbClr val="000000"/>
                </a:solidFill>
                <a:effectLst/>
                <a:latin typeface="NovelPro-regular"/>
              </a:rPr>
              <a:t>卡罗”。正如现代戏剧中越来越多地表现出自我的分离一样，这里一系列冲突的情感也被分离到不同的戏剧中。只有结合在一起，它们才能形成一个新的整体。</a:t>
            </a:r>
          </a:p>
          <a:p>
            <a:pPr algn="l"/>
            <a:r>
              <a:rPr lang="zh-CN" altLang="en-US" sz="800" b="0" i="0" dirty="0">
                <a:solidFill>
                  <a:srgbClr val="000000"/>
                </a:solidFill>
                <a:effectLst/>
                <a:latin typeface="NovelPro-regular"/>
              </a:rPr>
              <a:t>正是这种分离需要对三个单独的作品中的每一个都进行敏锐的关注。因此，冷血地谋杀了一个被欺骗的丈夫之后是</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这是一首专门为女声而作的作品（男声只出现在最后的副歌部分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后台）。此外，福尔扎诺和普契尼带我们经历了几个世纪的杰作：</a:t>
            </a:r>
            <a:r>
              <a:rPr lang="en-US" altLang="zh-CN" sz="800" b="0" i="0" dirty="0">
                <a:solidFill>
                  <a:srgbClr val="000000"/>
                </a:solidFill>
                <a:effectLst/>
                <a:latin typeface="NovelPro-regular"/>
              </a:rPr>
              <a:t>《</a:t>
            </a:r>
            <a:r>
              <a:rPr lang="en-GB" sz="800" b="0" i="0" dirty="0">
                <a:solidFill>
                  <a:srgbClr val="000000"/>
                </a:solidFill>
                <a:effectLst/>
                <a:latin typeface="NovelPro-regular"/>
              </a:rPr>
              <a:t>TABARRO》</a:t>
            </a:r>
            <a:r>
              <a:rPr lang="zh-CN" altLang="en-US" sz="800" b="0" i="0" dirty="0">
                <a:solidFill>
                  <a:srgbClr val="000000"/>
                </a:solidFill>
                <a:effectLst/>
                <a:latin typeface="NovelPro-regular"/>
              </a:rPr>
              <a:t>的剧本没有具体说明发生的时间，但显然（就像戈尔德的原作一样）意味着现在，</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发生在 </a:t>
            </a:r>
            <a:r>
              <a:rPr lang="en-US" altLang="zh-CN" sz="800" b="0" i="0" dirty="0">
                <a:solidFill>
                  <a:srgbClr val="000000"/>
                </a:solidFill>
                <a:effectLst/>
                <a:latin typeface="NovelPro-regular"/>
              </a:rPr>
              <a:t>17 </a:t>
            </a:r>
            <a:r>
              <a:rPr lang="zh-CN" altLang="en-US" sz="800" b="0" i="0" dirty="0">
                <a:solidFill>
                  <a:srgbClr val="000000"/>
                </a:solidFill>
                <a:effectLst/>
                <a:latin typeface="NovelPro-regular"/>
              </a:rPr>
              <a:t>世纪末</a:t>
            </a:r>
            <a:r>
              <a:rPr lang="en-US" altLang="zh-CN" sz="800" b="0" i="0" dirty="0">
                <a:solidFill>
                  <a:srgbClr val="000000"/>
                </a:solidFill>
                <a:effectLst/>
                <a:latin typeface="NovelPro-regular"/>
              </a:rPr>
              <a:t>13</a:t>
            </a:r>
            <a:r>
              <a:rPr lang="zh-CN" altLang="en-US" sz="800" b="0" i="0" dirty="0">
                <a:solidFill>
                  <a:srgbClr val="000000"/>
                </a:solidFill>
                <a:effectLst/>
                <a:latin typeface="NovelPro-regular"/>
              </a:rPr>
              <a:t>世纪末的</a:t>
            </a:r>
            <a:r>
              <a:rPr lang="en-GB" sz="800" b="0" i="0" dirty="0">
                <a:solidFill>
                  <a:srgbClr val="000000"/>
                </a:solidFill>
                <a:effectLst/>
                <a:latin typeface="NovelPro-regular"/>
              </a:rPr>
              <a:t>GIANNI SCHICCHI。</a:t>
            </a:r>
            <a:r>
              <a:rPr lang="zh-CN" altLang="en-US" sz="800" b="0" i="0" dirty="0">
                <a:solidFill>
                  <a:srgbClr val="000000"/>
                </a:solidFill>
                <a:effectLst/>
                <a:latin typeface="NovelPro-regular"/>
              </a:rPr>
              <a:t>世纪。</a:t>
            </a:r>
          </a:p>
          <a:p>
            <a:pPr algn="l"/>
            <a:r>
              <a:rPr lang="zh-CN" altLang="en-US" sz="800" b="0" i="0" dirty="0">
                <a:solidFill>
                  <a:srgbClr val="000000"/>
                </a:solidFill>
                <a:effectLst/>
                <a:latin typeface="NovelPro-regular"/>
              </a:rPr>
              <a:t>乍一看，这三件作品之间的相似之处很难被注意到。人们常说，三部独幕剧都是关于死亡的，但哪部悲剧歌剧不是这样的呢？只要看看死亡的戏剧功能，就会把司空见惯的现象变成一种有效的观察：在所有三部独幕剧中，一个人在动作开始之前就死了，而每次这些死亡都会触发突然开始的戏剧的动力。最明显的是</a:t>
            </a:r>
            <a:r>
              <a:rPr lang="en-US" altLang="zh-CN" sz="800" b="0" i="0" dirty="0">
                <a:solidFill>
                  <a:srgbClr val="000000"/>
                </a:solidFill>
                <a:effectLst/>
                <a:latin typeface="NovelPro-regular"/>
              </a:rPr>
              <a:t>《</a:t>
            </a:r>
            <a:r>
              <a:rPr lang="en-GB" sz="800" b="0" i="0" dirty="0">
                <a:solidFill>
                  <a:srgbClr val="000000"/>
                </a:solidFill>
                <a:effectLst/>
                <a:latin typeface="NovelPro-regular"/>
              </a:rPr>
              <a:t>GIANNI SCHICCHI》，</a:t>
            </a:r>
            <a:r>
              <a:rPr lang="zh-CN" altLang="en-US" sz="800" b="0" i="0" dirty="0">
                <a:solidFill>
                  <a:srgbClr val="000000"/>
                </a:solidFill>
                <a:effectLst/>
                <a:latin typeface="NovelPro-regular"/>
              </a:rPr>
              <a:t>舞台背景中可以看到刚刚去世的博索</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多纳蒂 </a:t>
            </a:r>
            <a:r>
              <a:rPr lang="en-US" altLang="zh-CN" sz="800" b="0" i="0" dirty="0">
                <a:solidFill>
                  <a:srgbClr val="000000"/>
                </a:solidFill>
                <a:effectLst/>
                <a:latin typeface="NovelPro-regular"/>
              </a:rPr>
              <a:t>(</a:t>
            </a:r>
            <a:r>
              <a:rPr lang="en-GB" sz="800" b="0" i="0" dirty="0" err="1">
                <a:solidFill>
                  <a:srgbClr val="000000"/>
                </a:solidFill>
                <a:effectLst/>
                <a:latin typeface="NovelPro-regular"/>
              </a:rPr>
              <a:t>Buoso</a:t>
            </a:r>
            <a:r>
              <a:rPr lang="en-GB" sz="800" b="0" i="0" dirty="0">
                <a:solidFill>
                  <a:srgbClr val="000000"/>
                </a:solidFill>
                <a:effectLst/>
                <a:latin typeface="NovelPro-regular"/>
              </a:rPr>
              <a:t> </a:t>
            </a:r>
            <a:r>
              <a:rPr lang="en-GB" sz="800" b="0" i="0" dirty="0" err="1">
                <a:solidFill>
                  <a:srgbClr val="000000"/>
                </a:solidFill>
                <a:effectLst/>
                <a:latin typeface="NovelPro-regular"/>
              </a:rPr>
              <a:t>Donati</a:t>
            </a:r>
            <a:r>
              <a:rPr lang="en-GB" sz="800" b="0" i="0" dirty="0">
                <a:solidFill>
                  <a:srgbClr val="000000"/>
                </a:solidFill>
                <a:effectLst/>
                <a:latin typeface="NovelPro-regular"/>
              </a:rPr>
              <a:t>) </a:t>
            </a:r>
            <a:r>
              <a:rPr lang="zh-CN" altLang="en-US" sz="800" b="0" i="0" dirty="0">
                <a:solidFill>
                  <a:srgbClr val="000000"/>
                </a:solidFill>
                <a:effectLst/>
                <a:latin typeface="NovelPro-regular"/>
              </a:rPr>
              <a:t>临终前的样子。在</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中，这一点并不那么明显：主角的私生子在五岁时就去世了，而她在他出生后就再也没有见过他，也没有得知他的死讯。</a:t>
            </a:r>
          </a:p>
          <a:p>
            <a:pPr algn="l"/>
            <a:r>
              <a:rPr lang="zh-CN" altLang="en-US" sz="800" b="0" i="0" dirty="0">
                <a:solidFill>
                  <a:srgbClr val="000000"/>
                </a:solidFill>
                <a:effectLst/>
                <a:latin typeface="NovelPro-regular"/>
              </a:rPr>
              <a:t> </a:t>
            </a:r>
          </a:p>
          <a:p>
            <a:pPr algn="l"/>
            <a:r>
              <a:rPr lang="zh-CN" altLang="en-US" sz="800" b="0" i="0" dirty="0">
                <a:solidFill>
                  <a:srgbClr val="000000"/>
                </a:solidFill>
                <a:effectLst/>
                <a:latin typeface="Akzidenz-Grotesk-Pro-medium"/>
              </a:rPr>
              <a:t>凝固</a:t>
            </a:r>
          </a:p>
          <a:p>
            <a:pPr algn="l"/>
            <a:r>
              <a:rPr lang="en-GB" sz="800" b="0" i="0" dirty="0" err="1">
                <a:solidFill>
                  <a:srgbClr val="000000"/>
                </a:solidFill>
                <a:effectLst/>
                <a:latin typeface="NovelPro-regular"/>
              </a:rPr>
              <a:t>Suor</a:t>
            </a:r>
            <a:r>
              <a:rPr lang="en-GB" sz="800" b="0" i="0" dirty="0">
                <a:solidFill>
                  <a:srgbClr val="000000"/>
                </a:solidFill>
                <a:effectLst/>
                <a:latin typeface="NovelPro-regular"/>
              </a:rPr>
              <a:t> Angelica</a:t>
            </a:r>
            <a:r>
              <a:rPr lang="zh-CN" altLang="en-US" sz="800" b="0" i="0" dirty="0">
                <a:solidFill>
                  <a:srgbClr val="000000"/>
                </a:solidFill>
                <a:effectLst/>
                <a:latin typeface="NovelPro-regular"/>
              </a:rPr>
              <a:t>是在性道德压抑的时代人们认为应该被称为“堕落女孩”的人。在修道院里，这位年轻的母亲应该为一个男人（没有在任何地方提到）让她怀孕这一事实付出代价。对于米歇尔和乔尔吉塔来说，修道院比驳船更重要，对他们来说，修道院是监狱，回廊是一种惩罚，是的：对他们的“失误”的报复。更糟糕的是，七年来没有人来看过她。她的父母已经去世 </a:t>
            </a:r>
            <a:r>
              <a:rPr lang="en-US" altLang="zh-CN" sz="800" b="0" i="0" dirty="0">
                <a:solidFill>
                  <a:srgbClr val="000000"/>
                </a:solidFill>
                <a:effectLst/>
                <a:latin typeface="NovelPro-regular"/>
              </a:rPr>
              <a:t>20 </a:t>
            </a:r>
            <a:r>
              <a:rPr lang="zh-CN" altLang="en-US" sz="800" b="0" i="0" dirty="0">
                <a:solidFill>
                  <a:srgbClr val="000000"/>
                </a:solidFill>
                <a:effectLst/>
                <a:latin typeface="NovelPro-regular"/>
              </a:rPr>
              <a:t>年了，没有人告诉她孩子的下落。直到与“齐亚公主”这位公主级别的姑妈对峙时，她才发现自己已经在两年前去世了。</a:t>
            </a:r>
          </a:p>
          <a:p>
            <a:pPr algn="l"/>
            <a:r>
              <a:rPr lang="zh-CN" altLang="en-US" sz="800" b="0" i="0" dirty="0">
                <a:solidFill>
                  <a:srgbClr val="000000"/>
                </a:solidFill>
                <a:effectLst/>
                <a:latin typeface="NovelPro-regular"/>
              </a:rPr>
              <a:t>但父母的虐待狂代表并没有来寺院告诉她这件事。是关于安洁莉卡妹妹的婚约。姨妈想强迫她放弃继承权</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福尔扎诺恶意企图预见贾尼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斯基奇的​​决定性动机。舞台设计符合这样的指示：背景中可以看到修道院的墓地，在第三部独幕剧中可以看到富有的遗嘱人的临终床榻。</a:t>
            </a:r>
          </a:p>
          <a:p>
            <a:pPr algn="l"/>
            <a:r>
              <a:rPr lang="zh-CN" altLang="en-US" sz="800" b="0" i="0" dirty="0">
                <a:solidFill>
                  <a:srgbClr val="000000"/>
                </a:solidFill>
                <a:effectLst/>
                <a:latin typeface="NovelPro-regular"/>
              </a:rPr>
              <a:t>与 </a:t>
            </a:r>
            <a:r>
              <a:rPr lang="en-GB" sz="800" b="0" i="0" dirty="0">
                <a:solidFill>
                  <a:srgbClr val="000000"/>
                </a:solidFill>
                <a:effectLst/>
                <a:latin typeface="NovelPro-regular"/>
              </a:rPr>
              <a:t>IL TABARRO </a:t>
            </a:r>
            <a:r>
              <a:rPr lang="zh-CN" altLang="en-US" sz="800" b="0" i="0" dirty="0">
                <a:solidFill>
                  <a:srgbClr val="000000"/>
                </a:solidFill>
                <a:effectLst/>
                <a:latin typeface="NovelPro-regular"/>
              </a:rPr>
              <a:t>不同的是，</a:t>
            </a:r>
            <a:r>
              <a:rPr lang="en-GB" sz="800" b="0" i="0" dirty="0">
                <a:solidFill>
                  <a:srgbClr val="000000"/>
                </a:solidFill>
                <a:effectLst/>
                <a:latin typeface="NovelPro-regular"/>
              </a:rPr>
              <a:t>SUOR ANGELICA </a:t>
            </a:r>
            <a:r>
              <a:rPr lang="zh-CN" altLang="en-US" sz="800" b="0" i="0" dirty="0">
                <a:solidFill>
                  <a:srgbClr val="000000"/>
                </a:solidFill>
                <a:effectLst/>
                <a:latin typeface="NovelPro-regular"/>
              </a:rPr>
              <a:t>中没有任何变化。相反，时间是静止的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同时充满了修道院妇女的喧嚣。当他们无奈地意识到又一年过去了（“</a:t>
            </a:r>
            <a:r>
              <a:rPr lang="en-GB" sz="800" b="0" i="0" dirty="0">
                <a:solidFill>
                  <a:srgbClr val="000000"/>
                </a:solidFill>
                <a:effectLst/>
                <a:latin typeface="NovelPro-regular"/>
              </a:rPr>
              <a:t>Un </a:t>
            </a:r>
            <a:r>
              <a:rPr lang="en-GB" sz="800" b="0" i="0" dirty="0" err="1">
                <a:solidFill>
                  <a:srgbClr val="000000"/>
                </a:solidFill>
                <a:effectLst/>
                <a:latin typeface="NovelPro-regular"/>
              </a:rPr>
              <a:t>altr'anno</a:t>
            </a:r>
            <a:r>
              <a:rPr lang="en-GB" sz="800" b="0" i="0" dirty="0">
                <a:solidFill>
                  <a:srgbClr val="000000"/>
                </a:solidFill>
                <a:effectLst/>
                <a:latin typeface="NovelPro-regular"/>
              </a:rPr>
              <a:t> </a:t>
            </a:r>
            <a:r>
              <a:rPr lang="en-GB" sz="800" b="0" i="0" dirty="0" err="1">
                <a:solidFill>
                  <a:srgbClr val="000000"/>
                </a:solidFill>
                <a:effectLst/>
                <a:latin typeface="NovelPro-regular"/>
              </a:rPr>
              <a:t>è</a:t>
            </a:r>
            <a:r>
              <a:rPr lang="en-GB" sz="800" b="0" i="0" dirty="0">
                <a:solidFill>
                  <a:srgbClr val="000000"/>
                </a:solidFill>
                <a:effectLst/>
                <a:latin typeface="NovelPro-regular"/>
              </a:rPr>
              <a:t> </a:t>
            </a:r>
            <a:r>
              <a:rPr lang="en-GB" sz="800" b="0" i="0" dirty="0" err="1">
                <a:solidFill>
                  <a:srgbClr val="000000"/>
                </a:solidFill>
                <a:effectLst/>
                <a:latin typeface="NovelPro-regular"/>
              </a:rPr>
              <a:t>passato</a:t>
            </a:r>
            <a:r>
              <a:rPr lang="en-GB" sz="800" b="0" i="0" dirty="0">
                <a:solidFill>
                  <a:srgbClr val="000000"/>
                </a:solidFill>
                <a:effectLst/>
                <a:latin typeface="NovelPro-regular"/>
              </a:rPr>
              <a:t>！...”），</a:t>
            </a:r>
            <a:r>
              <a:rPr lang="zh-CN" altLang="en-US" sz="800" b="0" i="0" dirty="0">
                <a:solidFill>
                  <a:srgbClr val="000000"/>
                </a:solidFill>
                <a:effectLst/>
                <a:latin typeface="NovelPro-regular"/>
              </a:rPr>
              <a:t>普契尼不仅要求一首“</a:t>
            </a:r>
            <a:r>
              <a:rPr lang="en-GB" sz="800" b="0" i="0" dirty="0">
                <a:solidFill>
                  <a:srgbClr val="000000"/>
                </a:solidFill>
                <a:effectLst/>
                <a:latin typeface="NovelPro-regular"/>
              </a:rPr>
              <a:t>rallentando”</a:t>
            </a:r>
            <a:r>
              <a:rPr lang="zh-CN" altLang="en-US" sz="800" b="0" i="0" dirty="0">
                <a:solidFill>
                  <a:srgbClr val="000000"/>
                </a:solidFill>
                <a:effectLst/>
                <a:latin typeface="NovelPro-regular"/>
              </a:rPr>
              <a:t>和一首以“忧郁”为特征的歌曲。他让几乎无声调的朗诵在两个横笛和第一个单簧管中产生共鸣，在其中他将减四度、完美四度和增四度堆积成尖锐的不协和音。</a:t>
            </a:r>
          </a:p>
          <a:p>
            <a:pPr algn="l"/>
            <a:r>
              <a:rPr lang="en-GB" sz="800" b="0" i="0" dirty="0">
                <a:solidFill>
                  <a:srgbClr val="000000"/>
                </a:solidFill>
                <a:effectLst/>
                <a:latin typeface="NovelPro-regular"/>
              </a:rPr>
              <a:t>TABARRO </a:t>
            </a:r>
            <a:r>
              <a:rPr lang="zh-CN" altLang="en-US" sz="800" b="0" i="0" dirty="0">
                <a:solidFill>
                  <a:srgbClr val="000000"/>
                </a:solidFill>
                <a:effectLst/>
                <a:latin typeface="NovelPro-regular"/>
              </a:rPr>
              <a:t>风景单调，接下来是单色音乐</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几乎）只适合女性声音。但在这里，普契尼也自信地使用一切手段来确保这种单色不会导致无聊。他在女高音和女中音音域中以最细致入微的方式区分修女的声音。他还为冷酷的阿姨安排了他整个作品中唯一的女低音独奏角色。她自以为是地介绍自己是贵族家庭的尽责守护者。她以葬礼进行曲的风格，做她认为正确的事情，旋律冻结在第四音符的跳跃中</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没有任何追求（声音上或精神上）更高目标的努力。</a:t>
            </a:r>
          </a:p>
          <a:p>
            <a:pPr algn="l"/>
            <a:r>
              <a:rPr lang="zh-CN" altLang="en-US" sz="800" b="0" i="0" dirty="0">
                <a:solidFill>
                  <a:srgbClr val="000000"/>
                </a:solidFill>
                <a:effectLst/>
                <a:latin typeface="NovelPro-regular"/>
              </a:rPr>
              <a:t>儿子去世的震惊让安杰莉卡独自一人想象着他死亡的时刻。在这部独幕剧的唯一独奏中（“</a:t>
            </a:r>
            <a:r>
              <a:rPr lang="en-GB" sz="800" b="0" i="0" dirty="0">
                <a:solidFill>
                  <a:srgbClr val="000000"/>
                </a:solidFill>
                <a:effectLst/>
                <a:latin typeface="NovelPro-regular"/>
              </a:rPr>
              <a:t>Senza </a:t>
            </a:r>
            <a:r>
              <a:rPr lang="en-GB" sz="800" b="0" i="0" dirty="0" err="1">
                <a:solidFill>
                  <a:srgbClr val="000000"/>
                </a:solidFill>
                <a:effectLst/>
                <a:latin typeface="NovelPro-regular"/>
              </a:rPr>
              <a:t>mamma，bimbo，tu</a:t>
            </a:r>
            <a:r>
              <a:rPr lang="en-GB" sz="800" b="0" i="0" dirty="0">
                <a:solidFill>
                  <a:srgbClr val="000000"/>
                </a:solidFill>
                <a:effectLst/>
                <a:latin typeface="NovelPro-regular"/>
              </a:rPr>
              <a:t> sei </a:t>
            </a:r>
            <a:r>
              <a:rPr lang="en-GB" sz="800" b="0" i="0" dirty="0" err="1">
                <a:solidFill>
                  <a:srgbClr val="000000"/>
                </a:solidFill>
                <a:effectLst/>
                <a:latin typeface="NovelPro-regular"/>
              </a:rPr>
              <a:t>morto</a:t>
            </a:r>
            <a:r>
              <a:rPr lang="en-GB" sz="800" b="0" i="0" dirty="0">
                <a:solidFill>
                  <a:srgbClr val="000000"/>
                </a:solidFill>
                <a:effectLst/>
                <a:latin typeface="NovelPro-regular"/>
              </a:rPr>
              <a:t>！”），</a:t>
            </a:r>
            <a:r>
              <a:rPr lang="zh-CN" altLang="en-US" sz="800" b="0" i="0" dirty="0">
                <a:solidFill>
                  <a:srgbClr val="000000"/>
                </a:solidFill>
                <a:effectLst/>
                <a:latin typeface="NovelPro-regular"/>
              </a:rPr>
              <a:t>她使用口语词“</a:t>
            </a:r>
            <a:r>
              <a:rPr lang="en-GB" sz="800" b="0" i="0" dirty="0">
                <a:solidFill>
                  <a:srgbClr val="000000"/>
                </a:solidFill>
                <a:effectLst/>
                <a:latin typeface="NovelPro-regular"/>
              </a:rPr>
              <a:t>mamma”</a:t>
            </a:r>
            <a:r>
              <a:rPr lang="zh-CN" altLang="en-US" sz="800" b="0" i="0" dirty="0">
                <a:solidFill>
                  <a:srgbClr val="000000"/>
                </a:solidFill>
                <a:effectLst/>
                <a:latin typeface="NovelPro-regular"/>
              </a:rPr>
              <a:t>和“</a:t>
            </a:r>
            <a:r>
              <a:rPr lang="en-GB" sz="800" b="0" i="0" dirty="0">
                <a:solidFill>
                  <a:srgbClr val="000000"/>
                </a:solidFill>
                <a:effectLst/>
                <a:latin typeface="NovelPro-regular"/>
              </a:rPr>
              <a:t>bimbo”</a:t>
            </a:r>
            <a:r>
              <a:rPr lang="zh-CN" altLang="en-US" sz="800" b="0" i="0" dirty="0">
                <a:solidFill>
                  <a:srgbClr val="000000"/>
                </a:solidFill>
                <a:effectLst/>
                <a:latin typeface="NovelPro-regular"/>
              </a:rPr>
              <a:t>来表示“母亲”和“孩子”（就像 </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中的 </a:t>
            </a:r>
            <a:r>
              <a:rPr lang="en-GB" sz="800" b="0" i="0" dirty="0">
                <a:solidFill>
                  <a:srgbClr val="000000"/>
                </a:solidFill>
                <a:effectLst/>
                <a:latin typeface="NovelPro-regular"/>
              </a:rPr>
              <a:t>Lauretta </a:t>
            </a:r>
            <a:r>
              <a:rPr lang="zh-CN" altLang="en-US" sz="800" b="0" i="0" dirty="0">
                <a:solidFill>
                  <a:srgbClr val="000000"/>
                </a:solidFill>
                <a:effectLst/>
                <a:latin typeface="NovelPro-regular"/>
              </a:rPr>
              <a:t>一样） “</a:t>
            </a:r>
            <a:r>
              <a:rPr lang="en-GB" sz="800" b="0" i="0" dirty="0" err="1">
                <a:solidFill>
                  <a:srgbClr val="000000"/>
                </a:solidFill>
                <a:effectLst/>
                <a:latin typeface="NovelPro-regular"/>
              </a:rPr>
              <a:t>babbino</a:t>
            </a:r>
            <a:r>
              <a:rPr lang="en-GB" sz="800" b="0" i="0" dirty="0">
                <a:solidFill>
                  <a:srgbClr val="000000"/>
                </a:solidFill>
                <a:effectLst/>
                <a:latin typeface="NovelPro-regular"/>
              </a:rPr>
              <a:t>”</a:t>
            </a:r>
            <a:r>
              <a:rPr lang="zh-CN" altLang="en-US" sz="800" b="0" i="0" dirty="0">
                <a:solidFill>
                  <a:srgbClr val="000000"/>
                </a:solidFill>
                <a:effectLst/>
                <a:latin typeface="NovelPro-regular"/>
              </a:rPr>
              <a:t>代表“父​​亲”）</a:t>
            </a:r>
            <a:r>
              <a:rPr lang="en-US" altLang="zh-CN" sz="800" b="0" i="0" dirty="0">
                <a:solidFill>
                  <a:srgbClr val="000000"/>
                </a:solidFill>
                <a:effectLst/>
                <a:latin typeface="NovelPro-regular"/>
              </a:rPr>
              <a:t>——19</a:t>
            </a:r>
            <a:r>
              <a:rPr lang="zh-CN" altLang="en-US" sz="800" b="0" i="0" dirty="0">
                <a:solidFill>
                  <a:srgbClr val="000000"/>
                </a:solidFill>
                <a:effectLst/>
                <a:latin typeface="NovelPro-regular"/>
              </a:rPr>
              <a:t>世纪的每个剧作家都会避免使用这些词，因为这些词不够文学。和他的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劳雷塔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一样，普契尼在常规的两小节部分中赋予了安吉丽卡一种朗朗上口、独立的曲式。</a:t>
            </a:r>
          </a:p>
          <a:p>
            <a:pPr algn="l"/>
            <a:r>
              <a:rPr lang="zh-CN" altLang="en-US" sz="800" b="0" i="0" dirty="0">
                <a:solidFill>
                  <a:srgbClr val="000000"/>
                </a:solidFill>
                <a:effectLst/>
                <a:latin typeface="NovelPro-regular"/>
              </a:rPr>
              <a:t>现在生活对于安洁莉卡来说已经变得毫无意义。她唯一的选择就是自杀。福尔扎诺和普契尼用变形的想象夸大了她的死亡。但有很多证据表明，这种神化被视为垂死之人的幻觉。无论如何，福尔扎诺在剧本中注明，当歌曲“</a:t>
            </a:r>
            <a:r>
              <a:rPr lang="en-GB" sz="800" b="0" i="0" dirty="0">
                <a:solidFill>
                  <a:srgbClr val="000000"/>
                </a:solidFill>
                <a:effectLst/>
                <a:latin typeface="NovelPro-regular"/>
              </a:rPr>
              <a:t>O gloriosa </a:t>
            </a:r>
            <a:r>
              <a:rPr lang="en-GB" sz="800" b="0" i="0" dirty="0" err="1">
                <a:solidFill>
                  <a:srgbClr val="000000"/>
                </a:solidFill>
                <a:effectLst/>
                <a:latin typeface="NovelPro-regular"/>
              </a:rPr>
              <a:t>virginum</a:t>
            </a:r>
            <a:r>
              <a:rPr lang="en-GB" sz="800" b="0" i="0" dirty="0">
                <a:solidFill>
                  <a:srgbClr val="000000"/>
                </a:solidFill>
                <a:effectLst/>
                <a:latin typeface="NovelPro-regular"/>
              </a:rPr>
              <a:t>”</a:t>
            </a:r>
            <a:r>
              <a:rPr lang="zh-CN" altLang="en-US" sz="800" b="0" i="0" dirty="0">
                <a:solidFill>
                  <a:srgbClr val="000000"/>
                </a:solidFill>
                <a:effectLst/>
                <a:latin typeface="NovelPro-regular"/>
              </a:rPr>
              <a:t>从一开始响起时，“在她看来，她仿佛听到了天使的声音”。“</a:t>
            </a:r>
            <a:r>
              <a:rPr lang="en-GB" sz="800" b="0" i="0" dirty="0" err="1">
                <a:solidFill>
                  <a:srgbClr val="000000"/>
                </a:solidFill>
                <a:effectLst/>
                <a:latin typeface="NovelPro-regular"/>
              </a:rPr>
              <a:t>miracolo</a:t>
            </a:r>
            <a:r>
              <a:rPr lang="en-GB" sz="800" b="0" i="0" dirty="0">
                <a:solidFill>
                  <a:srgbClr val="000000"/>
                </a:solidFill>
                <a:effectLst/>
                <a:latin typeface="NovelPro-regular"/>
              </a:rPr>
              <a:t>”，</a:t>
            </a:r>
            <a:r>
              <a:rPr lang="zh-CN" altLang="en-US" sz="800" b="0" i="0" dirty="0">
                <a:solidFill>
                  <a:srgbClr val="000000"/>
                </a:solidFill>
                <a:effectLst/>
                <a:latin typeface="NovelPro-regular"/>
              </a:rPr>
              <a:t>即“奇迹”，在乐谱中随着安吉莉卡的逐渐脱离肉体而展开：儿子的祈祷（“</a:t>
            </a:r>
            <a:r>
              <a:rPr lang="en-GB" sz="800" b="0" i="0" dirty="0">
                <a:solidFill>
                  <a:srgbClr val="000000"/>
                </a:solidFill>
                <a:effectLst/>
                <a:latin typeface="NovelPro-regular"/>
              </a:rPr>
              <a:t>Ora </a:t>
            </a:r>
            <a:r>
              <a:rPr lang="en-GB" sz="800" b="0" i="0" dirty="0" err="1">
                <a:solidFill>
                  <a:srgbClr val="000000"/>
                </a:solidFill>
                <a:effectLst/>
                <a:latin typeface="NovelPro-regular"/>
              </a:rPr>
              <a:t>che</a:t>
            </a:r>
            <a:r>
              <a:rPr lang="en-GB" sz="800" b="0" i="0" dirty="0">
                <a:solidFill>
                  <a:srgbClr val="000000"/>
                </a:solidFill>
                <a:effectLst/>
                <a:latin typeface="NovelPro-regular"/>
              </a:rPr>
              <a:t> sei </a:t>
            </a:r>
            <a:r>
              <a:rPr lang="en-GB" sz="800" b="0" i="0" dirty="0" err="1">
                <a:solidFill>
                  <a:srgbClr val="000000"/>
                </a:solidFill>
                <a:effectLst/>
                <a:latin typeface="NovelPro-regular"/>
              </a:rPr>
              <a:t>unangelo</a:t>
            </a:r>
            <a:r>
              <a:rPr lang="en-GB" sz="800" b="0" i="0" dirty="0">
                <a:solidFill>
                  <a:srgbClr val="000000"/>
                </a:solidFill>
                <a:effectLst/>
                <a:latin typeface="NovelPro-regular"/>
              </a:rPr>
              <a:t> del </a:t>
            </a:r>
            <a:r>
              <a:rPr lang="en-GB" sz="800" b="0" i="0" dirty="0" err="1">
                <a:solidFill>
                  <a:srgbClr val="000000"/>
                </a:solidFill>
                <a:effectLst/>
                <a:latin typeface="NovelPro-regular"/>
              </a:rPr>
              <a:t>cielo</a:t>
            </a:r>
            <a:r>
              <a:rPr lang="en-GB" sz="800" b="0" i="0" dirty="0">
                <a:solidFill>
                  <a:srgbClr val="000000"/>
                </a:solidFill>
                <a:effectLst/>
                <a:latin typeface="NovelPro-regular"/>
              </a:rPr>
              <a:t>”），</a:t>
            </a:r>
            <a:r>
              <a:rPr lang="zh-CN" altLang="en-US" sz="800" b="0" i="0" dirty="0">
                <a:solidFill>
                  <a:srgbClr val="000000"/>
                </a:solidFill>
                <a:effectLst/>
                <a:latin typeface="NovelPro-regular"/>
              </a:rPr>
              <a:t>伴随着柔和的弦乐、圆号和竖琴，最终被只在管弦乐队中听到。变形在色调方面也仍然不完整。安杰莉卡的声音似乎冻结在 </a:t>
            </a:r>
            <a:r>
              <a:rPr lang="en-GB" sz="800" b="0" i="0" dirty="0">
                <a:solidFill>
                  <a:srgbClr val="000000"/>
                </a:solidFill>
                <a:effectLst/>
                <a:latin typeface="NovelPro-regular"/>
              </a:rPr>
              <a:t>F </a:t>
            </a:r>
            <a:r>
              <a:rPr lang="zh-CN" altLang="en-US" sz="800" b="0" i="0" dirty="0">
                <a:solidFill>
                  <a:srgbClr val="000000"/>
                </a:solidFill>
                <a:effectLst/>
                <a:latin typeface="NovelPro-regular"/>
              </a:rPr>
              <a:t>大调第二度的高 </a:t>
            </a:r>
            <a:r>
              <a:rPr lang="en-GB" sz="800" b="0" i="0" dirty="0">
                <a:solidFill>
                  <a:srgbClr val="000000"/>
                </a:solidFill>
                <a:effectLst/>
                <a:latin typeface="NovelPro-regular"/>
              </a:rPr>
              <a:t>g </a:t>
            </a:r>
            <a:r>
              <a:rPr lang="zh-CN" altLang="en-US" sz="800" b="0" i="0" dirty="0">
                <a:solidFill>
                  <a:srgbClr val="000000"/>
                </a:solidFill>
                <a:effectLst/>
                <a:latin typeface="NovelPro-regular"/>
              </a:rPr>
              <a:t>音上。但分数决定了 歌手让这个音符以一种不寻常的滑奏两次滑入较低的八度：最后的呼吸？或者也许是尸僵前的一个动态时刻？无论如何，最后一个华彩乐段冻结在倒数第二个和弦上，</a:t>
            </a:r>
          </a:p>
        </p:txBody>
      </p:sp>
    </p:spTree>
    <p:extLst>
      <p:ext uri="{BB962C8B-B14F-4D97-AF65-F5344CB8AC3E}">
        <p14:creationId xmlns:p14="http://schemas.microsoft.com/office/powerpoint/2010/main" val="2167129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E66B1-C497-E012-08D7-C45FB3B02FBD}"/>
              </a:ext>
            </a:extLst>
          </p:cNvPr>
          <p:cNvSpPr txBox="1"/>
          <p:nvPr/>
        </p:nvSpPr>
        <p:spPr>
          <a:xfrm>
            <a:off x="-964" y="0"/>
            <a:ext cx="4953964" cy="5262979"/>
          </a:xfrm>
          <a:prstGeom prst="rect">
            <a:avLst/>
          </a:prstGeom>
          <a:noFill/>
        </p:spPr>
        <p:txBody>
          <a:bodyPr wrap="square">
            <a:spAutoFit/>
          </a:bodyPr>
          <a:lstStyle/>
          <a:p>
            <a:pPr algn="l"/>
            <a:r>
              <a:rPr lang="zh-CN" altLang="en-US" sz="800" b="0" i="0" dirty="0">
                <a:solidFill>
                  <a:srgbClr val="000000"/>
                </a:solidFill>
                <a:effectLst/>
                <a:latin typeface="NovelPro-regular"/>
              </a:rPr>
              <a:t> 并在三重和四重极弱音中消失得几乎听不见。在</a:t>
            </a:r>
            <a:r>
              <a:rPr lang="en-GB" sz="800" b="0" i="0" dirty="0">
                <a:solidFill>
                  <a:srgbClr val="000000"/>
                </a:solidFill>
                <a:effectLst/>
                <a:latin typeface="NovelPro-regular"/>
              </a:rPr>
              <a:t>F</a:t>
            </a:r>
            <a:r>
              <a:rPr lang="zh-CN" altLang="en-US" sz="800" b="0" i="0" dirty="0">
                <a:solidFill>
                  <a:srgbClr val="000000"/>
                </a:solidFill>
                <a:effectLst/>
                <a:latin typeface="NovelPro-regular"/>
              </a:rPr>
              <a:t>小调第六第四和弦和占主导地位的</a:t>
            </a:r>
            <a:r>
              <a:rPr lang="en-GB" sz="800" b="0" i="0" dirty="0">
                <a:solidFill>
                  <a:srgbClr val="000000"/>
                </a:solidFill>
                <a:effectLst/>
                <a:latin typeface="NovelPro-regular"/>
              </a:rPr>
              <a:t>C</a:t>
            </a:r>
            <a:r>
              <a:rPr lang="zh-CN" altLang="en-US" sz="800" b="0" i="0" dirty="0">
                <a:solidFill>
                  <a:srgbClr val="000000"/>
                </a:solidFill>
                <a:effectLst/>
                <a:latin typeface="NovelPro-regular"/>
              </a:rPr>
              <a:t>大调之后，普契尼否定了我们（和安吉丽卡）在</a:t>
            </a:r>
            <a:r>
              <a:rPr lang="en-GB" sz="800" b="0" i="0" dirty="0">
                <a:solidFill>
                  <a:srgbClr val="000000"/>
                </a:solidFill>
                <a:effectLst/>
                <a:latin typeface="NovelPro-regular"/>
              </a:rPr>
              <a:t>F</a:t>
            </a:r>
            <a:r>
              <a:rPr lang="zh-CN" altLang="en-US" sz="800" b="0" i="0" dirty="0">
                <a:solidFill>
                  <a:srgbClr val="000000"/>
                </a:solidFill>
                <a:effectLst/>
                <a:latin typeface="NovelPro-regular"/>
              </a:rPr>
              <a:t>大调中预期的解决和救赎。</a:t>
            </a:r>
          </a:p>
          <a:p>
            <a:pPr algn="l"/>
            <a:r>
              <a:rPr lang="zh-CN" altLang="en-US" sz="800" b="0" i="0" dirty="0">
                <a:solidFill>
                  <a:srgbClr val="000000"/>
                </a:solidFill>
                <a:effectLst/>
                <a:latin typeface="Akzidenz-Grotesk-Pro-medium"/>
              </a:rPr>
              <a:t>不安的运动</a:t>
            </a:r>
          </a:p>
          <a:p>
            <a:pPr algn="l"/>
            <a:r>
              <a:rPr lang="zh-CN" altLang="en-US" sz="800" b="0" i="0" dirty="0">
                <a:solidFill>
                  <a:srgbClr val="000000"/>
                </a:solidFill>
                <a:effectLst/>
                <a:latin typeface="NovelPro-regular"/>
              </a:rPr>
              <a:t>安杰莉卡瘫痪，被逼至死亡，紧接着是普契尼创作的最不安的乐曲</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面对舞台背景中的一具尸体。贪婪的继承人几乎突然出现（如斯特拉文斯基）试图阻止多纳蒂的最后一个愿望：族长实际上不想把他的财富留给他们，而是留给修道院！</a:t>
            </a:r>
          </a:p>
          <a:p>
            <a:pPr algn="l"/>
            <a:r>
              <a:rPr lang="zh-CN" altLang="en-US" sz="800" b="0" i="0" dirty="0">
                <a:solidFill>
                  <a:srgbClr val="000000"/>
                </a:solidFill>
                <a:effectLst/>
                <a:latin typeface="NovelPro-regular"/>
              </a:rPr>
              <a:t>如果您正在寻找一个简洁的术语来描述出色的乐谱，类似于</a:t>
            </a:r>
            <a:r>
              <a:rPr lang="en-US" altLang="zh-CN" sz="800" b="0" i="0" dirty="0">
                <a:solidFill>
                  <a:srgbClr val="000000"/>
                </a:solidFill>
                <a:effectLst/>
                <a:latin typeface="NovelPro-regular"/>
              </a:rPr>
              <a:t>《</a:t>
            </a:r>
            <a:r>
              <a:rPr lang="en-GB" sz="800" b="0" i="0" dirty="0">
                <a:solidFill>
                  <a:srgbClr val="000000"/>
                </a:solidFill>
                <a:effectLst/>
                <a:latin typeface="NovelPro-regular"/>
              </a:rPr>
              <a:t>TABARRO》</a:t>
            </a:r>
            <a:r>
              <a:rPr lang="zh-CN" altLang="en-US" sz="800" b="0" i="0" dirty="0">
                <a:solidFill>
                  <a:srgbClr val="000000"/>
                </a:solidFill>
                <a:effectLst/>
                <a:latin typeface="NovelPro-regular"/>
              </a:rPr>
              <a:t>的风景单调或</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的单色音调，您必须看看音乐细节的组织。贾尼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斯基奇 </a:t>
            </a:r>
            <a:r>
              <a:rPr lang="en-US" altLang="zh-CN" sz="800" b="0" i="0" dirty="0">
                <a:solidFill>
                  <a:srgbClr val="000000"/>
                </a:solidFill>
                <a:effectLst/>
                <a:latin typeface="NovelPro-regular"/>
              </a:rPr>
              <a:t>(</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注重最小旋律主题和主题片段的艺术（尤其是抄袭贝多芬）已被发挥到了极致。乐谱中最重要的主题是“</a:t>
            </a:r>
            <a:r>
              <a:rPr lang="en-GB" sz="800" b="0" i="0" dirty="0" err="1">
                <a:solidFill>
                  <a:srgbClr val="000000"/>
                </a:solidFill>
                <a:effectLst/>
                <a:latin typeface="NovelPro-regular"/>
              </a:rPr>
              <a:t>tumultuoso</a:t>
            </a:r>
            <a:r>
              <a:rPr lang="en-GB" sz="800" b="0" i="0" dirty="0">
                <a:solidFill>
                  <a:srgbClr val="000000"/>
                </a:solidFill>
                <a:effectLst/>
                <a:latin typeface="NovelPro-regular"/>
              </a:rPr>
              <a:t>”，</a:t>
            </a:r>
            <a:r>
              <a:rPr lang="zh-CN" altLang="en-US" sz="800" b="0" i="0" dirty="0">
                <a:solidFill>
                  <a:srgbClr val="000000"/>
                </a:solidFill>
                <a:effectLst/>
                <a:latin typeface="NovelPro-regular"/>
              </a:rPr>
              <a:t>即“暴风雨”、“仓促”，这是在第八小节中第一次听到的。它由十二个八分音符组成，在切分音中始终强调。然后，这个两栏图形会一次又一次地重复，保持不变。作为一个名副其实的固定音琴手，它最初是无所不在的，直到里努乔打开遗嘱为止。强调重音在第二、第四、</a:t>
            </a:r>
          </a:p>
          <a:p>
            <a:pPr algn="l"/>
            <a:r>
              <a:rPr lang="zh-CN" altLang="en-US" sz="800" b="0" i="0" dirty="0">
                <a:solidFill>
                  <a:srgbClr val="000000"/>
                </a:solidFill>
                <a:effectLst/>
                <a:latin typeface="NovelPro-regular"/>
              </a:rPr>
              <a:t>幕布升起后的几小节，在场景说明中，这个主题所代表的含义变得清晰起来：“布索的亲戚低声祈祷，而马可、老齐塔和切斯卡痛苦地哭泣。”普契尼怪异的夸张凸显了这些叹息的虚伪。在第二次重复中，这个主题已经与一个对比鲜明的音乐理念相结合：短笛和两个横笛奏出一个旋律片段，其特征不是二度而是三度，并且最初也是切分音引入的。这个反主题显然代表了斯基基和他对身份变化的游戏。在斯基基伪装成布索，口述（欺诈性）遗嘱的场景结束时，这个反主题被发了短信。</a:t>
            </a:r>
          </a:p>
          <a:p>
            <a:pPr algn="l"/>
            <a:r>
              <a:rPr lang="zh-CN" altLang="en-US" sz="800" b="0" i="0" dirty="0">
                <a:solidFill>
                  <a:srgbClr val="000000"/>
                </a:solidFill>
                <a:effectLst/>
                <a:latin typeface="NovelPro-regular"/>
              </a:rPr>
              <a:t>这两个相互关联的旋律主题以单一主题的方式渗透到整个乐谱中，甚至在人们意想不到的地方也是如此。当劳雷塔和里努乔意识到，如果没有布索继承的嫁妆，他们的婚姻就不可能实现，他们为自己的“美好希望”唱起了绝唱：正是这首强调的歌曲，其中体现了伟大歌剧沉思合奏的基调。十九世纪的歌曲，在劳雷塔的独奏（“</a:t>
            </a:r>
            <a:r>
              <a:rPr lang="en-GB" sz="800" b="0" i="0" dirty="0">
                <a:solidFill>
                  <a:srgbClr val="000000"/>
                </a:solidFill>
                <a:effectLst/>
                <a:latin typeface="NovelPro-regular"/>
              </a:rPr>
              <a:t>O </a:t>
            </a:r>
            <a:r>
              <a:rPr lang="en-GB" sz="800" b="0" i="0" dirty="0" err="1">
                <a:solidFill>
                  <a:srgbClr val="000000"/>
                </a:solidFill>
                <a:effectLst/>
                <a:latin typeface="NovelPro-regular"/>
              </a:rPr>
              <a:t>mio</a:t>
            </a:r>
            <a:r>
              <a:rPr lang="en-GB" sz="800" b="0" i="0" dirty="0">
                <a:solidFill>
                  <a:srgbClr val="000000"/>
                </a:solidFill>
                <a:effectLst/>
                <a:latin typeface="NovelPro-regular"/>
              </a:rPr>
              <a:t> </a:t>
            </a:r>
            <a:r>
              <a:rPr lang="en-GB" sz="800" b="0" i="0" dirty="0" err="1">
                <a:solidFill>
                  <a:srgbClr val="000000"/>
                </a:solidFill>
                <a:effectLst/>
                <a:latin typeface="NovelPro-regular"/>
              </a:rPr>
              <a:t>babbino</a:t>
            </a:r>
            <a:r>
              <a:rPr lang="en-GB" sz="800" b="0" i="0" dirty="0">
                <a:solidFill>
                  <a:srgbClr val="000000"/>
                </a:solidFill>
                <a:effectLst/>
                <a:latin typeface="NovelPro-regular"/>
              </a:rPr>
              <a:t> </a:t>
            </a:r>
            <a:r>
              <a:rPr lang="en-GB" sz="800" b="0" i="0" dirty="0" err="1">
                <a:solidFill>
                  <a:srgbClr val="000000"/>
                </a:solidFill>
                <a:effectLst/>
                <a:latin typeface="NovelPro-regular"/>
              </a:rPr>
              <a:t>caro</a:t>
            </a:r>
            <a:r>
              <a:rPr lang="en-GB" sz="800" b="0" i="0" dirty="0">
                <a:solidFill>
                  <a:srgbClr val="000000"/>
                </a:solidFill>
                <a:effectLst/>
                <a:latin typeface="NovelPro-regular"/>
              </a:rPr>
              <a:t>”）</a:t>
            </a:r>
            <a:r>
              <a:rPr lang="zh-CN" altLang="en-US" sz="800" b="0" i="0" dirty="0">
                <a:solidFill>
                  <a:srgbClr val="000000"/>
                </a:solidFill>
                <a:effectLst/>
                <a:latin typeface="NovelPro-regular"/>
              </a:rPr>
              <a:t>之后再次出现，总是在两个恋人的一致声中。最后，我们可以清楚地看出这种一致的姿态是如何在开始时用固定音调来传达的：在第一小提琴的旋律进行中，这个基本主题以最具侵入性的方式再次变得引人注目。</a:t>
            </a:r>
          </a:p>
          <a:p>
            <a:pPr algn="l"/>
            <a:r>
              <a:rPr lang="zh-CN" altLang="en-US" sz="800" b="0" i="0" dirty="0">
                <a:solidFill>
                  <a:srgbClr val="000000"/>
                </a:solidFill>
                <a:effectLst/>
                <a:latin typeface="NovelPro-regular"/>
              </a:rPr>
              <a:t>但普契尼不仅仅玩弄单一主题的作曲技巧。除了明显呼应斯特拉文斯基的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佩特鲁奇卡</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和瓦格纳的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纽伦堡歌手</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之外，他的配乐还微妙地引用了德彪西的一部作品。不和谐的和声和普契尼连续叹息的固定音的第二次摩擦在 </a:t>
            </a:r>
            <a:r>
              <a:rPr lang="en-US" altLang="zh-CN" sz="800" b="0" i="0" dirty="0">
                <a:solidFill>
                  <a:srgbClr val="000000"/>
                </a:solidFill>
                <a:effectLst/>
                <a:latin typeface="NovelPro-regular"/>
              </a:rPr>
              <a:t>1913 </a:t>
            </a:r>
            <a:r>
              <a:rPr lang="zh-CN" altLang="en-US" sz="800" b="0" i="0" dirty="0">
                <a:solidFill>
                  <a:srgbClr val="000000"/>
                </a:solidFill>
                <a:effectLst/>
                <a:latin typeface="NovelPro-regular"/>
              </a:rPr>
              <a:t>年出版的德彪西全集第二本书的第九前奏曲中占据了一个特征。这位巴黎作曲家将他的钢琴曲称为“向萨缪尔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匹克威克致敬”，暗指查尔斯</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狄更斯 </a:t>
            </a:r>
            <a:r>
              <a:rPr lang="en-US" altLang="zh-CN" sz="800" b="0" i="0" dirty="0">
                <a:solidFill>
                  <a:srgbClr val="000000"/>
                </a:solidFill>
                <a:effectLst/>
                <a:latin typeface="NovelPro-regular"/>
              </a:rPr>
              <a:t>1836 </a:t>
            </a:r>
            <a:r>
              <a:rPr lang="zh-CN" altLang="en-US" sz="800" b="0" i="0" dirty="0">
                <a:solidFill>
                  <a:srgbClr val="000000"/>
                </a:solidFill>
                <a:effectLst/>
                <a:latin typeface="NovelPro-regular"/>
              </a:rPr>
              <a:t>年和 </a:t>
            </a:r>
            <a:r>
              <a:rPr lang="en-US" altLang="zh-CN" sz="800" b="0" i="0" dirty="0">
                <a:solidFill>
                  <a:srgbClr val="000000"/>
                </a:solidFill>
                <a:effectLst/>
                <a:latin typeface="NovelPro-regular"/>
              </a:rPr>
              <a:t>1837 </a:t>
            </a:r>
            <a:r>
              <a:rPr lang="zh-CN" altLang="en-US" sz="800" b="0" i="0" dirty="0">
                <a:solidFill>
                  <a:srgbClr val="000000"/>
                </a:solidFill>
                <a:effectLst/>
                <a:latin typeface="NovelPro-regular"/>
              </a:rPr>
              <a:t>年的第一部小说</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匹克威克俱乐部的遗书</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。但这只不过是骗局，即 </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的商业模式。</a:t>
            </a:r>
          </a:p>
          <a:p>
            <a:pPr algn="l"/>
            <a:r>
              <a:rPr lang="zh-CN" altLang="en-US" sz="800" b="0" i="0" dirty="0">
                <a:solidFill>
                  <a:srgbClr val="000000"/>
                </a:solidFill>
                <a:effectLst/>
                <a:latin typeface="NovelPro-regular"/>
              </a:rPr>
              <a:t> </a:t>
            </a:r>
          </a:p>
          <a:p>
            <a:pPr algn="l"/>
            <a:r>
              <a:rPr lang="zh-CN" altLang="en-US" sz="800" b="0" i="0" dirty="0">
                <a:solidFill>
                  <a:srgbClr val="000000"/>
                </a:solidFill>
                <a:effectLst/>
                <a:latin typeface="Akzidenz-Grotesk-Pro-medium"/>
              </a:rPr>
              <a:t>三位一体</a:t>
            </a:r>
          </a:p>
          <a:p>
            <a:pPr algn="l"/>
            <a:r>
              <a:rPr lang="zh-CN" altLang="en-US" sz="800" b="0" i="0" dirty="0">
                <a:solidFill>
                  <a:srgbClr val="000000"/>
                </a:solidFill>
                <a:effectLst/>
                <a:latin typeface="NovelPro-regular"/>
              </a:rPr>
              <a:t>尽管普契尼对福尔扎诺的剧本几乎没有挑出什么毛病，但他却很难为整个作品选择一个标题。如果轶事证据可信，他本人更喜欢“三合会”这个词。另一方面，“三部曲”则是不可想象的，因为它与瓦格纳的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尼伯隆指环</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有类比：直到今天，瓦格纳的四部分系列在意大利仍被称为“四部曲”。最终选择落在了 </a:t>
            </a:r>
            <a:r>
              <a:rPr lang="en-GB" sz="800" b="0" i="0" dirty="0">
                <a:solidFill>
                  <a:srgbClr val="000000"/>
                </a:solidFill>
                <a:effectLst/>
                <a:latin typeface="NovelPro-regular"/>
              </a:rPr>
              <a:t>TRITTICO </a:t>
            </a:r>
            <a:r>
              <a:rPr lang="zh-CN" altLang="en-US" sz="800" b="0" i="0" dirty="0">
                <a:solidFill>
                  <a:srgbClr val="000000"/>
                </a:solidFill>
                <a:effectLst/>
                <a:latin typeface="NovelPro-regular"/>
              </a:rPr>
              <a:t>上，这个词的意思是“三联画”。</a:t>
            </a:r>
          </a:p>
          <a:p>
            <a:pPr algn="l"/>
            <a:r>
              <a:rPr lang="zh-CN" altLang="en-US" sz="800" b="0" i="0" dirty="0">
                <a:solidFill>
                  <a:srgbClr val="000000"/>
                </a:solidFill>
                <a:effectLst/>
                <a:latin typeface="NovelPro-regular"/>
              </a:rPr>
              <a:t>那么祭坛画？这似乎根本不适合这三部歌剧。或者确实如此？普契尼是否像多部分祭坛画的画家一样想要描绘人类激情的三个方面？尽管如此，时至今日，观众仍然很难应对这种多重破碎、几乎无法驯服的情感三位一体。尽管</a:t>
            </a:r>
            <a:r>
              <a:rPr lang="en-US" altLang="zh-CN" sz="800" b="0" i="0" dirty="0">
                <a:solidFill>
                  <a:srgbClr val="000000"/>
                </a:solidFill>
                <a:effectLst/>
                <a:latin typeface="NovelPro-regular"/>
              </a:rPr>
              <a:t>《</a:t>
            </a:r>
            <a:r>
              <a:rPr lang="en-GB" sz="800" b="0" i="0" dirty="0">
                <a:solidFill>
                  <a:srgbClr val="000000"/>
                </a:solidFill>
                <a:effectLst/>
                <a:latin typeface="NovelPro-regular"/>
              </a:rPr>
              <a:t>IL TRITTICO》</a:t>
            </a:r>
            <a:r>
              <a:rPr lang="zh-CN" altLang="en-US" sz="800" b="0" i="0" dirty="0">
                <a:solidFill>
                  <a:srgbClr val="000000"/>
                </a:solidFill>
                <a:effectLst/>
                <a:latin typeface="NovelPro-regular"/>
              </a:rPr>
              <a:t>近年来作为整体演出的次数增多，但自 </a:t>
            </a:r>
            <a:r>
              <a:rPr lang="en-US" altLang="zh-CN" sz="800" b="0" i="0" dirty="0">
                <a:solidFill>
                  <a:srgbClr val="000000"/>
                </a:solidFill>
                <a:effectLst/>
                <a:latin typeface="NovelPro-regular"/>
              </a:rPr>
              <a:t>1918 </a:t>
            </a:r>
            <a:r>
              <a:rPr lang="zh-CN" altLang="en-US" sz="800" b="0" i="0" dirty="0">
                <a:solidFill>
                  <a:srgbClr val="000000"/>
                </a:solidFill>
                <a:effectLst/>
                <a:latin typeface="NovelPro-regular"/>
              </a:rPr>
              <a:t>年首演以来，</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的光芒一直被两部更受欢迎的独幕剧所掩盖。通常只有贾尼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斯基奇 </a:t>
            </a:r>
            <a:r>
              <a:rPr lang="en-US" altLang="zh-CN" sz="800" b="0" i="0" dirty="0">
                <a:solidFill>
                  <a:srgbClr val="000000"/>
                </a:solidFill>
                <a:effectLst/>
                <a:latin typeface="NovelPro-regular"/>
              </a:rPr>
              <a:t>(</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会被选中并与另一位作曲家的作品搭配</a:t>
            </a:r>
            <a:r>
              <a:rPr lang="en-US" altLang="zh-CN" sz="800" b="0" i="0" dirty="0">
                <a:solidFill>
                  <a:srgbClr val="000000"/>
                </a:solidFill>
                <a:effectLst/>
                <a:latin typeface="NovelPro-regular"/>
              </a:rPr>
              <a:t>——1937 </a:t>
            </a:r>
            <a:r>
              <a:rPr lang="zh-CN" altLang="en-US" sz="800" b="0" i="0" dirty="0">
                <a:solidFill>
                  <a:srgbClr val="000000"/>
                </a:solidFill>
                <a:effectLst/>
                <a:latin typeface="NovelPro-regular"/>
              </a:rPr>
              <a:t>年 </a:t>
            </a:r>
            <a:r>
              <a:rPr lang="en-US" altLang="zh-CN" sz="800" b="0" i="0" dirty="0">
                <a:solidFill>
                  <a:srgbClr val="000000"/>
                </a:solidFill>
                <a:effectLst/>
                <a:latin typeface="NovelPro-regular"/>
              </a:rPr>
              <a:t>1 </a:t>
            </a:r>
            <a:r>
              <a:rPr lang="zh-CN" altLang="en-US" sz="800" b="0" i="0" dirty="0">
                <a:solidFill>
                  <a:srgbClr val="000000"/>
                </a:solidFill>
                <a:effectLst/>
                <a:latin typeface="NovelPro-regular"/>
              </a:rPr>
              <a:t>月，汉斯</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纳佩茨布施 </a:t>
            </a:r>
            <a:r>
              <a:rPr lang="en-US" altLang="zh-CN" sz="800" b="0" i="0" dirty="0">
                <a:solidFill>
                  <a:srgbClr val="000000"/>
                </a:solidFill>
                <a:effectLst/>
                <a:latin typeface="NovelPro-regular"/>
              </a:rPr>
              <a:t>(</a:t>
            </a:r>
            <a:r>
              <a:rPr lang="en-GB" sz="800" b="0" i="0" dirty="0">
                <a:solidFill>
                  <a:srgbClr val="000000"/>
                </a:solidFill>
                <a:effectLst/>
                <a:latin typeface="NovelPro-regular"/>
              </a:rPr>
              <a:t>Hans </a:t>
            </a:r>
            <a:r>
              <a:rPr lang="en-GB" sz="800" b="0" i="0" dirty="0" err="1">
                <a:solidFill>
                  <a:srgbClr val="000000"/>
                </a:solidFill>
                <a:effectLst/>
                <a:latin typeface="NovelPro-regular"/>
              </a:rPr>
              <a:t>Knappertsbusch</a:t>
            </a:r>
            <a:r>
              <a:rPr lang="en-GB" sz="800" b="0" i="0" dirty="0">
                <a:solidFill>
                  <a:srgbClr val="000000"/>
                </a:solidFill>
                <a:effectLst/>
                <a:latin typeface="NovelPro-regular"/>
              </a:rPr>
              <a:t>) </a:t>
            </a:r>
            <a:r>
              <a:rPr lang="zh-CN" altLang="en-US" sz="800" b="0" i="0" dirty="0">
                <a:solidFill>
                  <a:srgbClr val="000000"/>
                </a:solidFill>
                <a:effectLst/>
                <a:latin typeface="NovelPro-regular"/>
              </a:rPr>
              <a:t>在伦敦考文特花园演奏，甚至与理查德</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施特劳斯 </a:t>
            </a:r>
            <a:r>
              <a:rPr lang="en-US" altLang="zh-CN" sz="800" b="0" i="0" dirty="0">
                <a:solidFill>
                  <a:srgbClr val="000000"/>
                </a:solidFill>
                <a:effectLst/>
                <a:latin typeface="NovelPro-regular"/>
              </a:rPr>
              <a:t>(</a:t>
            </a:r>
            <a:r>
              <a:rPr lang="en-GB" sz="800" b="0" i="0" dirty="0">
                <a:solidFill>
                  <a:srgbClr val="000000"/>
                </a:solidFill>
                <a:effectLst/>
                <a:latin typeface="NovelPro-regular"/>
              </a:rPr>
              <a:t>Richard Strauss) </a:t>
            </a:r>
            <a:r>
              <a:rPr lang="zh-CN" altLang="en-US" sz="800" b="0" i="0" dirty="0">
                <a:solidFill>
                  <a:srgbClr val="000000"/>
                </a:solidFill>
                <a:effectLst/>
                <a:latin typeface="NovelPro-regular"/>
              </a:rPr>
              <a:t>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莎乐美</a:t>
            </a:r>
            <a:r>
              <a:rPr lang="en-US" altLang="zh-CN" sz="800" b="0" i="0" dirty="0">
                <a:solidFill>
                  <a:srgbClr val="000000"/>
                </a:solidFill>
                <a:effectLst/>
                <a:latin typeface="NovelPro-regular"/>
              </a:rPr>
              <a:t>》(</a:t>
            </a:r>
            <a:r>
              <a:rPr lang="en-GB" sz="800" b="0" i="0" dirty="0">
                <a:solidFill>
                  <a:srgbClr val="000000"/>
                </a:solidFill>
                <a:effectLst/>
                <a:latin typeface="NovelPro-regular"/>
              </a:rPr>
              <a:t>SALOME) </a:t>
            </a:r>
            <a:r>
              <a:rPr lang="zh-CN" altLang="en-US" sz="800" b="0" i="0" dirty="0">
                <a:solidFill>
                  <a:srgbClr val="000000"/>
                </a:solidFill>
                <a:effectLst/>
                <a:latin typeface="NovelPro-regular"/>
              </a:rPr>
              <a:t>进行搭配。但成熟的普契尼音乐剧的技巧只有在整个</a:t>
            </a:r>
            <a:r>
              <a:rPr lang="en-US" altLang="zh-CN" sz="800" b="0" i="0" dirty="0">
                <a:solidFill>
                  <a:srgbClr val="000000"/>
                </a:solidFill>
                <a:effectLst/>
                <a:latin typeface="NovelPro-regular"/>
              </a:rPr>
              <a:t>《</a:t>
            </a:r>
            <a:r>
              <a:rPr lang="en-GB" sz="800" b="0" i="0" dirty="0">
                <a:solidFill>
                  <a:srgbClr val="000000"/>
                </a:solidFill>
                <a:effectLst/>
                <a:latin typeface="NovelPro-regular"/>
              </a:rPr>
              <a:t>TRITTICO》</a:t>
            </a:r>
            <a:r>
              <a:rPr lang="zh-CN" altLang="en-US" sz="800" b="0" i="0" dirty="0">
                <a:solidFill>
                  <a:srgbClr val="000000"/>
                </a:solidFill>
                <a:effectLst/>
                <a:latin typeface="NovelPro-regular"/>
              </a:rPr>
              <a:t>中才能体现出来。只有到那时才变得明显，贾尼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斯基奇 </a:t>
            </a:r>
            <a:r>
              <a:rPr lang="en-US" altLang="zh-CN" sz="800" b="0" i="0" dirty="0">
                <a:solidFill>
                  <a:srgbClr val="000000"/>
                </a:solidFill>
                <a:effectLst/>
                <a:latin typeface="NovelPro-regular"/>
              </a:rPr>
              <a:t>(</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绝不是一部喜剧。考虑到太人性化的痛苦，这部悲喜剧可以让你笑到喉咙里。</a:t>
            </a:r>
          </a:p>
        </p:txBody>
      </p:sp>
      <p:sp>
        <p:nvSpPr>
          <p:cNvPr id="4" name="TextBox 3">
            <a:extLst>
              <a:ext uri="{FF2B5EF4-FFF2-40B4-BE49-F238E27FC236}">
                <a16:creationId xmlns:a16="http://schemas.microsoft.com/office/drawing/2014/main" id="{15FE448B-A26C-A261-357F-D027EE0A7419}"/>
              </a:ext>
            </a:extLst>
          </p:cNvPr>
          <p:cNvSpPr txBox="1"/>
          <p:nvPr/>
        </p:nvSpPr>
        <p:spPr>
          <a:xfrm>
            <a:off x="4953000" y="0"/>
            <a:ext cx="4953964" cy="6986528"/>
          </a:xfrm>
          <a:prstGeom prst="rect">
            <a:avLst/>
          </a:prstGeom>
          <a:noFill/>
        </p:spPr>
        <p:txBody>
          <a:bodyPr wrap="square">
            <a:spAutoFit/>
          </a:bodyPr>
          <a:lstStyle/>
          <a:p>
            <a:pPr algn="ctr"/>
            <a:r>
              <a:rPr lang="zh-CN" altLang="en-US" sz="800" b="0" i="0" dirty="0">
                <a:solidFill>
                  <a:srgbClr val="000000"/>
                </a:solidFill>
                <a:effectLst/>
                <a:latin typeface="Akzidenz-Grotesk-Pro-medium"/>
              </a:rPr>
              <a:t>天堂与地狱：普契尼的世界戏剧“</a:t>
            </a:r>
            <a:r>
              <a:rPr lang="en-GB" sz="800" b="0" i="0" dirty="0">
                <a:solidFill>
                  <a:srgbClr val="000000"/>
                </a:solidFill>
                <a:effectLst/>
                <a:latin typeface="Akzidenz-Grotesk-Pro-medium"/>
              </a:rPr>
              <a:t>Il </a:t>
            </a:r>
            <a:r>
              <a:rPr lang="en-GB" sz="800" b="0" i="0" dirty="0" err="1">
                <a:solidFill>
                  <a:srgbClr val="000000"/>
                </a:solidFill>
                <a:effectLst/>
                <a:latin typeface="Akzidenz-Grotesk-Pro-medium"/>
              </a:rPr>
              <a:t>tratico</a:t>
            </a:r>
            <a:r>
              <a:rPr lang="en-GB" sz="800" b="0" i="0" dirty="0">
                <a:solidFill>
                  <a:srgbClr val="000000"/>
                </a:solidFill>
                <a:effectLst/>
                <a:latin typeface="Akzidenz-Grotesk-Pro-medium"/>
              </a:rPr>
              <a:t>”</a:t>
            </a:r>
          </a:p>
          <a:p>
            <a:pPr algn="ctr"/>
            <a:endParaRPr lang="en-GB" sz="800" dirty="0">
              <a:solidFill>
                <a:srgbClr val="000000"/>
              </a:solidFill>
              <a:latin typeface="Akzidenz-Grotesk-Pro-medium"/>
            </a:endParaRPr>
          </a:p>
          <a:p>
            <a:r>
              <a:rPr lang="en-GB" sz="800" b="1" dirty="0">
                <a:effectLst/>
                <a:latin typeface="Akzidenz-Grotesk-Pro-regular"/>
              </a:rPr>
              <a:t>Dorothea Hartmann：</a:t>
            </a:r>
            <a:r>
              <a:rPr lang="zh-CN" altLang="en-US" sz="800" dirty="0">
                <a:effectLst/>
                <a:latin typeface="NovelPro-regular"/>
              </a:rPr>
              <a:t>标题</a:t>
            </a:r>
            <a:r>
              <a:rPr lang="en-US" altLang="zh-CN" sz="800" dirty="0">
                <a:effectLst/>
                <a:latin typeface="NovelPro-regular"/>
              </a:rPr>
              <a:t>《</a:t>
            </a:r>
            <a:r>
              <a:rPr lang="en-GB" sz="800" dirty="0">
                <a:effectLst/>
                <a:latin typeface="NovelPro-regular"/>
              </a:rPr>
              <a:t>IL TRITTICO》</a:t>
            </a:r>
            <a:r>
              <a:rPr lang="zh-CN" altLang="en-US" sz="800" dirty="0">
                <a:effectLst/>
                <a:latin typeface="NovelPro-regular"/>
              </a:rPr>
              <a:t>一方面描述了形式</a:t>
            </a:r>
            <a:r>
              <a:rPr lang="en-US" altLang="zh-CN" sz="800" dirty="0">
                <a:effectLst/>
                <a:latin typeface="NovelPro-regular"/>
              </a:rPr>
              <a:t>——</a:t>
            </a:r>
            <a:r>
              <a:rPr lang="zh-CN" altLang="en-US" sz="800" dirty="0">
                <a:effectLst/>
                <a:latin typeface="NovelPro-regular"/>
              </a:rPr>
              <a:t>由三个部分组成的系列</a:t>
            </a:r>
            <a:r>
              <a:rPr lang="en-US" altLang="zh-CN" sz="800" dirty="0">
                <a:effectLst/>
                <a:latin typeface="NovelPro-regular"/>
              </a:rPr>
              <a:t>——</a:t>
            </a:r>
            <a:r>
              <a:rPr lang="zh-CN" altLang="en-US" sz="800" dirty="0">
                <a:effectLst/>
                <a:latin typeface="NovelPro-regular"/>
              </a:rPr>
              <a:t>但也具有祭坛三联画的强烈含义。你对这个标题有什么联想？</a:t>
            </a:r>
          </a:p>
          <a:p>
            <a:r>
              <a:rPr lang="zh-CN" altLang="en-US" sz="800" b="1" dirty="0">
                <a:effectLst/>
                <a:latin typeface="Akzidenz-Grotesk-Pro-regular"/>
              </a:rPr>
              <a:t>皮纳尔</a:t>
            </a:r>
            <a:r>
              <a:rPr lang="en-US" altLang="zh-CN" sz="800" b="1" dirty="0">
                <a:effectLst/>
                <a:latin typeface="Akzidenz-Grotesk-Pro-regular"/>
              </a:rPr>
              <a:t>·</a:t>
            </a:r>
            <a:r>
              <a:rPr lang="zh-CN" altLang="en-US" sz="800" b="1" dirty="0">
                <a:effectLst/>
                <a:latin typeface="Akzidenz-Grotesk-Pro-regular"/>
              </a:rPr>
              <a:t>卡拉布鲁特：</a:t>
            </a:r>
            <a:r>
              <a:rPr lang="zh-CN" altLang="en-US" sz="800" dirty="0">
                <a:effectLst/>
                <a:latin typeface="NovelPro-regular"/>
              </a:rPr>
              <a:t>对我来说，将三部不同的歌剧放在一起很重要。因此，您不必等待很长时间才能看到新的部分</a:t>
            </a:r>
            <a:r>
              <a:rPr lang="en-US" altLang="zh-CN" sz="800" dirty="0">
                <a:effectLst/>
                <a:latin typeface="NovelPro-regular"/>
              </a:rPr>
              <a:t>——</a:t>
            </a:r>
            <a:r>
              <a:rPr lang="zh-CN" altLang="en-US" sz="800" dirty="0">
                <a:effectLst/>
                <a:latin typeface="NovelPro-regular"/>
              </a:rPr>
              <a:t>就像电影有时会发生的那样。在普契尼的</a:t>
            </a:r>
            <a:r>
              <a:rPr lang="en-US" altLang="zh-CN" sz="800" dirty="0">
                <a:effectLst/>
                <a:latin typeface="NovelPro-regular"/>
              </a:rPr>
              <a:t>《</a:t>
            </a:r>
            <a:r>
              <a:rPr lang="en-GB" sz="800" dirty="0">
                <a:effectLst/>
                <a:latin typeface="NovelPro-regular"/>
              </a:rPr>
              <a:t>TRITTICO》</a:t>
            </a:r>
            <a:r>
              <a:rPr lang="zh-CN" altLang="en-US" sz="800" dirty="0">
                <a:effectLst/>
                <a:latin typeface="NovelPro-regular"/>
              </a:rPr>
              <a:t>中，我们在三个小时内体验了整个宇宙。我们从不同的角度体验世界，但同时一切又都是一体的。今晚我们实际上正在回顾一个人和普契尼的人生故事。我们经历爱与渴望、悲伤与死亡、羡慕与嫉妒，以及最重要的：幸福的问题。我需要什么才能快乐？或者：我怎样才能再次快乐？过去是我未来的救赎吗？或者未来会是我现在的救赎吗？这一切以三种不同的故事和颜色组合在一起。我也喜欢三联画的图片。在教堂里，我们经常在三部分祭坛的中间看到圣母玛利亚，左右描绘了尘世生活的痛苦和欢乐。我对</a:t>
            </a:r>
            <a:r>
              <a:rPr lang="en-US" altLang="zh-CN" sz="800" dirty="0">
                <a:effectLst/>
                <a:latin typeface="NovelPro-regular"/>
              </a:rPr>
              <a:t>《</a:t>
            </a:r>
            <a:r>
              <a:rPr lang="en-GB" sz="800" dirty="0">
                <a:effectLst/>
                <a:latin typeface="NovelPro-regular"/>
              </a:rPr>
              <a:t>IL TRITTICO》</a:t>
            </a:r>
            <a:r>
              <a:rPr lang="zh-CN" altLang="en-US" sz="800" dirty="0">
                <a:effectLst/>
                <a:latin typeface="NovelPro-regular"/>
              </a:rPr>
              <a:t>也有类似的看法：中间是</a:t>
            </a:r>
            <a:r>
              <a:rPr lang="en-GB" sz="800" dirty="0">
                <a:effectLst/>
                <a:latin typeface="NovelPro-regular"/>
              </a:rPr>
              <a:t>SUOR ANGELICA，</a:t>
            </a:r>
            <a:r>
              <a:rPr lang="zh-CN" altLang="en-US" sz="800" dirty="0">
                <a:effectLst/>
                <a:latin typeface="NovelPro-regular"/>
              </a:rPr>
              <a:t>两侧是戏剧性悲剧</a:t>
            </a:r>
            <a:r>
              <a:rPr lang="en-GB" sz="800" dirty="0">
                <a:effectLst/>
                <a:latin typeface="NovelPro-regular"/>
              </a:rPr>
              <a:t>IL TABARRO </a:t>
            </a:r>
            <a:r>
              <a:rPr lang="zh-CN" altLang="en-US" sz="800" dirty="0">
                <a:effectLst/>
                <a:latin typeface="NovelPro-regular"/>
              </a:rPr>
              <a:t>和怪诞喜剧</a:t>
            </a:r>
            <a:r>
              <a:rPr lang="en-GB" sz="800" dirty="0">
                <a:effectLst/>
                <a:latin typeface="NovelPro-regular"/>
              </a:rPr>
              <a:t>GIANNI SCHICCHI。</a:t>
            </a:r>
          </a:p>
          <a:p>
            <a:r>
              <a:rPr lang="en-GB" sz="800" b="1" dirty="0">
                <a:effectLst/>
                <a:latin typeface="Akzidenz-Grotesk-Pro-regular"/>
              </a:rPr>
              <a:t>Dorothea Hartmann：</a:t>
            </a:r>
            <a:r>
              <a:rPr lang="zh-CN" altLang="en-US" sz="800" dirty="0">
                <a:effectLst/>
                <a:latin typeface="NovelPro-regular"/>
              </a:rPr>
              <a:t>零件的顺序有时会改变。为什么选择经典序列</a:t>
            </a:r>
            <a:r>
              <a:rPr lang="en-US" altLang="zh-CN" sz="800" dirty="0">
                <a:effectLst/>
                <a:latin typeface="NovelPro-regular"/>
              </a:rPr>
              <a:t>《</a:t>
            </a:r>
            <a:r>
              <a:rPr lang="en-GB" sz="800" dirty="0">
                <a:effectLst/>
                <a:latin typeface="NovelPro-regular"/>
              </a:rPr>
              <a:t>IL TABARRO – SUOR ANGELICA – GIANNI SCHICCHI》？</a:t>
            </a:r>
          </a:p>
          <a:p>
            <a:r>
              <a:rPr lang="en-GB" sz="800" b="1" dirty="0" err="1">
                <a:effectLst/>
                <a:latin typeface="Akzidenz-Grotesk-Pro-regular"/>
              </a:rPr>
              <a:t>Pınar</a:t>
            </a:r>
            <a:r>
              <a:rPr lang="en-GB" sz="800" b="1" dirty="0">
                <a:effectLst/>
                <a:latin typeface="Akzidenz-Grotesk-Pro-regular"/>
              </a:rPr>
              <a:t> </a:t>
            </a:r>
            <a:r>
              <a:rPr lang="en-GB" sz="800" b="1" dirty="0" err="1">
                <a:effectLst/>
                <a:latin typeface="Akzidenz-Grotesk-Pro-regular"/>
              </a:rPr>
              <a:t>Karabulut</a:t>
            </a:r>
            <a:r>
              <a:rPr lang="en-GB" sz="800" b="1" dirty="0">
                <a:effectLst/>
                <a:latin typeface="Akzidenz-Grotesk-Pro-regular"/>
              </a:rPr>
              <a:t>：</a:t>
            </a:r>
            <a:r>
              <a:rPr lang="zh-CN" altLang="en-US" sz="800" dirty="0">
                <a:effectLst/>
                <a:latin typeface="NovelPro-regular"/>
              </a:rPr>
              <a:t>经典的 </a:t>
            </a:r>
            <a:r>
              <a:rPr lang="en-GB" sz="800" dirty="0">
                <a:effectLst/>
                <a:latin typeface="NovelPro-regular"/>
              </a:rPr>
              <a:t>TRITTICO </a:t>
            </a:r>
            <a:r>
              <a:rPr lang="zh-CN" altLang="en-US" sz="800" dirty="0">
                <a:effectLst/>
                <a:latin typeface="NovelPro-regular"/>
              </a:rPr>
              <a:t>序列基于但丁</a:t>
            </a:r>
            <a:r>
              <a:rPr lang="en-US" altLang="zh-CN" sz="800" dirty="0">
                <a:effectLst/>
                <a:latin typeface="NovelPro-regular"/>
              </a:rPr>
              <a:t>·</a:t>
            </a:r>
            <a:r>
              <a:rPr lang="zh-CN" altLang="en-US" sz="800" dirty="0">
                <a:effectLst/>
                <a:latin typeface="NovelPro-regular"/>
              </a:rPr>
              <a:t>阿利吉耶里的</a:t>
            </a:r>
            <a:r>
              <a:rPr lang="en-US" altLang="zh-CN" sz="800" dirty="0">
                <a:effectLst/>
                <a:latin typeface="NovelPro-regular"/>
              </a:rPr>
              <a:t>《</a:t>
            </a:r>
            <a:r>
              <a:rPr lang="zh-CN" altLang="en-US" sz="800" dirty="0">
                <a:effectLst/>
                <a:latin typeface="NovelPro-regular"/>
              </a:rPr>
              <a:t>神曲</a:t>
            </a:r>
            <a:r>
              <a:rPr lang="en-US" altLang="zh-CN" sz="800" dirty="0">
                <a:effectLst/>
                <a:latin typeface="NovelPro-regular"/>
              </a:rPr>
              <a:t>》</a:t>
            </a:r>
            <a:r>
              <a:rPr lang="zh-CN" altLang="en-US" sz="800" dirty="0">
                <a:effectLst/>
                <a:latin typeface="NovelPro-regular"/>
              </a:rPr>
              <a:t>的三步曲：经典地从</a:t>
            </a:r>
            <a:r>
              <a:rPr lang="en-US" altLang="zh-CN" sz="800" dirty="0">
                <a:effectLst/>
                <a:latin typeface="NovelPro-regular"/>
              </a:rPr>
              <a:t>《</a:t>
            </a:r>
            <a:r>
              <a:rPr lang="en-GB" sz="800" dirty="0">
                <a:effectLst/>
                <a:latin typeface="NovelPro-regular"/>
              </a:rPr>
              <a:t>TABARRO》</a:t>
            </a:r>
            <a:r>
              <a:rPr lang="zh-CN" altLang="en-US" sz="800" dirty="0">
                <a:effectLst/>
                <a:latin typeface="NovelPro-regular"/>
              </a:rPr>
              <a:t>中的地狱开始。然后炼狱紧随其后，最后到达天堂。对我来说，</a:t>
            </a:r>
            <a:r>
              <a:rPr lang="en-GB" sz="800" dirty="0">
                <a:effectLst/>
                <a:latin typeface="NovelPro-regular"/>
              </a:rPr>
              <a:t>TABARRO </a:t>
            </a:r>
            <a:r>
              <a:rPr lang="zh-CN" altLang="en-US" sz="800" dirty="0">
                <a:effectLst/>
                <a:latin typeface="NovelPro-regular"/>
              </a:rPr>
              <a:t>和 </a:t>
            </a:r>
            <a:r>
              <a:rPr lang="en-GB" sz="800" dirty="0">
                <a:effectLst/>
                <a:latin typeface="NovelPro-regular"/>
              </a:rPr>
              <a:t>SUOR ANGELICA </a:t>
            </a:r>
            <a:r>
              <a:rPr lang="zh-CN" altLang="en-US" sz="800" dirty="0">
                <a:effectLst/>
                <a:latin typeface="NovelPro-regular"/>
              </a:rPr>
              <a:t>是一体的：我们看到人们试图寻找幸福、爱情和生活。他们建立了不同的系统和秩序，并自愿生活在船上或修道院里。但他们都失败了。中场休息后，与 </a:t>
            </a:r>
            <a:r>
              <a:rPr lang="en-GB" sz="800" dirty="0">
                <a:effectLst/>
                <a:latin typeface="NovelPro-regular"/>
              </a:rPr>
              <a:t>GIANNI SCHICCHI </a:t>
            </a:r>
            <a:r>
              <a:rPr lang="zh-CN" altLang="en-US" sz="800" dirty="0">
                <a:effectLst/>
                <a:latin typeface="NovelPro-regular"/>
              </a:rPr>
              <a:t>一起进行宣泄。</a:t>
            </a:r>
          </a:p>
          <a:p>
            <a:r>
              <a:rPr lang="en-GB" sz="800" b="1" dirty="0">
                <a:effectLst/>
                <a:latin typeface="Akzidenz-Grotesk-Pro-regular"/>
              </a:rPr>
              <a:t>Michela </a:t>
            </a:r>
            <a:r>
              <a:rPr lang="en-GB" sz="800" b="1" dirty="0" err="1">
                <a:effectLst/>
                <a:latin typeface="Akzidenz-Grotesk-Pro-regular"/>
              </a:rPr>
              <a:t>Flück</a:t>
            </a:r>
            <a:r>
              <a:rPr lang="en-GB" sz="800" b="1" dirty="0">
                <a:effectLst/>
                <a:latin typeface="Akzidenz-Grotesk-Pro-regular"/>
              </a:rPr>
              <a:t>：</a:t>
            </a:r>
            <a:r>
              <a:rPr lang="zh-CN" altLang="en-US" sz="800" dirty="0">
                <a:effectLst/>
                <a:latin typeface="NovelPro-regular"/>
              </a:rPr>
              <a:t>对于舞台，我有兴趣使用三联画的概念作为内容框架，但不仅仅是在基督教背景下看待这三个部分。对于这三个部分，我们沉浸在截然不同的世界中，这些世界彼此形成鲜明对比：它们在流派、环境和所指的时代上有所不同</a:t>
            </a:r>
            <a:r>
              <a:rPr lang="en-US" altLang="zh-CN" sz="800" dirty="0">
                <a:effectLst/>
                <a:latin typeface="NovelPro-regular"/>
              </a:rPr>
              <a:t>——</a:t>
            </a:r>
            <a:r>
              <a:rPr lang="zh-CN" altLang="en-US" sz="800" dirty="0">
                <a:effectLst/>
                <a:latin typeface="NovelPro-regular"/>
              </a:rPr>
              <a:t>从但丁到普契尼的时代乃至更远的时代。我们将各个部分放置在彼此强烈对比的位置，同时一切都永久存在 </a:t>
            </a:r>
            <a:r>
              <a:rPr lang="en-US" altLang="zh-CN" sz="800" dirty="0">
                <a:effectLst/>
                <a:latin typeface="NovelPro-regular"/>
              </a:rPr>
              <a:t>- </a:t>
            </a:r>
            <a:r>
              <a:rPr lang="zh-CN" altLang="en-US" sz="800" dirty="0">
                <a:effectLst/>
                <a:latin typeface="NovelPro-regular"/>
              </a:rPr>
              <a:t>就像在一个大型世界剧院中一样。</a:t>
            </a:r>
          </a:p>
          <a:p>
            <a:r>
              <a:rPr lang="zh-CN" altLang="en-US" sz="800" b="1" dirty="0">
                <a:effectLst/>
                <a:latin typeface="Akzidenz-Grotesk-Pro-regular"/>
              </a:rPr>
              <a:t>多萝西娅</a:t>
            </a:r>
            <a:r>
              <a:rPr lang="en-US" altLang="zh-CN" sz="800" b="1" dirty="0">
                <a:effectLst/>
                <a:latin typeface="Akzidenz-Grotesk-Pro-regular"/>
              </a:rPr>
              <a:t>·</a:t>
            </a:r>
            <a:r>
              <a:rPr lang="zh-CN" altLang="en-US" sz="800" b="1" dirty="0">
                <a:effectLst/>
                <a:latin typeface="Akzidenz-Grotesk-Pro-regular"/>
              </a:rPr>
              <a:t>哈特曼（</a:t>
            </a:r>
            <a:r>
              <a:rPr lang="en-GB" sz="800" b="1" dirty="0">
                <a:effectLst/>
                <a:latin typeface="Akzidenz-Grotesk-Pro-regular"/>
              </a:rPr>
              <a:t>Dorothea Hartmann）：</a:t>
            </a:r>
            <a:r>
              <a:rPr lang="zh-CN" altLang="en-US" sz="800" dirty="0">
                <a:effectLst/>
                <a:latin typeface="NovelPro-regular"/>
              </a:rPr>
              <a:t>一开始你就明确引用但丁</a:t>
            </a:r>
            <a:r>
              <a:rPr lang="en-US" altLang="zh-CN" sz="800" dirty="0">
                <a:effectLst/>
                <a:latin typeface="NovelPro-regular"/>
              </a:rPr>
              <a:t>《</a:t>
            </a:r>
            <a:r>
              <a:rPr lang="zh-CN" altLang="en-US" sz="800" dirty="0">
                <a:effectLst/>
                <a:latin typeface="NovelPro-regular"/>
              </a:rPr>
              <a:t>神曲</a:t>
            </a:r>
            <a:r>
              <a:rPr lang="en-US" altLang="zh-CN" sz="800" dirty="0">
                <a:effectLst/>
                <a:latin typeface="NovelPro-regular"/>
              </a:rPr>
              <a:t>》</a:t>
            </a:r>
            <a:r>
              <a:rPr lang="zh-CN" altLang="en-US" sz="800" dirty="0">
                <a:effectLst/>
                <a:latin typeface="NovelPro-regular"/>
              </a:rPr>
              <a:t>中从地狱到天堂的三步，并引用但丁</a:t>
            </a:r>
            <a:r>
              <a:rPr lang="en-US" altLang="zh-CN" sz="800" dirty="0">
                <a:effectLst/>
                <a:latin typeface="NovelPro-regular"/>
              </a:rPr>
              <a:t>《</a:t>
            </a:r>
            <a:r>
              <a:rPr lang="zh-CN" altLang="en-US" sz="800" dirty="0">
                <a:effectLst/>
                <a:latin typeface="NovelPro-regular"/>
              </a:rPr>
              <a:t>地狱篇</a:t>
            </a:r>
            <a:r>
              <a:rPr lang="en-US" altLang="zh-CN" sz="800" dirty="0">
                <a:effectLst/>
                <a:latin typeface="NovelPro-regular"/>
              </a:rPr>
              <a:t>》</a:t>
            </a:r>
            <a:r>
              <a:rPr lang="zh-CN" altLang="en-US" sz="800" dirty="0">
                <a:effectLst/>
                <a:latin typeface="NovelPro-regular"/>
              </a:rPr>
              <a:t>中的话：“当你进入这里时，让所有的希望都消失。”我们在</a:t>
            </a:r>
            <a:r>
              <a:rPr lang="en-US" altLang="zh-CN" sz="800" dirty="0">
                <a:effectLst/>
                <a:latin typeface="NovelPro-regular"/>
              </a:rPr>
              <a:t>《</a:t>
            </a:r>
            <a:r>
              <a:rPr lang="en-GB" sz="800" dirty="0">
                <a:effectLst/>
                <a:latin typeface="NovelPro-regular"/>
              </a:rPr>
              <a:t>IL TABARRO》</a:t>
            </a:r>
            <a:r>
              <a:rPr lang="zh-CN" altLang="en-US" sz="800" dirty="0">
                <a:effectLst/>
                <a:latin typeface="NovelPro-regular"/>
              </a:rPr>
              <a:t>中进入的是哪个地狱？</a:t>
            </a:r>
          </a:p>
          <a:p>
            <a:r>
              <a:rPr lang="en-GB" sz="800" b="1" dirty="0" err="1">
                <a:effectLst/>
                <a:latin typeface="Akzidenz-Grotesk-Pro-regular"/>
              </a:rPr>
              <a:t>Pınar</a:t>
            </a:r>
            <a:r>
              <a:rPr lang="en-GB" sz="800" b="1" dirty="0">
                <a:effectLst/>
                <a:latin typeface="Akzidenz-Grotesk-Pro-regular"/>
              </a:rPr>
              <a:t> </a:t>
            </a:r>
            <a:r>
              <a:rPr lang="en-GB" sz="800" b="1" dirty="0" err="1">
                <a:effectLst/>
                <a:latin typeface="Akzidenz-Grotesk-Pro-regular"/>
              </a:rPr>
              <a:t>Karabulut</a:t>
            </a:r>
            <a:r>
              <a:rPr lang="en-GB" sz="800" b="1" dirty="0">
                <a:effectLst/>
                <a:latin typeface="Akzidenz-Grotesk-Pro-regular"/>
              </a:rPr>
              <a:t>：</a:t>
            </a:r>
            <a:r>
              <a:rPr lang="en-GB" sz="800" dirty="0">
                <a:effectLst/>
                <a:latin typeface="NovelPro-regular"/>
              </a:rPr>
              <a:t>《IL TABARRO》</a:t>
            </a:r>
            <a:r>
              <a:rPr lang="zh-CN" altLang="en-US" sz="800" dirty="0">
                <a:effectLst/>
                <a:latin typeface="NovelPro-regular"/>
              </a:rPr>
              <a:t>展示了一种沉默关系的日常地狱。事情开始得更早：乔吉塔和米歇尔夫妇一年前失去了他们的孩子。在这种情绪紧急状态下，沟通已经冻结。两人陷入困境，乔吉塔没有一起或单独应对创伤，而是在另一个男人身上寻找希望。这以悲剧告终</a:t>
            </a:r>
            <a:r>
              <a:rPr lang="en-US" altLang="zh-CN" sz="800" dirty="0">
                <a:effectLst/>
                <a:latin typeface="NovelPro-regular"/>
              </a:rPr>
              <a:t>——</a:t>
            </a:r>
            <a:r>
              <a:rPr lang="zh-CN" altLang="en-US" sz="800" dirty="0">
                <a:effectLst/>
                <a:latin typeface="NovelPro-regular"/>
              </a:rPr>
              <a:t>并且是地狱的延续。因为米歇尔和乔尔吉塔被留在了犯罪现场。由于缺乏沟通，两人成为舞台上最孤独的人物</a:t>
            </a:r>
            <a:r>
              <a:rPr lang="en-US" altLang="zh-CN" sz="800" dirty="0">
                <a:effectLst/>
                <a:latin typeface="NovelPro-regular"/>
              </a:rPr>
              <a:t>——</a:t>
            </a:r>
            <a:r>
              <a:rPr lang="zh-CN" altLang="en-US" sz="800" dirty="0">
                <a:effectLst/>
                <a:latin typeface="NovelPro-regular"/>
              </a:rPr>
              <a:t>人造地狱。</a:t>
            </a:r>
            <a:endParaRPr lang="en-US" altLang="zh-CN" sz="800" dirty="0">
              <a:effectLst/>
              <a:latin typeface="NovelPro-regular"/>
            </a:endParaRPr>
          </a:p>
          <a:p>
            <a:endParaRPr lang="en-US" altLang="zh-CN" sz="800" dirty="0">
              <a:latin typeface="NovelPro-regular"/>
            </a:endParaRPr>
          </a:p>
          <a:p>
            <a:pPr algn="l"/>
            <a:r>
              <a:rPr lang="en-GB" sz="800" b="1" i="0" dirty="0">
                <a:solidFill>
                  <a:srgbClr val="000000"/>
                </a:solidFill>
                <a:effectLst/>
                <a:latin typeface="Akzidenz-Grotesk-Pro-regular"/>
              </a:rPr>
              <a:t>Michela </a:t>
            </a:r>
            <a:r>
              <a:rPr lang="en-GB" sz="800" b="1" i="0" dirty="0" err="1">
                <a:solidFill>
                  <a:srgbClr val="000000"/>
                </a:solidFill>
                <a:effectLst/>
                <a:latin typeface="Akzidenz-Grotesk-Pro-regular"/>
              </a:rPr>
              <a:t>Flück</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我们展示的是这些情感状态，而不是具体的地点。舞台设计中有一些元素参考了水手环境：舞台上的水或码头。但最终，可以说，人物是漂浮在虚无中的。其他角色，例如弗鲁戈拉和塔尔帕或这对浪漫的情侣，会再次出现和消失。没有人真正有立足之地。对我来说，这就是</a:t>
            </a:r>
            <a:r>
              <a:rPr lang="en-US" altLang="zh-CN" sz="800" b="0" i="0" dirty="0">
                <a:solidFill>
                  <a:srgbClr val="000000"/>
                </a:solidFill>
                <a:effectLst/>
                <a:latin typeface="NovelPro-regular"/>
              </a:rPr>
              <a:t>《</a:t>
            </a:r>
            <a:r>
              <a:rPr lang="en-GB" sz="800" b="0" i="0" dirty="0">
                <a:solidFill>
                  <a:srgbClr val="000000"/>
                </a:solidFill>
                <a:effectLst/>
                <a:latin typeface="NovelPro-regular"/>
              </a:rPr>
              <a:t>TABARRO》</a:t>
            </a:r>
            <a:r>
              <a:rPr lang="zh-CN" altLang="en-US" sz="800" b="0" i="0" dirty="0">
                <a:solidFill>
                  <a:srgbClr val="000000"/>
                </a:solidFill>
                <a:effectLst/>
                <a:latin typeface="NovelPro-regular"/>
              </a:rPr>
              <a:t>在气氛方面的特别之处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真空和静止</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与第二部分</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形成鲜明对比，后者对社区和社会的描绘更加具体和实际。</a:t>
            </a:r>
          </a:p>
          <a:p>
            <a:pPr algn="l"/>
            <a:r>
              <a:rPr lang="en-GB" sz="800" b="1" i="0" dirty="0">
                <a:solidFill>
                  <a:srgbClr val="000000"/>
                </a:solidFill>
                <a:effectLst/>
                <a:latin typeface="Akzidenz-Grotesk-Pro-regular"/>
              </a:rPr>
              <a:t>Teresa </a:t>
            </a:r>
            <a:r>
              <a:rPr lang="en-GB" sz="800" b="1" i="0" dirty="0" err="1">
                <a:solidFill>
                  <a:srgbClr val="000000"/>
                </a:solidFill>
                <a:effectLst/>
                <a:latin typeface="Akzidenz-Grotesk-Pro-regular"/>
              </a:rPr>
              <a:t>Vergho</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服装设计中也有一些元素可以消失在黑色背景中，而另一些元素则更加明亮。这些数字有些夸张，但看起来并不完整。这里还有一些引语表示特定的颜色，其他的则位于弥漫的现在或阴暗的未来。在后面的部分中，我们将再次遇到单独的元素、颜色和符号。</a:t>
            </a:r>
          </a:p>
          <a:p>
            <a:pPr algn="l"/>
            <a:r>
              <a:rPr lang="zh-CN" altLang="en-US" sz="800" b="1" i="0" dirty="0">
                <a:solidFill>
                  <a:srgbClr val="000000"/>
                </a:solidFill>
                <a:effectLst/>
                <a:latin typeface="Akzidenz-Grotesk-Pro-regular"/>
              </a:rPr>
              <a:t>多萝西娅</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哈特曼：</a:t>
            </a:r>
            <a:r>
              <a:rPr lang="zh-CN" altLang="en-US" sz="800" b="0" i="0" dirty="0">
                <a:solidFill>
                  <a:srgbClr val="000000"/>
                </a:solidFill>
                <a:effectLst/>
                <a:latin typeface="NovelPro-regular"/>
              </a:rPr>
              <a:t>这三个故事的共同点是，一群人发现自己身处一个封闭的世界，其中涉及到一些东西：一个人或一个事件。然后一些之前一直保密的事情爆发了。在</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塔巴罗</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中，压抑的能量在谋杀中得到释放。</a:t>
            </a:r>
          </a:p>
          <a:p>
            <a:pPr algn="l"/>
            <a:r>
              <a:rPr lang="en-GB" sz="800" b="1" i="0" dirty="0" err="1">
                <a:solidFill>
                  <a:srgbClr val="000000"/>
                </a:solidFill>
                <a:effectLst/>
                <a:latin typeface="Akzidenz-Grotesk-Pro-regular"/>
              </a:rPr>
              <a:t>Pınar</a:t>
            </a:r>
            <a:r>
              <a:rPr lang="en-GB" sz="800" b="1" i="0" dirty="0">
                <a:solidFill>
                  <a:srgbClr val="000000"/>
                </a:solidFill>
                <a:effectLst/>
                <a:latin typeface="Akzidenz-Grotesk-Pro-regular"/>
              </a:rPr>
              <a:t> </a:t>
            </a:r>
            <a:r>
              <a:rPr lang="en-GB" sz="800" b="1" i="0" dirty="0" err="1">
                <a:solidFill>
                  <a:srgbClr val="000000"/>
                </a:solidFill>
                <a:effectLst/>
                <a:latin typeface="Akzidenz-Grotesk-Pro-regular"/>
              </a:rPr>
              <a:t>Karabulut</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这会让我们更深地陷入地狱。米歇尔正处于最绝望的时刻，他立即后悔自己的行为，但为时已晚。歌剧以乔吉塔的尖叫声结束。有趣的是，它也是从乔吉塔的声音开始的，它寻求与米歇尔的对话。也就是说，她的声音勾勒出两人走过的道路，或者更确切地说：他们已经擦肩而过。在乔吉塔的尖叫声之后，一个全新的世界和故事开始了：可以说，男人被废除了。我们正在经历向母权制的转变，向 </a:t>
            </a:r>
            <a:r>
              <a:rPr lang="en-GB" sz="800" b="0" i="0" dirty="0">
                <a:solidFill>
                  <a:srgbClr val="000000"/>
                </a:solidFill>
                <a:effectLst/>
                <a:latin typeface="NovelPro-regular"/>
              </a:rPr>
              <a:t>SUOR ANGELICA </a:t>
            </a:r>
            <a:r>
              <a:rPr lang="zh-CN" altLang="en-US" sz="800" b="0" i="0" dirty="0">
                <a:solidFill>
                  <a:srgbClr val="000000"/>
                </a:solidFill>
                <a:effectLst/>
                <a:latin typeface="NovelPro-regular"/>
              </a:rPr>
              <a:t>全新且不同的世界的转变。</a:t>
            </a:r>
          </a:p>
          <a:p>
            <a:pPr algn="l"/>
            <a:r>
              <a:rPr lang="zh-CN" altLang="en-US" sz="800" b="1" i="0" dirty="0">
                <a:solidFill>
                  <a:srgbClr val="000000"/>
                </a:solidFill>
                <a:effectLst/>
                <a:latin typeface="Akzidenz-Grotesk-Pro-regular"/>
              </a:rPr>
              <a:t>多萝西娅</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哈特曼（</a:t>
            </a:r>
            <a:r>
              <a:rPr lang="en-GB" sz="800" b="1" i="0" dirty="0">
                <a:solidFill>
                  <a:srgbClr val="000000"/>
                </a:solidFill>
                <a:effectLst/>
                <a:latin typeface="Akzidenz-Grotesk-Pro-regular"/>
              </a:rPr>
              <a:t>Dorothea Hartmann）：</a:t>
            </a:r>
            <a:r>
              <a:rPr lang="zh-CN" altLang="en-US" sz="800" b="0" i="0" dirty="0">
                <a:solidFill>
                  <a:srgbClr val="000000"/>
                </a:solidFill>
                <a:effectLst/>
                <a:latin typeface="NovelPro-regular"/>
              </a:rPr>
              <a:t>在第二部分中，普契尼的音乐和抒情灵感来自于天主教修道院的生活和日常生活</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一个与我们当前社会非常遥远的世界。</a:t>
            </a:r>
          </a:p>
          <a:p>
            <a:pPr algn="l"/>
            <a:r>
              <a:rPr lang="zh-CN" altLang="en-US" sz="800" b="1" i="0" dirty="0">
                <a:solidFill>
                  <a:srgbClr val="000000"/>
                </a:solidFill>
                <a:effectLst/>
                <a:latin typeface="Akzidenz-Grotesk-Pro-regular"/>
              </a:rPr>
              <a:t>皮纳尔</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卡拉布鲁特：</a:t>
            </a:r>
            <a:r>
              <a:rPr lang="zh-CN" altLang="en-US" sz="800" b="0" i="0" dirty="0">
                <a:solidFill>
                  <a:srgbClr val="000000"/>
                </a:solidFill>
                <a:effectLst/>
                <a:latin typeface="NovelPro-regular"/>
              </a:rPr>
              <a:t>由于全是女性演员阵容，这是一部非常特别的歌剧。我们经历过生活在没有男性的社区中的女性，并且有意识地决定这样做。对我来说，这是一个积极感知的世界；与“旧”世界相比，人们自愿生活在这里，以一种不同的、自由的形式生活。以前的父权道德观念和法律在这里已不复存在。当然，这个社会也有好事和坏事。我们经历规则和禁令、仪式和传统。有些东西可能会让人想起教会的象征</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也是因为我们立即将基督教与我们以欧洲为中心的观点联系起来。但对我来说，重点是创建一个新的社区：一个你可以自信、自主地生活在其中，直至自由决策的社区。</a:t>
            </a:r>
          </a:p>
          <a:p>
            <a:endParaRPr lang="zh-CN" altLang="en-US" sz="800" dirty="0">
              <a:effectLst/>
              <a:latin typeface="NovelPro-regular"/>
            </a:endParaRPr>
          </a:p>
          <a:p>
            <a:pPr algn="ctr"/>
            <a:endParaRPr lang="en-GB" sz="800" b="0" i="0" dirty="0">
              <a:solidFill>
                <a:srgbClr val="000000"/>
              </a:solidFill>
              <a:effectLst/>
              <a:latin typeface="Akzidenz-Grotesk-Pro-medium"/>
            </a:endParaRPr>
          </a:p>
        </p:txBody>
      </p:sp>
    </p:spTree>
    <p:extLst>
      <p:ext uri="{BB962C8B-B14F-4D97-AF65-F5344CB8AC3E}">
        <p14:creationId xmlns:p14="http://schemas.microsoft.com/office/powerpoint/2010/main" val="2226899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14E85A-0EF0-1490-38AE-60F611037329}"/>
              </a:ext>
            </a:extLst>
          </p:cNvPr>
          <p:cNvSpPr txBox="1"/>
          <p:nvPr/>
        </p:nvSpPr>
        <p:spPr>
          <a:xfrm>
            <a:off x="0" y="0"/>
            <a:ext cx="4953964" cy="5632311"/>
          </a:xfrm>
          <a:prstGeom prst="rect">
            <a:avLst/>
          </a:prstGeom>
          <a:noFill/>
        </p:spPr>
        <p:txBody>
          <a:bodyPr wrap="square">
            <a:spAutoFit/>
          </a:bodyPr>
          <a:lstStyle/>
          <a:p>
            <a:pPr algn="l"/>
            <a:r>
              <a:rPr lang="en-GB" sz="800" b="1" i="0" dirty="0">
                <a:solidFill>
                  <a:srgbClr val="000000"/>
                </a:solidFill>
                <a:effectLst/>
                <a:latin typeface="Akzidenz-Grotesk-Pro-regular"/>
              </a:rPr>
              <a:t>Dorothea Hartmann：</a:t>
            </a:r>
            <a:r>
              <a:rPr lang="zh-CN" altLang="en-US" sz="800" b="0" i="0" dirty="0">
                <a:solidFill>
                  <a:srgbClr val="000000"/>
                </a:solidFill>
                <a:effectLst/>
                <a:latin typeface="NovelPro-regular"/>
              </a:rPr>
              <a:t>改编自 </a:t>
            </a:r>
            <a:r>
              <a:rPr lang="en-GB" sz="800" b="0" i="0" dirty="0">
                <a:solidFill>
                  <a:srgbClr val="000000"/>
                </a:solidFill>
                <a:effectLst/>
                <a:latin typeface="NovelPro-regular"/>
              </a:rPr>
              <a:t>TABARRO </a:t>
            </a:r>
            <a:r>
              <a:rPr lang="zh-CN" altLang="en-US" sz="800" b="0" i="0" dirty="0">
                <a:solidFill>
                  <a:srgbClr val="000000"/>
                </a:solidFill>
                <a:effectLst/>
                <a:latin typeface="NovelPro-regular"/>
              </a:rPr>
              <a:t>的室内乐，</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是一部社会全景剧，其中有合唱团和许多独奏部分。家具更加华丽和细致</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是什么给您带来了这样的灵感？</a:t>
            </a:r>
          </a:p>
          <a:p>
            <a:pPr algn="l"/>
            <a:r>
              <a:rPr lang="en-GB" sz="800" b="1" i="0" dirty="0">
                <a:solidFill>
                  <a:srgbClr val="000000"/>
                </a:solidFill>
                <a:effectLst/>
                <a:latin typeface="Akzidenz-Grotesk-Pro-regular"/>
              </a:rPr>
              <a:t>Michela </a:t>
            </a:r>
            <a:r>
              <a:rPr lang="en-GB" sz="800" b="1" i="0" dirty="0" err="1">
                <a:solidFill>
                  <a:srgbClr val="000000"/>
                </a:solidFill>
                <a:effectLst/>
                <a:latin typeface="Akzidenz-Grotesk-Pro-regular"/>
              </a:rPr>
              <a:t>Flück</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例如，我经常想起希罗尼穆斯</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博斯 </a:t>
            </a:r>
            <a:r>
              <a:rPr lang="en-US" altLang="zh-CN" sz="800" b="0" i="0" dirty="0">
                <a:solidFill>
                  <a:srgbClr val="000000"/>
                </a:solidFill>
                <a:effectLst/>
                <a:latin typeface="NovelPro-regular"/>
              </a:rPr>
              <a:t>(</a:t>
            </a:r>
            <a:r>
              <a:rPr lang="en-GB" sz="800" b="0" i="0" dirty="0">
                <a:solidFill>
                  <a:srgbClr val="000000"/>
                </a:solidFill>
                <a:effectLst/>
                <a:latin typeface="NovelPro-regular"/>
              </a:rPr>
              <a:t>Hieronymus Bosch) </a:t>
            </a:r>
            <a:r>
              <a:rPr lang="zh-CN" altLang="en-US" sz="800" b="0" i="0" dirty="0">
                <a:solidFill>
                  <a:srgbClr val="000000"/>
                </a:solidFill>
                <a:effectLst/>
                <a:latin typeface="NovelPro-regular"/>
              </a:rPr>
              <a:t>创作的伟大的隐藏物品图片。修道院社区、许多可以发现的微缩模型以及在旋转舞台上形成宇宙的众多元素都使舞台充满活力。我们展示的不是经典的修道院生活，而是一个未来的女性社会，这可以成为安吉丽卡视觉视野的一部分。</a:t>
            </a:r>
          </a:p>
          <a:p>
            <a:pPr algn="l"/>
            <a:r>
              <a:rPr lang="en-GB" sz="800" b="1" i="0" dirty="0">
                <a:solidFill>
                  <a:srgbClr val="000000"/>
                </a:solidFill>
                <a:effectLst/>
                <a:latin typeface="Akzidenz-Grotesk-Pro-regular"/>
              </a:rPr>
              <a:t>Teresa </a:t>
            </a:r>
            <a:r>
              <a:rPr lang="en-GB" sz="800" b="1" i="0" dirty="0" err="1">
                <a:solidFill>
                  <a:srgbClr val="000000"/>
                </a:solidFill>
                <a:effectLst/>
                <a:latin typeface="Akzidenz-Grotesk-Pro-regular"/>
              </a:rPr>
              <a:t>Vergho</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对我来说，创造一个在限制和性感之间摇摆的形象很重要。两者在我们讲述的世界中同样发生。女性的身体被完全覆盖，但覆盖物本身是透明的，可以让四肢透过。这里也有一些过去的元素</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例如磨石衣领或姐妹的肩胛骨</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与完全虚构的未来元素相结合。</a:t>
            </a:r>
          </a:p>
          <a:p>
            <a:pPr algn="l"/>
            <a:r>
              <a:rPr lang="en-GB" sz="800" b="1" i="0" dirty="0">
                <a:solidFill>
                  <a:srgbClr val="000000"/>
                </a:solidFill>
                <a:effectLst/>
                <a:latin typeface="Akzidenz-Grotesk-Pro-regular"/>
              </a:rPr>
              <a:t>Michela </a:t>
            </a:r>
            <a:r>
              <a:rPr lang="en-GB" sz="800" b="1" i="0" dirty="0" err="1">
                <a:solidFill>
                  <a:srgbClr val="000000"/>
                </a:solidFill>
                <a:effectLst/>
                <a:latin typeface="Akzidenz-Grotesk-Pro-regular"/>
              </a:rPr>
              <a:t>Flück</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我们总是认为</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是从结局开始的，当现实消解、梦想进入中心时。与 </a:t>
            </a:r>
            <a:r>
              <a:rPr lang="en-GB" sz="800" b="0" i="0" dirty="0">
                <a:solidFill>
                  <a:srgbClr val="000000"/>
                </a:solidFill>
                <a:effectLst/>
                <a:latin typeface="NovelPro-regular"/>
              </a:rPr>
              <a:t>TABARRO </a:t>
            </a:r>
            <a:r>
              <a:rPr lang="zh-CN" altLang="en-US" sz="800" b="0" i="0" dirty="0">
                <a:solidFill>
                  <a:srgbClr val="000000"/>
                </a:solidFill>
                <a:effectLst/>
                <a:latin typeface="NovelPro-regular"/>
              </a:rPr>
              <a:t>不同的是，</a:t>
            </a:r>
            <a:r>
              <a:rPr lang="en-GB" sz="800" b="0" i="0" dirty="0">
                <a:solidFill>
                  <a:srgbClr val="000000"/>
                </a:solidFill>
                <a:effectLst/>
                <a:latin typeface="NovelPro-regular"/>
              </a:rPr>
              <a:t>SUOR ANGELICA </a:t>
            </a:r>
            <a:r>
              <a:rPr lang="zh-CN" altLang="en-US" sz="800" b="0" i="0" dirty="0">
                <a:solidFill>
                  <a:srgbClr val="000000"/>
                </a:solidFill>
                <a:effectLst/>
                <a:latin typeface="NovelPro-regular"/>
              </a:rPr>
              <a:t>世界是一种很棒的感官体验：从地狱到天堂，一切都同时存在。</a:t>
            </a:r>
          </a:p>
          <a:p>
            <a:pPr algn="l"/>
            <a:r>
              <a:rPr lang="en-GB" sz="800" b="1" i="0" dirty="0" err="1">
                <a:solidFill>
                  <a:srgbClr val="000000"/>
                </a:solidFill>
                <a:effectLst/>
                <a:latin typeface="Akzidenz-Grotesk-Pro-regular"/>
              </a:rPr>
              <a:t>Pınar</a:t>
            </a:r>
            <a:r>
              <a:rPr lang="en-GB" sz="800" b="1" i="0" dirty="0">
                <a:solidFill>
                  <a:srgbClr val="000000"/>
                </a:solidFill>
                <a:effectLst/>
                <a:latin typeface="Akzidenz-Grotesk-Pro-regular"/>
              </a:rPr>
              <a:t> </a:t>
            </a:r>
            <a:r>
              <a:rPr lang="en-GB" sz="800" b="1" i="0" dirty="0" err="1">
                <a:solidFill>
                  <a:srgbClr val="000000"/>
                </a:solidFill>
                <a:effectLst/>
                <a:latin typeface="Akzidenz-Grotesk-Pro-regular"/>
              </a:rPr>
              <a:t>Karabulut</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不同文化和宗教的恍惚体验也构成了</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舞台不断转向的陪衬。你会失去方向，然后可能会以不同的方式感知自己的身体。</a:t>
            </a:r>
            <a:r>
              <a:rPr lang="en-GB" sz="800" b="0" i="0" dirty="0" err="1">
                <a:solidFill>
                  <a:srgbClr val="000000"/>
                </a:solidFill>
                <a:effectLst/>
                <a:latin typeface="NovelPro-regular"/>
              </a:rPr>
              <a:t>Suor</a:t>
            </a:r>
            <a:r>
              <a:rPr lang="en-GB" sz="800" b="0" i="0" dirty="0">
                <a:solidFill>
                  <a:srgbClr val="000000"/>
                </a:solidFill>
                <a:effectLst/>
                <a:latin typeface="NovelPro-regular"/>
              </a:rPr>
              <a:t> Angelica </a:t>
            </a:r>
            <a:r>
              <a:rPr lang="zh-CN" altLang="en-US" sz="800" b="0" i="0" dirty="0">
                <a:solidFill>
                  <a:srgbClr val="000000"/>
                </a:solidFill>
                <a:effectLst/>
                <a:latin typeface="NovelPro-regular"/>
              </a:rPr>
              <a:t>开启了她的思想，接受了一种不同的、超凡的体验。也许她也让观众参与到这个仪式中。</a:t>
            </a:r>
          </a:p>
          <a:p>
            <a:pPr algn="l"/>
            <a:r>
              <a:rPr lang="zh-CN" altLang="en-US" sz="800" b="1" i="0" dirty="0">
                <a:solidFill>
                  <a:srgbClr val="000000"/>
                </a:solidFill>
                <a:effectLst/>
                <a:latin typeface="Akzidenz-Grotesk-Pro-regular"/>
              </a:rPr>
              <a:t>多萝西娅</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哈特曼（</a:t>
            </a:r>
            <a:r>
              <a:rPr lang="en-GB" sz="800" b="1" i="0" dirty="0">
                <a:solidFill>
                  <a:srgbClr val="000000"/>
                </a:solidFill>
                <a:effectLst/>
                <a:latin typeface="Akzidenz-Grotesk-Pro-regular"/>
              </a:rPr>
              <a:t>Dorothea Hartmann）：</a:t>
            </a:r>
            <a:r>
              <a:rPr lang="zh-CN" altLang="en-US" sz="800" b="0" i="0" dirty="0">
                <a:solidFill>
                  <a:srgbClr val="000000"/>
                </a:solidFill>
                <a:effectLst/>
                <a:latin typeface="NovelPro-regular"/>
              </a:rPr>
              <a:t>随着外部世界的入侵，</a:t>
            </a:r>
            <a:r>
              <a:rPr lang="en-GB" sz="800" b="0" i="0" dirty="0">
                <a:solidFill>
                  <a:srgbClr val="000000"/>
                </a:solidFill>
                <a:effectLst/>
                <a:latin typeface="NovelPro-regular"/>
              </a:rPr>
              <a:t>SUOR ANGELICA </a:t>
            </a:r>
            <a:r>
              <a:rPr lang="zh-CN" altLang="en-US" sz="800" b="0" i="0" dirty="0">
                <a:solidFill>
                  <a:srgbClr val="000000"/>
                </a:solidFill>
                <a:effectLst/>
                <a:latin typeface="NovelPro-regular"/>
              </a:rPr>
              <a:t>世界的永久轮换陷入停滞：齐亚</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普林西佩萨（</a:t>
            </a:r>
            <a:r>
              <a:rPr lang="en-GB" sz="800" b="0" i="0" dirty="0">
                <a:solidFill>
                  <a:srgbClr val="000000"/>
                </a:solidFill>
                <a:effectLst/>
                <a:latin typeface="NovelPro-regular"/>
              </a:rPr>
              <a:t>Zia </a:t>
            </a:r>
            <a:r>
              <a:rPr lang="en-GB" sz="800" b="0" i="0" dirty="0" err="1">
                <a:solidFill>
                  <a:srgbClr val="000000"/>
                </a:solidFill>
                <a:effectLst/>
                <a:latin typeface="NovelPro-regular"/>
              </a:rPr>
              <a:t>Principessa</a:t>
            </a:r>
            <a:r>
              <a:rPr lang="en-GB" sz="800" b="0" i="0" dirty="0">
                <a:solidFill>
                  <a:srgbClr val="000000"/>
                </a:solidFill>
                <a:effectLst/>
                <a:latin typeface="NovelPro-regular"/>
              </a:rPr>
              <a:t>）</a:t>
            </a:r>
            <a:r>
              <a:rPr lang="zh-CN" altLang="en-US" sz="800" b="0" i="0" dirty="0">
                <a:solidFill>
                  <a:srgbClr val="000000"/>
                </a:solidFill>
                <a:effectLst/>
                <a:latin typeface="NovelPro-regular"/>
              </a:rPr>
              <a:t>这个充满象征意义的人物扮演着什么角色？</a:t>
            </a:r>
          </a:p>
          <a:p>
            <a:pPr algn="l"/>
            <a:r>
              <a:rPr lang="zh-CN" altLang="en-US" sz="800" b="1" i="0" dirty="0">
                <a:solidFill>
                  <a:srgbClr val="000000"/>
                </a:solidFill>
                <a:effectLst/>
                <a:latin typeface="Akzidenz-Grotesk-Pro-regular"/>
              </a:rPr>
              <a:t>皮纳尔</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卡拉布鲁特：</a:t>
            </a:r>
            <a:r>
              <a:rPr lang="zh-CN" altLang="en-US" sz="800" b="0" i="0" dirty="0">
                <a:solidFill>
                  <a:srgbClr val="000000"/>
                </a:solidFill>
                <a:effectLst/>
                <a:latin typeface="NovelPro-regular"/>
              </a:rPr>
              <a:t>在行动层面，齐亚公主要求安吉莉卡签署一份有关继承问题的文件。安吉丽卡一生最大的希望就是再次见到她现在七岁的儿子。然而，安吉丽卡的姨妈齐亚</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普林西佩萨告诉她，她的孩子已经死了。我认为事实并非如此。对我来说，这更多的是大妈的策略。她从旧世界来到这个新社会，并带来了旧的规则和道德。她关于安吉丽卡儿子的故事让安吉丽卡的创伤经历重现。</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齐亚公主</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带来了死亡的信息</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就像希腊悲剧中带来坏消息的信使一样。这里还有一个与其他 </a:t>
            </a:r>
            <a:r>
              <a:rPr lang="en-GB" sz="800" b="0" i="0" dirty="0">
                <a:solidFill>
                  <a:srgbClr val="000000"/>
                </a:solidFill>
                <a:effectLst/>
                <a:latin typeface="NovelPro-regular"/>
              </a:rPr>
              <a:t>TRITTICO </a:t>
            </a:r>
            <a:r>
              <a:rPr lang="zh-CN" altLang="en-US" sz="800" b="0" i="0" dirty="0">
                <a:solidFill>
                  <a:srgbClr val="000000"/>
                </a:solidFill>
                <a:effectLst/>
                <a:latin typeface="NovelPro-regular"/>
              </a:rPr>
              <a:t>部件的连接元素 </a:t>
            </a:r>
            <a:r>
              <a:rPr lang="en-US" altLang="zh-CN" sz="800" b="0" i="0" dirty="0">
                <a:solidFill>
                  <a:srgbClr val="000000"/>
                </a:solidFill>
                <a:effectLst/>
                <a:latin typeface="NovelPro-regular"/>
              </a:rPr>
              <a:t>- </a:t>
            </a:r>
            <a:r>
              <a:rPr lang="zh-CN" altLang="en-US" sz="800" b="0" i="0" dirty="0">
                <a:solidFill>
                  <a:srgbClr val="000000"/>
                </a:solidFill>
                <a:effectLst/>
                <a:latin typeface="NovelPro-regular"/>
              </a:rPr>
              <a:t>死亡无处不在。</a:t>
            </a:r>
          </a:p>
          <a:p>
            <a:pPr algn="l"/>
            <a:r>
              <a:rPr lang="en-GB" sz="800" b="1" i="0" dirty="0">
                <a:solidFill>
                  <a:srgbClr val="000000"/>
                </a:solidFill>
                <a:effectLst/>
                <a:latin typeface="Akzidenz-Grotesk-Pro-regular"/>
              </a:rPr>
              <a:t>Teresa </a:t>
            </a:r>
            <a:r>
              <a:rPr lang="en-GB" sz="800" b="1" i="0" dirty="0" err="1">
                <a:solidFill>
                  <a:srgbClr val="000000"/>
                </a:solidFill>
                <a:effectLst/>
                <a:latin typeface="Akzidenz-Grotesk-Pro-regular"/>
              </a:rPr>
              <a:t>Vergho</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对我们来说，存在着三个真实的死亡人物：米歇尔、公主和贾尼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斯基基本人。普契尼对这三个人物的设计非常不同，但他们都履行着非常相似的功能。我们从他们的服装和面具中看出了这种相似性。</a:t>
            </a:r>
          </a:p>
          <a:p>
            <a:pPr algn="l"/>
            <a:r>
              <a:rPr lang="en-GB" sz="800" b="1" i="0" dirty="0">
                <a:solidFill>
                  <a:srgbClr val="000000"/>
                </a:solidFill>
                <a:effectLst/>
                <a:latin typeface="Akzidenz-Grotesk-Pro-regular"/>
              </a:rPr>
              <a:t>Dorothea Hartmann：</a:t>
            </a:r>
            <a:r>
              <a:rPr lang="zh-CN" altLang="en-US" sz="800" b="0" i="0" dirty="0">
                <a:solidFill>
                  <a:srgbClr val="000000"/>
                </a:solidFill>
                <a:effectLst/>
                <a:latin typeface="NovelPro-regular"/>
              </a:rPr>
              <a:t>第三部分</a:t>
            </a:r>
            <a:r>
              <a:rPr lang="en-US" altLang="zh-CN" sz="800" b="0" i="0" dirty="0">
                <a:solidFill>
                  <a:srgbClr val="000000"/>
                </a:solidFill>
                <a:effectLst/>
                <a:latin typeface="NovelPro-regular"/>
              </a:rPr>
              <a:t>《</a:t>
            </a:r>
            <a:r>
              <a:rPr lang="en-GB" sz="800" b="0" i="0" dirty="0">
                <a:solidFill>
                  <a:srgbClr val="000000"/>
                </a:solidFill>
                <a:effectLst/>
                <a:latin typeface="NovelPro-regular"/>
              </a:rPr>
              <a:t>GIANNI SCHICCHI》</a:t>
            </a:r>
            <a:r>
              <a:rPr lang="zh-CN" altLang="en-US" sz="800" b="0" i="0" dirty="0">
                <a:solidFill>
                  <a:srgbClr val="000000"/>
                </a:solidFill>
                <a:effectLst/>
                <a:latin typeface="NovelPro-regular"/>
              </a:rPr>
              <a:t>以一个死人、音乐上的昏睡和抑郁开始。但随后歌剧获得能量并起飞：喜剧离开舞台深处，非常靠近观众。</a:t>
            </a:r>
            <a:endParaRPr lang="en-US" altLang="zh-CN" sz="800" b="0" i="0" dirty="0">
              <a:solidFill>
                <a:srgbClr val="000000"/>
              </a:solidFill>
              <a:effectLst/>
              <a:latin typeface="NovelPro-regular"/>
            </a:endParaRPr>
          </a:p>
          <a:p>
            <a:pPr algn="l"/>
            <a:endParaRPr lang="en-US" altLang="zh-CN" sz="800" dirty="0">
              <a:solidFill>
                <a:srgbClr val="000000"/>
              </a:solidFill>
              <a:latin typeface="NovelPro-regular"/>
            </a:endParaRPr>
          </a:p>
          <a:p>
            <a:pPr algn="l"/>
            <a:r>
              <a:rPr lang="en-GB" sz="800" b="1" i="0" dirty="0">
                <a:solidFill>
                  <a:srgbClr val="000000"/>
                </a:solidFill>
                <a:effectLst/>
                <a:latin typeface="Akzidenz-Grotesk-Pro-regular"/>
              </a:rPr>
              <a:t>Michela </a:t>
            </a:r>
            <a:r>
              <a:rPr lang="en-GB" sz="800" b="1" i="0" dirty="0" err="1">
                <a:solidFill>
                  <a:srgbClr val="000000"/>
                </a:solidFill>
                <a:effectLst/>
                <a:latin typeface="Akzidenz-Grotesk-Pro-regular"/>
              </a:rPr>
              <a:t>Flück</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定义和构成三联画框架的舞台入口现在得到了额外的强调。三联画的中间部分充满了贾尼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斯基基的故事。</a:t>
            </a:r>
            <a:r>
              <a:rPr lang="en-GB" sz="800" b="0" i="0" dirty="0">
                <a:solidFill>
                  <a:srgbClr val="000000"/>
                </a:solidFill>
                <a:effectLst/>
                <a:latin typeface="NovelPro-regular"/>
              </a:rPr>
              <a:t>TABARRO </a:t>
            </a:r>
            <a:r>
              <a:rPr lang="zh-CN" altLang="en-US" sz="800" b="0" i="0" dirty="0">
                <a:solidFill>
                  <a:srgbClr val="000000"/>
                </a:solidFill>
                <a:effectLst/>
                <a:latin typeface="NovelPro-regular"/>
              </a:rPr>
              <a:t>和 </a:t>
            </a:r>
            <a:r>
              <a:rPr lang="en-GB" sz="800" b="0" i="0" dirty="0">
                <a:solidFill>
                  <a:srgbClr val="000000"/>
                </a:solidFill>
                <a:effectLst/>
                <a:latin typeface="NovelPro-regular"/>
              </a:rPr>
              <a:t>ANGELICA </a:t>
            </a:r>
            <a:r>
              <a:rPr lang="zh-CN" altLang="en-US" sz="800" b="0" i="0" dirty="0">
                <a:solidFill>
                  <a:srgbClr val="000000"/>
                </a:solidFill>
                <a:effectLst/>
                <a:latin typeface="NovelPro-regular"/>
              </a:rPr>
              <a:t>的世界仍然存在于侧翼中。而最终这个形象也被亲人溶解和破坏了。我们回到了整个 </a:t>
            </a:r>
            <a:r>
              <a:rPr lang="en-GB" sz="800" b="0" i="0" dirty="0">
                <a:solidFill>
                  <a:srgbClr val="000000"/>
                </a:solidFill>
                <a:effectLst/>
                <a:latin typeface="NovelPro-regular"/>
              </a:rPr>
              <a:t>TRITTICO </a:t>
            </a:r>
            <a:r>
              <a:rPr lang="zh-CN" altLang="en-US" sz="800" b="0" i="0" dirty="0">
                <a:solidFill>
                  <a:srgbClr val="000000"/>
                </a:solidFill>
                <a:effectLst/>
                <a:latin typeface="NovelPro-regular"/>
              </a:rPr>
              <a:t>宇宙。</a:t>
            </a:r>
          </a:p>
          <a:p>
            <a:pPr algn="l"/>
            <a:r>
              <a:rPr lang="zh-CN" altLang="en-US" sz="800" b="1" i="0" dirty="0">
                <a:solidFill>
                  <a:srgbClr val="000000"/>
                </a:solidFill>
                <a:effectLst/>
                <a:latin typeface="Akzidenz-Grotesk-Pro-regular"/>
              </a:rPr>
              <a:t>多萝西娅</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哈特曼：</a:t>
            </a:r>
            <a:r>
              <a:rPr lang="zh-CN" altLang="en-US" sz="800" b="0" i="0" dirty="0">
                <a:solidFill>
                  <a:srgbClr val="000000"/>
                </a:solidFill>
                <a:effectLst/>
                <a:latin typeface="NovelPro-regular"/>
              </a:rPr>
              <a:t>首先，我们看到了一个被贪婪和贪婪所吞噬的社会，一群内外都极度畸形的人物。</a:t>
            </a:r>
          </a:p>
          <a:p>
            <a:pPr algn="l"/>
            <a:r>
              <a:rPr lang="en-GB" sz="800" b="1" i="0" dirty="0" err="1">
                <a:solidFill>
                  <a:srgbClr val="000000"/>
                </a:solidFill>
                <a:effectLst/>
                <a:latin typeface="Akzidenz-Grotesk-Pro-regular"/>
              </a:rPr>
              <a:t>Pınar</a:t>
            </a:r>
            <a:r>
              <a:rPr lang="en-GB" sz="800" b="1" i="0" dirty="0">
                <a:solidFill>
                  <a:srgbClr val="000000"/>
                </a:solidFill>
                <a:effectLst/>
                <a:latin typeface="Akzidenz-Grotesk-Pro-regular"/>
              </a:rPr>
              <a:t> </a:t>
            </a:r>
            <a:r>
              <a:rPr lang="en-GB" sz="800" b="1" i="0" dirty="0" err="1">
                <a:solidFill>
                  <a:srgbClr val="000000"/>
                </a:solidFill>
                <a:effectLst/>
                <a:latin typeface="Akzidenz-Grotesk-Pro-regular"/>
              </a:rPr>
              <a:t>Karabulut</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起点是佛罗伦萨和即兴喜剧及其工作人员：</a:t>
            </a:r>
            <a:r>
              <a:rPr lang="en-GB" sz="800" b="0" i="0" dirty="0">
                <a:solidFill>
                  <a:srgbClr val="000000"/>
                </a:solidFill>
                <a:effectLst/>
                <a:latin typeface="NovelPro-regular"/>
              </a:rPr>
              <a:t>Dottore，</a:t>
            </a:r>
            <a:r>
              <a:rPr lang="zh-CN" altLang="en-US" sz="800" b="0" i="0" dirty="0">
                <a:solidFill>
                  <a:srgbClr val="000000"/>
                </a:solidFill>
                <a:effectLst/>
                <a:latin typeface="NovelPro-regular"/>
              </a:rPr>
              <a:t>他被游行是因为他不知道 </a:t>
            </a:r>
            <a:r>
              <a:rPr lang="en-GB" sz="800" b="0" i="0" dirty="0" err="1">
                <a:solidFill>
                  <a:srgbClr val="000000"/>
                </a:solidFill>
                <a:effectLst/>
                <a:latin typeface="NovelPro-regular"/>
              </a:rPr>
              <a:t>Buoso</a:t>
            </a:r>
            <a:r>
              <a:rPr lang="en-GB" sz="800" b="0" i="0" dirty="0">
                <a:solidFill>
                  <a:srgbClr val="000000"/>
                </a:solidFill>
                <a:effectLst/>
                <a:latin typeface="NovelPro-regular"/>
              </a:rPr>
              <a:t> </a:t>
            </a:r>
            <a:r>
              <a:rPr lang="zh-CN" altLang="en-US" sz="800" b="0" i="0" dirty="0">
                <a:solidFill>
                  <a:srgbClr val="000000"/>
                </a:solidFill>
                <a:effectLst/>
                <a:latin typeface="NovelPro-regular"/>
              </a:rPr>
              <a:t>是否还活着。</a:t>
            </a:r>
            <a:r>
              <a:rPr lang="en-GB" sz="800" b="0" i="0" dirty="0">
                <a:solidFill>
                  <a:srgbClr val="000000"/>
                </a:solidFill>
                <a:effectLst/>
                <a:latin typeface="NovelPro-regular"/>
              </a:rPr>
              <a:t>Lauretta </a:t>
            </a:r>
            <a:r>
              <a:rPr lang="zh-CN" altLang="en-US" sz="800" b="0" i="0" dirty="0">
                <a:solidFill>
                  <a:srgbClr val="000000"/>
                </a:solidFill>
                <a:effectLst/>
                <a:latin typeface="NovelPro-regular"/>
              </a:rPr>
              <a:t>是 </a:t>
            </a:r>
            <a:r>
              <a:rPr lang="en-GB" sz="800" b="0" i="0" dirty="0" err="1">
                <a:solidFill>
                  <a:srgbClr val="000000"/>
                </a:solidFill>
                <a:effectLst/>
                <a:latin typeface="NovelPro-regular"/>
              </a:rPr>
              <a:t>Colombina</a:t>
            </a:r>
            <a:r>
              <a:rPr lang="en-GB" sz="800" b="0" i="0" dirty="0">
                <a:solidFill>
                  <a:srgbClr val="000000"/>
                </a:solidFill>
                <a:effectLst/>
                <a:latin typeface="NovelPro-regular"/>
              </a:rPr>
              <a:t> </a:t>
            </a:r>
            <a:r>
              <a:rPr lang="zh-CN" altLang="en-US" sz="800" b="0" i="0" dirty="0">
                <a:solidFill>
                  <a:srgbClr val="000000"/>
                </a:solidFill>
                <a:effectLst/>
                <a:latin typeface="NovelPro-regular"/>
              </a:rPr>
              <a:t>的传统，当然 </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是愚弄所有人的经典 </a:t>
            </a:r>
            <a:r>
              <a:rPr lang="en-GB" sz="800" b="0" i="0" dirty="0" err="1">
                <a:solidFill>
                  <a:srgbClr val="000000"/>
                </a:solidFill>
                <a:effectLst/>
                <a:latin typeface="NovelPro-regular"/>
              </a:rPr>
              <a:t>Arlecchino</a:t>
            </a:r>
            <a:r>
              <a:rPr lang="en-GB" sz="800" b="0" i="0" dirty="0">
                <a:solidFill>
                  <a:srgbClr val="000000"/>
                </a:solidFill>
                <a:effectLst/>
                <a:latin typeface="NovelPro-regular"/>
              </a:rPr>
              <a:t>。</a:t>
            </a:r>
            <a:r>
              <a:rPr lang="zh-CN" altLang="en-US" sz="800" b="0" i="0" dirty="0">
                <a:solidFill>
                  <a:srgbClr val="000000"/>
                </a:solidFill>
                <a:effectLst/>
                <a:latin typeface="NovelPro-regular"/>
              </a:rPr>
              <a:t>我们以此为导向，然后通过服装和身体素质来增强它。</a:t>
            </a:r>
          </a:p>
          <a:p>
            <a:pPr algn="l"/>
            <a:r>
              <a:rPr lang="en-GB" sz="800" b="1" i="0" dirty="0">
                <a:solidFill>
                  <a:srgbClr val="000000"/>
                </a:solidFill>
                <a:effectLst/>
                <a:latin typeface="Akzidenz-Grotesk-Pro-regular"/>
              </a:rPr>
              <a:t>Teresa </a:t>
            </a:r>
            <a:r>
              <a:rPr lang="en-GB" sz="800" b="1" i="0" dirty="0" err="1">
                <a:solidFill>
                  <a:srgbClr val="000000"/>
                </a:solidFill>
                <a:effectLst/>
                <a:latin typeface="Akzidenz-Grotesk-Pro-regular"/>
              </a:rPr>
              <a:t>Vergho</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我们将即兴喜剧的面具延伸到整个身体：人物特征不仅嵌入面部，还嵌入肩膀、腹部和四肢。每一个家庭成员都变成了一个夸张的卡通人物，我们似乎都从自己的家人那里知道了</a:t>
            </a:r>
            <a:r>
              <a:rPr lang="en-US" altLang="zh-CN" sz="800" b="0" i="0" dirty="0">
                <a:solidFill>
                  <a:srgbClr val="000000"/>
                </a:solidFill>
                <a:effectLst/>
                <a:latin typeface="NovelPro-regular"/>
              </a:rPr>
              <a:t>......</a:t>
            </a:r>
          </a:p>
          <a:p>
            <a:pPr algn="l"/>
            <a:r>
              <a:rPr lang="zh-CN" altLang="en-US" sz="800" b="1" i="0" dirty="0">
                <a:solidFill>
                  <a:srgbClr val="000000"/>
                </a:solidFill>
                <a:effectLst/>
                <a:latin typeface="Akzidenz-Grotesk-Pro-regular"/>
              </a:rPr>
              <a:t>皮纳尔</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卡拉布鲁特：</a:t>
            </a:r>
            <a:r>
              <a:rPr lang="zh-CN" altLang="en-US" sz="800" b="0" i="0" dirty="0">
                <a:solidFill>
                  <a:srgbClr val="000000"/>
                </a:solidFill>
                <a:effectLst/>
                <a:latin typeface="NovelPro-regular"/>
              </a:rPr>
              <a:t>我们面前站着一位驼背亲戚，陈列在一个白色的房间，一个实验室里。因为我们在哪里并不重要</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无论是在宫殿还是在小屋。当谈到贪婪、不公正和自私时，社会阶层并不重要。这部歌剧肯定有对古典主义的批评。在某种程度上，我们都在被炫耀：今晚在歌剧院休息后，你回到了一个黑暗而安全的房间。突然你发现自己处于显微镜下。一开始你会感到受到保护，因为一切都非常响亮、刺耳和夸张。同时你也知道它背后的现实。当然，我们也同意 </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的观点，他告诉我们：“一切皆有可能。”你应该享受当下，只管活着，最后由观众决定 无论你是否去天堂。这就是我喜欢这个由三部分组成的夜晚的原因：你以逆行的方式经历一切。它从死亡开始。死亡遍及所有部分。但我们最终以生命、希望、创造力和智慧结束。这是 </a:t>
            </a:r>
            <a:r>
              <a:rPr lang="en-GB" sz="800" b="0" i="0" dirty="0">
                <a:solidFill>
                  <a:srgbClr val="000000"/>
                </a:solidFill>
                <a:effectLst/>
                <a:latin typeface="NovelPro-regular"/>
              </a:rPr>
              <a:t>TRITTICO </a:t>
            </a:r>
            <a:r>
              <a:rPr lang="zh-CN" altLang="en-US" sz="800" b="0" i="0" dirty="0">
                <a:solidFill>
                  <a:srgbClr val="000000"/>
                </a:solidFill>
                <a:effectLst/>
                <a:latin typeface="NovelPro-regular"/>
              </a:rPr>
              <a:t>的一个美丽的整体概念：从最低点到也许解放的笑声。</a:t>
            </a:r>
          </a:p>
          <a:p>
            <a:pPr algn="l"/>
            <a:endParaRPr lang="zh-CN" altLang="en-US" sz="800" b="0" i="0" dirty="0">
              <a:solidFill>
                <a:srgbClr val="000000"/>
              </a:solidFill>
              <a:effectLst/>
              <a:latin typeface="NovelPro-regular"/>
            </a:endParaRPr>
          </a:p>
        </p:txBody>
      </p:sp>
    </p:spTree>
    <p:extLst>
      <p:ext uri="{BB962C8B-B14F-4D97-AF65-F5344CB8AC3E}">
        <p14:creationId xmlns:p14="http://schemas.microsoft.com/office/powerpoint/2010/main" val="109409226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1775</TotalTime>
  <Words>8580</Words>
  <Application>Microsoft Macintosh PowerPoint</Application>
  <PresentationFormat>A4 Paper (210x297 mm)</PresentationFormat>
  <Paragraphs>101</Paragraphs>
  <Slides>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vt:i4>
      </vt:variant>
    </vt:vector>
  </HeadingPairs>
  <TitlesOfParts>
    <vt:vector size="16" baseType="lpstr">
      <vt:lpstr>-apple-system</vt:lpstr>
      <vt:lpstr>Akzidenz-Grotesk-Pro-medium</vt:lpstr>
      <vt:lpstr>Akzidenz-Grotesk-Pro-regular</vt:lpstr>
      <vt:lpstr>等线 Light</vt:lpstr>
      <vt:lpstr>Nexa W04</vt:lpstr>
      <vt:lpstr>NovelPro-regular</vt:lpstr>
      <vt:lpstr>Arial</vt:lpstr>
      <vt:lpstr>Calibri</vt:lpstr>
      <vt:lpstr>Calibri Light</vt:lpstr>
      <vt:lpstr>Helvetica Neue</vt:lpstr>
      <vt:lpstr>Office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180</cp:revision>
  <cp:lastPrinted>2023-09-30T12:11:00Z</cp:lastPrinted>
  <dcterms:created xsi:type="dcterms:W3CDTF">2022-11-07T20:45:57Z</dcterms:created>
  <dcterms:modified xsi:type="dcterms:W3CDTF">2023-10-08T09:12:56Z</dcterms:modified>
</cp:coreProperties>
</file>