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498" r:id="rId2"/>
    <p:sldId id="499" r:id="rId3"/>
    <p:sldId id="500"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43" autoAdjust="0"/>
    <p:restoredTop sz="94660"/>
  </p:normalViewPr>
  <p:slideViewPr>
    <p:cSldViewPr snapToGrid="0">
      <p:cViewPr varScale="1">
        <p:scale>
          <a:sx n="160" d="100"/>
          <a:sy n="160" d="100"/>
        </p:scale>
        <p:origin x="1968"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11/22/24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11/22/24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0797E-F603-7965-A50F-7CF1D778A4D4}"/>
              </a:ext>
            </a:extLst>
          </p:cNvPr>
          <p:cNvSpPr txBox="1"/>
          <p:nvPr/>
        </p:nvSpPr>
        <p:spPr>
          <a:xfrm>
            <a:off x="248478" y="55659"/>
            <a:ext cx="4601817" cy="6617196"/>
          </a:xfrm>
          <a:prstGeom prst="rect">
            <a:avLst/>
          </a:prstGeom>
          <a:noFill/>
        </p:spPr>
        <p:txBody>
          <a:bodyPr wrap="square">
            <a:spAutoFit/>
          </a:bodyPr>
          <a:lstStyle/>
          <a:p>
            <a:pPr algn="l"/>
            <a:r>
              <a:rPr lang="zh-CN" altLang="en-US" sz="800" b="0" i="0" dirty="0">
                <a:solidFill>
                  <a:srgbClr val="B66B6B"/>
                </a:solidFill>
                <a:effectLst/>
                <a:latin typeface="Helvetica Neue" panose="02000503000000020004" pitchFamily="2" charset="0"/>
              </a:rPr>
              <a:t>剧情简介</a:t>
            </a:r>
            <a:endParaRPr lang="en-US" altLang="zh-CN" sz="800" b="0" i="0" dirty="0">
              <a:solidFill>
                <a:srgbClr val="B66B6B"/>
              </a:solidFill>
              <a:effectLst/>
              <a:latin typeface="Helvetica Neue" panose="02000503000000020004" pitchFamily="2" charset="0"/>
            </a:endParaRPr>
          </a:p>
          <a:p>
            <a:pPr algn="l"/>
            <a:endParaRPr lang="zh-CN" altLang="en-US" sz="800" b="0" i="0" dirty="0">
              <a:solidFill>
                <a:srgbClr val="B66B6B"/>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第一幕 凯普莱特家中</a:t>
            </a:r>
          </a:p>
          <a:p>
            <a:pPr algn="l"/>
            <a:r>
              <a:rPr lang="zh-CN" altLang="en-US" sz="800" b="0" i="0" dirty="0">
                <a:solidFill>
                  <a:srgbClr val="222222"/>
                </a:solidFill>
                <a:effectLst/>
                <a:latin typeface="Helvetica Neue" panose="02000503000000020004" pitchFamily="2" charset="0"/>
              </a:rPr>
              <a:t>当晚伯爵家中正为朱丽叶的生日举行盛大的化妆舞会。朱丽叶的表哥提拔特与维洛纳城年轻的贵族帕利斯伯爵讨论起朱莉叶的美貌，正巧凯普莱特伯爵夫妇有意将朱丽叶许配给帕利斯伯爵，但朱丽叶却无意在这么年轻的时候就决定终身大事。当众人转身前往宴会厅用餐后，几位蒙面“不速之客”悄悄登场，原来他们是卡普雷特家的死对头</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蒙太古伯爵的儿子罗密欧、以及他的友人莫库修与班佛里欧。罗密欧原本无意前来（因为他有预感：此行将会遇上麻烦事），但莫库修则极力怂恿罗密欧冒险一试。此时一阵骚动声，罗密欧一行人赶紧躲了起来，结果是朱丽叶和奶妈回到大厅。朱丽叶告诉奶妈：她宁可活在年轻的美梦中，也不要把往后的生命交给婚姻。（咏叹调：我愿活在美梦中） 躲在一旁的罗密欧望着朱莉叶的美貌出了神，他情不自禁走上前去，并自比为虔诚的信徒，想要一亲“圣人的双手”；朱丽叶逗趣地回说：既是虔诚的信徒，就不应该亵渎圣人的手，但罗密欧却机警地答道：信徒的嘴不只是用来祷告的，他请求朱丽叶顺了他的愿望，好叫他了一桩心中大事。朱丽叶害羞地伸出双手，让罗密欧轻轻一吻；但两人在问起对方身份时，却恍然发现：彼此竟是仇家的身份！</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此时提拔特回到大厅，听见罗密欧说话的声音后，他揭穿了这位蒙面访客的身份；原本两人差一点又陷入剑拔弩张的局面，后经凯普莱特伯爵圆场，暂时化解了一场冲突。朱莉叶则像是失魂落魄地离开大厅，罗密欧在友人催促下，也匆匆离去。</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第二幕 朱丽叶寝室外的花园</a:t>
            </a:r>
          </a:p>
          <a:p>
            <a:pPr algn="l"/>
            <a:r>
              <a:rPr lang="zh-CN" altLang="en-US" sz="800" b="0" i="0" dirty="0">
                <a:solidFill>
                  <a:srgbClr val="222222"/>
                </a:solidFill>
                <a:effectLst/>
                <a:latin typeface="Helvetica Neue" panose="02000503000000020004" pitchFamily="2" charset="0"/>
              </a:rPr>
              <a:t>尽管先前在舞会中得知：自己的心上人竟然是仇家！但朱丽叶似乎并不在意。深夜时分，准备就寝前，她独自来到阳台上，思念着方才打动她芳心的罗密欧；朱丽叶对着月儿高挂的夜空，倾诉对罗密欧的仰慕。此时，罗密欧悄悄潜入凯普莱特家后花园，来到朱丽叶卧室的阳台下，正巧听见朱丽叶的倾诉，罗密欧一时情不自禁，遂攀上阳台，对朱丽叶表白自己的爱慕之意。两人交换誓言，要一辈子相爱，并且约定第二天前往劳伦斯神父的教会，私下互定终身。</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第三幕</a:t>
            </a:r>
          </a:p>
          <a:p>
            <a:pPr algn="l"/>
            <a:r>
              <a:rPr lang="zh-CN" altLang="en-US" sz="800" b="0" i="0" dirty="0">
                <a:solidFill>
                  <a:srgbClr val="222222"/>
                </a:solidFill>
                <a:effectLst/>
                <a:latin typeface="Helvetica Neue" panose="02000503000000020004" pitchFamily="2" charset="0"/>
              </a:rPr>
              <a:t>第一景 劳伦斯神父的修道院</a:t>
            </a:r>
          </a:p>
          <a:p>
            <a:pPr algn="l"/>
            <a:r>
              <a:rPr lang="zh-CN" altLang="en-US" sz="800" b="0" i="0" dirty="0">
                <a:solidFill>
                  <a:srgbClr val="222222"/>
                </a:solidFill>
                <a:effectLst/>
                <a:latin typeface="Helvetica Neue" panose="02000503000000020004" pitchFamily="2" charset="0"/>
              </a:rPr>
              <a:t>前一晚与朱丽叶的楼台会后，罗密欧一夜未眠，第二天清早，就与朱丽叶相约、秘密地赶来劳伦斯神父的住处，请求代为证婚。神父虽知这是一次冒险，但他仍满心期望地为两位年轻人证婚，但愿透过这样的联姻，能够化解开普莱特与蒙太古两家间长久以来的冲突。</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第二景 卡普雷特城堡外的街道</a:t>
            </a:r>
          </a:p>
          <a:p>
            <a:pPr algn="l"/>
            <a:r>
              <a:rPr lang="zh-CN" altLang="en-US" sz="800" b="0" i="0" dirty="0">
                <a:solidFill>
                  <a:srgbClr val="222222"/>
                </a:solidFill>
                <a:effectLst/>
                <a:latin typeface="Helvetica Neue" panose="02000503000000020004" pitchFamily="2" charset="0"/>
              </a:rPr>
              <a:t>婚礼后的当天上午，罗密欧的仆人四处寻找主人的下落；寻到凯普莱特城堡外头时，又与凯普莱特的家臣发生口角冲突，随后罗密欧的友人莫库修与班佛里欧、以及朱丽叶的表哥提拔特也纷纷加入战局，双方一言不合，再度开打。罗密欧赶到时，原本希望化解又一次不必要的争斗，未料提拔特竟暗中刺杀莫库修。罗密欧眼见好友丧命，一时情绪激动，随手抓起莫库修的佩剑，将提拔特一刀毙命。维洛纳亲王闻风随后赶到，当下做出决定：罗密欧被驱逐出境，永不得回到维洛纳！</a:t>
            </a:r>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第四幕 朱丽叶的寝室</a:t>
            </a:r>
          </a:p>
          <a:p>
            <a:pPr algn="l"/>
            <a:r>
              <a:rPr lang="zh-CN" altLang="en-US" sz="800" b="0" i="0" dirty="0">
                <a:solidFill>
                  <a:srgbClr val="222222"/>
                </a:solidFill>
                <a:effectLst/>
                <a:latin typeface="Helvetica Neue" panose="02000503000000020004" pitchFamily="2" charset="0"/>
              </a:rPr>
              <a:t>罗密欧与朱丽叶新婚当天</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也正是罗密欧被判驱逐出境这一天</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的深夜里，两人互道最后的告别。朱丽叶虽然怨恨罗密欧杀死了自己心爱的表哥提拔特，但她更不舍罗密欧的离去；罗密欧则反过来安慰朱丽叶：只要是活着的一天，终究会有再见的日子。随后天将破晓，罗密欧赶紧整装离去。（否则依照法律：被判决驱逐出境者，若在第二天仍未离去，将处以死刑！） 凯普莱特伯爵一早带着劳伦斯神父前来，伯爵告诉女儿朱丽叶，提拔特临终前尚有一愿望还未实现，那就是：将朱莉叶许配给年轻的帕利斯伯爵，而且要愈快办理愈好；凯普莱特决定当天即完成婚事，同时要朱丽叶好好准备准备。待凯普莱特伯爵离开后，朱丽叶请求劳伦斯神父解围，神父从怀里拿出一瓶“毒药”，并告诉朱丽叶：喝下之后待药效发作，看上去虽然像是死了一样，但只会昏睡几个时辰，而神父将利用这段时间赶紧通知罗密欧潜回维洛纳，并带走朱丽叶，远走高飞。朱丽叶原本半信半疑，但为了罗密欧，她一口饮下毒药，静待欢喜的时刻来临。而在稍后的结婚典礼中，正当帕利斯伯爵准备将戒指戴上朱丽叶的手指时，药效突然发作，朱丽叶果真昏迷不醒，众人以为她香消玉殒，原本欢乐的气氛也一转为悲伤的哭泣，只有劳伦斯神父在一旁静观其变。</a:t>
            </a:r>
            <a:endParaRPr lang="en-DE" sz="800" dirty="0"/>
          </a:p>
        </p:txBody>
      </p:sp>
      <p:sp>
        <p:nvSpPr>
          <p:cNvPr id="5" name="TextBox 4">
            <a:extLst>
              <a:ext uri="{FF2B5EF4-FFF2-40B4-BE49-F238E27FC236}">
                <a16:creationId xmlns:a16="http://schemas.microsoft.com/office/drawing/2014/main" id="{51E3C9A3-D978-4AEF-898B-BEA9BBCE6AEA}"/>
              </a:ext>
            </a:extLst>
          </p:cNvPr>
          <p:cNvSpPr txBox="1"/>
          <p:nvPr/>
        </p:nvSpPr>
        <p:spPr>
          <a:xfrm>
            <a:off x="4953000" y="0"/>
            <a:ext cx="4601816" cy="5016758"/>
          </a:xfrm>
          <a:prstGeom prst="rect">
            <a:avLst/>
          </a:prstGeom>
          <a:noFill/>
        </p:spPr>
        <p:txBody>
          <a:bodyPr wrap="square">
            <a:spAutoFit/>
          </a:bodyPr>
          <a:lstStyle/>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第五幕 凯普莱特家地下陵墓</a:t>
            </a:r>
          </a:p>
          <a:p>
            <a:pPr algn="l"/>
            <a:r>
              <a:rPr lang="zh-CN" altLang="en-US" sz="800" b="0" i="0" dirty="0">
                <a:solidFill>
                  <a:srgbClr val="222222"/>
                </a:solidFill>
                <a:effectLst/>
                <a:latin typeface="Helvetica Neue" panose="02000503000000020004" pitchFamily="2" charset="0"/>
              </a:rPr>
              <a:t>原本神父派人送亲笔信给放逐在外的罗密欧，未料信差中途耽搁，未及时将讯息送达，而罗密欧却早已听说朱丽叶过世一事，他买了一瓶毒药（这是真正的毒药）连夜偷偷赶回维洛纳，并溜进凯普莱特家的地下陵墓里，见上朱丽叶最后一面。罗密欧以为爱妻就此长眠，伤心之余，喝下身上的毒药，也就在此时，朱丽叶身上的药效逐渐退去，她慢慢清醒过来，看见罗密欧倒在身旁；罗密欧心中虽喜，但为时已晚，他告诉朱丽叶自己已经喝下毒药，不久于世，朱丽叶不愿独自一人活在世上，遂拿起罗密欧身上的短刀，刺向心脏，追随罗密欧前往极乐世界！</a:t>
            </a:r>
          </a:p>
          <a:p>
            <a:pPr algn="l"/>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a:p>
            <a:r>
              <a:rPr lang="zh-CN" altLang="en-US" sz="800" b="1" dirty="0"/>
              <a:t>简洁版</a:t>
            </a:r>
            <a:r>
              <a:rPr lang="zh-CN" altLang="en-US" sz="800" dirty="0"/>
              <a:t> 威廉</a:t>
            </a:r>
            <a:r>
              <a:rPr lang="en-US" altLang="zh-CN" sz="800" dirty="0"/>
              <a:t>·</a:t>
            </a:r>
            <a:r>
              <a:rPr lang="zh-CN" altLang="en-US" sz="800" dirty="0"/>
              <a:t>莎士比亚的两位年轻恋人来自敌对家族，因一系列悲剧性的偶然事件而最终走向死亡，至今仍塑造着“浪漫爱情”的观念。这两位完全无私地投入对方怀抱，并顽强抵抗不利的社会环境，成为文学和文化历史中的经典形象，广泛出现在各种改编和版本中。罗密欧和朱丽叶的故事源自意大利文艺复兴时期，甚至早于莎士比亚。例如，文森佐</a:t>
            </a:r>
            <a:r>
              <a:rPr lang="en-US" altLang="zh-CN" sz="800" dirty="0"/>
              <a:t>·</a:t>
            </a:r>
            <a:r>
              <a:rPr lang="zh-CN" altLang="en-US" sz="800" dirty="0"/>
              <a:t>贝利尼在</a:t>
            </a:r>
            <a:r>
              <a:rPr lang="en-US" altLang="zh-CN" sz="800" dirty="0"/>
              <a:t>1830</a:t>
            </a:r>
            <a:r>
              <a:rPr lang="zh-CN" altLang="en-US" sz="800" dirty="0"/>
              <a:t>年的歌剧</a:t>
            </a:r>
            <a:r>
              <a:rPr lang="en-US" altLang="zh-CN" sz="800" dirty="0"/>
              <a:t>《</a:t>
            </a:r>
            <a:r>
              <a:rPr lang="zh-CN" altLang="en-US" sz="800" dirty="0"/>
              <a:t>凯普莱蒂与蒙泰奇</a:t>
            </a:r>
            <a:r>
              <a:rPr lang="en-US" altLang="zh-CN" sz="800" dirty="0"/>
              <a:t>》</a:t>
            </a:r>
            <a:r>
              <a:rPr lang="zh-CN" altLang="en-US" sz="800" dirty="0"/>
              <a:t>中，就引用了莎士比亚版本之外的早期来源，其中罗密欧和朱丽叶的故事有明显不同，比如他们早已相识且没有婚礼发生。</a:t>
            </a:r>
            <a:endParaRPr lang="en-US" altLang="zh-CN" sz="800" dirty="0"/>
          </a:p>
          <a:p>
            <a:endParaRPr lang="zh-CN" altLang="en-US" sz="800" dirty="0"/>
          </a:p>
          <a:p>
            <a:r>
              <a:rPr lang="zh-CN" altLang="en-US" sz="800" b="1" dirty="0"/>
              <a:t>夏尔</a:t>
            </a:r>
            <a:r>
              <a:rPr lang="en-US" altLang="zh-CN" sz="800" b="1" dirty="0"/>
              <a:t>·</a:t>
            </a:r>
            <a:r>
              <a:rPr lang="zh-CN" altLang="en-US" sz="800" b="1" dirty="0"/>
              <a:t>古诺的突破</a:t>
            </a:r>
            <a:r>
              <a:rPr lang="zh-CN" altLang="en-US" sz="800" dirty="0"/>
              <a:t> 在巴黎音乐学院完成学业后，夏尔</a:t>
            </a:r>
            <a:r>
              <a:rPr lang="en-US" altLang="zh-CN" sz="800" dirty="0"/>
              <a:t>·</a:t>
            </a:r>
            <a:r>
              <a:rPr lang="zh-CN" altLang="en-US" sz="800" dirty="0"/>
              <a:t>古诺赢得了著名的罗马大奖及其附带的在“永恒之城”罗马的学习机会，最初主要从事宗教音乐创作。他一度研究神学并考虑成为牧师，但与歌唱家兼作曲家保琳</a:t>
            </a:r>
            <a:r>
              <a:rPr lang="en-US" altLang="zh-CN" sz="800" dirty="0"/>
              <a:t>·</a:t>
            </a:r>
            <a:r>
              <a:rPr lang="zh-CN" altLang="en-US" sz="800" dirty="0"/>
              <a:t>维亚多的交往促使他转向歌剧创作。在他的首部歌剧作品中，古诺就已经形成了一种新风格，与当时流行的大歌剧相比，提供了更多的亲密与细腻。他的</a:t>
            </a:r>
            <a:r>
              <a:rPr lang="en-US" altLang="zh-CN" sz="800" dirty="0"/>
              <a:t>《</a:t>
            </a:r>
            <a:r>
              <a:rPr lang="zh-CN" altLang="en-US" sz="800" dirty="0"/>
              <a:t>罗密欧与朱丽叶</a:t>
            </a:r>
            <a:r>
              <a:rPr lang="en-US" altLang="zh-CN" sz="800" dirty="0"/>
              <a:t>》</a:t>
            </a:r>
            <a:r>
              <a:rPr lang="zh-CN" altLang="en-US" sz="800" dirty="0"/>
              <a:t>首演时，古诺已是一位确立的作曲家，但正是这部作品带给了他巨大的国际成功，这或许还得益于与</a:t>
            </a:r>
            <a:r>
              <a:rPr lang="en-US" altLang="zh-CN" sz="800" dirty="0"/>
              <a:t>1867</a:t>
            </a:r>
            <a:r>
              <a:rPr lang="zh-CN" altLang="en-US" sz="800" dirty="0"/>
              <a:t>年巴黎世界博览会的同时举行。</a:t>
            </a:r>
            <a:endParaRPr lang="en-US" altLang="zh-CN" sz="800" dirty="0"/>
          </a:p>
          <a:p>
            <a:endParaRPr lang="zh-CN" altLang="en-US" sz="800" dirty="0"/>
          </a:p>
          <a:p>
            <a:r>
              <a:rPr lang="zh-CN" altLang="en-US" sz="800" b="1" dirty="0"/>
              <a:t>莎士比亚在法国</a:t>
            </a:r>
            <a:r>
              <a:rPr lang="zh-CN" altLang="en-US" sz="800" dirty="0"/>
              <a:t> 在长时间内，法国的戏剧美学与英国大相径庭，直到相对晚近才广泛接受莎士比亚。其复杂的并行情节、悲喜交加以及露天舞台上的激烈事件，这些伊丽莎白时代剧场的特点与法国古典主义格格不入。这一现象直到</a:t>
            </a:r>
            <a:r>
              <a:rPr lang="en-US" altLang="zh-CN" sz="800" dirty="0"/>
              <a:t>19</a:t>
            </a:r>
            <a:r>
              <a:rPr lang="zh-CN" altLang="en-US" sz="800" dirty="0"/>
              <a:t>世纪才改变，当时如维克多</a:t>
            </a:r>
            <a:r>
              <a:rPr lang="en-US" altLang="zh-CN" sz="800" dirty="0"/>
              <a:t>·</a:t>
            </a:r>
            <a:r>
              <a:rPr lang="zh-CN" altLang="en-US" sz="800" dirty="0"/>
              <a:t>雨果和斯坦达尔等作者在呼吁剧场革新时引用了莎士比亚。英国戏剧团的客串演出大获成功，作家亚历山大</a:t>
            </a:r>
            <a:r>
              <a:rPr lang="en-US" altLang="zh-CN" sz="800" dirty="0"/>
              <a:t>·</a:t>
            </a:r>
            <a:r>
              <a:rPr lang="zh-CN" altLang="en-US" sz="800" dirty="0"/>
              <a:t>杜马甚至谈到了“年轻一代的英国狂热”。在许多莎士比亚的女主角中，包括朱丽叶，在巴黎的演出都是由女演员哈丽特</a:t>
            </a:r>
            <a:r>
              <a:rPr lang="en-US" altLang="zh-CN" sz="800" dirty="0"/>
              <a:t>·</a:t>
            </a:r>
            <a:r>
              <a:rPr lang="zh-CN" altLang="en-US" sz="800" dirty="0"/>
              <a:t>史密森扮演，她后来成为了作曲家赫克托</a:t>
            </a:r>
            <a:r>
              <a:rPr lang="en-US" altLang="zh-CN" sz="800" dirty="0"/>
              <a:t>·</a:t>
            </a:r>
            <a:r>
              <a:rPr lang="zh-CN" altLang="en-US" sz="800" dirty="0"/>
              <a:t>贝里奥兹的妻子，其“戏剧性交响曲”</a:t>
            </a:r>
            <a:r>
              <a:rPr lang="en-US" altLang="zh-CN" sz="800" dirty="0"/>
              <a:t>《</a:t>
            </a:r>
            <a:r>
              <a:rPr lang="zh-CN" altLang="en-US" sz="800" dirty="0"/>
              <a:t>罗密欧与朱丽叶</a:t>
            </a:r>
            <a:r>
              <a:rPr lang="en-US" altLang="zh-CN" sz="800" dirty="0"/>
              <a:t>》</a:t>
            </a:r>
            <a:r>
              <a:rPr lang="zh-CN" altLang="en-US" sz="800" dirty="0"/>
              <a:t>（</a:t>
            </a:r>
            <a:r>
              <a:rPr lang="en-US" altLang="zh-CN" sz="800" dirty="0"/>
              <a:t>1839</a:t>
            </a:r>
            <a:r>
              <a:rPr lang="zh-CN" altLang="en-US" sz="800" dirty="0"/>
              <a:t>）对古诺产生了巨大影响。</a:t>
            </a:r>
            <a:endParaRPr lang="en-US" altLang="zh-CN" sz="800" dirty="0"/>
          </a:p>
          <a:p>
            <a:endParaRPr lang="zh-CN" altLang="en-US" sz="800" dirty="0"/>
          </a:p>
          <a:p>
            <a:r>
              <a:rPr lang="zh-CN" altLang="en-US" sz="800" b="1" dirty="0"/>
              <a:t>爱情如走钢丝</a:t>
            </a:r>
            <a:r>
              <a:rPr lang="zh-CN" altLang="en-US" sz="800" dirty="0"/>
              <a:t> 马里亚梅</a:t>
            </a:r>
            <a:r>
              <a:rPr lang="en-US" altLang="zh-CN" sz="800" dirty="0"/>
              <a:t>·</a:t>
            </a:r>
            <a:r>
              <a:rPr lang="zh-CN" altLang="en-US" sz="800" dirty="0"/>
              <a:t>克莱芒特的导演在序幕中已经展示了故事的概览，表明从一开始角色们就无意识地知道了这个故事的神话性。克莱芒特从年轻一代的视角讲述这个故事，这一代人摆脱了父辈世代单调刻板的规范。这主要适用于凯普莱特家，因为在歌剧中蒙太古家从未以家庭结构出现。罗密欧与朱丽叶之所以被视为年轻爱情的典范，是因为这两位主角年轻死去。爱情与死亡紧密相连，正如歌剧中多次显示的，两位主角正走在一条狭窄的边缘。</a:t>
            </a:r>
          </a:p>
          <a:p>
            <a:pPr algn="l"/>
            <a:endParaRPr lang="zh-CN" altLang="en-US" sz="800" b="0" i="0" dirty="0">
              <a:solidFill>
                <a:srgbClr val="222222"/>
              </a:solidFill>
              <a:effectLst/>
              <a:latin typeface="Helvetica Neue" panose="02000503000000020004" pitchFamily="2" charset="0"/>
            </a:endParaRPr>
          </a:p>
          <a:p>
            <a:br>
              <a:rPr lang="zh-CN" altLang="en-US" sz="800" dirty="0"/>
            </a:br>
            <a:endParaRPr lang="en-DE" sz="800" dirty="0"/>
          </a:p>
        </p:txBody>
      </p:sp>
    </p:spTree>
    <p:extLst>
      <p:ext uri="{BB962C8B-B14F-4D97-AF65-F5344CB8AC3E}">
        <p14:creationId xmlns:p14="http://schemas.microsoft.com/office/powerpoint/2010/main" val="221514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481AB-8BC8-917E-6A7F-1BE8B65310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54519C-7BF8-1421-C7F1-5FD9F53C7E1A}"/>
              </a:ext>
            </a:extLst>
          </p:cNvPr>
          <p:cNvSpPr txBox="1"/>
          <p:nvPr/>
        </p:nvSpPr>
        <p:spPr>
          <a:xfrm>
            <a:off x="485030" y="55659"/>
            <a:ext cx="4365265" cy="5509200"/>
          </a:xfrm>
          <a:prstGeom prst="rect">
            <a:avLst/>
          </a:prstGeom>
          <a:noFill/>
        </p:spPr>
        <p:txBody>
          <a:bodyPr wrap="square">
            <a:spAutoFit/>
          </a:bodyPr>
          <a:lstStyle/>
          <a:p>
            <a:pPr algn="l"/>
            <a:r>
              <a:rPr lang="en-GB" altLang="zh-CN" sz="800" b="0" i="0" dirty="0">
                <a:solidFill>
                  <a:srgbClr val="B66B6B"/>
                </a:solidFill>
                <a:effectLst/>
                <a:latin typeface="Helvetica Neue" panose="02000503000000020004" pitchFamily="2" charset="0"/>
              </a:rPr>
              <a:t>Das </a:t>
            </a:r>
            <a:r>
              <a:rPr lang="en-GB" altLang="zh-CN" sz="800" b="0" i="0" dirty="0" err="1">
                <a:solidFill>
                  <a:srgbClr val="B66B6B"/>
                </a:solidFill>
                <a:effectLst/>
                <a:latin typeface="Helvetica Neue" panose="02000503000000020004" pitchFamily="2" charset="0"/>
              </a:rPr>
              <a:t>ist</a:t>
            </a:r>
            <a:r>
              <a:rPr lang="en-GB" altLang="zh-CN" sz="800" b="0" i="0" dirty="0">
                <a:solidFill>
                  <a:srgbClr val="B66B6B"/>
                </a:solidFill>
                <a:effectLst/>
                <a:latin typeface="Helvetica Neue" panose="02000503000000020004" pitchFamily="2" charset="0"/>
              </a:rPr>
              <a:t> </a:t>
            </a:r>
            <a:r>
              <a:rPr lang="en-GB" altLang="zh-CN" sz="800" b="0" i="0" dirty="0" err="1">
                <a:solidFill>
                  <a:srgbClr val="B66B6B"/>
                </a:solidFill>
                <a:effectLst/>
                <a:latin typeface="Helvetica Neue" panose="02000503000000020004" pitchFamily="2" charset="0"/>
              </a:rPr>
              <a:t>nicht</a:t>
            </a:r>
            <a:r>
              <a:rPr lang="en-GB" altLang="zh-CN" sz="800" b="0" i="0" dirty="0">
                <a:solidFill>
                  <a:srgbClr val="B66B6B"/>
                </a:solidFill>
                <a:effectLst/>
                <a:latin typeface="Helvetica Neue" panose="02000503000000020004" pitchFamily="2" charset="0"/>
              </a:rPr>
              <a:t> die </a:t>
            </a:r>
            <a:r>
              <a:rPr lang="en-GB" altLang="zh-CN" sz="800" b="0" i="0" dirty="0" err="1">
                <a:solidFill>
                  <a:srgbClr val="B66B6B"/>
                </a:solidFill>
                <a:effectLst/>
                <a:latin typeface="Helvetica Neue" panose="02000503000000020004" pitchFamily="2" charset="0"/>
              </a:rPr>
              <a:t>Lerche</a:t>
            </a:r>
            <a:r>
              <a:rPr lang="en-GB" altLang="zh-CN" sz="800" b="0" i="0" dirty="0">
                <a:solidFill>
                  <a:srgbClr val="B66B6B"/>
                </a:solidFill>
                <a:effectLst/>
                <a:latin typeface="Helvetica Neue" panose="02000503000000020004" pitchFamily="2" charset="0"/>
              </a:rPr>
              <a:t> das </a:t>
            </a:r>
            <a:r>
              <a:rPr lang="en-GB" altLang="zh-CN" sz="800" b="0" i="0" dirty="0" err="1">
                <a:solidFill>
                  <a:srgbClr val="B66B6B"/>
                </a:solidFill>
                <a:effectLst/>
                <a:latin typeface="Helvetica Neue" panose="02000503000000020004" pitchFamily="2" charset="0"/>
              </a:rPr>
              <a:t>ist</a:t>
            </a:r>
            <a:r>
              <a:rPr lang="en-GB" altLang="zh-CN" sz="800" b="0" i="0" dirty="0">
                <a:solidFill>
                  <a:srgbClr val="B66B6B"/>
                </a:solidFill>
                <a:effectLst/>
                <a:latin typeface="Helvetica Neue" panose="02000503000000020004" pitchFamily="2" charset="0"/>
              </a:rPr>
              <a:t> die </a:t>
            </a:r>
            <a:r>
              <a:rPr lang="en-GB" altLang="zh-CN" sz="800" b="0" i="0" dirty="0" err="1">
                <a:solidFill>
                  <a:srgbClr val="B66B6B"/>
                </a:solidFill>
                <a:effectLst/>
                <a:latin typeface="Helvetica Neue" panose="02000503000000020004" pitchFamily="2" charset="0"/>
              </a:rPr>
              <a:t>süße</a:t>
            </a:r>
            <a:r>
              <a:rPr lang="en-GB" altLang="zh-CN" sz="800" b="0" i="0" dirty="0">
                <a:solidFill>
                  <a:srgbClr val="B66B6B"/>
                </a:solidFill>
                <a:effectLst/>
                <a:latin typeface="Helvetica Neue" panose="02000503000000020004" pitchFamily="2" charset="0"/>
              </a:rPr>
              <a:t> </a:t>
            </a:r>
            <a:r>
              <a:rPr lang="en-GB" altLang="zh-CN" sz="800" b="0" i="0" dirty="0" err="1">
                <a:solidFill>
                  <a:srgbClr val="B66B6B"/>
                </a:solidFill>
                <a:effectLst/>
                <a:latin typeface="Helvetica Neue" panose="02000503000000020004" pitchFamily="2" charset="0"/>
              </a:rPr>
              <a:t>Nachtigall</a:t>
            </a:r>
            <a:endParaRPr lang="en-GB" altLang="zh-CN" sz="800" b="0" i="0" dirty="0">
              <a:solidFill>
                <a:srgbClr val="B66B6B"/>
              </a:solidFill>
              <a:effectLst/>
              <a:latin typeface="Helvetica Neue" panose="02000503000000020004" pitchFamily="2" charset="0"/>
            </a:endParaRPr>
          </a:p>
          <a:p>
            <a:pPr algn="l"/>
            <a:r>
              <a:rPr lang="zh-CN" altLang="en-US" sz="800" b="0" i="0" dirty="0">
                <a:solidFill>
                  <a:srgbClr val="B66B6B"/>
                </a:solidFill>
                <a:effectLst/>
                <a:latin typeface="Helvetica Neue" panose="02000503000000020004" pitchFamily="2" charset="0"/>
              </a:rPr>
              <a:t>那不是云雀，那是甜蜜的夜莺</a:t>
            </a:r>
            <a:endParaRPr lang="en-US" altLang="zh-CN" sz="800" b="0" i="0" dirty="0">
              <a:solidFill>
                <a:srgbClr val="B66B6B"/>
              </a:solidFill>
              <a:effectLst/>
              <a:latin typeface="Helvetica Neue" panose="02000503000000020004" pitchFamily="2" charset="0"/>
            </a:endParaRPr>
          </a:p>
          <a:p>
            <a:pPr algn="l"/>
            <a:endParaRPr lang="en-US" sz="800" dirty="0">
              <a:solidFill>
                <a:srgbClr val="B66B6B"/>
              </a:solidFill>
              <a:latin typeface="Helvetica Neue" panose="02000503000000020004" pitchFamily="2" charset="0"/>
            </a:endParaRPr>
          </a:p>
          <a:p>
            <a:r>
              <a:rPr lang="en-US" altLang="zh-CN" sz="800" dirty="0"/>
              <a:t>《</a:t>
            </a:r>
            <a:r>
              <a:rPr lang="zh-CN" altLang="en-US" sz="800" dirty="0"/>
              <a:t>罗密欧与朱丽叶</a:t>
            </a:r>
            <a:r>
              <a:rPr lang="en-US" altLang="zh-CN" sz="800" dirty="0"/>
              <a:t>》</a:t>
            </a:r>
            <a:r>
              <a:rPr lang="zh-CN" altLang="en-US" sz="800" dirty="0"/>
              <a:t>被认为是莎士比亚戏剧最著名的歌剧改编，除了</a:t>
            </a:r>
            <a:r>
              <a:rPr lang="en-US" altLang="zh-CN" sz="800" dirty="0"/>
              <a:t>《</a:t>
            </a:r>
            <a:r>
              <a:rPr lang="zh-CN" altLang="en-US" sz="800" dirty="0"/>
              <a:t>浮士德</a:t>
            </a:r>
            <a:r>
              <a:rPr lang="en-US" altLang="zh-CN" sz="800" dirty="0"/>
              <a:t>》</a:t>
            </a:r>
            <a:r>
              <a:rPr lang="zh-CN" altLang="en-US" sz="800" dirty="0"/>
              <a:t>外，它也是夏尔</a:t>
            </a:r>
            <a:r>
              <a:rPr lang="en-US" altLang="zh-CN" sz="800" dirty="0"/>
              <a:t>·</a:t>
            </a:r>
            <a:r>
              <a:rPr lang="zh-CN" altLang="en-US" sz="800" dirty="0"/>
              <a:t>古诺最成功的舞台作品。古诺早在</a:t>
            </a:r>
            <a:r>
              <a:rPr lang="en-US" altLang="zh-CN" sz="800" dirty="0"/>
              <a:t>1864</a:t>
            </a:r>
            <a:r>
              <a:rPr lang="zh-CN" altLang="en-US" sz="800" dirty="0"/>
              <a:t>年就开始构思这部歌剧，并在</a:t>
            </a:r>
            <a:r>
              <a:rPr lang="en-US" altLang="zh-CN" sz="800" dirty="0"/>
              <a:t>1865</a:t>
            </a:r>
            <a:r>
              <a:rPr lang="zh-CN" altLang="en-US" sz="800" dirty="0"/>
              <a:t>年全身心投入到这项任务中：</a:t>
            </a:r>
            <a:r>
              <a:rPr lang="en-US" altLang="zh-CN" sz="800" dirty="0"/>
              <a:t>1839</a:t>
            </a:r>
            <a:r>
              <a:rPr lang="zh-CN" altLang="en-US" sz="800" dirty="0"/>
              <a:t>年，他还是巴黎音乐学院的学生时，就听过赫克托</a:t>
            </a:r>
            <a:r>
              <a:rPr lang="en-US" altLang="zh-CN" sz="800" dirty="0"/>
              <a:t>·</a:t>
            </a:r>
            <a:r>
              <a:rPr lang="zh-CN" altLang="en-US" sz="800" dirty="0"/>
              <a:t>贝利奥兹的</a:t>
            </a:r>
            <a:r>
              <a:rPr lang="en-US" altLang="zh-CN" sz="800" dirty="0"/>
              <a:t>《</a:t>
            </a:r>
            <a:r>
              <a:rPr lang="zh-CN" altLang="en-US" sz="800" dirty="0"/>
              <a:t>罗密欧与朱丽叶交响曲</a:t>
            </a:r>
            <a:r>
              <a:rPr lang="en-US" altLang="zh-CN" sz="800" dirty="0"/>
              <a:t>》</a:t>
            </a:r>
            <a:r>
              <a:rPr lang="zh-CN" altLang="en-US" sz="800" dirty="0"/>
              <a:t>；作为罗马奖学金获得者，他在</a:t>
            </a:r>
            <a:r>
              <a:rPr lang="en-US" altLang="zh-CN" sz="800" dirty="0"/>
              <a:t>1842</a:t>
            </a:r>
            <a:r>
              <a:rPr lang="zh-CN" altLang="en-US" sz="800" dirty="0"/>
              <a:t>年曾为一些场景作曲，这些场景可能基于与莎士比亚的剧本大相径庭的费利斯</a:t>
            </a:r>
            <a:r>
              <a:rPr lang="en-US" altLang="zh-CN" sz="800" dirty="0"/>
              <a:t>·</a:t>
            </a:r>
            <a:r>
              <a:rPr lang="zh-CN" altLang="en-US" sz="800" dirty="0"/>
              <a:t>罗马尼为贝利尼</a:t>
            </a:r>
            <a:r>
              <a:rPr lang="en-US" altLang="zh-CN" sz="800" dirty="0"/>
              <a:t>1840</a:t>
            </a:r>
            <a:r>
              <a:rPr lang="zh-CN" altLang="en-US" sz="800" dirty="0"/>
              <a:t>年的歌剧</a:t>
            </a:r>
            <a:r>
              <a:rPr lang="en-US" altLang="zh-CN" sz="800" dirty="0"/>
              <a:t>《</a:t>
            </a:r>
            <a:r>
              <a:rPr lang="zh-CN" altLang="en-US" sz="800" dirty="0"/>
              <a:t>凯普莱蒂与蒙泰奇</a:t>
            </a:r>
            <a:r>
              <a:rPr lang="en-US" altLang="zh-CN" sz="800" dirty="0"/>
              <a:t>》</a:t>
            </a:r>
            <a:r>
              <a:rPr lang="zh-CN" altLang="en-US" sz="800" dirty="0"/>
              <a:t>所写的剧本。</a:t>
            </a:r>
            <a:endParaRPr lang="en-US" altLang="zh-CN" sz="800" dirty="0"/>
          </a:p>
          <a:p>
            <a:endParaRPr lang="zh-CN" altLang="en-US" sz="800" dirty="0"/>
          </a:p>
          <a:p>
            <a:r>
              <a:rPr lang="zh-CN" altLang="en-US" sz="800" dirty="0"/>
              <a:t>这对文学史上最著名的恋人的故事源远流长，早在莎士比亚之前的意大利就已开始。</a:t>
            </a:r>
            <a:r>
              <a:rPr lang="en-US" altLang="zh-CN" sz="800" dirty="0"/>
              <a:t>1476</a:t>
            </a:r>
            <a:r>
              <a:rPr lang="zh-CN" altLang="en-US" sz="800" dirty="0"/>
              <a:t>年，马苏乔</a:t>
            </a:r>
            <a:r>
              <a:rPr lang="en-US" altLang="zh-CN" sz="800" dirty="0"/>
              <a:t>·</a:t>
            </a:r>
            <a:r>
              <a:rPr lang="zh-CN" altLang="en-US" sz="800" dirty="0"/>
              <a:t>萨勒纳塔诺的小说集</a:t>
            </a:r>
            <a:r>
              <a:rPr lang="en-US" altLang="zh-CN" sz="800" dirty="0"/>
              <a:t>《</a:t>
            </a:r>
            <a:r>
              <a:rPr lang="en-GB" sz="800" dirty="0"/>
              <a:t>Novellino》</a:t>
            </a:r>
            <a:r>
              <a:rPr lang="zh-CN" altLang="en-US" sz="800" dirty="0"/>
              <a:t>中首次出现了这对来自敌对家族</a:t>
            </a:r>
            <a:r>
              <a:rPr lang="en-US" altLang="zh-CN" sz="800" dirty="0"/>
              <a:t>——</a:t>
            </a:r>
            <a:r>
              <a:rPr lang="zh-CN" altLang="en-US" sz="800" dirty="0"/>
              <a:t>凯普莱特和蒙泰奇</a:t>
            </a:r>
            <a:r>
              <a:rPr lang="en-US" altLang="zh-CN" sz="800" dirty="0"/>
              <a:t>——</a:t>
            </a:r>
            <a:r>
              <a:rPr lang="zh-CN" altLang="en-US" sz="800" dirty="0"/>
              <a:t>的恋人的假死和双重自杀的主题；这个主题随后在马特奥</a:t>
            </a:r>
            <a:r>
              <a:rPr lang="en-US" altLang="zh-CN" sz="800" dirty="0"/>
              <a:t>·</a:t>
            </a:r>
            <a:r>
              <a:rPr lang="zh-CN" altLang="en-US" sz="800" dirty="0"/>
              <a:t>班德洛的小说</a:t>
            </a:r>
            <a:r>
              <a:rPr lang="en-US" altLang="zh-CN" sz="800" dirty="0"/>
              <a:t>《</a:t>
            </a:r>
            <a:r>
              <a:rPr lang="zh-CN" altLang="en-US" sz="800" dirty="0"/>
              <a:t>两位不幸恋人的不幸之死</a:t>
            </a:r>
            <a:r>
              <a:rPr lang="en-US" altLang="zh-CN" sz="800" dirty="0"/>
              <a:t>》(1554</a:t>
            </a:r>
            <a:r>
              <a:rPr lang="zh-CN" altLang="en-US" sz="800" dirty="0"/>
              <a:t>年</a:t>
            </a:r>
            <a:r>
              <a:rPr lang="en-US" altLang="zh-CN" sz="800" dirty="0"/>
              <a:t>)</a:t>
            </a:r>
            <a:r>
              <a:rPr lang="zh-CN" altLang="en-US" sz="800" dirty="0"/>
              <a:t>中得到了更广泛的传播，皮埃尔</a:t>
            </a:r>
            <a:r>
              <a:rPr lang="en-US" altLang="zh-CN" sz="800" dirty="0"/>
              <a:t>·</a:t>
            </a:r>
            <a:r>
              <a:rPr lang="zh-CN" altLang="en-US" sz="800" dirty="0"/>
              <a:t>博瓦斯图于</a:t>
            </a:r>
            <a:r>
              <a:rPr lang="en-US" altLang="zh-CN" sz="800" dirty="0"/>
              <a:t>1559</a:t>
            </a:r>
            <a:r>
              <a:rPr lang="zh-CN" altLang="en-US" sz="800" dirty="0"/>
              <a:t>年将其翻译成法语，并成为了英语翻译的范本，包括亚瑟</a:t>
            </a:r>
            <a:r>
              <a:rPr lang="en-US" altLang="zh-CN" sz="800" dirty="0"/>
              <a:t>·</a:t>
            </a:r>
            <a:r>
              <a:rPr lang="zh-CN" altLang="en-US" sz="800" dirty="0"/>
              <a:t>布鲁克的</a:t>
            </a:r>
            <a:r>
              <a:rPr lang="en-US" altLang="zh-CN" sz="800" dirty="0"/>
              <a:t>《</a:t>
            </a:r>
            <a:r>
              <a:rPr lang="zh-CN" altLang="en-US" sz="800" dirty="0"/>
              <a:t>罗密欧与朱丽叶的悲惨历史</a:t>
            </a:r>
            <a:r>
              <a:rPr lang="en-US" altLang="zh-CN" sz="800" dirty="0"/>
              <a:t>》(1562</a:t>
            </a:r>
            <a:r>
              <a:rPr lang="zh-CN" altLang="en-US" sz="800" dirty="0"/>
              <a:t>年</a:t>
            </a:r>
            <a:r>
              <a:rPr lang="en-US" altLang="zh-CN" sz="800" dirty="0"/>
              <a:t>)</a:t>
            </a:r>
            <a:r>
              <a:rPr lang="zh-CN" altLang="en-US" sz="800" dirty="0"/>
              <a:t>，这为莎士比亚提供了素材。从</a:t>
            </a:r>
            <a:r>
              <a:rPr lang="en-US" altLang="zh-CN" sz="800" dirty="0"/>
              <a:t>18</a:t>
            </a:r>
            <a:r>
              <a:rPr lang="zh-CN" altLang="en-US" sz="800" dirty="0"/>
              <a:t>世纪后半叶开始，罗密欧与朱丽叶的故事在</a:t>
            </a:r>
            <a:r>
              <a:rPr lang="en-US" altLang="zh-CN" sz="800" dirty="0"/>
              <a:t>38</a:t>
            </a:r>
            <a:r>
              <a:rPr lang="zh-CN" altLang="en-US" sz="800" dirty="0"/>
              <a:t>部歌剧中被改编。在最初的几个例子中，值得一提的是乔治</a:t>
            </a:r>
            <a:r>
              <a:rPr lang="en-US" altLang="zh-CN" sz="800" dirty="0"/>
              <a:t>·</a:t>
            </a:r>
            <a:r>
              <a:rPr lang="zh-CN" altLang="en-US" sz="800" dirty="0"/>
              <a:t>本达</a:t>
            </a:r>
            <a:r>
              <a:rPr lang="en-US" altLang="zh-CN" sz="800" dirty="0"/>
              <a:t>1776</a:t>
            </a:r>
            <a:r>
              <a:rPr lang="zh-CN" altLang="en-US" sz="800" dirty="0"/>
              <a:t>年的歌剧</a:t>
            </a:r>
            <a:r>
              <a:rPr lang="en-US" altLang="zh-CN" sz="800" dirty="0"/>
              <a:t>《</a:t>
            </a:r>
            <a:r>
              <a:rPr lang="zh-CN" altLang="en-US" sz="800" dirty="0"/>
              <a:t>罗密欧与朱丽</a:t>
            </a:r>
            <a:r>
              <a:rPr lang="en-US" altLang="zh-CN" sz="800" dirty="0"/>
              <a:t>》</a:t>
            </a:r>
            <a:r>
              <a:rPr lang="zh-CN" altLang="en-US" sz="800" dirty="0"/>
              <a:t>中将悲剧结局改为“快乐结局”，这在</a:t>
            </a:r>
            <a:r>
              <a:rPr lang="en-US" altLang="zh-CN" sz="800" dirty="0"/>
              <a:t>18</a:t>
            </a:r>
            <a:r>
              <a:rPr lang="zh-CN" altLang="en-US" sz="800" dirty="0"/>
              <a:t>世纪是完全常见的做法：朱丽在罗密欧喝毒前苏醒，两家族和解。</a:t>
            </a:r>
            <a:r>
              <a:rPr lang="en-US" altLang="zh-CN" sz="800" dirty="0"/>
              <a:t>19</a:t>
            </a:r>
            <a:r>
              <a:rPr lang="zh-CN" altLang="en-US" sz="800" dirty="0"/>
              <a:t>世纪，这个主题在大型悲剧歌剧中变得重要，除了古诺外，贝利尼的歌剧最为人所知；</a:t>
            </a:r>
            <a:r>
              <a:rPr lang="en-US" altLang="zh-CN" sz="800" dirty="0"/>
              <a:t>20</a:t>
            </a:r>
            <a:r>
              <a:rPr lang="zh-CN" altLang="en-US" sz="800" dirty="0"/>
              <a:t>世纪值得一提的包括里卡多</a:t>
            </a:r>
            <a:r>
              <a:rPr lang="en-US" altLang="zh-CN" sz="800" dirty="0"/>
              <a:t>·</a:t>
            </a:r>
            <a:r>
              <a:rPr lang="zh-CN" altLang="en-US" sz="800" dirty="0"/>
              <a:t>赞多奈（</a:t>
            </a:r>
            <a:r>
              <a:rPr lang="en-US" altLang="zh-CN" sz="800" dirty="0"/>
              <a:t>1922</a:t>
            </a:r>
            <a:r>
              <a:rPr lang="zh-CN" altLang="en-US" sz="800" dirty="0"/>
              <a:t>年），海因里希</a:t>
            </a:r>
            <a:r>
              <a:rPr lang="en-US" altLang="zh-CN" sz="800" dirty="0"/>
              <a:t>·</a:t>
            </a:r>
            <a:r>
              <a:rPr lang="zh-CN" altLang="en-US" sz="800" dirty="0"/>
              <a:t>苏特迈斯特（</a:t>
            </a:r>
            <a:r>
              <a:rPr lang="en-US" altLang="zh-CN" sz="800" dirty="0"/>
              <a:t>1940</a:t>
            </a:r>
            <a:r>
              <a:rPr lang="zh-CN" altLang="en-US" sz="800" dirty="0"/>
              <a:t>年）和鲍里斯</a:t>
            </a:r>
            <a:r>
              <a:rPr lang="en-US" altLang="zh-CN" sz="800" dirty="0"/>
              <a:t>·</a:t>
            </a:r>
            <a:r>
              <a:rPr lang="zh-CN" altLang="en-US" sz="800" dirty="0"/>
              <a:t>布拉赫（</a:t>
            </a:r>
            <a:r>
              <a:rPr lang="en-US" altLang="zh-CN" sz="800" dirty="0"/>
              <a:t>1947</a:t>
            </a:r>
            <a:r>
              <a:rPr lang="zh-CN" altLang="en-US" sz="800" dirty="0"/>
              <a:t>年）。这个剧情常见于歌剧中处理的冲突：属于敌对派别的人之间的爱情，最终以恋人的死亡告终</a:t>
            </a:r>
            <a:r>
              <a:rPr lang="en-US" altLang="zh-CN" sz="800" dirty="0"/>
              <a:t>——</a:t>
            </a:r>
            <a:r>
              <a:rPr lang="zh-CN" altLang="en-US" sz="800" dirty="0"/>
              <a:t>古诺时代的其他著名例子包括雅各莫</a:t>
            </a:r>
            <a:r>
              <a:rPr lang="en-US" altLang="zh-CN" sz="800" dirty="0"/>
              <a:t>·</a:t>
            </a:r>
            <a:r>
              <a:rPr lang="zh-CN" altLang="en-US" sz="800" dirty="0"/>
              <a:t>梅尔拜尔的</a:t>
            </a:r>
            <a:r>
              <a:rPr lang="en-US" altLang="zh-CN" sz="800" dirty="0"/>
              <a:t>《</a:t>
            </a:r>
            <a:r>
              <a:rPr lang="zh-CN" altLang="en-US" sz="800" dirty="0"/>
              <a:t>胡格诺派</a:t>
            </a:r>
            <a:r>
              <a:rPr lang="en-US" altLang="zh-CN" sz="800" dirty="0"/>
              <a:t>》(1830</a:t>
            </a:r>
            <a:r>
              <a:rPr lang="zh-CN" altLang="en-US" sz="800" dirty="0"/>
              <a:t>年</a:t>
            </a:r>
            <a:r>
              <a:rPr lang="en-US" altLang="zh-CN" sz="800" dirty="0"/>
              <a:t>)</a:t>
            </a:r>
            <a:r>
              <a:rPr lang="zh-CN" altLang="en-US" sz="800" dirty="0"/>
              <a:t>中的天主教徒瓦伦丁和新教徒拉乌尔的恋情，或者威尔第的</a:t>
            </a:r>
            <a:r>
              <a:rPr lang="en-US" altLang="zh-CN" sz="800" dirty="0"/>
              <a:t>《</a:t>
            </a:r>
            <a:r>
              <a:rPr lang="zh-CN" altLang="en-US" sz="800" dirty="0"/>
              <a:t>阿依达</a:t>
            </a:r>
            <a:r>
              <a:rPr lang="en-US" altLang="zh-CN" sz="800" dirty="0"/>
              <a:t>》</a:t>
            </a:r>
            <a:r>
              <a:rPr lang="zh-CN" altLang="en-US" sz="800" dirty="0"/>
              <a:t>中埃及将军拉达梅斯与被奴役的埃塞俄比亚公主阿依达的爱情。这个主题非常符合</a:t>
            </a:r>
            <a:r>
              <a:rPr lang="en-US" altLang="zh-CN" sz="800" dirty="0"/>
              <a:t>19</a:t>
            </a:r>
            <a:r>
              <a:rPr lang="zh-CN" altLang="en-US" sz="800" dirty="0"/>
              <a:t>世纪法国大歌剧和意大利严肃的歌剧传统。</a:t>
            </a:r>
            <a:endParaRPr lang="en-US" altLang="zh-CN" sz="800" dirty="0"/>
          </a:p>
          <a:p>
            <a:endParaRPr lang="zh-CN" altLang="en-US" sz="800" dirty="0"/>
          </a:p>
          <a:p>
            <a:r>
              <a:rPr lang="zh-CN" altLang="en-US" sz="800" dirty="0"/>
              <a:t>与早期的剧本相比，莎士比亚对恋人的命运更具同情心，而歌剧则完全聚焦于罗密欧与朱丽叶之间不可避免的爱情，这种爱情只有在死亡中才达到圆满。因此，这个主题加入了那些恋人只能在死后团聚的歌剧传统</a:t>
            </a:r>
            <a:r>
              <a:rPr lang="en-US" altLang="zh-CN" sz="800" dirty="0"/>
              <a:t>——</a:t>
            </a:r>
            <a:r>
              <a:rPr lang="zh-CN" altLang="en-US" sz="800" dirty="0"/>
              <a:t>可以想到海罗与利安德，皮拉穆斯与提斯比，特洛伊勒斯与克雷西达，特里斯坦与伊索尔德或阿依达。</a:t>
            </a:r>
            <a:endParaRPr lang="en-US" altLang="zh-CN" sz="800" dirty="0"/>
          </a:p>
          <a:p>
            <a:endParaRPr lang="zh-CN" altLang="en-US" sz="800" dirty="0"/>
          </a:p>
          <a:p>
            <a:r>
              <a:rPr lang="zh-CN" altLang="en-US" sz="800" dirty="0"/>
              <a:t>与莎士比亚和贝利尼的作品相比，政治冲突</a:t>
            </a:r>
            <a:r>
              <a:rPr lang="en-US" altLang="zh-CN" sz="800" dirty="0"/>
              <a:t>——</a:t>
            </a:r>
            <a:r>
              <a:rPr lang="zh-CN" altLang="en-US" sz="800" dirty="0"/>
              <a:t>两大家族的争斗</a:t>
            </a:r>
            <a:r>
              <a:rPr lang="en-US" altLang="zh-CN" sz="800" dirty="0"/>
              <a:t>——</a:t>
            </a:r>
            <a:r>
              <a:rPr lang="zh-CN" altLang="en-US" sz="800" dirty="0"/>
              <a:t>在古诺的</a:t>
            </a:r>
            <a:r>
              <a:rPr lang="en-US" altLang="zh-CN" sz="800" dirty="0"/>
              <a:t>《</a:t>
            </a:r>
            <a:r>
              <a:rPr lang="zh-CN" altLang="en-US" sz="800" dirty="0"/>
              <a:t>罗密欧与朱丽叶</a:t>
            </a:r>
            <a:r>
              <a:rPr lang="en-US" altLang="zh-CN" sz="800" dirty="0"/>
              <a:t>》</a:t>
            </a:r>
            <a:r>
              <a:rPr lang="zh-CN" altLang="en-US" sz="800" dirty="0"/>
              <a:t>中被淡化。这个故事的处理遵循了</a:t>
            </a:r>
            <a:r>
              <a:rPr lang="en-US" altLang="zh-CN" sz="800" dirty="0"/>
              <a:t>19</a:t>
            </a:r>
            <a:r>
              <a:rPr lang="zh-CN" altLang="en-US" sz="800" dirty="0"/>
              <a:t>世纪下半叶在法国常见的歌剧类型</a:t>
            </a:r>
            <a:r>
              <a:rPr lang="en-US" altLang="zh-CN" sz="800" dirty="0"/>
              <a:t>——</a:t>
            </a:r>
            <a:r>
              <a:rPr lang="zh-CN" altLang="en-US" sz="800" dirty="0"/>
              <a:t>抒情剧，其中私人冲突处于前景，政治或历史维度只扮演边缘角色。因此，古诺的歌剧以恋人们的最后话语结束，并省略了莎士比亚剧本中最后一个场景，即因罗密欧和朱丽叶的悲惨死亡而结束两家族的仇恨。尽管古诺的作品与莎士比亚的剧本关系更为紧密，比前任歌剧更接近原作，但故事集中于罗密欧和朱丽叶之间的爱情本质：重要的不是外部紧张的行动，如贝利尼的歌剧所强调的，而是内心的情感。莎士比亚的对话被大幅删减，这在将话剧改编为歌剧剧本时虽然普遍，但由于歌唱的复调性无法以同样方式传达语言的细微差别；古诺的剧本作者朱尔</a:t>
            </a:r>
            <a:r>
              <a:rPr lang="en-US" altLang="zh-CN" sz="800" dirty="0"/>
              <a:t>·</a:t>
            </a:r>
            <a:r>
              <a:rPr lang="zh-CN" altLang="en-US" sz="800" dirty="0"/>
              <a:t>保罗</a:t>
            </a:r>
            <a:r>
              <a:rPr lang="en-US" altLang="zh-CN" sz="800" dirty="0"/>
              <a:t>·</a:t>
            </a:r>
            <a:r>
              <a:rPr lang="zh-CN" altLang="en-US" sz="800" dirty="0"/>
              <a:t>巴比埃和米歇尔</a:t>
            </a:r>
            <a:r>
              <a:rPr lang="en-US" altLang="zh-CN" sz="800" dirty="0"/>
              <a:t>·</a:t>
            </a:r>
            <a:r>
              <a:rPr lang="zh-CN" altLang="en-US" sz="800" dirty="0"/>
              <a:t>弗洛伦丁</a:t>
            </a:r>
            <a:r>
              <a:rPr lang="en-US" altLang="zh-CN" sz="800" dirty="0"/>
              <a:t>·</a:t>
            </a:r>
            <a:r>
              <a:rPr lang="zh-CN" altLang="en-US" sz="800" dirty="0"/>
              <a:t>卡雷则省略了许多对主要内在冲突贡献不大的场景。从</a:t>
            </a:r>
            <a:r>
              <a:rPr lang="en-US" altLang="zh-CN" sz="800" dirty="0"/>
              <a:t>18</a:t>
            </a:r>
            <a:r>
              <a:rPr lang="zh-CN" altLang="en-US" sz="800" dirty="0"/>
              <a:t>世纪初开始分离喜剧与正剧的传统中，也省略了所有莎士比亚剧中的佣人幽默场景和对话，这在莎士比亚的剧本中是一个重要的娱乐元素。然而，莎士比亚的剧本为歌剧提供了流行的场景类型，古诺的处理集中在这些场景上：除了四大爱情二重唱外，还有节日场景、婚礼仪式、决斗、婚礼进行曲、睡眠场景和地下室场景；此外还增加了一些满足歌剧类型要求的额外歌唱曲目。</a:t>
            </a:r>
          </a:p>
          <a:p>
            <a:pPr algn="l"/>
            <a:endParaRPr lang="en-DE" sz="800" dirty="0"/>
          </a:p>
        </p:txBody>
      </p:sp>
      <p:sp>
        <p:nvSpPr>
          <p:cNvPr id="5" name="TextBox 4">
            <a:extLst>
              <a:ext uri="{FF2B5EF4-FFF2-40B4-BE49-F238E27FC236}">
                <a16:creationId xmlns:a16="http://schemas.microsoft.com/office/drawing/2014/main" id="{9B243E43-C6E8-A11B-E3F6-409FC8110829}"/>
              </a:ext>
            </a:extLst>
          </p:cNvPr>
          <p:cNvSpPr txBox="1"/>
          <p:nvPr/>
        </p:nvSpPr>
        <p:spPr>
          <a:xfrm>
            <a:off x="4953000" y="0"/>
            <a:ext cx="4601816" cy="6986528"/>
          </a:xfrm>
          <a:prstGeom prst="rect">
            <a:avLst/>
          </a:prstGeom>
          <a:noFill/>
        </p:spPr>
        <p:txBody>
          <a:bodyPr wrap="square">
            <a:spAutoFit/>
          </a:bodyPr>
          <a:lstStyle/>
          <a:p>
            <a:r>
              <a:rPr lang="zh-CN" altLang="en-US" sz="800" b="1" dirty="0"/>
              <a:t>关于青春恋爱与爱情之死</a:t>
            </a:r>
            <a:endParaRPr lang="en-US" altLang="zh-CN" sz="800" b="1" dirty="0"/>
          </a:p>
          <a:p>
            <a:endParaRPr lang="zh-CN" altLang="en-US" sz="800" b="1" dirty="0"/>
          </a:p>
          <a:p>
            <a:r>
              <a:rPr lang="zh-CN" altLang="en-US" sz="800" b="1" dirty="0"/>
              <a:t>导演玛丽亚姆</a:t>
            </a:r>
            <a:r>
              <a:rPr lang="en-US" altLang="zh-CN" sz="800" b="1" dirty="0"/>
              <a:t>·</a:t>
            </a:r>
            <a:r>
              <a:rPr lang="zh-CN" altLang="en-US" sz="800" b="1" dirty="0"/>
              <a:t>克莱芒特访谈</a:t>
            </a:r>
            <a:endParaRPr lang="en-US" altLang="zh-CN" sz="800" b="1" dirty="0"/>
          </a:p>
          <a:p>
            <a:endParaRPr lang="zh-CN" altLang="en-US" sz="800" b="1" dirty="0"/>
          </a:p>
          <a:p>
            <a:r>
              <a:rPr lang="zh-CN" altLang="en-US" sz="800" b="1" dirty="0"/>
              <a:t>克里斯托弗</a:t>
            </a:r>
            <a:r>
              <a:rPr lang="en-US" altLang="zh-CN" sz="800" b="1" dirty="0"/>
              <a:t>·</a:t>
            </a:r>
            <a:r>
              <a:rPr lang="zh-CN" altLang="en-US" sz="800" b="1" dirty="0"/>
              <a:t>朗</a:t>
            </a:r>
            <a:r>
              <a:rPr lang="zh-CN" altLang="en-US" sz="800" dirty="0"/>
              <a:t>：罗密欧与朱丽叶的故事无疑是文学史上最广为流传的主题之一。你还记得你第一次接触到这个故事是什么时候吗？</a:t>
            </a:r>
          </a:p>
          <a:p>
            <a:r>
              <a:rPr lang="zh-CN" altLang="en-US" sz="800" b="1" dirty="0"/>
              <a:t>玛丽亚姆</a:t>
            </a:r>
            <a:r>
              <a:rPr lang="en-US" altLang="zh-CN" sz="800" b="1" dirty="0"/>
              <a:t>·</a:t>
            </a:r>
            <a:r>
              <a:rPr lang="zh-CN" altLang="en-US" sz="800" b="1" dirty="0"/>
              <a:t>克莱芒特</a:t>
            </a:r>
            <a:r>
              <a:rPr lang="zh-CN" altLang="en-US" sz="800" dirty="0"/>
              <a:t>：这个题材是如此著名，以至于感觉它仿佛一直都在那里。它是我们集体意识的一部分，这一点我也在歌剧的序幕中展示了。因此，我甚至无法准确说出我是什么时候第一次接触到它的。我尽力只关注古诺及其剧本作者的版本，尽量忽略我对这个题材的其他了解</a:t>
            </a:r>
            <a:r>
              <a:rPr lang="en-US" altLang="zh-CN" sz="800" dirty="0"/>
              <a:t>——</a:t>
            </a:r>
            <a:r>
              <a:rPr lang="zh-CN" altLang="en-US" sz="800" dirty="0"/>
              <a:t>尤其是关于莎士比亚的了解。当你把歌剧搬上舞台时，不能陷入陷阱，去叙述一些你认为理所当然的事情，而这些在歌剧中实际上并没有发生。当然，与莎士比亚和其他版本的故事有所共鸣和联想，但不应仅仅因为剧本的知名度就采取便捷的做法。</a:t>
            </a:r>
            <a:endParaRPr lang="en-US" altLang="zh-CN" sz="800" dirty="0"/>
          </a:p>
          <a:p>
            <a:endParaRPr lang="zh-CN" altLang="en-US" sz="800" dirty="0"/>
          </a:p>
          <a:p>
            <a:r>
              <a:rPr lang="zh-CN" altLang="en-US" sz="800" b="1" dirty="0"/>
              <a:t>克里斯托弗</a:t>
            </a:r>
            <a:r>
              <a:rPr lang="en-US" altLang="zh-CN" sz="800" b="1" dirty="0"/>
              <a:t>·</a:t>
            </a:r>
            <a:r>
              <a:rPr lang="zh-CN" altLang="en-US" sz="800" b="1" dirty="0"/>
              <a:t>朗</a:t>
            </a:r>
            <a:r>
              <a:rPr lang="zh-CN" altLang="en-US" sz="800" dirty="0"/>
              <a:t>：在莎士比亚和古诺的作品中都存在的序幕，通过合唱团简要回顾了整个故事。你是如何处理这一部分的，它对你有什么功能？</a:t>
            </a:r>
          </a:p>
          <a:p>
            <a:r>
              <a:rPr lang="zh-CN" altLang="en-US" sz="800" b="1" dirty="0"/>
              <a:t>玛丽亚姆</a:t>
            </a:r>
            <a:r>
              <a:rPr lang="en-US" altLang="zh-CN" sz="800" b="1" dirty="0"/>
              <a:t>·</a:t>
            </a:r>
            <a:r>
              <a:rPr lang="zh-CN" altLang="en-US" sz="800" b="1" dirty="0"/>
              <a:t>克莱芒特</a:t>
            </a:r>
            <a:r>
              <a:rPr lang="zh-CN" altLang="en-US" sz="800" dirty="0"/>
              <a:t>：在我们这里，这是一场剧场表演。合唱团和剧中人物观看了一场</a:t>
            </a:r>
            <a:r>
              <a:rPr lang="en-US" altLang="zh-CN" sz="800" dirty="0"/>
              <a:t>《</a:t>
            </a:r>
            <a:r>
              <a:rPr lang="zh-CN" altLang="en-US" sz="800" dirty="0"/>
              <a:t>罗密欧与朱丽叶</a:t>
            </a:r>
            <a:r>
              <a:rPr lang="en-US" altLang="zh-CN" sz="800" dirty="0"/>
              <a:t>》</a:t>
            </a:r>
            <a:r>
              <a:rPr lang="zh-CN" altLang="en-US" sz="800" dirty="0"/>
              <a:t>的表演，并描述了发生的事情。这个题材至今仍塑造着我们对爱情的理解，爱情是一个由许多有意识和无意识的参照构成的社会构造。即使是那些未曾阅读、听闻或见过这些参照和影响的人，也是基于这些来定义“爱情”。序幕表明，我们即将讲述的这个故事已经根植于所有角色的意识中。</a:t>
            </a:r>
            <a:endParaRPr lang="en-US" altLang="zh-CN" sz="800" dirty="0"/>
          </a:p>
          <a:p>
            <a:endParaRPr lang="zh-CN" altLang="en-US" sz="800" dirty="0"/>
          </a:p>
          <a:p>
            <a:r>
              <a:rPr lang="zh-CN" altLang="en-US" sz="800" b="1" dirty="0"/>
              <a:t>克里斯托弗</a:t>
            </a:r>
            <a:r>
              <a:rPr lang="en-US" altLang="zh-CN" sz="800" b="1" dirty="0"/>
              <a:t>·</a:t>
            </a:r>
            <a:r>
              <a:rPr lang="zh-CN" altLang="en-US" sz="800" b="1" dirty="0"/>
              <a:t>朗</a:t>
            </a:r>
            <a:r>
              <a:rPr lang="zh-CN" altLang="en-US" sz="800" dirty="0"/>
              <a:t>：与许多其他题材相比，罗密欧与朱丽叶之间的爱情似乎没有任何不和谐音，两位主角之间的关系始终很清晰。你如何描述这部剧的冲突？是青春的爱情对抗社会？</a:t>
            </a:r>
          </a:p>
          <a:p>
            <a:r>
              <a:rPr lang="zh-CN" altLang="en-US" sz="800" b="1" dirty="0"/>
              <a:t>玛丽亚姆</a:t>
            </a:r>
            <a:r>
              <a:rPr lang="en-US" altLang="zh-CN" sz="800" b="1" dirty="0"/>
              <a:t>·</a:t>
            </a:r>
            <a:r>
              <a:rPr lang="zh-CN" altLang="en-US" sz="800" b="1" dirty="0"/>
              <a:t>克莱芒特</a:t>
            </a:r>
            <a:r>
              <a:rPr lang="zh-CN" altLang="en-US" sz="800" dirty="0"/>
              <a:t>：或者说是爱情对抗现实？罗密欧与朱丽叶之间的爱情如此新鲜、纯净和完美，这使得这部剧如此受欢迎。但这种爱情的理想化、甚至神话化，是因为两人年轻就死了。两个人之间的爱情关系会发展，经历高潮和低谷、问题、冲突和嫉妒。然而，这段爱情的故事却因死亡而结束，还没来得及发展到那一步。而导致这一切的原因是两个家族之间的敌对，这是每一段爱情最终都必须面对的社会现实。</a:t>
            </a:r>
            <a:endParaRPr lang="en-US" altLang="zh-CN" sz="800" dirty="0"/>
          </a:p>
          <a:p>
            <a:endParaRPr lang="zh-CN" altLang="en-US" sz="800" dirty="0"/>
          </a:p>
          <a:p>
            <a:r>
              <a:rPr lang="zh-CN" altLang="en-US" sz="800" b="1" dirty="0"/>
              <a:t>克里斯托弗</a:t>
            </a:r>
            <a:r>
              <a:rPr lang="en-US" altLang="zh-CN" sz="800" b="1" dirty="0"/>
              <a:t>·</a:t>
            </a:r>
            <a:r>
              <a:rPr lang="zh-CN" altLang="en-US" sz="800" b="1" dirty="0"/>
              <a:t>朗</a:t>
            </a:r>
            <a:r>
              <a:rPr lang="zh-CN" altLang="en-US" sz="800" dirty="0"/>
              <a:t>：与莎士比亚的剧本不同，我们在歌剧中只从一个家族的视角看到这场家族纷争。蒙太古家从未以家族的形式出现。</a:t>
            </a:r>
          </a:p>
          <a:p>
            <a:r>
              <a:rPr lang="zh-CN" altLang="en-US" sz="800" b="1" dirty="0"/>
              <a:t>玛丽亚姆</a:t>
            </a:r>
            <a:r>
              <a:rPr lang="en-US" altLang="zh-CN" sz="800" b="1" dirty="0"/>
              <a:t>·</a:t>
            </a:r>
            <a:r>
              <a:rPr lang="zh-CN" altLang="en-US" sz="800" b="1" dirty="0"/>
              <a:t>克莱芒特</a:t>
            </a:r>
            <a:r>
              <a:rPr lang="zh-CN" altLang="en-US" sz="800" dirty="0"/>
              <a:t>：这就是一个我忠于歌剧剧本而非莎士比亚戏剧的例子。歌剧并不讲述两个家族的故事。我们一开始就认识到凯普莱特是一个有着家庭结构的成熟家庭：有家、有父亲、其他亲戚和朋友。而在歌剧中，蒙太古只由一群在公共场合活动的男性组成。我们首先了解到的是他们闯入凯普莱特家的事情。这个故事明显是从凯普莱特的角度讲述的，蒙太古显得像外来者。这两个团体之间明显没有对称性。我觉得这更像是一场社会冲突而非家族仇恨。</a:t>
            </a:r>
            <a:endParaRPr lang="en-US" altLang="zh-CN" sz="800" dirty="0"/>
          </a:p>
          <a:p>
            <a:endParaRPr lang="zh-CN" altLang="en-US" sz="800" dirty="0"/>
          </a:p>
          <a:p>
            <a:r>
              <a:rPr lang="zh-CN" altLang="en-US" sz="800" b="1" dirty="0"/>
              <a:t>克里斯托弗</a:t>
            </a:r>
            <a:r>
              <a:rPr lang="en-US" altLang="zh-CN" sz="800" b="1" dirty="0"/>
              <a:t>·</a:t>
            </a:r>
            <a:r>
              <a:rPr lang="zh-CN" altLang="en-US" sz="800" b="1" dirty="0"/>
              <a:t>朗</a:t>
            </a:r>
            <a:r>
              <a:rPr lang="zh-CN" altLang="en-US" sz="800" dirty="0"/>
              <a:t>：其中涉及阶级主义吗？</a:t>
            </a:r>
          </a:p>
          <a:p>
            <a:r>
              <a:rPr lang="zh-CN" altLang="en-US" sz="800" b="1" dirty="0"/>
              <a:t>玛丽亚姆</a:t>
            </a:r>
            <a:r>
              <a:rPr lang="en-US" altLang="zh-CN" sz="800" b="1" dirty="0"/>
              <a:t>·</a:t>
            </a:r>
            <a:r>
              <a:rPr lang="zh-CN" altLang="en-US" sz="800" b="1" dirty="0"/>
              <a:t>克莱芒特</a:t>
            </a:r>
            <a:r>
              <a:rPr lang="zh-CN" altLang="en-US" sz="800" dirty="0"/>
              <a:t>：至少可以这么说。作为导演，这样的想法让我有机会为许多较小的角色开发背景故事。为凯普莱特家工作的一些角色，例如在我们这里是园丁的格雷戈里奥，或朱丽叶的奶妈杰特鲁德，可能是曾经的蒙太古人，后来转换阵营。观众可能根本不会注意到这一点，但如果我能给扮演小角色的演员们提供他们角色的故事，我会感到非常高兴。毕竟，剧中所有角色本质上都是平等的，如果舞台上的事件有这样的潜台词，会使得整个场面更加丰富。</a:t>
            </a:r>
            <a:endParaRPr lang="en-US" altLang="zh-CN" sz="800" dirty="0"/>
          </a:p>
          <a:p>
            <a:endParaRPr lang="en-US" altLang="zh-CN" sz="800" dirty="0"/>
          </a:p>
          <a:p>
            <a:r>
              <a:rPr lang="zh-CN" altLang="en-US" sz="800" dirty="0"/>
              <a:t>大卫</a:t>
            </a:r>
            <a:r>
              <a:rPr lang="en-US" altLang="zh-CN" sz="800" dirty="0"/>
              <a:t>·</a:t>
            </a:r>
            <a:r>
              <a:rPr lang="zh-CN" altLang="en-US" sz="800" dirty="0"/>
              <a:t>金 </a:t>
            </a:r>
            <a:r>
              <a:rPr lang="en-US" altLang="zh-CN" sz="800" dirty="0"/>
              <a:t>— </a:t>
            </a:r>
            <a:r>
              <a:rPr lang="zh-CN" altLang="en-US" sz="800" dirty="0"/>
              <a:t>对罗密欧和朱丽叶来说，死亡并非完全是负面的，古诺在结尾处构思了一种爱的死亡。这是弗雷</a:t>
            </a:r>
            <a:r>
              <a:rPr lang="en-US" altLang="zh-CN" sz="800" dirty="0"/>
              <a:t>·</a:t>
            </a:r>
            <a:r>
              <a:rPr lang="zh-CN" altLang="en-US" sz="800" dirty="0"/>
              <a:t>劳伦特发起的吗？</a:t>
            </a:r>
          </a:p>
          <a:p>
            <a:r>
              <a:rPr lang="zh-CN" altLang="en-US" sz="800" b="1" dirty="0"/>
              <a:t>玛丽亚姆</a:t>
            </a:r>
            <a:r>
              <a:rPr lang="en-US" altLang="zh-CN" sz="800" b="1" dirty="0"/>
              <a:t>·</a:t>
            </a:r>
            <a:r>
              <a:rPr lang="zh-CN" altLang="en-US" sz="800" b="1" dirty="0"/>
              <a:t>克莱芒特 </a:t>
            </a:r>
            <a:r>
              <a:rPr lang="en-US" altLang="zh-CN" sz="800" dirty="0"/>
              <a:t>— </a:t>
            </a:r>
            <a:r>
              <a:rPr lang="zh-CN" altLang="en-US" sz="800" dirty="0"/>
              <a:t>或许不是发起，但确实是支持。朱丽叶从一开始就有一种死亡冲动。她第一首咏叹调中说的“</a:t>
            </a:r>
            <a:r>
              <a:rPr lang="en-GB" sz="800" dirty="0"/>
              <a:t>Je </a:t>
            </a:r>
            <a:r>
              <a:rPr lang="en-GB" sz="800" dirty="0" err="1"/>
              <a:t>veux</a:t>
            </a:r>
            <a:r>
              <a:rPr lang="en-GB" sz="800" dirty="0"/>
              <a:t> vivre”（</a:t>
            </a:r>
            <a:r>
              <a:rPr lang="zh-CN" altLang="en-US" sz="800" dirty="0"/>
              <a:t>我想活着），对一个年轻女子来说，是一种奇怪而多余的声明</a:t>
            </a:r>
            <a:r>
              <a:rPr lang="en-US" altLang="zh-CN" sz="800" dirty="0"/>
              <a:t>——</a:t>
            </a:r>
            <a:r>
              <a:rPr lang="zh-CN" altLang="en-US" sz="800" dirty="0"/>
              <a:t>对于一个将会如此年轻便去世的人来说更是残酷。在第一次遇见罗密欧后，她得知他的身份，便谈到“棺材将是她的婚床”。这表明朱丽叶对生命和死亡持有非常矛盾的态度。她想探索生命的界限，这是青少年的典型特征，但她的行为已经到了与死亡游戏的地步。弗雷</a:t>
            </a:r>
            <a:r>
              <a:rPr lang="en-US" altLang="zh-CN" sz="800" dirty="0"/>
              <a:t>·</a:t>
            </a:r>
            <a:r>
              <a:rPr lang="zh-CN" altLang="en-US" sz="800" dirty="0"/>
              <a:t>劳伦特感受到了这种死亡冲动：在第四幕给她提供镇静剂之前，他问朱丽叶是否害怕死亡。她否认并喝下了剂量，而不知道自己在喝什么。如果那真的是无害的，弗雷</a:t>
            </a:r>
            <a:r>
              <a:rPr lang="en-US" altLang="zh-CN" sz="800" dirty="0"/>
              <a:t>·</a:t>
            </a:r>
            <a:r>
              <a:rPr lang="zh-CN" altLang="en-US" sz="800" dirty="0"/>
              <a:t>劳伦特的问题就无从解释。我认为，他的问题表明，死亡是他行为的未被言说但可能的后果。弗雷</a:t>
            </a:r>
            <a:r>
              <a:rPr lang="en-US" altLang="zh-CN" sz="800" dirty="0"/>
              <a:t>·</a:t>
            </a:r>
            <a:r>
              <a:rPr lang="zh-CN" altLang="en-US" sz="800" dirty="0"/>
              <a:t>劳伦特只是在尝试阻止婚礼，但朱丽叶和他自己似乎都不确定这种做法没有风险。讽刺的是，朱丽叶随后的咏叹调经常被称为“毒药咏叹调”，尽管根本没有涉及毒药。但它给人的感觉就像是她在喝毒药；音乐上接引了自杀咏叹调的主题</a:t>
            </a:r>
            <a:r>
              <a:rPr lang="en-US" altLang="zh-CN" sz="800" dirty="0"/>
              <a:t>——</a:t>
            </a:r>
            <a:r>
              <a:rPr lang="zh-CN" altLang="en-US" sz="800" dirty="0"/>
              <a:t>庆祝爱与死。</a:t>
            </a:r>
          </a:p>
          <a:p>
            <a:endParaRPr lang="zh-CN" altLang="en-US" sz="800" dirty="0"/>
          </a:p>
        </p:txBody>
      </p:sp>
    </p:spTree>
    <p:extLst>
      <p:ext uri="{BB962C8B-B14F-4D97-AF65-F5344CB8AC3E}">
        <p14:creationId xmlns:p14="http://schemas.microsoft.com/office/powerpoint/2010/main" val="275647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E9917-039D-781F-6CC3-4DE95B5E63D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7F6246-1DB5-EA70-99CD-AB981C605261}"/>
              </a:ext>
            </a:extLst>
          </p:cNvPr>
          <p:cNvSpPr txBox="1"/>
          <p:nvPr/>
        </p:nvSpPr>
        <p:spPr>
          <a:xfrm>
            <a:off x="421419" y="55659"/>
            <a:ext cx="4428876" cy="4154984"/>
          </a:xfrm>
          <a:prstGeom prst="rect">
            <a:avLst/>
          </a:prstGeom>
          <a:noFill/>
        </p:spPr>
        <p:txBody>
          <a:bodyPr wrap="square">
            <a:spAutoFit/>
          </a:bodyPr>
          <a:lstStyle/>
          <a:p>
            <a:r>
              <a:rPr lang="zh-CN" altLang="en-US" sz="800" b="1" dirty="0"/>
              <a:t>克里斯托弗</a:t>
            </a:r>
            <a:r>
              <a:rPr lang="en-US" altLang="zh-CN" sz="800" b="1" dirty="0"/>
              <a:t>·</a:t>
            </a:r>
            <a:r>
              <a:rPr lang="zh-CN" altLang="en-US" sz="800" b="1" dirty="0"/>
              <a:t>朗 </a:t>
            </a:r>
            <a:r>
              <a:rPr lang="en-US" altLang="zh-CN" sz="800" dirty="0"/>
              <a:t>— </a:t>
            </a:r>
            <a:r>
              <a:rPr lang="zh-CN" altLang="en-US" sz="800" dirty="0"/>
              <a:t>你在歌剧中看到了一场世代冲突吗？</a:t>
            </a:r>
          </a:p>
          <a:p>
            <a:r>
              <a:rPr lang="zh-CN" altLang="en-US" sz="800" b="1" dirty="0"/>
              <a:t>玛丽亚姆</a:t>
            </a:r>
            <a:r>
              <a:rPr lang="en-US" altLang="zh-CN" sz="800" b="1" dirty="0"/>
              <a:t>·</a:t>
            </a:r>
            <a:r>
              <a:rPr lang="zh-CN" altLang="en-US" sz="800" b="1" dirty="0"/>
              <a:t>克莱芒特 </a:t>
            </a:r>
            <a:r>
              <a:rPr lang="en-US" altLang="zh-CN" sz="800" dirty="0"/>
              <a:t>— </a:t>
            </a:r>
            <a:r>
              <a:rPr lang="zh-CN" altLang="en-US" sz="800" dirty="0"/>
              <a:t>当然。罗密欧和朱丽叶之所以这么年轻对故事至关重要。对他们两人来说，这都是初恋。剧中经常提到青春与年老，就在朱丽叶父亲在第一幕的独白中，他怀念自己的青春并鼓励宾客们享受乐趣。我认为，对年轻人来说，没有什么比成年人说“让我们真正享受一下！”更令人沮丧的了。世代冲突和阶级冲突在我们的制作中有些交织。罗密欧和朱丽叶都渴望追求不同的东西。朱丽叶希望逃离她即将被迫嫁给他人的成年市民世界，这一点她在她的第一首咏叹调中明确表示了。随后她把所有的渴望都投射到罗密欧身上，因为他是完全不同的。罗密欧则似乎是蒙太古家族中的局外人。他也渴望追求不同的东西，这从他整个剧中非常诗意的语言中就可以看出。当他闯入凯普莱特家时，他说“在这个不属于我们的家，我有一种不祥的预感”。有时你会感觉到罗密欧也想要逃离，这使得凯普莱特家对他有一种特殊的吸引力。这两个主要角色的逃离冲动，以及克服所有社会差异的愿望，无疑也与他们的年轻有关。</a:t>
            </a:r>
            <a:endParaRPr lang="en-US" altLang="zh-CN" sz="800" dirty="0"/>
          </a:p>
          <a:p>
            <a:endParaRPr lang="en-US" altLang="zh-CN" sz="800" dirty="0"/>
          </a:p>
          <a:p>
            <a:r>
              <a:rPr lang="zh-CN" altLang="en-US" sz="800" b="1" dirty="0"/>
              <a:t>克里斯托弗</a:t>
            </a:r>
            <a:r>
              <a:rPr lang="en-US" altLang="zh-CN" sz="800" b="1" dirty="0"/>
              <a:t>·</a:t>
            </a:r>
            <a:r>
              <a:rPr lang="zh-CN" altLang="en-US" sz="800" b="1" dirty="0"/>
              <a:t>朗 </a:t>
            </a:r>
            <a:r>
              <a:rPr lang="en-US" altLang="zh-CN" sz="800" dirty="0"/>
              <a:t>— </a:t>
            </a:r>
            <a:r>
              <a:rPr lang="zh-CN" altLang="en-US" sz="800" dirty="0"/>
              <a:t>这种理想主义使得他们在周围的冲突中扮演调解者的角色成为可能。罗密欧在第三幕的大战斗场景中也试图这样做，直到最终他失控。 </a:t>
            </a:r>
            <a:endParaRPr lang="en-US" altLang="zh-CN" sz="800" dirty="0"/>
          </a:p>
          <a:p>
            <a:r>
              <a:rPr lang="zh-CN" altLang="en-US" sz="800" b="1" dirty="0"/>
              <a:t>玛丽亚姆</a:t>
            </a:r>
            <a:r>
              <a:rPr lang="en-US" altLang="zh-CN" sz="800" b="1" dirty="0"/>
              <a:t>·</a:t>
            </a:r>
            <a:r>
              <a:rPr lang="zh-CN" altLang="en-US" sz="800" b="1" dirty="0"/>
              <a:t>克莱芒特 </a:t>
            </a:r>
            <a:r>
              <a:rPr lang="en-US" altLang="zh-CN" sz="800" dirty="0"/>
              <a:t>— </a:t>
            </a:r>
            <a:r>
              <a:rPr lang="zh-CN" altLang="en-US" sz="800" dirty="0"/>
              <a:t>在这之前，发生了罗密欧和朱丽叶几乎神秘的婚礼，弗雷</a:t>
            </a:r>
            <a:r>
              <a:rPr lang="en-US" altLang="zh-CN" sz="800" dirty="0"/>
              <a:t>·</a:t>
            </a:r>
            <a:r>
              <a:rPr lang="zh-CN" altLang="en-US" sz="800" dirty="0"/>
              <a:t>劳伦特在其中进一步强化了这种理想主义。紧接着发生的凯普莱特与蒙太古的冲突逐渐升级。一个体育馆成为我们选择的场地，因为它作为一个公共场所被两个阵营认领，并很好地代表了这一场景的强烈物理特性。在我们这里，斯特凡诺不是作为男扮女装的角色，而是作为非二元性别的角色出现，他开场的歌声在体育馆中回荡。这不仅仅是对凯普莱特的挑衅，而是在其音乐表现中显露出情感的参与。斯特凡诺也可能对朱丽叶有一种迷恋</a:t>
            </a:r>
            <a:r>
              <a:rPr lang="en-US" altLang="zh-CN" sz="800" dirty="0"/>
              <a:t>——</a:t>
            </a:r>
            <a:r>
              <a:rPr lang="zh-CN" altLang="en-US" sz="800" dirty="0"/>
              <a:t>这是另一个有趣的剧情线索。之后情况逐步升级，罗密欧最初勇敢地介入冲突双方，直到墨丘蒂不幸死亡，虽然没有人希望这样：突然之间，帕里斯带来的武器在泰伯尔特手中，一枪被意外射出。此时，罗密欧无法再控制自己。我希望展现的是一场不是由个人负责的升级。</a:t>
            </a:r>
            <a:endParaRPr lang="en-US" altLang="zh-CN" sz="800" dirty="0"/>
          </a:p>
          <a:p>
            <a:endParaRPr lang="en-US" altLang="zh-CN" sz="800" dirty="0"/>
          </a:p>
          <a:p>
            <a:r>
              <a:rPr lang="zh-CN" altLang="en-US" sz="800" b="1" dirty="0"/>
              <a:t>克里斯托弗</a:t>
            </a:r>
            <a:r>
              <a:rPr lang="en-US" altLang="zh-CN" sz="800" b="1" dirty="0"/>
              <a:t>·</a:t>
            </a:r>
            <a:r>
              <a:rPr lang="zh-CN" altLang="en-US" sz="800" b="1" dirty="0"/>
              <a:t>朗 </a:t>
            </a:r>
            <a:r>
              <a:rPr lang="en-US" altLang="zh-CN" sz="800" dirty="0"/>
              <a:t>— </a:t>
            </a:r>
            <a:r>
              <a:rPr lang="zh-CN" altLang="en-US" sz="800" dirty="0"/>
              <a:t>作为一种 </a:t>
            </a:r>
            <a:r>
              <a:rPr lang="en-GB" sz="800" dirty="0"/>
              <a:t>Deus ex Machina，</a:t>
            </a:r>
            <a:r>
              <a:rPr lang="zh-CN" altLang="en-US" sz="800" dirty="0"/>
              <a:t>维罗纳公爵出现，宣布对罗密欧的禁令并宣扬凯普莱特与蒙太古的和解。然而，场景的最后一句话，由所有人合唱，“</a:t>
            </a:r>
            <a:r>
              <a:rPr lang="en-GB" sz="800" dirty="0"/>
              <a:t>La </a:t>
            </a:r>
            <a:r>
              <a:rPr lang="en-GB" sz="800" dirty="0" err="1"/>
              <a:t>paix</a:t>
            </a:r>
            <a:r>
              <a:rPr lang="en-GB" sz="800" dirty="0"/>
              <a:t>? Jamais!”（</a:t>
            </a:r>
            <a:r>
              <a:rPr lang="zh-CN" altLang="en-US" sz="800" dirty="0"/>
              <a:t>和平？永远不！）。</a:t>
            </a:r>
          </a:p>
          <a:p>
            <a:r>
              <a:rPr lang="zh-CN" altLang="en-US" sz="800" b="1" dirty="0"/>
              <a:t>玛丽亚姆</a:t>
            </a:r>
            <a:r>
              <a:rPr lang="en-US" altLang="zh-CN" sz="800" b="1" dirty="0"/>
              <a:t>·</a:t>
            </a:r>
            <a:r>
              <a:rPr lang="zh-CN" altLang="en-US" sz="800" b="1" dirty="0"/>
              <a:t>克莱芒特 </a:t>
            </a:r>
            <a:r>
              <a:rPr lang="en-US" altLang="zh-CN" sz="800" dirty="0"/>
              <a:t>— </a:t>
            </a:r>
            <a:r>
              <a:rPr lang="zh-CN" altLang="en-US" sz="800" dirty="0"/>
              <a:t>这既令人沮丧又现实。多么美好如果一个 </a:t>
            </a:r>
            <a:r>
              <a:rPr lang="en-GB" sz="800" dirty="0"/>
              <a:t>Deus ex Machina，</a:t>
            </a:r>
            <a:r>
              <a:rPr lang="zh-CN" altLang="en-US" sz="800" dirty="0"/>
              <a:t>一个政治家或其他权力人物能够命令结束所有冲突。但“</a:t>
            </a:r>
            <a:r>
              <a:rPr lang="en-GB" sz="800" dirty="0"/>
              <a:t>Deus ex Machina”</a:t>
            </a:r>
            <a:r>
              <a:rPr lang="zh-CN" altLang="en-US" sz="800" dirty="0"/>
              <a:t>一词再次描述了一个角色的功能。在我们的制作中，公爵从一开始就更偏向凯普莱特一方。在第一幕的派对中，他被介绍为朱丽叶未婚夫帕里斯的父亲。他的和平呼吁更像是一个空洞的口号。这里的歌剧也采取了一种视角：悼念被杀的泰伯尔特，而对墨丘蒂的死亡几乎不再提及。</a:t>
            </a:r>
          </a:p>
          <a:p>
            <a:endParaRPr lang="zh-CN" altLang="en-US" sz="800" dirty="0"/>
          </a:p>
        </p:txBody>
      </p:sp>
    </p:spTree>
    <p:extLst>
      <p:ext uri="{BB962C8B-B14F-4D97-AF65-F5344CB8AC3E}">
        <p14:creationId xmlns:p14="http://schemas.microsoft.com/office/powerpoint/2010/main" val="7659964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4757</Words>
  <Application>Microsoft Macintosh PowerPoint</Application>
  <PresentationFormat>A4 Paper (210x297 mm)</PresentationFormat>
  <Paragraphs>72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Helvetica Neue</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183</cp:revision>
  <cp:lastPrinted>2024-11-22T21:36:43Z</cp:lastPrinted>
  <dcterms:created xsi:type="dcterms:W3CDTF">2022-11-07T20:45:57Z</dcterms:created>
  <dcterms:modified xsi:type="dcterms:W3CDTF">2024-11-22T21:38:00Z</dcterms:modified>
</cp:coreProperties>
</file>