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4"/>
  </p:notesMasterIdLst>
  <p:sldIdLst>
    <p:sldId id="498" r:id="rId2"/>
    <p:sldId id="499" r:id="rId3"/>
  </p:sldIdLst>
  <p:sldSz cx="9906000" cy="6858000" type="A4"/>
  <p:notesSz cx="6797675" cy="9926638"/>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12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6F8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70" autoAdjust="0"/>
    <p:restoredTop sz="94660"/>
  </p:normalViewPr>
  <p:slideViewPr>
    <p:cSldViewPr snapToGrid="0">
      <p:cViewPr varScale="1">
        <p:scale>
          <a:sx n="160" d="100"/>
          <a:sy n="160" d="100"/>
        </p:scale>
        <p:origin x="1824" y="184"/>
      </p:cViewPr>
      <p:guideLst>
        <p:guide orient="horz" pos="2160"/>
        <p:guide pos="312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viewProps" Target="viewProps.xml"/><Relationship Id="rId5" Type="http://schemas.openxmlformats.org/officeDocument/2006/relationships/presProps" Target="presProps.xml"/><Relationship Id="rId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1" y="1"/>
            <a:ext cx="2945406" cy="497333"/>
          </a:xfrm>
          <a:prstGeom prst="rect">
            <a:avLst/>
          </a:prstGeom>
        </p:spPr>
        <p:txBody>
          <a:bodyPr vert="horz" lIns="88194" tIns="44097" rIns="88194" bIns="44097" rtlCol="0"/>
          <a:lstStyle>
            <a:lvl1pPr algn="l">
              <a:defRPr sz="1200"/>
            </a:lvl1pPr>
          </a:lstStyle>
          <a:p>
            <a:endParaRPr lang="en-US"/>
          </a:p>
        </p:txBody>
      </p:sp>
      <p:sp>
        <p:nvSpPr>
          <p:cNvPr id="3" name="Datumsplatzhalter 2"/>
          <p:cNvSpPr>
            <a:spLocks noGrp="1"/>
          </p:cNvSpPr>
          <p:nvPr>
            <p:ph type="dt" idx="1"/>
          </p:nvPr>
        </p:nvSpPr>
        <p:spPr>
          <a:xfrm>
            <a:off x="3850750" y="1"/>
            <a:ext cx="2945405" cy="497333"/>
          </a:xfrm>
          <a:prstGeom prst="rect">
            <a:avLst/>
          </a:prstGeom>
        </p:spPr>
        <p:txBody>
          <a:bodyPr vert="horz" lIns="88194" tIns="44097" rIns="88194" bIns="44097" rtlCol="0"/>
          <a:lstStyle>
            <a:lvl1pPr algn="r">
              <a:defRPr sz="1200"/>
            </a:lvl1pPr>
          </a:lstStyle>
          <a:p>
            <a:fld id="{1E980196-448A-481A-8A1B-A58FF56D8844}" type="datetimeFigureOut">
              <a:rPr lang="en-US" smtClean="0"/>
              <a:t>11/22/24</a:t>
            </a:fld>
            <a:endParaRPr lang="en-US"/>
          </a:p>
        </p:txBody>
      </p:sp>
      <p:sp>
        <p:nvSpPr>
          <p:cNvPr id="4" name="Folienbildplatzhalter 3"/>
          <p:cNvSpPr>
            <a:spLocks noGrp="1" noRot="1" noChangeAspect="1"/>
          </p:cNvSpPr>
          <p:nvPr>
            <p:ph type="sldImg" idx="2"/>
          </p:nvPr>
        </p:nvSpPr>
        <p:spPr>
          <a:xfrm>
            <a:off x="981075" y="1241425"/>
            <a:ext cx="4837113" cy="3349625"/>
          </a:xfrm>
          <a:prstGeom prst="rect">
            <a:avLst/>
          </a:prstGeom>
          <a:noFill/>
          <a:ln w="12700">
            <a:solidFill>
              <a:prstClr val="black"/>
            </a:solidFill>
          </a:ln>
        </p:spPr>
        <p:txBody>
          <a:bodyPr vert="horz" lIns="88194" tIns="44097" rIns="88194" bIns="44097" rtlCol="0" anchor="ctr"/>
          <a:lstStyle/>
          <a:p>
            <a:endParaRPr lang="en-US"/>
          </a:p>
        </p:txBody>
      </p:sp>
      <p:sp>
        <p:nvSpPr>
          <p:cNvPr id="5" name="Notizenplatzhalter 4"/>
          <p:cNvSpPr>
            <a:spLocks noGrp="1"/>
          </p:cNvSpPr>
          <p:nvPr>
            <p:ph type="body" sz="quarter" idx="3"/>
          </p:nvPr>
        </p:nvSpPr>
        <p:spPr>
          <a:xfrm>
            <a:off x="680527" y="4777782"/>
            <a:ext cx="5438140" cy="3907834"/>
          </a:xfrm>
          <a:prstGeom prst="rect">
            <a:avLst/>
          </a:prstGeom>
        </p:spPr>
        <p:txBody>
          <a:bodyPr vert="horz" lIns="88194" tIns="44097" rIns="88194" bIns="44097"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a:p>
        </p:txBody>
      </p:sp>
      <p:sp>
        <p:nvSpPr>
          <p:cNvPr id="6" name="Fußzeilenplatzhalter 5"/>
          <p:cNvSpPr>
            <a:spLocks noGrp="1"/>
          </p:cNvSpPr>
          <p:nvPr>
            <p:ph type="ftr" sz="quarter" idx="4"/>
          </p:nvPr>
        </p:nvSpPr>
        <p:spPr>
          <a:xfrm>
            <a:off x="1" y="9429305"/>
            <a:ext cx="2945406" cy="497333"/>
          </a:xfrm>
          <a:prstGeom prst="rect">
            <a:avLst/>
          </a:prstGeom>
        </p:spPr>
        <p:txBody>
          <a:bodyPr vert="horz" lIns="88194" tIns="44097" rIns="88194" bIns="44097" rtlCol="0" anchor="b"/>
          <a:lstStyle>
            <a:lvl1pPr algn="l">
              <a:defRPr sz="1200"/>
            </a:lvl1pPr>
          </a:lstStyle>
          <a:p>
            <a:endParaRPr lang="en-US"/>
          </a:p>
        </p:txBody>
      </p:sp>
      <p:sp>
        <p:nvSpPr>
          <p:cNvPr id="7" name="Foliennummernplatzhalter 6"/>
          <p:cNvSpPr>
            <a:spLocks noGrp="1"/>
          </p:cNvSpPr>
          <p:nvPr>
            <p:ph type="sldNum" sz="quarter" idx="5"/>
          </p:nvPr>
        </p:nvSpPr>
        <p:spPr>
          <a:xfrm>
            <a:off x="3850750" y="9429305"/>
            <a:ext cx="2945405" cy="497333"/>
          </a:xfrm>
          <a:prstGeom prst="rect">
            <a:avLst/>
          </a:prstGeom>
        </p:spPr>
        <p:txBody>
          <a:bodyPr vert="horz" lIns="88194" tIns="44097" rIns="88194" bIns="44097" rtlCol="0" anchor="b"/>
          <a:lstStyle>
            <a:lvl1pPr algn="r">
              <a:defRPr sz="1200"/>
            </a:lvl1pPr>
          </a:lstStyle>
          <a:p>
            <a:fld id="{B552DB39-1987-4DDB-8E06-96607888F454}" type="slidenum">
              <a:rPr lang="en-US" smtClean="0"/>
              <a:t>‹#›</a:t>
            </a:fld>
            <a:endParaRPr lang="en-US"/>
          </a:p>
        </p:txBody>
      </p:sp>
    </p:spTree>
    <p:extLst>
      <p:ext uri="{BB962C8B-B14F-4D97-AF65-F5344CB8AC3E}">
        <p14:creationId xmlns:p14="http://schemas.microsoft.com/office/powerpoint/2010/main" val="1818136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742950" y="1122363"/>
            <a:ext cx="8420100" cy="2387600"/>
          </a:xfrm>
        </p:spPr>
        <p:txBody>
          <a:bodyPr anchor="b"/>
          <a:lstStyle>
            <a:lvl1pPr algn="ctr">
              <a:defRPr sz="6000"/>
            </a:lvl1pPr>
          </a:lstStyle>
          <a:p>
            <a:r>
              <a:rPr lang="de-DE"/>
              <a:t>Mastertitelformat bearbeiten</a:t>
            </a:r>
            <a:endParaRPr lang="en-US" dirty="0"/>
          </a:p>
        </p:txBody>
      </p:sp>
      <p:sp>
        <p:nvSpPr>
          <p:cNvPr id="3" name="Subtitle 2"/>
          <p:cNvSpPr>
            <a:spLocks noGrp="1"/>
          </p:cNvSpPr>
          <p:nvPr>
            <p:ph type="subTitle" idx="1"/>
          </p:nvPr>
        </p:nvSpPr>
        <p:spPr>
          <a:xfrm>
            <a:off x="1238250" y="3602038"/>
            <a:ext cx="74295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6197859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40998573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088982" y="365125"/>
            <a:ext cx="2135981" cy="5811838"/>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681038" y="365125"/>
            <a:ext cx="6284119" cy="5811838"/>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88317051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9434809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75879" y="1709740"/>
            <a:ext cx="8543925" cy="2852737"/>
          </a:xfrm>
        </p:spPr>
        <p:txBody>
          <a:bodyPr anchor="b"/>
          <a:lstStyle>
            <a:lvl1pPr>
              <a:defRPr sz="6000"/>
            </a:lvl1pPr>
          </a:lstStyle>
          <a:p>
            <a:r>
              <a:rPr lang="de-DE"/>
              <a:t>Mastertitelformat bearbeiten</a:t>
            </a:r>
            <a:endParaRPr lang="en-US" dirty="0"/>
          </a:p>
        </p:txBody>
      </p:sp>
      <p:sp>
        <p:nvSpPr>
          <p:cNvPr id="3" name="Text Placeholder 2"/>
          <p:cNvSpPr>
            <a:spLocks noGrp="1"/>
          </p:cNvSpPr>
          <p:nvPr>
            <p:ph type="body" idx="1"/>
          </p:nvPr>
        </p:nvSpPr>
        <p:spPr>
          <a:xfrm>
            <a:off x="675879" y="4589465"/>
            <a:ext cx="8543925"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F63CEDD3-0525-4453-AC94-ABA547278219}" type="datetimeFigureOut">
              <a:rPr lang="en-US" smtClean="0"/>
              <a:t>11/22/24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7572349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681038"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5014913" y="1825625"/>
            <a:ext cx="4210050" cy="435133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F63CEDD3-0525-4453-AC94-ABA547278219}"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22458102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682328" y="365127"/>
            <a:ext cx="8543925" cy="1325563"/>
          </a:xfrm>
        </p:spPr>
        <p:txBody>
          <a:bodyPr/>
          <a:lstStyle/>
          <a:p>
            <a:r>
              <a:rPr lang="de-DE"/>
              <a:t>Mastertitelformat bearbeiten</a:t>
            </a:r>
            <a:endParaRPr lang="en-US" dirty="0"/>
          </a:p>
        </p:txBody>
      </p:sp>
      <p:sp>
        <p:nvSpPr>
          <p:cNvPr id="3" name="Text Placeholder 2"/>
          <p:cNvSpPr>
            <a:spLocks noGrp="1"/>
          </p:cNvSpPr>
          <p:nvPr>
            <p:ph type="body" idx="1"/>
          </p:nvPr>
        </p:nvSpPr>
        <p:spPr>
          <a:xfrm>
            <a:off x="682329" y="1681163"/>
            <a:ext cx="41907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4" name="Content Placeholder 3"/>
          <p:cNvSpPr>
            <a:spLocks noGrp="1"/>
          </p:cNvSpPr>
          <p:nvPr>
            <p:ph sz="half" idx="2"/>
          </p:nvPr>
        </p:nvSpPr>
        <p:spPr>
          <a:xfrm>
            <a:off x="682329" y="2505075"/>
            <a:ext cx="4190702"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5014913" y="1681163"/>
            <a:ext cx="4211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de-DE"/>
              <a:t>Mastertextformat bearbeiten</a:t>
            </a:r>
          </a:p>
        </p:txBody>
      </p:sp>
      <p:sp>
        <p:nvSpPr>
          <p:cNvPr id="6" name="Content Placeholder 5"/>
          <p:cNvSpPr>
            <a:spLocks noGrp="1"/>
          </p:cNvSpPr>
          <p:nvPr>
            <p:ph sz="quarter" idx="4"/>
          </p:nvPr>
        </p:nvSpPr>
        <p:spPr>
          <a:xfrm>
            <a:off x="5014913" y="2505075"/>
            <a:ext cx="4211340" cy="3684588"/>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F63CEDD3-0525-4453-AC94-ABA547278219}" type="datetimeFigureOut">
              <a:rPr lang="en-US" smtClean="0"/>
              <a:t>11/22/24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17993906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F63CEDD3-0525-4453-AC94-ABA547278219}" type="datetimeFigureOut">
              <a:rPr lang="en-US" smtClean="0"/>
              <a:t>11/22/24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6412723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63CEDD3-0525-4453-AC94-ABA547278219}" type="datetimeFigureOut">
              <a:rPr lang="en-US" smtClean="0"/>
              <a:t>11/22/24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4869211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Content Placeholder 2"/>
          <p:cNvSpPr>
            <a:spLocks noGrp="1"/>
          </p:cNvSpPr>
          <p:nvPr>
            <p:ph idx="1"/>
          </p:nvPr>
        </p:nvSpPr>
        <p:spPr>
          <a:xfrm>
            <a:off x="4211340" y="987427"/>
            <a:ext cx="5014913"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3002366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682328" y="457200"/>
            <a:ext cx="3194943" cy="1600200"/>
          </a:xfrm>
        </p:spPr>
        <p:txBody>
          <a:bodyPr anchor="b"/>
          <a:lstStyle>
            <a:lvl1pPr>
              <a:defRPr sz="3200"/>
            </a:lvl1pPr>
          </a:lstStyle>
          <a:p>
            <a:r>
              <a:rPr lang="de-DE"/>
              <a:t>Mastertitelformat bearbeiten</a:t>
            </a:r>
            <a:endParaRPr lang="en-US" dirty="0"/>
          </a:p>
        </p:txBody>
      </p:sp>
      <p:sp>
        <p:nvSpPr>
          <p:cNvPr id="3" name="Picture Placeholder 2"/>
          <p:cNvSpPr>
            <a:spLocks noGrp="1" noChangeAspect="1"/>
          </p:cNvSpPr>
          <p:nvPr>
            <p:ph type="pic" idx="1"/>
          </p:nvPr>
        </p:nvSpPr>
        <p:spPr>
          <a:xfrm>
            <a:off x="4211340" y="987427"/>
            <a:ext cx="5014913"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de-DE"/>
              <a:t>Bild durch Klicken auf Symbol hinzufügen</a:t>
            </a:r>
            <a:endParaRPr lang="en-US" dirty="0"/>
          </a:p>
        </p:txBody>
      </p:sp>
      <p:sp>
        <p:nvSpPr>
          <p:cNvPr id="4" name="Text Placeholder 3"/>
          <p:cNvSpPr>
            <a:spLocks noGrp="1"/>
          </p:cNvSpPr>
          <p:nvPr>
            <p:ph type="body" sz="half" idx="2"/>
          </p:nvPr>
        </p:nvSpPr>
        <p:spPr>
          <a:xfrm>
            <a:off x="682328" y="2057400"/>
            <a:ext cx="3194943"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de-DE"/>
              <a:t>Mastertextformat bearbeiten</a:t>
            </a:r>
          </a:p>
        </p:txBody>
      </p:sp>
      <p:sp>
        <p:nvSpPr>
          <p:cNvPr id="5" name="Date Placeholder 4"/>
          <p:cNvSpPr>
            <a:spLocks noGrp="1"/>
          </p:cNvSpPr>
          <p:nvPr>
            <p:ph type="dt" sz="half" idx="10"/>
          </p:nvPr>
        </p:nvSpPr>
        <p:spPr/>
        <p:txBody>
          <a:bodyPr/>
          <a:lstStyle/>
          <a:p>
            <a:fld id="{F63CEDD3-0525-4453-AC94-ABA547278219}" type="datetimeFigureOut">
              <a:rPr lang="en-US" smtClean="0"/>
              <a:t>11/22/24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B383C20-71CB-4325-A0DB-27D93BA0293C}" type="slidenum">
              <a:rPr lang="en-US" smtClean="0"/>
              <a:t>‹#›</a:t>
            </a:fld>
            <a:endParaRPr lang="en-US"/>
          </a:p>
        </p:txBody>
      </p:sp>
    </p:spTree>
    <p:extLst>
      <p:ext uri="{BB962C8B-B14F-4D97-AF65-F5344CB8AC3E}">
        <p14:creationId xmlns:p14="http://schemas.microsoft.com/office/powerpoint/2010/main" val="35706767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1038" y="365127"/>
            <a:ext cx="8543925" cy="1325563"/>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681038" y="1825625"/>
            <a:ext cx="8543925" cy="4351338"/>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681038" y="6356352"/>
            <a:ext cx="222885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63CEDD3-0525-4453-AC94-ABA547278219}" type="datetimeFigureOut">
              <a:rPr lang="en-US" smtClean="0"/>
              <a:t>11/22/24</a:t>
            </a:fld>
            <a:endParaRPr lang="en-US"/>
          </a:p>
        </p:txBody>
      </p:sp>
      <p:sp>
        <p:nvSpPr>
          <p:cNvPr id="5" name="Footer Placeholder 4"/>
          <p:cNvSpPr>
            <a:spLocks noGrp="1"/>
          </p:cNvSpPr>
          <p:nvPr>
            <p:ph type="ftr" sz="quarter" idx="3"/>
          </p:nvPr>
        </p:nvSpPr>
        <p:spPr>
          <a:xfrm>
            <a:off x="3281363" y="6356352"/>
            <a:ext cx="3343275"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996113" y="6356352"/>
            <a:ext cx="222885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B383C20-71CB-4325-A0DB-27D93BA0293C}" type="slidenum">
              <a:rPr lang="en-US" smtClean="0"/>
              <a:t>‹#›</a:t>
            </a:fld>
            <a:endParaRPr lang="en-US"/>
          </a:p>
        </p:txBody>
      </p:sp>
    </p:spTree>
    <p:extLst>
      <p:ext uri="{BB962C8B-B14F-4D97-AF65-F5344CB8AC3E}">
        <p14:creationId xmlns:p14="http://schemas.microsoft.com/office/powerpoint/2010/main" val="23009226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0530797E-F603-7965-A50F-7CF1D778A4D4}"/>
              </a:ext>
            </a:extLst>
          </p:cNvPr>
          <p:cNvSpPr txBox="1"/>
          <p:nvPr/>
        </p:nvSpPr>
        <p:spPr>
          <a:xfrm>
            <a:off x="248478" y="0"/>
            <a:ext cx="4601817" cy="6740307"/>
          </a:xfrm>
          <a:prstGeom prst="rect">
            <a:avLst/>
          </a:prstGeom>
          <a:noFill/>
        </p:spPr>
        <p:txBody>
          <a:bodyPr wrap="square">
            <a:spAutoFit/>
          </a:bodyPr>
          <a:lstStyle/>
          <a:p>
            <a:r>
              <a:rPr lang="en-GB" sz="800" dirty="0" err="1"/>
              <a:t>Macht</a:t>
            </a:r>
            <a:r>
              <a:rPr lang="en-GB" sz="800" dirty="0"/>
              <a:t> und Manipulation </a:t>
            </a:r>
          </a:p>
          <a:p>
            <a:r>
              <a:rPr lang="en-GB" sz="800" dirty="0" err="1"/>
              <a:t>Notizen</a:t>
            </a:r>
            <a:r>
              <a:rPr lang="en-GB" sz="800" dirty="0"/>
              <a:t> </a:t>
            </a:r>
            <a:r>
              <a:rPr lang="en-GB" sz="800" dirty="0" err="1"/>
              <a:t>zu</a:t>
            </a:r>
            <a:r>
              <a:rPr lang="en-GB" sz="800" dirty="0"/>
              <a:t> MACBETH </a:t>
            </a:r>
          </a:p>
          <a:p>
            <a:r>
              <a:rPr lang="en-GB" sz="800" dirty="0"/>
              <a:t>Marie-</a:t>
            </a:r>
            <a:r>
              <a:rPr lang="en-GB" sz="800" dirty="0" err="1"/>
              <a:t>Ève</a:t>
            </a:r>
            <a:r>
              <a:rPr lang="en-GB" sz="800" dirty="0"/>
              <a:t> </a:t>
            </a:r>
            <a:r>
              <a:rPr lang="en-GB" sz="800" dirty="0" err="1"/>
              <a:t>Signeyrole</a:t>
            </a:r>
            <a:r>
              <a:rPr lang="en-GB" sz="800" dirty="0"/>
              <a:t> und Louis Geisler</a:t>
            </a:r>
          </a:p>
          <a:p>
            <a:endParaRPr lang="en-GB" sz="800" dirty="0"/>
          </a:p>
          <a:p>
            <a:r>
              <a:rPr lang="zh-CN" altLang="en-US" sz="800" dirty="0"/>
              <a:t>一个双面的生物 </a:t>
            </a:r>
            <a:r>
              <a:rPr lang="en-US" altLang="zh-CN" sz="800" dirty="0"/>
              <a:t>《</a:t>
            </a:r>
            <a:r>
              <a:rPr lang="zh-CN" altLang="en-US" sz="800" dirty="0"/>
              <a:t>麦克白</a:t>
            </a:r>
            <a:r>
              <a:rPr lang="en-US" altLang="zh-CN" sz="800" dirty="0"/>
              <a:t>》</a:t>
            </a:r>
            <a:r>
              <a:rPr lang="zh-CN" altLang="en-US" sz="800" dirty="0"/>
              <a:t>主要讲述的是权力欲和野心。麦克白被对权力的无尽渴望驱动，而麦克白夫人则被清醒的野心驱使，因此她在丈夫的行动中给予他支持。几句话的预言便点燃了麦克白夫妇的激情。剩下的剧情集中在一步步实现这些预言</a:t>
            </a:r>
            <a:r>
              <a:rPr lang="en-US" altLang="zh-CN" sz="800" dirty="0"/>
              <a:t>——</a:t>
            </a:r>
            <a:r>
              <a:rPr lang="zh-CN" altLang="en-US" sz="800" dirty="0"/>
              <a:t>麦克白每次都拔剑，而麦克白夫人则在旁煽动。莎士比亚创造了这对前所未有的夫妇，一个双面的生物，有着两颗心，手持两把刀。一对合作的人类野兽。女人假装，男人行动。他下手，她掩盖痕迹。他跌倒，她让他站起来。他被困扰，她理智化。这样，他们滑入一个要求越来越多的残忍漩涡</a:t>
            </a:r>
            <a:r>
              <a:rPr lang="en-US" altLang="zh-CN" sz="800" dirty="0"/>
              <a:t>——</a:t>
            </a:r>
            <a:r>
              <a:rPr lang="zh-CN" altLang="en-US" sz="800" dirty="0"/>
              <a:t>血只能用血来洗净。不管这对夫妇多么可怕，我们还是会同情他们，这在很大程度上归功于为他们创作的音乐。如果音乐触动了我们，角色也触动了我们。他们并不因此变得善良和可爱，但我们认识到了他们的人性，这种人性在我们心中回响。</a:t>
            </a:r>
          </a:p>
          <a:p>
            <a:r>
              <a:rPr lang="zh-CN" altLang="en-US" sz="800" dirty="0"/>
              <a:t>如果将麦克白纯粹视为邪恶的化身，就没有戏剧性可言。对我们来说，照亮他孤独的道路，这条道路不可避免地导致他的灭亡，更为有趣。麦克白认为自己是在自发行动，但实际上他只是在巫婆、他的妻子和社会的影响下的一个棋子。如果他没有如此努力地尝试实现预言并依此行事，他还会成为国王吗？他会有儿子吗，他的儿子也会成为国王吗？我喜欢我们无法简单解决这些问题的事实，就像麦克白不断尝试找到答案一样。</a:t>
            </a:r>
          </a:p>
          <a:p>
            <a:r>
              <a:rPr lang="zh-CN" altLang="en-US" sz="800" dirty="0"/>
              <a:t>遗产问题 整体而言，后代问题是作品的一个核心主题。巫婆预言班夸虽然不会成为国王，但他的后代将会。麦克白会反复质疑这一预言，并尝试消除所有可能终结他统治的人。班夸已是父亲，而麦克白则不是，或者更确切地说，不再是。麦克白夫妇的一个重大弱点是没有后代，这一缺陷助长了他们的暴力。而不是从内心平息痛苦，他们将痛苦转向外界。在莎士比亚的剧本中，麦克白夫人暗示她曾有过一个孩子：“我有喂养过孩子，我知道，爱抚我所喂养的孩子是多么甜蜜”。在歌剧中，没有提及他们的不孕不育，这个话题仿佛成了一个严格的禁忌，一种明显的事实却又严格保密。在我们的演出中，这个禁忌被提及，遗产问题无处不在。</a:t>
            </a:r>
          </a:p>
          <a:p>
            <a:r>
              <a:rPr lang="zh-CN" altLang="en-US" sz="800" dirty="0"/>
              <a:t>因为失去了自己的孩子并面临生育更多后代的困难，麦克白夫妇残忍地杀害了他们对手的孩子。同时，他们仍然坚持尝试生育自己的孩子，以对抗预言。不孕不育的原因是什么，无论是不育、阳痿、命运还是某种自然的报复，都无关紧要，但它助长了麦克白夫妇婚姻中的“双头怪物”。这对夫妇的不育成为这个故事中的中心戏剧动力，不可避免地导致麦克白和麦克白夫人必须面对自己作为人的暗淡和有限性。</a:t>
            </a:r>
          </a:p>
          <a:p>
            <a:r>
              <a:rPr lang="zh-CN" altLang="en-US" sz="800" dirty="0"/>
              <a:t>麦克白夫妇长时间保持团结，但最终他们开始疏远</a:t>
            </a:r>
            <a:r>
              <a:rPr lang="en-US" altLang="zh-CN" sz="800" dirty="0"/>
              <a:t>——</a:t>
            </a:r>
            <a:r>
              <a:rPr lang="zh-CN" altLang="en-US" sz="800" dirty="0"/>
              <a:t>不是因为缺乏爱，而是因为厌恶自己的怪物性：这对夫妇无法赋予生命，却以夺取生命为己任。他们共同的卧室变为了两个分开的卧室。他们的最后两个独唱就像一场没有对话伴侣的对话。每个人都在向不在场的另一半说话。当麦克白得知妻子死讯时，他唯一的回应是：“生命，那又如何？”仿佛生命也已经离他而去，他们血腥计划的实现只有两人共同承担时才有意义。</a:t>
            </a:r>
          </a:p>
          <a:p>
            <a:r>
              <a:rPr lang="zh-CN" altLang="en-US" sz="800" dirty="0"/>
              <a:t>歌剧作为政治惊悚剧 </a:t>
            </a:r>
            <a:r>
              <a:rPr lang="en-US" altLang="zh-CN" sz="800" dirty="0"/>
              <a:t>《</a:t>
            </a:r>
            <a:r>
              <a:rPr lang="zh-CN" altLang="en-US" sz="800" dirty="0"/>
              <a:t>麦克白</a:t>
            </a:r>
            <a:r>
              <a:rPr lang="en-US" altLang="zh-CN" sz="800" dirty="0"/>
              <a:t>》</a:t>
            </a:r>
            <a:r>
              <a:rPr lang="zh-CN" altLang="en-US" sz="800" dirty="0"/>
              <a:t>题材启发了无数电影、小说，最近还有如</a:t>
            </a:r>
            <a:r>
              <a:rPr lang="en-US" altLang="zh-CN" sz="800" dirty="0"/>
              <a:t>《</a:t>
            </a:r>
            <a:r>
              <a:rPr lang="zh-CN" altLang="en-US" sz="800" dirty="0"/>
              <a:t>纸牌屋</a:t>
            </a:r>
            <a:r>
              <a:rPr lang="en-US" altLang="zh-CN" sz="800" dirty="0"/>
              <a:t>》</a:t>
            </a:r>
            <a:r>
              <a:rPr lang="zh-CN" altLang="en-US" sz="800" dirty="0"/>
              <a:t>这样的剧集，其中的核心夫妇借鉴了麦克白夫妇。因此，我们也决定将歌剧像一个政治惊悚剧一样讲述，分为几个剧集，每个剧集都以一个标题、一句格言作为引言和简短的情境介绍。威尔第的</a:t>
            </a:r>
            <a:r>
              <a:rPr lang="en-US" altLang="zh-CN" sz="800" dirty="0"/>
              <a:t>《</a:t>
            </a:r>
            <a:r>
              <a:rPr lang="zh-CN" altLang="en-US" sz="800" dirty="0"/>
              <a:t>麦克白</a:t>
            </a:r>
            <a:r>
              <a:rPr lang="en-US" altLang="zh-CN" sz="800" dirty="0"/>
              <a:t>》</a:t>
            </a:r>
            <a:r>
              <a:rPr lang="zh-CN" altLang="en-US" sz="800" dirty="0"/>
              <a:t>的结构非常适合这种方式：乐谱和剧本可以分为五个不同的戏剧场景，它们之间通过较长或较短的时间间隔相隔：巫婆的预言</a:t>
            </a:r>
            <a:r>
              <a:rPr lang="en-US" altLang="zh-CN" sz="800" dirty="0"/>
              <a:t>——</a:t>
            </a:r>
            <a:r>
              <a:rPr lang="zh-CN" altLang="en-US" sz="800" dirty="0"/>
              <a:t>邓肯的谋杀</a:t>
            </a:r>
            <a:r>
              <a:rPr lang="en-US" altLang="zh-CN" sz="800" dirty="0"/>
              <a:t>——</a:t>
            </a:r>
            <a:r>
              <a:rPr lang="zh-CN" altLang="en-US" sz="800" dirty="0"/>
              <a:t>班夸的谋杀</a:t>
            </a:r>
            <a:r>
              <a:rPr lang="en-US" altLang="zh-CN" sz="800" dirty="0"/>
              <a:t>——</a:t>
            </a:r>
            <a:r>
              <a:rPr lang="zh-CN" altLang="en-US" sz="800" dirty="0"/>
              <a:t>巫婆的第二次聚会</a:t>
            </a:r>
            <a:r>
              <a:rPr lang="en-US" altLang="zh-CN" sz="800" dirty="0"/>
              <a:t>——</a:t>
            </a:r>
            <a:r>
              <a:rPr lang="zh-CN" altLang="en-US" sz="800" dirty="0"/>
              <a:t>麦克白夫妇的灭亡。</a:t>
            </a:r>
          </a:p>
          <a:p>
            <a:r>
              <a:rPr lang="zh-CN" altLang="en-US" sz="800" dirty="0"/>
              <a:t>故事发生在一个反乌托邦的世界，一种替代现实中。苏格兰已经脱离联合王国并宣布独立。它通过国有化和开发北海的石油和天然气资源确保了财政自治</a:t>
            </a:r>
            <a:r>
              <a:rPr lang="en-US" altLang="zh-CN" sz="800" dirty="0"/>
              <a:t>——</a:t>
            </a:r>
            <a:r>
              <a:rPr lang="zh-CN" altLang="en-US" sz="800" dirty="0"/>
              <a:t>这是现实中苏格兰独立支持者实际考虑的一个方案。在一场严重的能源危机背景下，这些资源的控制成为苏格兰和挪威之间战争的争议点。随着这场战争的结束</a:t>
            </a:r>
            <a:r>
              <a:rPr lang="en-US" altLang="zh-CN" sz="800" dirty="0"/>
              <a:t>——</a:t>
            </a:r>
            <a:r>
              <a:rPr lang="zh-CN" altLang="en-US" sz="800" dirty="0"/>
              <a:t>麦克白为苏格兰赢得了这场战争</a:t>
            </a:r>
            <a:r>
              <a:rPr lang="en-US" altLang="zh-CN" sz="800" dirty="0"/>
              <a:t>——</a:t>
            </a:r>
            <a:r>
              <a:rPr lang="zh-CN" altLang="en-US" sz="800" dirty="0"/>
              <a:t>歌剧就此开始。这种政治状况与麦克白夫妇的个人处境相呼应，他们面临无法生育孩子的不可能性。</a:t>
            </a:r>
          </a:p>
          <a:p>
            <a:r>
              <a:rPr lang="zh-CN" altLang="en-US" sz="800" dirty="0"/>
              <a:t>阴谋游戏而非奇幻 无论是在莎士比亚的原作中，还是在威尔第的改编中，奇幻元素都占据了核心位置。在那个时代，历史基础与奇幻虚构混合在一起。巫婆不能仅仅被视为麦克白幻想的产物，因为班夸在歌剧开始时也与她们交谈，对她们既开玩笑又不信任。所以，她们必须是真实的。我们决定不将巫婆设定为魔法生物，而是作为策划阴谋和施加影响的行动者。麦克白的幻觉被解释为幻觉：在巫婆的影响下，他的权力欲被激发，他逐渐陷入疯狂，变成了一个嗜血的怪物。被他的受害者的记忆折磨，麦克白看到他的画廊中的画作栩栩如生，墙壁上流出了血。我们演出中的一个核心主题是鹿，同时象征森林之王、生育、阳刚之气和重生。这种充满活力的、肯定生命的视觉很快就变成了一个带来死亡的噩梦。</a:t>
            </a:r>
          </a:p>
          <a:p>
            <a:endParaRPr lang="en-DE" sz="800" dirty="0"/>
          </a:p>
        </p:txBody>
      </p:sp>
      <p:sp>
        <p:nvSpPr>
          <p:cNvPr id="5" name="TextBox 4">
            <a:extLst>
              <a:ext uri="{FF2B5EF4-FFF2-40B4-BE49-F238E27FC236}">
                <a16:creationId xmlns:a16="http://schemas.microsoft.com/office/drawing/2014/main" id="{51E3C9A3-D978-4AEF-898B-BEA9BBCE6AEA}"/>
              </a:ext>
            </a:extLst>
          </p:cNvPr>
          <p:cNvSpPr txBox="1"/>
          <p:nvPr/>
        </p:nvSpPr>
        <p:spPr>
          <a:xfrm>
            <a:off x="4975531" y="0"/>
            <a:ext cx="4601816" cy="7232749"/>
          </a:xfrm>
          <a:prstGeom prst="rect">
            <a:avLst/>
          </a:prstGeom>
          <a:noFill/>
        </p:spPr>
        <p:txBody>
          <a:bodyPr wrap="square">
            <a:spAutoFit/>
          </a:bodyPr>
          <a:lstStyle/>
          <a:p>
            <a:r>
              <a:rPr lang="en-US" altLang="zh-CN" sz="800" dirty="0"/>
              <a:t>《</a:t>
            </a:r>
            <a:r>
              <a:rPr lang="zh-CN" altLang="en-US" sz="800" dirty="0"/>
              <a:t>麦克白</a:t>
            </a:r>
            <a:r>
              <a:rPr lang="en-US" altLang="zh-CN" sz="800" dirty="0"/>
              <a:t>》</a:t>
            </a:r>
            <a:r>
              <a:rPr lang="zh-CN" altLang="en-US" sz="800" dirty="0"/>
              <a:t>探讨了邪恶的起源问题。邪恶是从外部来的，像一个不可避免的命运，我们无法抗拒吗？或者它深藏在我们所有人之内，准备在某些情况下爆发出来？换句话说：麦克白是被巫婆预言的命运的囚犯，还是或多或少意识到自己在实现别人给他的命运？根据巫婆的话，她们似乎很了解麦克白，尤其是他的长处和短处。她们通过让他看到自己成为国王的前景来激发他的权力欲，这是他可能从未敢梦想的，从而将麦克白置于她们的控制之下。</a:t>
            </a:r>
          </a:p>
          <a:p>
            <a:r>
              <a:rPr lang="zh-CN" altLang="en-US" sz="800" dirty="0"/>
              <a:t>巫婆作为操纵者 通过使用个人信息来预测愿望或促进倾向的行为是一种操纵，我们今天都愿意成为其牺牲品。我们在网站和社交网络上留下的个人数据被强大的算法处理，以提供针对我们的广告或自动推荐符合我们口味的内容。我们在互联网上的使用揭示了我们的兴趣、恐惧、幻想和梦想。如今，还有什么比我们的互联网搜索历史或我们的云端照片和消息更个人化、更敏感呢？如今，这些个人数据已被利益集团和网络在经济和贸易战中采集和使用。在莎士比亚和皮亚维的作品中，巫婆杀猪并召唤风暴引起船只失事。在我们的演出中，她们作为无情的游说者，穿着严格的服装，这暗示了美国清教徒和贵格会的服装，穿梭于权力的走廊。她们代表着影响力大、或多或少匿名的投资公司的利益，这些公司管理着巨大的金融资产，战略性地持有多个行业的公司股份，进行绿色洗钱，绕过禁令并影响政治人物。</a:t>
            </a:r>
          </a:p>
          <a:p>
            <a:endParaRPr lang="en-US" altLang="zh-CN" sz="800" dirty="0"/>
          </a:p>
          <a:p>
            <a:pPr algn="l"/>
            <a:r>
              <a:rPr lang="zh-CN" altLang="en-US" sz="800" b="0" i="0" dirty="0">
                <a:solidFill>
                  <a:srgbClr val="B66B6B"/>
                </a:solidFill>
                <a:effectLst/>
                <a:latin typeface="Helvetica Neue" panose="02000503000000020004" pitchFamily="2" charset="0"/>
              </a:rPr>
              <a:t>剧情解说</a:t>
            </a:r>
          </a:p>
          <a:p>
            <a:pPr algn="l"/>
            <a:r>
              <a:rPr lang="zh-CN" altLang="en-US" sz="800" b="0" i="0" dirty="0">
                <a:solidFill>
                  <a:srgbClr val="222222"/>
                </a:solidFill>
                <a:effectLst/>
                <a:latin typeface="Helvetica Neue" panose="02000503000000020004" pitchFamily="2" charset="0"/>
              </a:rPr>
              <a:t>前奏曲由本剧的几个主题构成。开始的木管齐奏主题是来自第三幕启幕时的女巫景，紧接着的乐段也是出自同一幕里的幽灵音乐。后半段的悲怆旋律则是第四幕马克白夫人</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梦游景</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音乐的呈现。</a:t>
            </a:r>
          </a:p>
          <a:p>
            <a:pPr algn="l"/>
            <a:r>
              <a:rPr lang="zh-CN" altLang="en-US" sz="800" b="1" i="0" dirty="0">
                <a:solidFill>
                  <a:srgbClr val="222222"/>
                </a:solidFill>
                <a:effectLst/>
                <a:latin typeface="Helvetica Neue" panose="02000503000000020004" pitchFamily="2" charset="0"/>
              </a:rPr>
              <a:t>第一幕</a:t>
            </a:r>
            <a:endParaRPr lang="zh-CN" altLang="en-US" sz="800" b="0" i="0" dirty="0">
              <a:solidFill>
                <a:srgbClr val="222222"/>
              </a:solidFill>
              <a:effectLst/>
              <a:latin typeface="Helvetica Neue" panose="02000503000000020004" pitchFamily="2" charset="0"/>
            </a:endParaRP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第一场：佛列斯附近的荒野</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在苏格兰的一个荒野森林里，微暗的天空中闪烁着雷电，在轰隆作响的雷声中，三群女巫陆续登场。她们唱着咒语，边吵闹，边跳舞。这时从舞台后传来小鼓 声，苏格兰国王邓肯王的两位将军马克白和班可路过此地。女巫们看了，立刻对马克白预言说：“你将是考特的领主，成为考特领主后便将登上苏格兰国王的宝 座。”也预测班柯将有孩子是国王。不久，国王的使者来到并传达圣旨说：任命马克白为考特的领主。他们两人因为女巫的预言立即应验而大感惊讶。而马克白的内 心已经燃炽起登上王位的野心。</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第二场：马克白城堡的大厅</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马克白夫人正在阅读现在已成为考特领主的丈夫来信，看到信中所提的女巫预言后，她野心高炽，无法压抑，准备不择手段篡夺王位。这是由读信而进入一首 艰难的咏叹调“快过来</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点火。” 这时仆人进来报告说，今晚国王邓肯要来访并将在城堡里过夜，马克白夫人知道后立即蓄意诱导丈夫谋杀国王。她大叫着“今晚是暗杀国王的好时机”，然后唱出跑 马歌“起来，地狱官”。接着马克白回来了，夫人就对他低语说：“今晚用这把短剑把国王杀了吧</a:t>
            </a:r>
            <a:r>
              <a:rPr lang="en-US" altLang="zh-CN" sz="800" b="0" i="0" dirty="0">
                <a:solidFill>
                  <a:srgbClr val="222222"/>
                </a:solidFill>
                <a:effectLst/>
                <a:latin typeface="Helvetica Neue" panose="02000503000000020004" pitchFamily="2" charset="0"/>
              </a:rPr>
              <a:t>!”</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不久传来欢迎的音乐，苏格兰国王邓肯在将军班柯、贵族马克杜夫、儿子马尔康的陪同下登场，走入大厅。马克白夫人吩咐仆人，酒宴准备好就摇铃。这时在马克白面前浮现血淋淋的短剑幻影，马克白胆怯地对着幻影中的剑唱出独白</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我梦中所见的道路，你要先走一步</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这时，夫人用信号铃声通知马克白酒宴齐备，而马克白则鬼使神差地走入国王的寝室。紧接着马克白夫人就登场，这时在国王寝室里马克白已经把国王给杀 了，拿着血淋淋短剑的踉踉跄跄地走出来，胆怯地对夫人说出杀害国王的恐怖情景。这是二重唱：“宿命般的妻子呵</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。夫人为他打气，想嫁祸给卫兵，马克白 十分恐惧，拒绝再进去。凶悍的夫人就把丈夫的短剑抢过去，自己动手把因酒醉昏睡的卫兵杀死，然后和丈夫一起逃离现场。</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接班的马克杜夫和班柯登场。此时东方已发白，马克杜夫就走进寝室想叫醒国王，却发现国王已被惨杀，惊慌地回来大声叫人。大伙闻讯赶来，听到这可怕的 事故，个个露出恐惧脸色，当然马克白和他的夫人也来了，大伙听到这个噩耗后便齐声诅咒不知名的谋杀者。他们唱着</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复协奏曲</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：“地狱呵，打开你的口”，众 人高呼请神惩罚杀人者。</a:t>
            </a:r>
            <a:endParaRPr lang="en-US" altLang="zh-CN" sz="800" dirty="0">
              <a:solidFill>
                <a:srgbClr val="222222"/>
              </a:solidFill>
              <a:latin typeface="Helvetica Neue" panose="02000503000000020004" pitchFamily="2" charset="0"/>
            </a:endParaRPr>
          </a:p>
          <a:p>
            <a:pPr algn="l"/>
            <a:r>
              <a:rPr lang="zh-CN" altLang="en-US" sz="800" b="1" i="0" dirty="0">
                <a:solidFill>
                  <a:srgbClr val="222222"/>
                </a:solidFill>
                <a:effectLst/>
                <a:latin typeface="Helvetica Neue" panose="02000503000000020004" pitchFamily="2" charset="0"/>
              </a:rPr>
              <a:t>第二幕</a:t>
            </a:r>
            <a:endParaRPr lang="zh-CN" altLang="en-US" sz="800" b="0" i="0" dirty="0">
              <a:solidFill>
                <a:srgbClr val="222222"/>
              </a:solidFill>
              <a:effectLst/>
              <a:latin typeface="Helvetica Neue" panose="02000503000000020004" pitchFamily="2" charset="0"/>
            </a:endParaRP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第一场：马克白城堡内的一室</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在城堡中，正如女巫们所预言的，马克白成为苏格兰国王，但他心神不宁，他对于女巫所说“班柯将成为国王的父亲”的预言，深感到不安。于是夫人就耸恿 他把班柯父子双双除掉以绝后患。丈夫走后，马克白夫人就说为了保住王位，必须把所有的邪魔统统杀掉，唱出阴森森的咏叹调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光芒已渐消失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第二场：马克白城堡附近的公园</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深夜，马克白所派遣的刺客们埋伏在树后等待班柯父子从这儿经过。这时，班柯果然带着儿子来了，他说邓肯王被杀时也在这样阴暗、可怕的夜晚，于是唱出 咏叹调 “天空好像突然暗下来，要下雨了。”然后想快步离开，但来不及了，刺客涌上说道：“就让它下吧</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话音未落班柯被杀了，但幼子幸得逃脱。</a:t>
            </a:r>
          </a:p>
          <a:p>
            <a:pPr algn="l">
              <a:buFont typeface="Arial" panose="020B0604020202020204" pitchFamily="34" charset="0"/>
              <a:buChar char="•"/>
            </a:pPr>
            <a:endParaRPr lang="zh-CN" altLang="en-US" sz="800" b="0" i="0" dirty="0">
              <a:solidFill>
                <a:srgbClr val="222222"/>
              </a:solidFill>
              <a:effectLst/>
              <a:latin typeface="Helvetica Neue" panose="02000503000000020004" pitchFamily="2" charset="0"/>
            </a:endParaRPr>
          </a:p>
          <a:p>
            <a:endParaRPr lang="en-US" altLang="zh-CN" sz="800" dirty="0"/>
          </a:p>
        </p:txBody>
      </p:sp>
    </p:spTree>
    <p:extLst>
      <p:ext uri="{BB962C8B-B14F-4D97-AF65-F5344CB8AC3E}">
        <p14:creationId xmlns:p14="http://schemas.microsoft.com/office/powerpoint/2010/main" val="221514256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827BE0A-B366-8B66-DE1A-F72849FB4224}"/>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2F72F089-8036-AEAE-6D7F-6E5D9BCD9D6D}"/>
              </a:ext>
            </a:extLst>
          </p:cNvPr>
          <p:cNvSpPr txBox="1"/>
          <p:nvPr/>
        </p:nvSpPr>
        <p:spPr>
          <a:xfrm>
            <a:off x="248478" y="0"/>
            <a:ext cx="4601817" cy="5139869"/>
          </a:xfrm>
          <a:prstGeom prst="rect">
            <a:avLst/>
          </a:prstGeom>
          <a:noFill/>
        </p:spPr>
        <p:txBody>
          <a:bodyPr wrap="square">
            <a:spAutoFit/>
          </a:bodyPr>
          <a:lstStyle/>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第三场：城堡内的大厅</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堡内的大厅里正在举行着庆贺马克白就任国王的欢宴，许多贵族和骑士们都被邀参加。马克白唱着饮酒歌，但心情焦虑，这时有一名刺客前来向马克白报告 说，班柯已确实被杀，但儿子却逃掉了。马克白半喜半忧，但当他要回座，却见班柯的幽灵血迹斑斑的坐在王位上</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别人看不见只有马克白一个人看得到</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，马克白 向鬼魂斥喝大叫，十分惊慌，他的夫人一面拼命想让丈夫镇定，一面劝止想离开的贵宾们，又引吭高歌</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干杯之歌</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。但鬼魂一再出现，使得马克白神智慌乱，他拔 剑攻击，全场立刻大乱。朝臣马克杜夫已隐约看出他的破绽。在大重唱中，马克白夫人不为所动，但马克白本人决定再一次造访女巫。</a:t>
            </a:r>
            <a:endParaRPr lang="en-US" altLang="zh-CN" sz="800" b="0" i="0" dirty="0">
              <a:solidFill>
                <a:srgbClr val="222222"/>
              </a:solidFill>
              <a:effectLst/>
              <a:latin typeface="Helvetica Neue" panose="02000503000000020004" pitchFamily="2" charset="0"/>
            </a:endParaRPr>
          </a:p>
          <a:p>
            <a:pPr algn="l">
              <a:buFont typeface="Arial" panose="020B0604020202020204" pitchFamily="34" charset="0"/>
              <a:buChar char="•"/>
            </a:pPr>
            <a:endParaRPr lang="zh-CN" altLang="en-US" sz="800" b="0" i="0" dirty="0">
              <a:solidFill>
                <a:srgbClr val="222222"/>
              </a:solidFill>
              <a:effectLst/>
              <a:latin typeface="Helvetica Neue" panose="02000503000000020004" pitchFamily="2" charset="0"/>
            </a:endParaRPr>
          </a:p>
          <a:p>
            <a:pPr algn="l"/>
            <a:r>
              <a:rPr lang="zh-CN" altLang="en-US" sz="800" b="1" i="0" dirty="0">
                <a:solidFill>
                  <a:srgbClr val="222222"/>
                </a:solidFill>
                <a:effectLst/>
                <a:latin typeface="Helvetica Neue" panose="02000503000000020004" pitchFamily="2" charset="0"/>
              </a:rPr>
              <a:t>第三幕</a:t>
            </a:r>
            <a:r>
              <a:rPr lang="zh-CN" altLang="en-US" sz="800" b="0" i="0" dirty="0">
                <a:solidFill>
                  <a:srgbClr val="222222"/>
                </a:solidFill>
                <a:effectLst/>
                <a:latin typeface="Helvetica Neue" panose="02000503000000020004" pitchFamily="2" charset="0"/>
              </a:rPr>
              <a:t>：女巫们阴暗的山洞里</a:t>
            </a:r>
          </a:p>
          <a:p>
            <a:pPr algn="l"/>
            <a:r>
              <a:rPr lang="zh-CN" altLang="en-US" sz="800" b="0" i="0" dirty="0">
                <a:solidFill>
                  <a:srgbClr val="222222"/>
                </a:solidFill>
                <a:effectLst/>
                <a:latin typeface="Helvetica Neue" panose="02000503000000020004" pitchFamily="2" charset="0"/>
              </a:rPr>
              <a:t>洞外雷雨交加，惊天动地。洞内女巫们一面围绕在大锅旁煮着邪恶的药剂。一面唱出妖里妖气的歌曲跳着邪恶的舞蹈，这时马克白前来请求巫女的帮助他为自己的未来感到不安。他要求女巫询问幽灵他的未来会怎么样。三个幽灵陆续警告他留意马克杜夫，并预测没有任何女人十月怀胎所生的人会杀害他。最后还说：“只要巴南的森林不移动，就不会被打败”。他会保持现在的荣耀。但是马克白并不满意，他想确实知道班柯的儿子是否会继他之后登上王位。于是女巫让他看到八位国王的幻影，而最后一位竟是手拿镜子炫耀子孙的班柯。马克白因恐怖而当场昏厥。众女巫回答马克白的质疑后消失。</a:t>
            </a:r>
          </a:p>
          <a:p>
            <a:pPr algn="l"/>
            <a:r>
              <a:rPr lang="zh-CN" altLang="en-US" sz="800" b="0" i="0" dirty="0">
                <a:solidFill>
                  <a:srgbClr val="222222"/>
                </a:solidFill>
                <a:effectLst/>
                <a:latin typeface="Helvetica Neue" panose="02000503000000020004" pitchFamily="2" charset="0"/>
              </a:rPr>
              <a:t>这时马克白夫人为了寻找丈夫，来到这山洞。马克白发现夫人已在身旁，他把刚才幽灵的预言说给夫人听。夫妇两人为了保住王位，便发誓要灭绝马克杜夫及其家族，并且还要找出班柯的儿子。</a:t>
            </a:r>
            <a:endParaRPr lang="en-US" altLang="zh-CN" sz="800" b="0" i="0" dirty="0">
              <a:solidFill>
                <a:srgbClr val="222222"/>
              </a:solidFill>
              <a:effectLst/>
              <a:latin typeface="Helvetica Neue" panose="02000503000000020004" pitchFamily="2" charset="0"/>
            </a:endParaRPr>
          </a:p>
          <a:p>
            <a:pPr algn="l"/>
            <a:endParaRPr lang="zh-CN" altLang="en-US" sz="800" b="0" i="0" dirty="0">
              <a:solidFill>
                <a:srgbClr val="222222"/>
              </a:solidFill>
              <a:effectLst/>
              <a:latin typeface="Helvetica Neue" panose="02000503000000020004" pitchFamily="2" charset="0"/>
            </a:endParaRPr>
          </a:p>
          <a:p>
            <a:pPr algn="l"/>
            <a:r>
              <a:rPr lang="zh-CN" altLang="en-US" sz="800" b="1" i="0" dirty="0">
                <a:solidFill>
                  <a:srgbClr val="222222"/>
                </a:solidFill>
                <a:effectLst/>
                <a:latin typeface="Helvetica Neue" panose="02000503000000020004" pitchFamily="2" charset="0"/>
              </a:rPr>
              <a:t>第四幕</a:t>
            </a:r>
            <a:endParaRPr lang="zh-CN" altLang="en-US" sz="800" b="0" i="0" dirty="0">
              <a:solidFill>
                <a:srgbClr val="222222"/>
              </a:solidFill>
              <a:effectLst/>
              <a:latin typeface="Helvetica Neue" panose="02000503000000020004" pitchFamily="2" charset="0"/>
            </a:endParaRP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第一场：苏格兰和英格兰国境的荒野远处可以看到巴内森林。被马克白追捕的苏格兰逃亡者们，在等待着能回到祖国的日子，一起合唱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受虐待的祖国</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：“祖国已近</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。接着，马克杜夫城 堡被烧、爱妻和子女诐杀，他一面怀念祖国，一面感叹自己未能保护他们，唱出咏叹调“啊，父亲的双手”。悲叹苏格兰的悲惨命运。这时，先王邓肯的儿子马尔 康，率领着许多土兵来到，命令砍下巴内森林的大树，利用树枝隐藏身体，向城里移动进攻。在马马克杜夫和马尔康的引导下，唱出鼓舞士气的重唱曲。他们一起发 誓复仇。</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第二场：马克白城内的大厅</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深夜医生和侍女交谈着最近马克白夫人因良心不安，常出来梦游。说着夫人果然出来，只见她手里拿着蜡烛、双目呆滞的在大厅内徘徊后又反复地搓洗双手，想把手上血迹洗净。同时唱出以</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梦游场面</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闻名的咏叹调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消失吧，被诅咒的血斑</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第三场：马克白城堡内的一室</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马克白得悉马尔康已和敌对的英格兰联盟正向自己攻击而来，但他仍然相信巫女的预言，自己是天下无敌的，于是骂道“背叛者</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我不会输给你们。”唱出咏 叹调</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哀痛、荣誉、爱</a:t>
            </a:r>
            <a:r>
              <a:rPr lang="en-US" altLang="zh-CN" sz="800" b="0" i="0" dirty="0">
                <a:solidFill>
                  <a:srgbClr val="222222"/>
                </a:solidFill>
                <a:effectLst/>
                <a:latin typeface="Helvetica Neue" panose="02000503000000020004" pitchFamily="2" charset="0"/>
              </a:rPr>
              <a:t>》</a:t>
            </a:r>
            <a:r>
              <a:rPr lang="zh-CN" altLang="en-US" sz="800" b="0" i="0" dirty="0">
                <a:solidFill>
                  <a:srgbClr val="222222"/>
                </a:solidFill>
                <a:effectLst/>
                <a:latin typeface="Helvetica Neue" panose="02000503000000020004" pitchFamily="2" charset="0"/>
              </a:rPr>
              <a:t>。马克白领军迎战，但他听到夫人已逝世的消息，心神不定，士兵又进来报告巴南的森林向前移动，更心生恐惧。敌人已经攻过来了，马克 白对忌讳的预言感到绝望，狂叫“是死亡或胜利”，并随士兵们赶往沙场。</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第四场：被密林包围的宽广平地战场</a:t>
            </a:r>
          </a:p>
          <a:p>
            <a:pPr algn="l">
              <a:buFont typeface="Arial" panose="020B0604020202020204" pitchFamily="34" charset="0"/>
              <a:buChar char="•"/>
            </a:pPr>
            <a:r>
              <a:rPr lang="zh-CN" altLang="en-US" sz="800" b="0" i="0" dirty="0">
                <a:solidFill>
                  <a:srgbClr val="222222"/>
                </a:solidFill>
                <a:effectLst/>
                <a:latin typeface="Helvetica Neue" panose="02000503000000020004" pitchFamily="2" charset="0"/>
              </a:rPr>
              <a:t>马克杜夫向马克白进逼而来。马克杜夫和他决斗时，透露他是其母亲怀胎不足十月的早产儿时，马克白真的胆寒了，自信与勇气顿失，马克杜夫便乘马克白一 时慌乱将他击毙。从舞台后传来雄壮的胜利欢呼声，被苏格兰驱逐的逃亡者和英格兰的土兵们簇拥下马尔康登场，马克杜夫推举马尔康为新国王，大伙儿高唱胜利的 欢乐。</a:t>
            </a:r>
          </a:p>
        </p:txBody>
      </p:sp>
    </p:spTree>
    <p:extLst>
      <p:ext uri="{BB962C8B-B14F-4D97-AF65-F5344CB8AC3E}">
        <p14:creationId xmlns:p14="http://schemas.microsoft.com/office/powerpoint/2010/main" val="1133559831"/>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79</TotalTime>
  <Words>3459</Words>
  <Application>Microsoft Macintosh PowerPoint</Application>
  <PresentationFormat>A4 Paper (210x297 mm)</PresentationFormat>
  <Paragraphs>45</Paragraphs>
  <Slides>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vt:i4>
      </vt:variant>
    </vt:vector>
  </HeadingPairs>
  <TitlesOfParts>
    <vt:vector size="7" baseType="lpstr">
      <vt:lpstr>Arial</vt:lpstr>
      <vt:lpstr>Calibri</vt:lpstr>
      <vt:lpstr>Calibri Light</vt:lpstr>
      <vt:lpstr>Helvetica Neue</vt:lpstr>
      <vt:lpstr>Office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Bai, Zehui</dc:creator>
  <cp:lastModifiedBy>Zehui Bai</cp:lastModifiedBy>
  <cp:revision>178</cp:revision>
  <cp:lastPrinted>2024-11-22T21:08:32Z</cp:lastPrinted>
  <dcterms:created xsi:type="dcterms:W3CDTF">2022-11-07T20:45:57Z</dcterms:created>
  <dcterms:modified xsi:type="dcterms:W3CDTF">2024-11-22T21:10:39Z</dcterms:modified>
</cp:coreProperties>
</file>