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524" r:id="rId2"/>
    <p:sldId id="577" r:id="rId3"/>
    <p:sldId id="578" r:id="rId4"/>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agner-Der fliegende Holländer (2023.06.03)" id="{04CCD857-992A-43CF-B7FE-93BFB92D8208}">
          <p14:sldIdLst>
            <p14:sldId id="524"/>
            <p14:sldId id="577"/>
            <p14:sldId id="578"/>
          </p14:sldIdLst>
        </p14:section>
      </p14:sectionLst>
    </p:ex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80" autoAdjust="0"/>
    <p:restoredTop sz="97030"/>
  </p:normalViewPr>
  <p:slideViewPr>
    <p:cSldViewPr snapToGrid="0">
      <p:cViewPr>
        <p:scale>
          <a:sx n="159" d="100"/>
          <a:sy n="159" d="100"/>
        </p:scale>
        <p:origin x="1768" y="144"/>
      </p:cViewPr>
      <p:guideLst>
        <p:guide orient="horz" pos="2160"/>
        <p:guide pos="312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1/1/24</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1/1/24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1/1/24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1/1/24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1/1/24</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F2CC38FF-19C1-FC61-6AF7-A89B2E5BD763}"/>
              </a:ext>
            </a:extLst>
          </p:cNvPr>
          <p:cNvPicPr>
            <a:picLocks noChangeAspect="1"/>
          </p:cNvPicPr>
          <p:nvPr/>
        </p:nvPicPr>
        <p:blipFill rotWithShape="1">
          <a:blip r:embed="rId2">
            <a:extLst>
              <a:ext uri="{28A0092B-C50C-407E-A947-70E740481C1C}">
                <a14:useLocalDpi xmlns:a14="http://schemas.microsoft.com/office/drawing/2010/main" val="0"/>
              </a:ext>
            </a:extLst>
          </a:blip>
          <a:srcRect l="6166" r="4821" b="-2"/>
          <a:stretch/>
        </p:blipFill>
        <p:spPr>
          <a:xfrm>
            <a:off x="261405" y="321732"/>
            <a:ext cx="4610854" cy="3017405"/>
          </a:xfrm>
          <a:prstGeom prst="rect">
            <a:avLst/>
          </a:prstGeom>
        </p:spPr>
      </p:pic>
      <p:pic>
        <p:nvPicPr>
          <p:cNvPr id="3" name="Picture 2" descr="A blue and white sign with white text&#10;&#10;Description automatically generated">
            <a:extLst>
              <a:ext uri="{FF2B5EF4-FFF2-40B4-BE49-F238E27FC236}">
                <a16:creationId xmlns:a16="http://schemas.microsoft.com/office/drawing/2014/main" id="{F92D4D4A-CF4F-C061-4A19-C92FF06703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8875" y="0"/>
            <a:ext cx="5007429" cy="6858000"/>
          </a:xfrm>
          <a:prstGeom prst="rect">
            <a:avLst/>
          </a:prstGeom>
        </p:spPr>
      </p:pic>
      <p:pic>
        <p:nvPicPr>
          <p:cNvPr id="4" name="Picture 3">
            <a:extLst>
              <a:ext uri="{FF2B5EF4-FFF2-40B4-BE49-F238E27FC236}">
                <a16:creationId xmlns:a16="http://schemas.microsoft.com/office/drawing/2014/main" id="{F657F4AE-28A7-FA7C-12A0-CAD944B76120}"/>
              </a:ext>
            </a:extLst>
          </p:cNvPr>
          <p:cNvPicPr>
            <a:picLocks noChangeAspect="1"/>
          </p:cNvPicPr>
          <p:nvPr/>
        </p:nvPicPr>
        <p:blipFill>
          <a:blip r:embed="rId4"/>
          <a:stretch>
            <a:fillRect/>
          </a:stretch>
        </p:blipFill>
        <p:spPr>
          <a:xfrm>
            <a:off x="195389" y="3188473"/>
            <a:ext cx="5063342" cy="3419061"/>
          </a:xfrm>
          <a:prstGeom prst="rect">
            <a:avLst/>
          </a:prstGeom>
        </p:spPr>
      </p:pic>
    </p:spTree>
    <p:extLst>
      <p:ext uri="{BB962C8B-B14F-4D97-AF65-F5344CB8AC3E}">
        <p14:creationId xmlns:p14="http://schemas.microsoft.com/office/powerpoint/2010/main" val="3482115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61807F26-9B7A-6821-5EB0-57B866EB24EF}"/>
              </a:ext>
            </a:extLst>
          </p:cNvPr>
          <p:cNvSpPr txBox="1"/>
          <p:nvPr/>
        </p:nvSpPr>
        <p:spPr>
          <a:xfrm>
            <a:off x="508639" y="0"/>
            <a:ext cx="4444361" cy="6986528"/>
          </a:xfrm>
          <a:prstGeom prst="rect">
            <a:avLst/>
          </a:prstGeom>
          <a:noFill/>
        </p:spPr>
        <p:txBody>
          <a:bodyPr wrap="square">
            <a:spAutoFit/>
          </a:bodyPr>
          <a:lstStyle/>
          <a:p>
            <a:pPr algn="l"/>
            <a:r>
              <a:rPr lang="zh-CN" altLang="en-US" sz="800" b="0" i="0" dirty="0">
                <a:solidFill>
                  <a:srgbClr val="222222"/>
                </a:solidFill>
                <a:effectLst/>
                <a:latin typeface="Helvetica Neue" panose="02000503000000020004" pitchFamily="2" charset="0"/>
              </a:rPr>
              <a:t>第一幕：被山岗包围的耶奴发的家。</a:t>
            </a:r>
          </a:p>
          <a:p>
            <a:pPr algn="l"/>
            <a:r>
              <a:rPr lang="zh-CN" altLang="en-US" sz="800" b="0" i="0" dirty="0">
                <a:solidFill>
                  <a:srgbClr val="222222"/>
                </a:solidFill>
                <a:effectLst/>
                <a:latin typeface="Helvetica Neue" panose="02000503000000020004" pitchFamily="2" charset="0"/>
              </a:rPr>
              <a:t>耶奴发因与其奶奶长子的儿子斯泰瓦</a:t>
            </a:r>
            <a:r>
              <a:rPr lang="en-US" altLang="zh-CN" sz="800" b="0" i="0" dirty="0">
                <a:solidFill>
                  <a:srgbClr val="222222"/>
                </a:solidFill>
                <a:effectLst/>
                <a:latin typeface="Helvetica Neue" panose="02000503000000020004" pitchFamily="2" charset="0"/>
              </a:rPr>
              <a:t>(</a:t>
            </a:r>
            <a:r>
              <a:rPr lang="en-GB" sz="800" b="0" i="0" dirty="0" err="1">
                <a:solidFill>
                  <a:srgbClr val="222222"/>
                </a:solidFill>
                <a:effectLst/>
                <a:latin typeface="Helvetica Neue" panose="02000503000000020004" pitchFamily="2" charset="0"/>
              </a:rPr>
              <a:t>Steva</a:t>
            </a:r>
            <a:r>
              <a:rPr lang="en-GB" sz="800" b="0" i="0" dirty="0">
                <a:solidFill>
                  <a:srgbClr val="222222"/>
                </a:solidFill>
                <a:effectLst/>
                <a:latin typeface="Helvetica Neue" panose="02000503000000020004" pitchFamily="2" charset="0"/>
              </a:rPr>
              <a:t> </a:t>
            </a:r>
            <a:r>
              <a:rPr lang="en-GB" sz="800" b="0" i="0" dirty="0" err="1">
                <a:solidFill>
                  <a:srgbClr val="222222"/>
                </a:solidFill>
                <a:effectLst/>
                <a:latin typeface="Helvetica Neue" panose="02000503000000020004" pitchFamily="2" charset="0"/>
              </a:rPr>
              <a:t>Buryja</a:t>
            </a:r>
            <a:r>
              <a:rPr lang="en-GB"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发生性关系而怀孕，催促他尽快娶她为妻，但斯泰瓦并非真心爱她，反而与她的关系疏远。耶奴发向圣母祷告，如他真的跑去当兵，拒绝结婚，她将无脸偷生。奶奶责怪耶奴发不去工作，其长子后妻和前夫所生的拉卡</a:t>
            </a:r>
            <a:r>
              <a:rPr lang="en-US" altLang="zh-CN" sz="800" b="0" i="0" dirty="0">
                <a:solidFill>
                  <a:srgbClr val="222222"/>
                </a:solidFill>
                <a:effectLst/>
                <a:latin typeface="Helvetica Neue" panose="02000503000000020004" pitchFamily="2" charset="0"/>
              </a:rPr>
              <a:t>(</a:t>
            </a:r>
            <a:r>
              <a:rPr lang="en-GB" sz="800" b="0" i="0" dirty="0" err="1">
                <a:solidFill>
                  <a:srgbClr val="222222"/>
                </a:solidFill>
                <a:effectLst/>
                <a:latin typeface="Helvetica Neue" panose="02000503000000020004" pitchFamily="2" charset="0"/>
              </a:rPr>
              <a:t>Laca</a:t>
            </a:r>
            <a:r>
              <a:rPr lang="en-GB" sz="800" b="0" i="0" dirty="0">
                <a:solidFill>
                  <a:srgbClr val="222222"/>
                </a:solidFill>
                <a:effectLst/>
                <a:latin typeface="Helvetica Neue" panose="02000503000000020004" pitchFamily="2" charset="0"/>
              </a:rPr>
              <a:t> </a:t>
            </a:r>
            <a:r>
              <a:rPr lang="en-GB" sz="800" b="0" i="0" dirty="0" err="1">
                <a:solidFill>
                  <a:srgbClr val="222222"/>
                </a:solidFill>
                <a:effectLst/>
                <a:latin typeface="Helvetica Neue" panose="02000503000000020004" pitchFamily="2" charset="0"/>
              </a:rPr>
              <a:t>klemen</a:t>
            </a:r>
            <a:r>
              <a:rPr lang="en-GB"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就说，由于没有真正的血统，即使他拼命工作，大约也不会像整天玩乐的斯泰瓦那样博得奶奶欢心，耶奴发让他不要惹奶奶生气。她发现迷迭香</a:t>
            </a:r>
            <a:r>
              <a:rPr lang="en-US" altLang="zh-CN" sz="800" b="0" i="0" dirty="0">
                <a:solidFill>
                  <a:srgbClr val="222222"/>
                </a:solidFill>
                <a:effectLst/>
                <a:latin typeface="Helvetica Neue" panose="02000503000000020004" pitchFamily="2" charset="0"/>
              </a:rPr>
              <a:t>(</a:t>
            </a:r>
            <a:r>
              <a:rPr lang="en-GB" sz="800" b="0" i="0" dirty="0">
                <a:solidFill>
                  <a:srgbClr val="222222"/>
                </a:solidFill>
                <a:effectLst/>
                <a:latin typeface="Helvetica Neue" panose="02000503000000020004" pitchFamily="2" charset="0"/>
              </a:rPr>
              <a:t>rosemary)</a:t>
            </a:r>
            <a:r>
              <a:rPr lang="zh-CN" altLang="en-US" sz="800" b="0" i="0" dirty="0">
                <a:solidFill>
                  <a:srgbClr val="222222"/>
                </a:solidFill>
                <a:effectLst/>
                <a:latin typeface="Helvetica Neue" panose="02000503000000020004" pitchFamily="2" charset="0"/>
              </a:rPr>
              <a:t>好像要枯萎，这种花枯萎，就是幸福跟着消失的标志。拉卡爱上了耶奴发，为了使迷迭香在她和斯泰瓦结婚前枯萎，他埋上了一大堆蚯蚓。有人告诉他，斯泰瓦在征兵体检时已遭淘汰，耶奴发在一旁听到，感到宽慰。远方传来新兵的合唱，合唱说：“有人害怕兵役就去种地，我们因贫穷而当兵，爱情也在离我们远去。”斯泰瓦也混在其中，耶奴发见到斯泰瓦非常激动，喝醉酒的斯泰瓦，把别的姑娘献给他的花拿给耶奴发看，让乐师为耶奴发演奏几首她喜欢的乐曲，和她伴着乐曲跳起舞，此时加入合唱曲</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从遥远的地方</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。在狂欢中，教会伯母唱</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如果像这样过一辈子</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她表示，除非斯泰瓦戒酒，认真地过一年，否则她不会准许这件婚事，她责备斯泰瓦。等新兵与乐师们都走后，耶奴发对斯泰瓦说，你如果不跟我在一起，我就不知道做什么，斯泰瓦表示出对教会伯母的憎恶，说“你的苹果脸比谁都漂亮”。拉卡拿着刀子和鞭子上场，对耶奴发说：“哥哥只喜欢你的苹果脸”，他送她一束鲜花并试图拥抱她。耶奴发在挣扎中，被刀子划伤了脸，拉卡跪在她面前谢罪。</a:t>
            </a:r>
          </a:p>
          <a:p>
            <a:pPr algn="l"/>
            <a:r>
              <a:rPr lang="zh-CN" altLang="en-US" sz="800" b="0" i="0" dirty="0">
                <a:solidFill>
                  <a:srgbClr val="222222"/>
                </a:solidFill>
                <a:effectLst/>
                <a:latin typeface="Helvetica Neue" panose="02000503000000020004" pitchFamily="2" charset="0"/>
              </a:rPr>
              <a:t>第二幕：教会伯母家。</a:t>
            </a:r>
          </a:p>
          <a:p>
            <a:pPr algn="l"/>
            <a:r>
              <a:rPr lang="zh-CN" altLang="en-US" sz="800" b="0" i="0" dirty="0">
                <a:solidFill>
                  <a:srgbClr val="222222"/>
                </a:solidFill>
                <a:effectLst/>
                <a:latin typeface="Helvetica Neue" panose="02000503000000020004" pitchFamily="2" charset="0"/>
              </a:rPr>
              <a:t>半年之后，斥责养女已犯罪的教会伯母，谎称耶奴发去了维也纳，把她藏在家里生下了孩子。当耶奴发去婴儿室睡觉时，伯母约来斯泰瓦，哭泣着要求他娶耶奴发。斯泰瓦表示，他已和村长的女儿订婚，他愿意出钱来了断。这时传来耶奴发的梦呓，伯母去照顾，斯泰瓦趁机溜掉，伯母对斯泰瓦连自己亲身骨肉都不看的冷漠非常反感。此时拉卡正好来请求把耶奴发嫁给他，伯母问他：已有了一个斯泰瓦儿子的耶奴发，你也愿意吗</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拉卡问：是否非要养他的儿子</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拉卡走后，伯母唱</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如果这样</a:t>
            </a:r>
            <a:r>
              <a:rPr lang="en-US" altLang="zh-CN" sz="800" b="0" i="0" dirty="0">
                <a:solidFill>
                  <a:srgbClr val="222222"/>
                </a:solidFill>
                <a:effectLst/>
                <a:latin typeface="Helvetica Neue" panose="02000503000000020004" pitchFamily="2" charset="0"/>
              </a:rPr>
              <a:t>》(</a:t>
            </a:r>
            <a:r>
              <a:rPr lang="en-GB" sz="800" b="0" i="0" dirty="0">
                <a:solidFill>
                  <a:srgbClr val="222222"/>
                </a:solidFill>
                <a:effectLst/>
                <a:latin typeface="Helvetica Neue" panose="02000503000000020004" pitchFamily="2" charset="0"/>
              </a:rPr>
              <a:t>Co </a:t>
            </a:r>
            <a:r>
              <a:rPr lang="en-GB" sz="800" b="0" i="0" dirty="0" err="1">
                <a:solidFill>
                  <a:srgbClr val="222222"/>
                </a:solidFill>
                <a:effectLst/>
                <a:latin typeface="Helvetica Neue" panose="02000503000000020004" pitchFamily="2" charset="0"/>
              </a:rPr>
              <a:t>Chvila</a:t>
            </a:r>
            <a:r>
              <a:rPr lang="en-GB"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决心把婴儿杀死。她悄悄走进耶奴发的婴儿室，把婴儿用大围巾包裹，走出屋外。而耶奴发醒来，不见孩子，以为继母将其带到磨坊去了，跪下为爱子祷告，唱</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母亲，我的头好沉重</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。伯母回来告诉养女孩子已死，谎称由于她高烧昏睡而不知所以。耶奴发哭着说，可能这是神的决定。这时拉卡回来，向耶奴发求爱，耶奴发问：我即使这样，你也不在意吗</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拉卡反而抱紧了她，要她忘掉过去。</a:t>
            </a:r>
          </a:p>
          <a:p>
            <a:pPr algn="l"/>
            <a:r>
              <a:rPr lang="zh-CN" altLang="en-US" sz="800" b="0" i="0" dirty="0">
                <a:solidFill>
                  <a:srgbClr val="222222"/>
                </a:solidFill>
                <a:effectLst/>
                <a:latin typeface="Helvetica Neue" panose="02000503000000020004" pitchFamily="2" charset="0"/>
              </a:rPr>
              <a:t>第三幕：教会伯母家，</a:t>
            </a:r>
            <a:r>
              <a:rPr lang="en-US" altLang="zh-CN" sz="800" b="0" i="0" dirty="0">
                <a:solidFill>
                  <a:srgbClr val="222222"/>
                </a:solidFill>
                <a:effectLst/>
                <a:latin typeface="Helvetica Neue" panose="02000503000000020004" pitchFamily="2" charset="0"/>
              </a:rPr>
              <a:t>3</a:t>
            </a:r>
            <a:r>
              <a:rPr lang="zh-CN" altLang="en-US" sz="800" b="0" i="0" dirty="0">
                <a:solidFill>
                  <a:srgbClr val="222222"/>
                </a:solidFill>
                <a:effectLst/>
                <a:latin typeface="Helvetica Neue" panose="02000503000000020004" pitchFamily="2" charset="0"/>
              </a:rPr>
              <a:t>个月后。</a:t>
            </a:r>
          </a:p>
          <a:p>
            <a:pPr algn="l"/>
            <a:r>
              <a:rPr lang="zh-CN" altLang="en-US" sz="800" b="0" i="0" dirty="0">
                <a:solidFill>
                  <a:srgbClr val="222222"/>
                </a:solidFill>
                <a:effectLst/>
                <a:latin typeface="Helvetica Neue" panose="02000503000000020004" pitchFamily="2" charset="0"/>
              </a:rPr>
              <a:t>悲哀曲调的前奏曲。幕启，耶奴发与拉卡的婚礼场面，众人都议论新娘穿得朴素，只剩两人时，拉卡把鲜花送给耶奴发。耶奴发说，我惭愧于做你妻子，而拉卡说，其实我也曾对你很冷酷，应把一切忘掉，我们也应与斯泰瓦重归于好。斯泰瓦与村长女儿卡洛卡一起来贺喜，卡洛卡向新人祝贺，众人唱古老的婚礼之歌。当新郎新娘正要前往教堂时，有人报告说河中发现一具冰冻的婴儿尸体。前往观看的耶奴发歇斯底里地说：“那是我的孩子，是斯泰瓦的孩子。”于是人们就指责她杀死了无辜的孩子，表示要用石头打死她，音乐以三四种不同的拍子冲撞在一起，给人石头掉在房顶的感觉。拉卡设法保护耶奴发，但无法平息众怒。这时教会伯母终于说出事情真相，请求耶奴发宽恕。目睹悲剧，卡洛卡宣布自己绝不嫁给狼心狗肺的斯泰瓦，与母亲离去。耶奴发对养母说：“我无意苛责你，只求救世主能垂怜我们。”大家离去后，只剩耶奴发与拉卡，耶奴发说：“大家走了，你也可以离我而去。”两人的二重唱，发誓要忘却往事，开始新的生活。</a:t>
            </a:r>
            <a:endParaRPr lang="en-US" altLang="zh-CN" sz="800" b="0" i="0" dirty="0">
              <a:solidFill>
                <a:srgbClr val="222222"/>
              </a:solidFill>
              <a:effectLst/>
              <a:latin typeface="Helvetica Neue" panose="02000503000000020004" pitchFamily="2" charset="0"/>
            </a:endParaRPr>
          </a:p>
          <a:p>
            <a:pPr algn="l"/>
            <a:endParaRPr lang="en-US" altLang="zh-CN" sz="800" dirty="0">
              <a:solidFill>
                <a:srgbClr val="222222"/>
              </a:solidFill>
              <a:latin typeface="Helvetica Neue" panose="02000503000000020004" pitchFamily="2" charset="0"/>
            </a:endParaRPr>
          </a:p>
          <a:p>
            <a:pPr algn="l"/>
            <a:r>
              <a:rPr lang="en-GB" sz="800" b="0" i="0" dirty="0">
                <a:solidFill>
                  <a:srgbClr val="374151"/>
                </a:solidFill>
                <a:effectLst/>
                <a:latin typeface="Söhne"/>
              </a:rPr>
              <a:t>BENJAMIN WÄNTIG：</a:t>
            </a:r>
            <a:r>
              <a:rPr lang="zh-CN" altLang="en-US" sz="800" b="0" i="0" dirty="0">
                <a:solidFill>
                  <a:srgbClr val="374151"/>
                </a:solidFill>
                <a:effectLst/>
                <a:latin typeface="Söhne"/>
              </a:rPr>
              <a:t>在这里，我们有两位女性主角，</a:t>
            </a:r>
            <a:r>
              <a:rPr lang="en-GB" sz="800" b="0" i="0" dirty="0" err="1">
                <a:solidFill>
                  <a:srgbClr val="374151"/>
                </a:solidFill>
                <a:effectLst/>
                <a:latin typeface="Söhne"/>
              </a:rPr>
              <a:t>Jenůfa</a:t>
            </a:r>
            <a:r>
              <a:rPr lang="zh-CN" altLang="en-US" sz="800" b="0" i="0" dirty="0">
                <a:solidFill>
                  <a:srgbClr val="374151"/>
                </a:solidFill>
                <a:effectLst/>
                <a:latin typeface="Söhne"/>
              </a:rPr>
              <a:t>和</a:t>
            </a:r>
            <a:r>
              <a:rPr lang="en-GB" sz="800" b="0" i="0" dirty="0" err="1">
                <a:solidFill>
                  <a:srgbClr val="374151"/>
                </a:solidFill>
                <a:effectLst/>
                <a:latin typeface="Söhne"/>
              </a:rPr>
              <a:t>Küsterin</a:t>
            </a:r>
            <a:r>
              <a:rPr lang="en-GB" sz="800" b="0" i="0" dirty="0">
                <a:solidFill>
                  <a:srgbClr val="374151"/>
                </a:solidFill>
                <a:effectLst/>
                <a:latin typeface="Söhne"/>
              </a:rPr>
              <a:t>（</a:t>
            </a:r>
            <a:r>
              <a:rPr lang="zh-CN" altLang="en-US" sz="800" b="0" i="0" dirty="0">
                <a:solidFill>
                  <a:srgbClr val="374151"/>
                </a:solidFill>
                <a:effectLst/>
                <a:latin typeface="Söhne"/>
              </a:rPr>
              <a:t>教堂女士）。你如何看待这两位角色？</a:t>
            </a:r>
          </a:p>
          <a:p>
            <a:pPr algn="l"/>
            <a:r>
              <a:rPr lang="en-GB" sz="800" b="0" i="0" dirty="0">
                <a:solidFill>
                  <a:srgbClr val="374151"/>
                </a:solidFill>
                <a:effectLst/>
                <a:latin typeface="Söhne"/>
              </a:rPr>
              <a:t>DAMIANO MICHIELETTO：</a:t>
            </a:r>
            <a:r>
              <a:rPr lang="zh-CN" altLang="en-US" sz="800" b="0" i="0" dirty="0">
                <a:solidFill>
                  <a:srgbClr val="374151"/>
                </a:solidFill>
                <a:effectLst/>
                <a:latin typeface="Söhne"/>
              </a:rPr>
              <a:t>这个歌剧的原始标题非常复杂：“</a:t>
            </a:r>
            <a:r>
              <a:rPr lang="en-GB" sz="800" b="0" i="0" dirty="0" err="1">
                <a:solidFill>
                  <a:srgbClr val="374151"/>
                </a:solidFill>
                <a:effectLst/>
                <a:latin typeface="Söhne"/>
              </a:rPr>
              <a:t>Stieftochter</a:t>
            </a:r>
            <a:r>
              <a:rPr lang="en-GB" sz="800" b="0" i="0" dirty="0">
                <a:solidFill>
                  <a:srgbClr val="374151"/>
                </a:solidFill>
                <a:effectLst/>
                <a:latin typeface="Söhne"/>
              </a:rPr>
              <a:t>”</a:t>
            </a:r>
            <a:r>
              <a:rPr lang="zh-CN" altLang="en-US" sz="800" b="0" i="0" dirty="0">
                <a:solidFill>
                  <a:srgbClr val="374151"/>
                </a:solidFill>
                <a:effectLst/>
                <a:latin typeface="Söhne"/>
              </a:rPr>
              <a:t>自然是</a:t>
            </a:r>
            <a:r>
              <a:rPr lang="en-GB" sz="800" b="0" i="0" dirty="0" err="1">
                <a:solidFill>
                  <a:srgbClr val="374151"/>
                </a:solidFill>
                <a:effectLst/>
                <a:latin typeface="Söhne"/>
              </a:rPr>
              <a:t>Jenůfa</a:t>
            </a:r>
            <a:r>
              <a:rPr lang="en-GB" sz="800" b="0" i="0" dirty="0">
                <a:solidFill>
                  <a:srgbClr val="374151"/>
                </a:solidFill>
                <a:effectLst/>
                <a:latin typeface="Söhne"/>
              </a:rPr>
              <a:t>，</a:t>
            </a:r>
            <a:r>
              <a:rPr lang="zh-CN" altLang="en-US" sz="800" b="0" i="0" dirty="0">
                <a:solidFill>
                  <a:srgbClr val="374151"/>
                </a:solidFill>
                <a:effectLst/>
                <a:latin typeface="Söhne"/>
              </a:rPr>
              <a:t>但代词后面是一个神秘的、一开始没有被提到的人，即</a:t>
            </a:r>
            <a:r>
              <a:rPr lang="en-GB" sz="800" b="0" i="0" dirty="0" err="1">
                <a:solidFill>
                  <a:srgbClr val="374151"/>
                </a:solidFill>
                <a:effectLst/>
                <a:latin typeface="Söhne"/>
              </a:rPr>
              <a:t>Küsterin</a:t>
            </a:r>
            <a:r>
              <a:rPr lang="en-GB" sz="800" b="0" i="0" dirty="0">
                <a:solidFill>
                  <a:srgbClr val="374151"/>
                </a:solidFill>
                <a:effectLst/>
                <a:latin typeface="Söhne"/>
              </a:rPr>
              <a:t>（</a:t>
            </a:r>
            <a:r>
              <a:rPr lang="zh-CN" altLang="en-US" sz="800" b="0" i="0" dirty="0">
                <a:solidFill>
                  <a:srgbClr val="374151"/>
                </a:solidFill>
                <a:effectLst/>
                <a:latin typeface="Söhne"/>
              </a:rPr>
              <a:t>教堂女士）。我立刻注意到这个故事中的</a:t>
            </a:r>
            <a:r>
              <a:rPr lang="en-GB" sz="800" b="0" i="0" dirty="0" err="1">
                <a:solidFill>
                  <a:srgbClr val="374151"/>
                </a:solidFill>
                <a:effectLst/>
                <a:latin typeface="Söhne"/>
              </a:rPr>
              <a:t>Buryja</a:t>
            </a:r>
            <a:r>
              <a:rPr lang="zh-CN" altLang="en-US" sz="800" b="0" i="0" dirty="0">
                <a:solidFill>
                  <a:srgbClr val="374151"/>
                </a:solidFill>
                <a:effectLst/>
                <a:latin typeface="Söhne"/>
              </a:rPr>
              <a:t>家庭的亲属关系是多么复杂。正如在</a:t>
            </a:r>
            <a:r>
              <a:rPr lang="en-GB" sz="800" b="0" i="0" dirty="0" err="1">
                <a:solidFill>
                  <a:srgbClr val="374151"/>
                </a:solidFill>
                <a:effectLst/>
                <a:latin typeface="Söhne"/>
              </a:rPr>
              <a:t>Janáčeks</a:t>
            </a:r>
            <a:r>
              <a:rPr lang="zh-CN" altLang="en-US" sz="800" b="0" i="0" dirty="0">
                <a:solidFill>
                  <a:srgbClr val="374151"/>
                </a:solidFill>
                <a:effectLst/>
                <a:latin typeface="Söhne"/>
              </a:rPr>
              <a:t>的</a:t>
            </a:r>
            <a:r>
              <a:rPr lang="en-US" altLang="zh-CN" sz="800" b="0" i="0" dirty="0">
                <a:solidFill>
                  <a:srgbClr val="374151"/>
                </a:solidFill>
                <a:effectLst/>
                <a:latin typeface="Söhne"/>
              </a:rPr>
              <a:t>《</a:t>
            </a:r>
            <a:r>
              <a:rPr lang="en-GB" sz="800" b="0" i="0" dirty="0" err="1">
                <a:solidFill>
                  <a:srgbClr val="374151"/>
                </a:solidFill>
                <a:effectLst/>
                <a:latin typeface="Söhne"/>
              </a:rPr>
              <a:t>Káťa</a:t>
            </a:r>
            <a:r>
              <a:rPr lang="en-GB" sz="800" b="0" i="0" dirty="0">
                <a:solidFill>
                  <a:srgbClr val="374151"/>
                </a:solidFill>
                <a:effectLst/>
                <a:latin typeface="Söhne"/>
              </a:rPr>
              <a:t> </a:t>
            </a:r>
            <a:r>
              <a:rPr lang="en-GB" sz="800" b="0" i="0" dirty="0" err="1">
                <a:solidFill>
                  <a:srgbClr val="374151"/>
                </a:solidFill>
                <a:effectLst/>
                <a:latin typeface="Söhne"/>
              </a:rPr>
              <a:t>Kabanová</a:t>
            </a:r>
            <a:r>
              <a:rPr lang="en-GB" sz="800" b="0" i="0" dirty="0">
                <a:solidFill>
                  <a:srgbClr val="374151"/>
                </a:solidFill>
                <a:effectLst/>
                <a:latin typeface="Söhne"/>
              </a:rPr>
              <a:t>》</a:t>
            </a:r>
            <a:r>
              <a:rPr lang="zh-CN" altLang="en-US" sz="800" b="0" i="0" dirty="0">
                <a:solidFill>
                  <a:srgbClr val="374151"/>
                </a:solidFill>
                <a:effectLst/>
                <a:latin typeface="Söhne"/>
              </a:rPr>
              <a:t>中一样，我们面对的是一个以女性为主的故事。这个家庭由</a:t>
            </a:r>
            <a:r>
              <a:rPr lang="en-GB" sz="800" b="0" i="0" dirty="0" err="1">
                <a:solidFill>
                  <a:srgbClr val="374151"/>
                </a:solidFill>
                <a:effectLst/>
                <a:latin typeface="Söhne"/>
              </a:rPr>
              <a:t>Buryjovka</a:t>
            </a:r>
            <a:r>
              <a:rPr lang="zh-CN" altLang="en-US" sz="800" b="0" i="0" dirty="0">
                <a:solidFill>
                  <a:srgbClr val="374151"/>
                </a:solidFill>
                <a:effectLst/>
                <a:latin typeface="Söhne"/>
              </a:rPr>
              <a:t>大妈领导，她是这一代的代表，教堂女士代表了她，这一代的所有男性都已经不在世了，然后是</a:t>
            </a:r>
            <a:r>
              <a:rPr lang="en-GB" sz="800" b="0" i="0" dirty="0" err="1">
                <a:solidFill>
                  <a:srgbClr val="374151"/>
                </a:solidFill>
                <a:effectLst/>
                <a:latin typeface="Söhne"/>
              </a:rPr>
              <a:t>Jenůfa、Števa</a:t>
            </a:r>
            <a:r>
              <a:rPr lang="zh-CN" altLang="en-US" sz="800" b="0" i="0" dirty="0">
                <a:solidFill>
                  <a:srgbClr val="374151"/>
                </a:solidFill>
                <a:effectLst/>
                <a:latin typeface="Söhne"/>
              </a:rPr>
              <a:t>和</a:t>
            </a:r>
            <a:r>
              <a:rPr lang="en-GB" sz="800" b="0" i="0" dirty="0" err="1">
                <a:solidFill>
                  <a:srgbClr val="374151"/>
                </a:solidFill>
                <a:effectLst/>
                <a:latin typeface="Söhne"/>
              </a:rPr>
              <a:t>Laca</a:t>
            </a:r>
            <a:r>
              <a:rPr lang="en-GB" sz="800" b="0" i="0" dirty="0">
                <a:solidFill>
                  <a:srgbClr val="374151"/>
                </a:solidFill>
                <a:effectLst/>
                <a:latin typeface="Söhne"/>
              </a:rPr>
              <a:t>，</a:t>
            </a:r>
            <a:r>
              <a:rPr lang="zh-CN" altLang="en-US" sz="800" b="0" i="0" dirty="0">
                <a:solidFill>
                  <a:srgbClr val="374151"/>
                </a:solidFill>
                <a:effectLst/>
                <a:latin typeface="Söhne"/>
              </a:rPr>
              <a:t>他们都是孤儿。至于</a:t>
            </a:r>
            <a:r>
              <a:rPr lang="en-GB" sz="800" b="0" i="0" dirty="0" err="1">
                <a:solidFill>
                  <a:srgbClr val="374151"/>
                </a:solidFill>
                <a:effectLst/>
                <a:latin typeface="Söhne"/>
              </a:rPr>
              <a:t>Küsterin</a:t>
            </a:r>
            <a:r>
              <a:rPr lang="en-GB" sz="800" b="0" i="0" dirty="0">
                <a:solidFill>
                  <a:srgbClr val="374151"/>
                </a:solidFill>
                <a:effectLst/>
                <a:latin typeface="Söhne"/>
              </a:rPr>
              <a:t>，</a:t>
            </a:r>
            <a:r>
              <a:rPr lang="zh-CN" altLang="en-US" sz="800" b="0" i="0" dirty="0">
                <a:solidFill>
                  <a:srgbClr val="374151"/>
                </a:solidFill>
                <a:effectLst/>
                <a:latin typeface="Söhne"/>
              </a:rPr>
              <a:t>她最终成为了一个婴儿的杀人犯，所以对我来说，与</a:t>
            </a:r>
            <a:r>
              <a:rPr lang="en-GB" sz="800" b="0" i="0" dirty="0">
                <a:solidFill>
                  <a:srgbClr val="374151"/>
                </a:solidFill>
                <a:effectLst/>
                <a:latin typeface="Söhne"/>
              </a:rPr>
              <a:t>Evelyn </a:t>
            </a:r>
            <a:r>
              <a:rPr lang="en-GB" sz="800" b="0" i="0" dirty="0" err="1">
                <a:solidFill>
                  <a:srgbClr val="374151"/>
                </a:solidFill>
                <a:effectLst/>
                <a:latin typeface="Söhne"/>
              </a:rPr>
              <a:t>Herlitzius</a:t>
            </a:r>
            <a:r>
              <a:rPr lang="zh-CN" altLang="en-US" sz="800" b="0" i="0" dirty="0">
                <a:solidFill>
                  <a:srgbClr val="374151"/>
                </a:solidFill>
                <a:effectLst/>
                <a:latin typeface="Söhne"/>
              </a:rPr>
              <a:t>一起，重要的是不要谴责她，不要将她表现为某种怪物。她试图拯救</a:t>
            </a:r>
            <a:r>
              <a:rPr lang="en-GB" sz="800" b="0" i="0" dirty="0" err="1">
                <a:solidFill>
                  <a:srgbClr val="374151"/>
                </a:solidFill>
                <a:effectLst/>
                <a:latin typeface="Söhne"/>
              </a:rPr>
              <a:t>Jenůfa</a:t>
            </a:r>
            <a:r>
              <a:rPr lang="zh-CN" altLang="en-US" sz="800" b="0" i="0" dirty="0">
                <a:solidFill>
                  <a:srgbClr val="374151"/>
                </a:solidFill>
                <a:effectLst/>
                <a:latin typeface="Söhne"/>
              </a:rPr>
              <a:t>脱离一个不稳定的家庭局面。她在这个情境中看到了自己过去的影子：她也曾嫁给一个她着迷的富有的男人，但后来发现他是一个酗酒者和暴力分子。我一直在思考为什么</a:t>
            </a:r>
            <a:r>
              <a:rPr lang="en-GB" sz="800" b="0" i="0" dirty="0" err="1">
                <a:solidFill>
                  <a:srgbClr val="374151"/>
                </a:solidFill>
                <a:effectLst/>
                <a:latin typeface="Söhne"/>
              </a:rPr>
              <a:t>Küsterin</a:t>
            </a:r>
            <a:r>
              <a:rPr lang="zh-CN" altLang="en-US" sz="800" b="0" i="0" dirty="0">
                <a:solidFill>
                  <a:srgbClr val="374151"/>
                </a:solidFill>
                <a:effectLst/>
                <a:latin typeface="Söhne"/>
              </a:rPr>
              <a:t>没有自己的孩子。她可能怀孕过，然后流产，甚至可能是因为她丈夫的暴力行为？在她的行为中，我还看到了一丝对</a:t>
            </a:r>
            <a:r>
              <a:rPr lang="en-GB" sz="800" b="0" i="0" dirty="0" err="1">
                <a:solidFill>
                  <a:srgbClr val="374151"/>
                </a:solidFill>
                <a:effectLst/>
                <a:latin typeface="Söhne"/>
              </a:rPr>
              <a:t>Jenůfa</a:t>
            </a:r>
            <a:r>
              <a:rPr lang="zh-CN" altLang="en-US" sz="800" b="0" i="0" dirty="0">
                <a:solidFill>
                  <a:srgbClr val="374151"/>
                </a:solidFill>
                <a:effectLst/>
                <a:latin typeface="Söhne"/>
              </a:rPr>
              <a:t>母性的嫉妒。在歌剧中，</a:t>
            </a:r>
            <a:r>
              <a:rPr lang="en-GB" sz="800" b="0" i="0" dirty="0" err="1">
                <a:solidFill>
                  <a:srgbClr val="374151"/>
                </a:solidFill>
                <a:effectLst/>
                <a:latin typeface="Söhne"/>
              </a:rPr>
              <a:t>Jenůfa</a:t>
            </a:r>
            <a:r>
              <a:rPr lang="zh-CN" altLang="en-US" sz="800" b="0" i="0" dirty="0">
                <a:solidFill>
                  <a:srgbClr val="374151"/>
                </a:solidFill>
                <a:effectLst/>
                <a:latin typeface="Söhne"/>
              </a:rPr>
              <a:t>被允许担任母亲的时间很短，当音乐突然变得温柔而柔和时，</a:t>
            </a:r>
            <a:r>
              <a:rPr lang="en-GB" sz="800" b="0" i="0" dirty="0" err="1">
                <a:solidFill>
                  <a:srgbClr val="374151"/>
                </a:solidFill>
                <a:effectLst/>
                <a:latin typeface="Söhne"/>
              </a:rPr>
              <a:t>Küsterin</a:t>
            </a:r>
            <a:r>
              <a:rPr lang="zh-CN" altLang="en-US" sz="800" b="0" i="0" dirty="0">
                <a:solidFill>
                  <a:srgbClr val="374151"/>
                </a:solidFill>
                <a:effectLst/>
                <a:latin typeface="Söhne"/>
              </a:rPr>
              <a:t>要求她为自己祈祷，希望她可以摆脱这个孩子。除了担心社会上由于非婚生子而带来的耻辱，我在这里还感到了她因没有自己的孩子而感到的遗憾。</a:t>
            </a:r>
          </a:p>
          <a:p>
            <a:pPr algn="l"/>
            <a:endParaRPr lang="zh-CN" altLang="en-US" sz="800" b="0" i="0" dirty="0">
              <a:solidFill>
                <a:srgbClr val="222222"/>
              </a:solidFill>
              <a:effectLst/>
              <a:latin typeface="Helvetica Neue" panose="02000503000000020004" pitchFamily="2" charset="0"/>
            </a:endParaRPr>
          </a:p>
        </p:txBody>
      </p:sp>
      <p:sp>
        <p:nvSpPr>
          <p:cNvPr id="5" name="Textfeld 4">
            <a:extLst>
              <a:ext uri="{FF2B5EF4-FFF2-40B4-BE49-F238E27FC236}">
                <a16:creationId xmlns:a16="http://schemas.microsoft.com/office/drawing/2014/main" id="{9C3CF4A8-9751-8A96-B00F-1629C8587C57}"/>
              </a:ext>
            </a:extLst>
          </p:cNvPr>
          <p:cNvSpPr txBox="1"/>
          <p:nvPr/>
        </p:nvSpPr>
        <p:spPr>
          <a:xfrm>
            <a:off x="4950442" y="0"/>
            <a:ext cx="4955558" cy="6740307"/>
          </a:xfrm>
          <a:prstGeom prst="rect">
            <a:avLst/>
          </a:prstGeom>
          <a:noFill/>
        </p:spPr>
        <p:txBody>
          <a:bodyPr wrap="square">
            <a:spAutoFit/>
          </a:bodyPr>
          <a:lstStyle/>
          <a:p>
            <a:pPr algn="l"/>
            <a:r>
              <a:rPr lang="en-GB" sz="800" b="0" i="0" dirty="0">
                <a:solidFill>
                  <a:srgbClr val="374151"/>
                </a:solidFill>
                <a:effectLst/>
                <a:latin typeface="Söhne"/>
              </a:rPr>
              <a:t>BENJAMIN WÄNTIG：</a:t>
            </a:r>
            <a:r>
              <a:rPr lang="zh-CN" altLang="en-US" sz="800" b="0" i="0" dirty="0">
                <a:solidFill>
                  <a:srgbClr val="374151"/>
                </a:solidFill>
                <a:effectLst/>
                <a:latin typeface="Söhne"/>
              </a:rPr>
              <a:t>尽管如此，她试图尽一切努力来保护她的继女。</a:t>
            </a:r>
          </a:p>
          <a:p>
            <a:pPr algn="l"/>
            <a:r>
              <a:rPr lang="en-GB" sz="800" b="0" i="0" dirty="0">
                <a:solidFill>
                  <a:srgbClr val="374151"/>
                </a:solidFill>
                <a:effectLst/>
                <a:latin typeface="Söhne"/>
              </a:rPr>
              <a:t>DAMIANO MICHIELETTO：</a:t>
            </a:r>
            <a:r>
              <a:rPr lang="zh-CN" altLang="en-US" sz="800" b="0" i="0" dirty="0">
                <a:solidFill>
                  <a:srgbClr val="374151"/>
                </a:solidFill>
                <a:effectLst/>
                <a:latin typeface="Söhne"/>
              </a:rPr>
              <a:t>是的，但她的方法相当压抑。当</a:t>
            </a:r>
            <a:r>
              <a:rPr lang="en-GB" sz="800" b="0" i="0" dirty="0" err="1">
                <a:solidFill>
                  <a:srgbClr val="374151"/>
                </a:solidFill>
                <a:effectLst/>
                <a:latin typeface="Söhne"/>
              </a:rPr>
              <a:t>Števa</a:t>
            </a:r>
            <a:r>
              <a:rPr lang="zh-CN" altLang="en-US" sz="800" b="0" i="0" dirty="0">
                <a:solidFill>
                  <a:srgbClr val="374151"/>
                </a:solidFill>
                <a:effectLst/>
                <a:latin typeface="Söhne"/>
              </a:rPr>
              <a:t>在征兵后喝醉回来，与</a:t>
            </a:r>
            <a:r>
              <a:rPr lang="en-GB" sz="800" b="0" i="0" dirty="0" err="1">
                <a:solidFill>
                  <a:srgbClr val="374151"/>
                </a:solidFill>
                <a:effectLst/>
                <a:latin typeface="Söhne"/>
              </a:rPr>
              <a:t>Jenůfa</a:t>
            </a:r>
            <a:r>
              <a:rPr lang="zh-CN" altLang="en-US" sz="800" b="0" i="0" dirty="0">
                <a:solidFill>
                  <a:srgbClr val="374151"/>
                </a:solidFill>
                <a:effectLst/>
                <a:latin typeface="Söhne"/>
              </a:rPr>
              <a:t>结婚的道路应该畅通无阻时，她因为他一直酗酒而禁止了这场婚礼。由于她经历了这么多苦难，由于她自己的经历，我认为她在我的眼中表现出了严格和冷酷。她与</a:t>
            </a:r>
            <a:r>
              <a:rPr lang="en-GB" sz="800" b="0" i="0" dirty="0" err="1">
                <a:solidFill>
                  <a:srgbClr val="374151"/>
                </a:solidFill>
                <a:effectLst/>
                <a:latin typeface="Söhne"/>
              </a:rPr>
              <a:t>Jenůfa</a:t>
            </a:r>
            <a:r>
              <a:rPr lang="zh-CN" altLang="en-US" sz="800" b="0" i="0" dirty="0">
                <a:solidFill>
                  <a:srgbClr val="374151"/>
                </a:solidFill>
                <a:effectLst/>
                <a:latin typeface="Söhne"/>
              </a:rPr>
              <a:t>的关系也受此影响。</a:t>
            </a:r>
            <a:r>
              <a:rPr lang="en-GB" sz="800" b="0" i="0" dirty="0" err="1">
                <a:solidFill>
                  <a:srgbClr val="374151"/>
                </a:solidFill>
                <a:effectLst/>
                <a:latin typeface="Söhne"/>
              </a:rPr>
              <a:t>Jenůfa</a:t>
            </a:r>
            <a:r>
              <a:rPr lang="zh-CN" altLang="en-US" sz="800" b="0" i="0" dirty="0">
                <a:solidFill>
                  <a:srgbClr val="374151"/>
                </a:solidFill>
                <a:effectLst/>
                <a:latin typeface="Söhne"/>
              </a:rPr>
              <a:t>还没有经历很多，但已经经历了一些重大事件：她的怀孕引发了整个故事。当她生下孩子时，</a:t>
            </a:r>
            <a:r>
              <a:rPr lang="en-GB" sz="800" b="0" i="0" dirty="0" err="1">
                <a:solidFill>
                  <a:srgbClr val="374151"/>
                </a:solidFill>
                <a:effectLst/>
                <a:latin typeface="Söhne"/>
              </a:rPr>
              <a:t>Küsterin</a:t>
            </a:r>
            <a:r>
              <a:rPr lang="zh-CN" altLang="en-US" sz="800" b="0" i="0" dirty="0">
                <a:solidFill>
                  <a:srgbClr val="374151"/>
                </a:solidFill>
                <a:effectLst/>
                <a:latin typeface="Söhne"/>
              </a:rPr>
              <a:t>再次尽一切努力找到解决办法。她在基本上鄙视的</a:t>
            </a:r>
            <a:r>
              <a:rPr lang="en-GB" sz="800" b="0" i="0" dirty="0" err="1">
                <a:solidFill>
                  <a:srgbClr val="374151"/>
                </a:solidFill>
                <a:effectLst/>
                <a:latin typeface="Söhne"/>
              </a:rPr>
              <a:t>Števa</a:t>
            </a:r>
            <a:r>
              <a:rPr lang="zh-CN" altLang="en-US" sz="800" b="0" i="0" dirty="0">
                <a:solidFill>
                  <a:srgbClr val="374151"/>
                </a:solidFill>
                <a:effectLst/>
                <a:latin typeface="Söhne"/>
              </a:rPr>
              <a:t>面前低声下气，跪在地上求他娶</a:t>
            </a:r>
            <a:r>
              <a:rPr lang="en-GB" sz="800" b="0" i="0" dirty="0" err="1">
                <a:solidFill>
                  <a:srgbClr val="374151"/>
                </a:solidFill>
                <a:effectLst/>
                <a:latin typeface="Söhne"/>
              </a:rPr>
              <a:t>Jenůfa</a:t>
            </a:r>
            <a:r>
              <a:rPr lang="en-GB" sz="800" b="0" i="0" dirty="0">
                <a:solidFill>
                  <a:srgbClr val="374151"/>
                </a:solidFill>
                <a:effectLst/>
                <a:latin typeface="Söhne"/>
              </a:rPr>
              <a:t>，</a:t>
            </a:r>
            <a:r>
              <a:rPr lang="zh-CN" altLang="en-US" sz="800" b="0" i="0" dirty="0">
                <a:solidFill>
                  <a:srgbClr val="374151"/>
                </a:solidFill>
                <a:effectLst/>
                <a:latin typeface="Söhne"/>
              </a:rPr>
              <a:t>并合法化孩子。她最大的耻辱来自于</a:t>
            </a:r>
            <a:r>
              <a:rPr lang="en-GB" sz="800" b="0" i="0" dirty="0" err="1">
                <a:solidFill>
                  <a:srgbClr val="374151"/>
                </a:solidFill>
                <a:effectLst/>
                <a:latin typeface="Söhne"/>
              </a:rPr>
              <a:t>Števa</a:t>
            </a:r>
            <a:r>
              <a:rPr lang="zh-CN" altLang="en-US" sz="800" b="0" i="0" dirty="0">
                <a:solidFill>
                  <a:srgbClr val="374151"/>
                </a:solidFill>
                <a:effectLst/>
                <a:latin typeface="Söhne"/>
              </a:rPr>
              <a:t>的拒绝。杀死孩子是她的最后一招。</a:t>
            </a:r>
          </a:p>
          <a:p>
            <a:pPr algn="l"/>
            <a:r>
              <a:rPr lang="en-GB" sz="800" b="0" i="0" dirty="0">
                <a:solidFill>
                  <a:srgbClr val="374151"/>
                </a:solidFill>
                <a:effectLst/>
                <a:latin typeface="Söhne"/>
              </a:rPr>
              <a:t>BENJAMIN WÄNTIG：</a:t>
            </a:r>
            <a:r>
              <a:rPr lang="zh-CN" altLang="en-US" sz="800" b="0" i="0" dirty="0">
                <a:solidFill>
                  <a:srgbClr val="374151"/>
                </a:solidFill>
                <a:effectLst/>
                <a:latin typeface="Söhne"/>
              </a:rPr>
              <a:t>在</a:t>
            </a:r>
            <a:r>
              <a:rPr lang="en-US" altLang="zh-CN" sz="800" b="0" i="0" dirty="0">
                <a:solidFill>
                  <a:srgbClr val="374151"/>
                </a:solidFill>
                <a:effectLst/>
                <a:latin typeface="Söhne"/>
              </a:rPr>
              <a:t>《</a:t>
            </a:r>
            <a:r>
              <a:rPr lang="en-GB" sz="800" b="0" i="0" dirty="0" err="1">
                <a:solidFill>
                  <a:srgbClr val="374151"/>
                </a:solidFill>
                <a:effectLst/>
                <a:latin typeface="Söhne"/>
              </a:rPr>
              <a:t>Jenůfa</a:t>
            </a:r>
            <a:r>
              <a:rPr lang="en-GB" sz="800" b="0" i="0" dirty="0">
                <a:solidFill>
                  <a:srgbClr val="374151"/>
                </a:solidFill>
                <a:effectLst/>
                <a:latin typeface="Söhne"/>
              </a:rPr>
              <a:t>》</a:t>
            </a:r>
            <a:r>
              <a:rPr lang="zh-CN" altLang="en-US" sz="800" b="0" i="0" dirty="0">
                <a:solidFill>
                  <a:srgbClr val="374151"/>
                </a:solidFill>
                <a:effectLst/>
                <a:latin typeface="Söhne"/>
              </a:rPr>
              <a:t>中，</a:t>
            </a:r>
            <a:r>
              <a:rPr lang="en-GB" sz="800" b="0" i="0" dirty="0" err="1">
                <a:solidFill>
                  <a:srgbClr val="374151"/>
                </a:solidFill>
                <a:effectLst/>
                <a:latin typeface="Söhne"/>
              </a:rPr>
              <a:t>Janáček</a:t>
            </a:r>
            <a:r>
              <a:rPr lang="zh-CN" altLang="en-US" sz="800" b="0" i="0" dirty="0">
                <a:solidFill>
                  <a:srgbClr val="374151"/>
                </a:solidFill>
                <a:effectLst/>
                <a:latin typeface="Söhne"/>
              </a:rPr>
              <a:t>坚持了一种详尽描绘摩拉维亚斯洛伐克农村生活的现实主义。在许多情况下，这种现实主义限制了舞台表现的自由，你在这种情况下的经验如何？</a:t>
            </a:r>
          </a:p>
          <a:p>
            <a:pPr algn="l"/>
            <a:r>
              <a:rPr lang="en-GB" sz="800" b="0" i="0" dirty="0">
                <a:solidFill>
                  <a:srgbClr val="374151"/>
                </a:solidFill>
                <a:effectLst/>
                <a:latin typeface="Söhne"/>
              </a:rPr>
              <a:t>DAMIANO MICHIELETTO：</a:t>
            </a:r>
            <a:r>
              <a:rPr lang="zh-CN" altLang="en-US" sz="800" b="0" i="0" dirty="0">
                <a:solidFill>
                  <a:srgbClr val="374151"/>
                </a:solidFill>
                <a:effectLst/>
                <a:latin typeface="Söhne"/>
              </a:rPr>
              <a:t>一方面，</a:t>
            </a:r>
            <a:r>
              <a:rPr lang="en-GB" sz="800" b="0" i="0" dirty="0" err="1">
                <a:solidFill>
                  <a:srgbClr val="374151"/>
                </a:solidFill>
                <a:effectLst/>
                <a:latin typeface="Söhne"/>
              </a:rPr>
              <a:t>Janáček</a:t>
            </a:r>
            <a:r>
              <a:rPr lang="zh-CN" altLang="en-US" sz="800" b="0" i="0" dirty="0">
                <a:solidFill>
                  <a:srgbClr val="374151"/>
                </a:solidFill>
                <a:effectLst/>
                <a:latin typeface="Söhne"/>
              </a:rPr>
              <a:t>的</a:t>
            </a:r>
            <a:r>
              <a:rPr lang="en-US" altLang="zh-CN" sz="800" b="0" i="0" dirty="0">
                <a:solidFill>
                  <a:srgbClr val="374151"/>
                </a:solidFill>
                <a:effectLst/>
                <a:latin typeface="Söhne"/>
              </a:rPr>
              <a:t>《</a:t>
            </a:r>
            <a:r>
              <a:rPr lang="en-GB" sz="800" b="0" i="0" dirty="0" err="1">
                <a:solidFill>
                  <a:srgbClr val="374151"/>
                </a:solidFill>
                <a:effectLst/>
                <a:latin typeface="Söhne"/>
              </a:rPr>
              <a:t>Jenůfa</a:t>
            </a:r>
            <a:r>
              <a:rPr lang="en-GB" sz="800" b="0" i="0" dirty="0">
                <a:solidFill>
                  <a:srgbClr val="374151"/>
                </a:solidFill>
                <a:effectLst/>
                <a:latin typeface="Söhne"/>
              </a:rPr>
              <a:t>》</a:t>
            </a:r>
            <a:r>
              <a:rPr lang="zh-CN" altLang="en-US" sz="800" b="0" i="0" dirty="0">
                <a:solidFill>
                  <a:srgbClr val="374151"/>
                </a:solidFill>
                <a:effectLst/>
                <a:latin typeface="Söhne"/>
              </a:rPr>
              <a:t>与现实主义紧密相关，但同时也受到了表现主义的影响，比如阿尔班</a:t>
            </a:r>
            <a:r>
              <a:rPr lang="en-US" altLang="zh-CN" sz="800" b="0" i="0" dirty="0">
                <a:solidFill>
                  <a:srgbClr val="374151"/>
                </a:solidFill>
                <a:effectLst/>
                <a:latin typeface="Söhne"/>
              </a:rPr>
              <a:t>·</a:t>
            </a:r>
            <a:r>
              <a:rPr lang="zh-CN" altLang="en-US" sz="800" b="0" i="0" dirty="0">
                <a:solidFill>
                  <a:srgbClr val="374151"/>
                </a:solidFill>
                <a:effectLst/>
                <a:latin typeface="Söhne"/>
              </a:rPr>
              <a:t>贝尔格（</a:t>
            </a:r>
            <a:r>
              <a:rPr lang="en-GB" sz="800" b="0" i="0" dirty="0">
                <a:solidFill>
                  <a:srgbClr val="374151"/>
                </a:solidFill>
                <a:effectLst/>
                <a:latin typeface="Söhne"/>
              </a:rPr>
              <a:t>Alban Berg）。</a:t>
            </a:r>
            <a:r>
              <a:rPr lang="zh-CN" altLang="en-US" sz="800" b="0" i="0" dirty="0">
                <a:solidFill>
                  <a:srgbClr val="374151"/>
                </a:solidFill>
                <a:effectLst/>
                <a:latin typeface="Söhne"/>
              </a:rPr>
              <a:t>现实主义在</a:t>
            </a:r>
            <a:r>
              <a:rPr lang="en-US" altLang="zh-CN" sz="800" b="0" i="0" dirty="0">
                <a:solidFill>
                  <a:srgbClr val="374151"/>
                </a:solidFill>
                <a:effectLst/>
                <a:latin typeface="Söhne"/>
              </a:rPr>
              <a:t>《</a:t>
            </a:r>
            <a:r>
              <a:rPr lang="en-GB" sz="800" b="0" i="0" dirty="0" err="1">
                <a:solidFill>
                  <a:srgbClr val="374151"/>
                </a:solidFill>
                <a:effectLst/>
                <a:latin typeface="Söhne"/>
              </a:rPr>
              <a:t>Jenůfa</a:t>
            </a:r>
            <a:r>
              <a:rPr lang="en-GB" sz="800" b="0" i="0" dirty="0">
                <a:solidFill>
                  <a:srgbClr val="374151"/>
                </a:solidFill>
                <a:effectLst/>
                <a:latin typeface="Söhne"/>
              </a:rPr>
              <a:t>》</a:t>
            </a:r>
            <a:r>
              <a:rPr lang="zh-CN" altLang="en-US" sz="800" b="0" i="0" dirty="0">
                <a:solidFill>
                  <a:srgbClr val="374151"/>
                </a:solidFill>
                <a:effectLst/>
                <a:latin typeface="Söhne"/>
              </a:rPr>
              <a:t>中只是一个出发点，而不是真正的目标。</a:t>
            </a:r>
            <a:r>
              <a:rPr lang="en-GB" sz="800" b="0" i="0" dirty="0" err="1">
                <a:solidFill>
                  <a:srgbClr val="374151"/>
                </a:solidFill>
                <a:effectLst/>
                <a:latin typeface="Söhne"/>
              </a:rPr>
              <a:t>Janáček</a:t>
            </a:r>
            <a:r>
              <a:rPr lang="zh-CN" altLang="en-US" sz="800" b="0" i="0" dirty="0">
                <a:solidFill>
                  <a:srgbClr val="374151"/>
                </a:solidFill>
                <a:effectLst/>
                <a:latin typeface="Söhne"/>
              </a:rPr>
              <a:t>为这部歌剧提供了现实主义的框架，我非常喜欢，因为这使得故事变得非常简单和易于理解。但这并不仅仅如此，在地下有一股表现主义的力量，这使得我作为导演更加感兴趣。我不认为这部作品要求在所有细节中都表现出它的现实主义，它经常只是被暗示出来。故事发生在哪里？它是在户外还是在室内并不重要。有一个磨坊，但它实际上只是一个标志，一个指示。尽管在这个方面，</a:t>
            </a:r>
            <a:r>
              <a:rPr lang="en-US" altLang="zh-CN" sz="800" b="0" i="0" dirty="0">
                <a:solidFill>
                  <a:srgbClr val="374151"/>
                </a:solidFill>
                <a:effectLst/>
                <a:latin typeface="Söhne"/>
              </a:rPr>
              <a:t>《</a:t>
            </a:r>
            <a:r>
              <a:rPr lang="en-GB" sz="800" b="0" i="0" dirty="0" err="1">
                <a:solidFill>
                  <a:srgbClr val="374151"/>
                </a:solidFill>
                <a:effectLst/>
                <a:latin typeface="Söhne"/>
              </a:rPr>
              <a:t>Jenůfa</a:t>
            </a:r>
            <a:r>
              <a:rPr lang="en-GB" sz="800" b="0" i="0" dirty="0">
                <a:solidFill>
                  <a:srgbClr val="374151"/>
                </a:solidFill>
                <a:effectLst/>
                <a:latin typeface="Söhne"/>
              </a:rPr>
              <a:t>》</a:t>
            </a:r>
            <a:r>
              <a:rPr lang="zh-CN" altLang="en-US" sz="800" b="0" i="0" dirty="0">
                <a:solidFill>
                  <a:srgbClr val="374151"/>
                </a:solidFill>
                <a:effectLst/>
                <a:latin typeface="Söhne"/>
              </a:rPr>
              <a:t>有一个非常具体的故事，但在这个方面它还是有很多自由度的，它不是像</a:t>
            </a:r>
            <a:r>
              <a:rPr lang="en-US" altLang="zh-CN" sz="800" b="0" i="0" dirty="0">
                <a:solidFill>
                  <a:srgbClr val="374151"/>
                </a:solidFill>
                <a:effectLst/>
                <a:latin typeface="Söhne"/>
              </a:rPr>
              <a:t>《</a:t>
            </a:r>
            <a:r>
              <a:rPr lang="zh-CN" altLang="en-US" sz="800" b="0" i="0" dirty="0">
                <a:solidFill>
                  <a:srgbClr val="374151"/>
                </a:solidFill>
                <a:effectLst/>
                <a:latin typeface="Söhne"/>
              </a:rPr>
              <a:t>波希米亚</a:t>
            </a:r>
            <a:r>
              <a:rPr lang="en-US" altLang="zh-CN" sz="800" b="0" i="0" dirty="0">
                <a:solidFill>
                  <a:srgbClr val="374151"/>
                </a:solidFill>
                <a:effectLst/>
                <a:latin typeface="Söhne"/>
              </a:rPr>
              <a:t>》</a:t>
            </a:r>
            <a:r>
              <a:rPr lang="zh-CN" altLang="en-US" sz="800" b="0" i="0" dirty="0">
                <a:solidFill>
                  <a:srgbClr val="374151"/>
                </a:solidFill>
                <a:effectLst/>
                <a:latin typeface="Söhne"/>
              </a:rPr>
              <a:t>那样有着固定的屋顶公寓。</a:t>
            </a:r>
            <a:r>
              <a:rPr lang="en-US" altLang="zh-CN" sz="800" b="0" i="0" dirty="0">
                <a:solidFill>
                  <a:srgbClr val="374151"/>
                </a:solidFill>
                <a:effectLst/>
                <a:latin typeface="Söhne"/>
              </a:rPr>
              <a:t>《</a:t>
            </a:r>
            <a:r>
              <a:rPr lang="en-GB" sz="800" b="0" i="0" dirty="0" err="1">
                <a:solidFill>
                  <a:srgbClr val="374151"/>
                </a:solidFill>
                <a:effectLst/>
                <a:latin typeface="Söhne"/>
              </a:rPr>
              <a:t>Jenůfa</a:t>
            </a:r>
            <a:r>
              <a:rPr lang="en-GB" sz="800" b="0" i="0" dirty="0">
                <a:solidFill>
                  <a:srgbClr val="374151"/>
                </a:solidFill>
                <a:effectLst/>
                <a:latin typeface="Söhne"/>
              </a:rPr>
              <a:t>》</a:t>
            </a:r>
            <a:r>
              <a:rPr lang="zh-CN" altLang="en-US" sz="800" b="0" i="0" dirty="0">
                <a:solidFill>
                  <a:srgbClr val="374151"/>
                </a:solidFill>
                <a:effectLst/>
                <a:latin typeface="Söhne"/>
              </a:rPr>
              <a:t>中的主题</a:t>
            </a:r>
            <a:r>
              <a:rPr lang="en-US" altLang="zh-CN" sz="800" b="0" i="0" dirty="0">
                <a:solidFill>
                  <a:srgbClr val="374151"/>
                </a:solidFill>
                <a:effectLst/>
                <a:latin typeface="Söhne"/>
              </a:rPr>
              <a:t>——</a:t>
            </a:r>
            <a:r>
              <a:rPr lang="zh-CN" altLang="en-US" sz="800" b="0" i="0" dirty="0">
                <a:solidFill>
                  <a:srgbClr val="374151"/>
                </a:solidFill>
                <a:effectLst/>
                <a:latin typeface="Söhne"/>
              </a:rPr>
              <a:t>暴力、酗酒、母性</a:t>
            </a:r>
            <a:r>
              <a:rPr lang="en-US" altLang="zh-CN" sz="800" b="0" i="0" dirty="0">
                <a:solidFill>
                  <a:srgbClr val="374151"/>
                </a:solidFill>
                <a:effectLst/>
                <a:latin typeface="Söhne"/>
              </a:rPr>
              <a:t>——</a:t>
            </a:r>
            <a:r>
              <a:rPr lang="zh-CN" altLang="en-US" sz="800" b="0" i="0" dirty="0">
                <a:solidFill>
                  <a:srgbClr val="374151"/>
                </a:solidFill>
                <a:effectLst/>
                <a:latin typeface="Söhne"/>
              </a:rPr>
              <a:t>不仅仅涉及到某个特定历史时期的这个村庄的情况，它们具有普遍性。最近，我参与了国际系列平台</a:t>
            </a:r>
            <a:r>
              <a:rPr lang="en-US" altLang="zh-CN" sz="800" b="0" i="0" dirty="0">
                <a:solidFill>
                  <a:srgbClr val="374151"/>
                </a:solidFill>
                <a:effectLst/>
                <a:latin typeface="Söhne"/>
              </a:rPr>
              <a:t>《</a:t>
            </a:r>
            <a:r>
              <a:rPr lang="en-GB" sz="800" b="0" i="0" dirty="0">
                <a:solidFill>
                  <a:srgbClr val="374151"/>
                </a:solidFill>
                <a:effectLst/>
                <a:latin typeface="Söhne"/>
              </a:rPr>
              <a:t>Netflix》</a:t>
            </a:r>
            <a:r>
              <a:rPr lang="zh-CN" altLang="en-US" sz="800" b="0" i="0" dirty="0">
                <a:solidFill>
                  <a:srgbClr val="374151"/>
                </a:solidFill>
                <a:effectLst/>
                <a:latin typeface="Söhne"/>
              </a:rPr>
              <a:t>的一个项目。</a:t>
            </a:r>
            <a:r>
              <a:rPr lang="en-US" altLang="zh-CN" sz="800" b="0" i="0" dirty="0">
                <a:solidFill>
                  <a:srgbClr val="374151"/>
                </a:solidFill>
                <a:effectLst/>
                <a:latin typeface="Söhne"/>
              </a:rPr>
              <a:t>《</a:t>
            </a:r>
            <a:r>
              <a:rPr lang="en-GB" sz="800" b="0" i="0" dirty="0">
                <a:solidFill>
                  <a:srgbClr val="374151"/>
                </a:solidFill>
                <a:effectLst/>
                <a:latin typeface="Söhne"/>
              </a:rPr>
              <a:t>Netflix》</a:t>
            </a:r>
            <a:r>
              <a:rPr lang="zh-CN" altLang="en-US" sz="800" b="0" i="0" dirty="0">
                <a:solidFill>
                  <a:srgbClr val="374151"/>
                </a:solidFill>
                <a:effectLst/>
                <a:latin typeface="Söhne"/>
              </a:rPr>
              <a:t>选择项目的标准之一是，故事必须在特定地点发生，同时也必须吸引全球观众。</a:t>
            </a:r>
            <a:r>
              <a:rPr lang="en-US" altLang="zh-CN" sz="800" b="0" i="0" dirty="0">
                <a:solidFill>
                  <a:srgbClr val="374151"/>
                </a:solidFill>
                <a:effectLst/>
                <a:latin typeface="Söhne"/>
              </a:rPr>
              <a:t>《</a:t>
            </a:r>
            <a:r>
              <a:rPr lang="en-GB" sz="800" b="0" i="0" dirty="0" err="1">
                <a:solidFill>
                  <a:srgbClr val="374151"/>
                </a:solidFill>
                <a:effectLst/>
                <a:latin typeface="Söhne"/>
              </a:rPr>
              <a:t>Jenůfa</a:t>
            </a:r>
            <a:r>
              <a:rPr lang="en-GB" sz="800" b="0" i="0" dirty="0">
                <a:solidFill>
                  <a:srgbClr val="374151"/>
                </a:solidFill>
                <a:effectLst/>
                <a:latin typeface="Söhne"/>
              </a:rPr>
              <a:t>》</a:t>
            </a:r>
            <a:r>
              <a:rPr lang="zh-CN" altLang="en-US" sz="800" b="0" i="0" dirty="0">
                <a:solidFill>
                  <a:srgbClr val="374151"/>
                </a:solidFill>
                <a:effectLst/>
                <a:latin typeface="Söhne"/>
              </a:rPr>
              <a:t>也是如此：这部歌剧发生在捷克的一个小而偏远的村庄，它是用捷克语演唱的，</a:t>
            </a:r>
            <a:r>
              <a:rPr lang="en-GB" sz="800" b="0" i="0" dirty="0" err="1">
                <a:solidFill>
                  <a:srgbClr val="374151"/>
                </a:solidFill>
                <a:effectLst/>
                <a:latin typeface="Söhne"/>
              </a:rPr>
              <a:t>Janáček</a:t>
            </a:r>
            <a:r>
              <a:rPr lang="zh-CN" altLang="en-US" sz="800" b="0" i="0" dirty="0">
                <a:solidFill>
                  <a:srgbClr val="374151"/>
                </a:solidFill>
                <a:effectLst/>
                <a:latin typeface="Söhne"/>
              </a:rPr>
              <a:t>的音乐部分地根植于这个地区的民间音乐，还提到了一些（虚构的）地名，如</a:t>
            </a:r>
            <a:r>
              <a:rPr lang="en-GB" sz="800" b="0" i="0" dirty="0" err="1">
                <a:solidFill>
                  <a:srgbClr val="374151"/>
                </a:solidFill>
                <a:effectLst/>
                <a:latin typeface="Söhne"/>
              </a:rPr>
              <a:t>Belovec</a:t>
            </a:r>
            <a:r>
              <a:rPr lang="zh-CN" altLang="en-US" sz="800" b="0" i="0" dirty="0">
                <a:solidFill>
                  <a:srgbClr val="374151"/>
                </a:solidFill>
                <a:effectLst/>
                <a:latin typeface="Söhne"/>
              </a:rPr>
              <a:t>或</a:t>
            </a:r>
            <a:r>
              <a:rPr lang="en-GB" sz="800" b="0" i="0" dirty="0" err="1">
                <a:solidFill>
                  <a:srgbClr val="374151"/>
                </a:solidFill>
                <a:effectLst/>
                <a:latin typeface="Söhne"/>
              </a:rPr>
              <a:t>Nové</a:t>
            </a:r>
            <a:r>
              <a:rPr lang="en-GB" sz="800" b="0" i="0" dirty="0">
                <a:solidFill>
                  <a:srgbClr val="374151"/>
                </a:solidFill>
                <a:effectLst/>
                <a:latin typeface="Söhne"/>
              </a:rPr>
              <a:t> </a:t>
            </a:r>
            <a:r>
              <a:rPr lang="en-GB" sz="800" b="0" i="0" dirty="0" err="1">
                <a:solidFill>
                  <a:srgbClr val="374151"/>
                </a:solidFill>
                <a:effectLst/>
                <a:latin typeface="Söhne"/>
              </a:rPr>
              <a:t>Zámky</a:t>
            </a:r>
            <a:r>
              <a:rPr lang="en-GB" sz="800" b="0" i="0" dirty="0">
                <a:solidFill>
                  <a:srgbClr val="374151"/>
                </a:solidFill>
                <a:effectLst/>
                <a:latin typeface="Söhne"/>
              </a:rPr>
              <a:t>——</a:t>
            </a:r>
            <a:r>
              <a:rPr lang="zh-CN" altLang="en-US" sz="800" b="0" i="0" dirty="0">
                <a:solidFill>
                  <a:srgbClr val="374151"/>
                </a:solidFill>
                <a:effectLst/>
                <a:latin typeface="Söhne"/>
              </a:rPr>
              <a:t>整个故事都是完全具体的。人们可以感受到，</a:t>
            </a:r>
            <a:r>
              <a:rPr lang="en-GB" sz="800" b="0" i="0" dirty="0" err="1">
                <a:solidFill>
                  <a:srgbClr val="374151"/>
                </a:solidFill>
                <a:effectLst/>
                <a:latin typeface="Söhne"/>
              </a:rPr>
              <a:t>Janáček</a:t>
            </a:r>
            <a:r>
              <a:rPr lang="zh-CN" altLang="en-US" sz="800" b="0" i="0" dirty="0">
                <a:solidFill>
                  <a:srgbClr val="374151"/>
                </a:solidFill>
                <a:effectLst/>
                <a:latin typeface="Söhne"/>
              </a:rPr>
              <a:t>渴望描绘“他的”世界，正如他以民族音乐学家的身份通过他的记录所研究的那样。现在，我们在全世界上演</a:t>
            </a:r>
            <a:r>
              <a:rPr lang="en-US" altLang="zh-CN" sz="800" b="0" i="0" dirty="0">
                <a:solidFill>
                  <a:srgbClr val="374151"/>
                </a:solidFill>
                <a:effectLst/>
                <a:latin typeface="Söhne"/>
              </a:rPr>
              <a:t>《</a:t>
            </a:r>
            <a:r>
              <a:rPr lang="en-GB" sz="800" b="0" i="0" dirty="0" err="1">
                <a:solidFill>
                  <a:srgbClr val="374151"/>
                </a:solidFill>
                <a:effectLst/>
                <a:latin typeface="Söhne"/>
              </a:rPr>
              <a:t>Jenůfa</a:t>
            </a:r>
            <a:r>
              <a:rPr lang="en-GB" sz="800" b="0" i="0" dirty="0">
                <a:solidFill>
                  <a:srgbClr val="374151"/>
                </a:solidFill>
                <a:effectLst/>
                <a:latin typeface="Söhne"/>
              </a:rPr>
              <a:t>》。</a:t>
            </a:r>
          </a:p>
          <a:p>
            <a:pPr algn="l"/>
            <a:r>
              <a:rPr lang="en-GB" sz="800" b="0" i="0" dirty="0">
                <a:solidFill>
                  <a:srgbClr val="374151"/>
                </a:solidFill>
                <a:effectLst/>
                <a:latin typeface="Söhne"/>
              </a:rPr>
              <a:t>BENJAMIN WÄNTIG：</a:t>
            </a:r>
            <a:r>
              <a:rPr lang="zh-CN" altLang="en-US" sz="800" b="0" i="0" dirty="0">
                <a:solidFill>
                  <a:srgbClr val="374151"/>
                </a:solidFill>
                <a:effectLst/>
                <a:latin typeface="Söhne"/>
              </a:rPr>
              <a:t>由于大流行，首演只能在没有观众的情况下举行。你在多大程度上需要调整你的导演理念？</a:t>
            </a:r>
          </a:p>
          <a:p>
            <a:pPr algn="l"/>
            <a:r>
              <a:rPr lang="en-GB" sz="800" b="0" i="0" dirty="0">
                <a:solidFill>
                  <a:srgbClr val="374151"/>
                </a:solidFill>
                <a:effectLst/>
                <a:latin typeface="Söhne"/>
              </a:rPr>
              <a:t>DAMIANO MICHIELETTO：</a:t>
            </a:r>
            <a:r>
              <a:rPr lang="zh-CN" altLang="en-US" sz="800" b="0" i="0" dirty="0">
                <a:solidFill>
                  <a:srgbClr val="374151"/>
                </a:solidFill>
                <a:effectLst/>
                <a:latin typeface="Söhne"/>
              </a:rPr>
              <a:t>实际上，我们几乎没有改变最初的概念。这部剧和演员之间的互动在保持距离的情况下也很好地运作。他们不能容忍亲密接触，这强调了他们与切赫夫的孤独角色的亲近感。最大的变化是合唱团，他们现在坐在观众席上。除了音响效果在大厅内很棒之外，这也允许更加集中地关注舞台上的各个角色，这本来就是我们想要追求的。</a:t>
            </a:r>
          </a:p>
          <a:p>
            <a:pPr algn="l"/>
            <a:r>
              <a:rPr lang="en-GB" sz="800" b="0" i="0" dirty="0">
                <a:solidFill>
                  <a:srgbClr val="374151"/>
                </a:solidFill>
                <a:effectLst/>
                <a:latin typeface="Söhne"/>
              </a:rPr>
              <a:t>BENJAMIN WÄNTIG：</a:t>
            </a:r>
            <a:r>
              <a:rPr lang="zh-CN" altLang="en-US" sz="800" b="0" i="0" dirty="0">
                <a:solidFill>
                  <a:srgbClr val="374151"/>
                </a:solidFill>
                <a:effectLst/>
                <a:latin typeface="Söhne"/>
              </a:rPr>
              <a:t>舞台上的严肃和朴素也增加了这种专注</a:t>
            </a:r>
            <a:r>
              <a:rPr lang="en-US" altLang="zh-CN" sz="800" b="0" i="0" dirty="0">
                <a:solidFill>
                  <a:srgbClr val="374151"/>
                </a:solidFill>
                <a:effectLst/>
                <a:latin typeface="Söhne"/>
              </a:rPr>
              <a:t>……</a:t>
            </a:r>
          </a:p>
          <a:p>
            <a:pPr algn="l"/>
            <a:r>
              <a:rPr lang="en-GB" sz="800" b="0" i="0" dirty="0">
                <a:solidFill>
                  <a:srgbClr val="374151"/>
                </a:solidFill>
                <a:effectLst/>
                <a:latin typeface="Söhne"/>
              </a:rPr>
              <a:t>DAMIANO MICHIELETTO：</a:t>
            </a:r>
            <a:r>
              <a:rPr lang="zh-CN" altLang="en-US" sz="800" b="0" i="0" dirty="0">
                <a:solidFill>
                  <a:srgbClr val="374151"/>
                </a:solidFill>
                <a:effectLst/>
                <a:latin typeface="Söhne"/>
              </a:rPr>
              <a:t>主要的象征物，冰，直接出现在故事中，作为孩子的坟墓，他的死亡之地。在此基础上，我们扩展了这个象征：在第一次登场时，</a:t>
            </a:r>
            <a:r>
              <a:rPr lang="en-GB" sz="800" b="0" i="0" dirty="0" err="1">
                <a:solidFill>
                  <a:srgbClr val="374151"/>
                </a:solidFill>
                <a:effectLst/>
                <a:latin typeface="Söhne"/>
              </a:rPr>
              <a:t>Števa</a:t>
            </a:r>
            <a:r>
              <a:rPr lang="zh-CN" altLang="en-US" sz="800" b="0" i="0" dirty="0">
                <a:solidFill>
                  <a:srgbClr val="374151"/>
                </a:solidFill>
                <a:effectLst/>
                <a:latin typeface="Söhne"/>
              </a:rPr>
              <a:t>带来了一个冰块，这是他不想要的孩子的象征，好像他也想要摆脱孩子。他和</a:t>
            </a:r>
            <a:r>
              <a:rPr lang="en-GB" sz="800" b="0" i="0" dirty="0" err="1">
                <a:solidFill>
                  <a:srgbClr val="374151"/>
                </a:solidFill>
                <a:effectLst/>
                <a:latin typeface="Söhne"/>
              </a:rPr>
              <a:t>Küsterin</a:t>
            </a:r>
            <a:r>
              <a:rPr lang="zh-CN" altLang="en-US" sz="800" b="0" i="0" dirty="0">
                <a:solidFill>
                  <a:srgbClr val="374151"/>
                </a:solidFill>
                <a:effectLst/>
                <a:latin typeface="Söhne"/>
              </a:rPr>
              <a:t>一样，误以为孩子的死会恢复以前的幸福。但这是一个错误：他的死只会带来更大的悲剧，摧毁所有人的生活。因此，冰成为了一种债务的隐喻。这一个隐喻已经足够了，因为从戏剧上讲，故事非常强大。我只想使用少量其他符号</a:t>
            </a:r>
            <a:r>
              <a:rPr lang="en-US" altLang="zh-CN" sz="800" b="0" i="0" dirty="0">
                <a:solidFill>
                  <a:srgbClr val="374151"/>
                </a:solidFill>
                <a:effectLst/>
                <a:latin typeface="Söhne"/>
              </a:rPr>
              <a:t>——</a:t>
            </a:r>
            <a:r>
              <a:rPr lang="zh-CN" altLang="en-US" sz="800" b="0" i="0" dirty="0">
                <a:solidFill>
                  <a:srgbClr val="374151"/>
                </a:solidFill>
                <a:effectLst/>
                <a:latin typeface="Söhne"/>
              </a:rPr>
              <a:t>长凳、</a:t>
            </a:r>
            <a:r>
              <a:rPr lang="en-GB" sz="800" b="0" i="0" dirty="0" err="1">
                <a:solidFill>
                  <a:srgbClr val="374151"/>
                </a:solidFill>
                <a:effectLst/>
                <a:latin typeface="Söhne"/>
              </a:rPr>
              <a:t>Küsterin</a:t>
            </a:r>
            <a:r>
              <a:rPr lang="zh-CN" altLang="en-US" sz="800" b="0" i="0" dirty="0">
                <a:solidFill>
                  <a:srgbClr val="374151"/>
                </a:solidFill>
                <a:effectLst/>
                <a:latin typeface="Söhne"/>
              </a:rPr>
              <a:t>的小祭坛、</a:t>
            </a:r>
            <a:r>
              <a:rPr lang="en-GB" sz="800" b="0" i="0" dirty="0" err="1">
                <a:solidFill>
                  <a:srgbClr val="374151"/>
                </a:solidFill>
                <a:effectLst/>
                <a:latin typeface="Söhne"/>
              </a:rPr>
              <a:t>Jenůfa</a:t>
            </a:r>
            <a:r>
              <a:rPr lang="zh-CN" altLang="en-US" sz="800" b="0" i="0" dirty="0">
                <a:solidFill>
                  <a:srgbClr val="374151"/>
                </a:solidFill>
                <a:effectLst/>
                <a:latin typeface="Söhne"/>
              </a:rPr>
              <a:t>为她的孩子编织尿布的红线</a:t>
            </a:r>
            <a:r>
              <a:rPr lang="en-US" altLang="zh-CN" sz="800" b="0" i="0" dirty="0">
                <a:solidFill>
                  <a:srgbClr val="374151"/>
                </a:solidFill>
                <a:effectLst/>
                <a:latin typeface="Söhne"/>
              </a:rPr>
              <a:t>——</a:t>
            </a:r>
            <a:r>
              <a:rPr lang="zh-CN" altLang="en-US" sz="800" b="0" i="0" dirty="0">
                <a:solidFill>
                  <a:srgbClr val="374151"/>
                </a:solidFill>
                <a:effectLst/>
                <a:latin typeface="Söhne"/>
              </a:rPr>
              <a:t>它们在整个歌剧中都严格贯穿始终。</a:t>
            </a:r>
          </a:p>
          <a:p>
            <a:pPr algn="l"/>
            <a:r>
              <a:rPr lang="en-GB" sz="800" b="0" i="0" dirty="0">
                <a:solidFill>
                  <a:srgbClr val="374151"/>
                </a:solidFill>
                <a:effectLst/>
                <a:latin typeface="Söhne"/>
              </a:rPr>
              <a:t>BENJAMIN </a:t>
            </a:r>
            <a:r>
              <a:rPr lang="en-GB" sz="800" b="0" i="0" dirty="0" err="1">
                <a:solidFill>
                  <a:srgbClr val="374151"/>
                </a:solidFill>
                <a:effectLst/>
                <a:latin typeface="Söhne"/>
              </a:rPr>
              <a:t>WÄNTIG：Küsterin</a:t>
            </a:r>
            <a:r>
              <a:rPr lang="zh-CN" altLang="en-US" sz="800" b="0" i="0" dirty="0">
                <a:solidFill>
                  <a:srgbClr val="374151"/>
                </a:solidFill>
                <a:effectLst/>
                <a:latin typeface="Söhne"/>
              </a:rPr>
              <a:t>成为儿童杀手，这是基于所描绘社会和宗教价值观的，这个社会不允许非婚生子的存在。然而，这些价值观对我们今天来说似乎已经过时了。为什么</a:t>
            </a:r>
            <a:r>
              <a:rPr lang="en-US" altLang="zh-CN" sz="800" b="0" i="0" dirty="0">
                <a:solidFill>
                  <a:srgbClr val="374151"/>
                </a:solidFill>
                <a:effectLst/>
                <a:latin typeface="Söhne"/>
              </a:rPr>
              <a:t>《</a:t>
            </a:r>
            <a:r>
              <a:rPr lang="en-GB" sz="800" b="0" i="0" dirty="0" err="1">
                <a:solidFill>
                  <a:srgbClr val="374151"/>
                </a:solidFill>
                <a:effectLst/>
                <a:latin typeface="Söhne"/>
              </a:rPr>
              <a:t>Jenůfa</a:t>
            </a:r>
            <a:r>
              <a:rPr lang="en-GB" sz="800" b="0" i="0" dirty="0">
                <a:solidFill>
                  <a:srgbClr val="374151"/>
                </a:solidFill>
                <a:effectLst/>
                <a:latin typeface="Söhne"/>
              </a:rPr>
              <a:t>》</a:t>
            </a:r>
            <a:r>
              <a:rPr lang="zh-CN" altLang="en-US" sz="800" b="0" i="0" dirty="0">
                <a:solidFill>
                  <a:srgbClr val="374151"/>
                </a:solidFill>
                <a:effectLst/>
                <a:latin typeface="Söhne"/>
              </a:rPr>
              <a:t>仍然让我们感到深受触动？</a:t>
            </a:r>
          </a:p>
          <a:p>
            <a:pPr algn="l"/>
            <a:r>
              <a:rPr lang="en-GB" sz="800" b="0" i="0" dirty="0">
                <a:solidFill>
                  <a:srgbClr val="374151"/>
                </a:solidFill>
                <a:effectLst/>
                <a:latin typeface="Söhne"/>
              </a:rPr>
              <a:t>DAMIANO MICHIELETTO：</a:t>
            </a:r>
            <a:r>
              <a:rPr lang="zh-CN" altLang="en-US" sz="800" b="0" i="0" dirty="0">
                <a:solidFill>
                  <a:srgbClr val="374151"/>
                </a:solidFill>
                <a:effectLst/>
                <a:latin typeface="Söhne"/>
              </a:rPr>
              <a:t>确实，如今在大多数西方国家，非婚生子不再是社会羞耻的原因。但是，根据不同国家的法律，同性恋夫妇是否有权收养孩子也有不同的情况。或者像代孕这样的话题，为此已经建立了一个整个行业：我想起了封锁初期的一个例子，那时在乌克兰的私人诊所中，代孕婴儿为欧洲和美国的夫妇提供，生了很多婴儿，但突然无法接走，必须由某人照顾。除了女性解放已经在</a:t>
            </a:r>
            <a:r>
              <a:rPr lang="en-GB" sz="800" b="0" i="0" dirty="0" err="1">
                <a:solidFill>
                  <a:srgbClr val="374151"/>
                </a:solidFill>
                <a:effectLst/>
                <a:latin typeface="Söhne"/>
              </a:rPr>
              <a:t>Janáčeks</a:t>
            </a:r>
            <a:r>
              <a:rPr lang="zh-CN" altLang="en-US" sz="800" b="0" i="0" dirty="0">
                <a:solidFill>
                  <a:srgbClr val="374151"/>
                </a:solidFill>
                <a:effectLst/>
                <a:latin typeface="Söhne"/>
              </a:rPr>
              <a:t>时代有了很大的发展之外，男性主义、限制妇女决策自由以及甚至妇女被杀害的暴力仍然是我们今天社会的燃烧问题。这种暴力的动态和对男性暴力的恐惧，正如</a:t>
            </a:r>
            <a:r>
              <a:rPr lang="en-GB" sz="800" b="0" i="0" dirty="0" err="1">
                <a:solidFill>
                  <a:srgbClr val="374151"/>
                </a:solidFill>
                <a:effectLst/>
                <a:latin typeface="Söhne"/>
              </a:rPr>
              <a:t>Küsterin</a:t>
            </a:r>
            <a:r>
              <a:rPr lang="zh-CN" altLang="en-US" sz="800" b="0" i="0" dirty="0">
                <a:solidFill>
                  <a:srgbClr val="374151"/>
                </a:solidFill>
                <a:effectLst/>
                <a:latin typeface="Söhne"/>
              </a:rPr>
              <a:t>所经历的那样，影响了</a:t>
            </a:r>
            <a:r>
              <a:rPr lang="en-US" altLang="zh-CN" sz="800" b="0" i="0" dirty="0">
                <a:solidFill>
                  <a:srgbClr val="374151"/>
                </a:solidFill>
                <a:effectLst/>
                <a:latin typeface="Söhne"/>
              </a:rPr>
              <a:t>《</a:t>
            </a:r>
            <a:r>
              <a:rPr lang="en-GB" sz="800" b="0" i="0" dirty="0" err="1">
                <a:solidFill>
                  <a:srgbClr val="374151"/>
                </a:solidFill>
                <a:effectLst/>
                <a:latin typeface="Söhne"/>
              </a:rPr>
              <a:t>Jenůfa</a:t>
            </a:r>
            <a:r>
              <a:rPr lang="en-GB" sz="800" b="0" i="0" dirty="0">
                <a:solidFill>
                  <a:srgbClr val="374151"/>
                </a:solidFill>
                <a:effectLst/>
                <a:latin typeface="Söhne"/>
              </a:rPr>
              <a:t>》</a:t>
            </a:r>
            <a:r>
              <a:rPr lang="zh-CN" altLang="en-US" sz="800" b="0" i="0" dirty="0">
                <a:solidFill>
                  <a:srgbClr val="374151"/>
                </a:solidFill>
                <a:effectLst/>
                <a:latin typeface="Söhne"/>
              </a:rPr>
              <a:t>中的所有关系。</a:t>
            </a:r>
          </a:p>
          <a:p>
            <a:pPr algn="l"/>
            <a:r>
              <a:rPr lang="en-GB" sz="800" b="0" i="0" dirty="0">
                <a:solidFill>
                  <a:srgbClr val="374151"/>
                </a:solidFill>
                <a:effectLst/>
                <a:latin typeface="Söhne"/>
              </a:rPr>
              <a:t>BENJAMIN WÄNTIG：</a:t>
            </a:r>
            <a:r>
              <a:rPr lang="zh-CN" altLang="en-US" sz="800" b="0" i="0" dirty="0">
                <a:solidFill>
                  <a:srgbClr val="374151"/>
                </a:solidFill>
                <a:effectLst/>
                <a:latin typeface="Söhne"/>
              </a:rPr>
              <a:t>在这部歌剧中，我们经历了一系列消极情感。然而，结局打开了一个完全不同的世界。你如何看待</a:t>
            </a:r>
            <a:r>
              <a:rPr lang="en-US" altLang="zh-CN" sz="800" b="0" i="0" dirty="0">
                <a:solidFill>
                  <a:srgbClr val="374151"/>
                </a:solidFill>
                <a:effectLst/>
                <a:latin typeface="Söhne"/>
              </a:rPr>
              <a:t>《</a:t>
            </a:r>
            <a:r>
              <a:rPr lang="en-GB" sz="800" b="0" i="0" dirty="0" err="1">
                <a:solidFill>
                  <a:srgbClr val="374151"/>
                </a:solidFill>
                <a:effectLst/>
                <a:latin typeface="Söhne"/>
              </a:rPr>
              <a:t>Jenůfa</a:t>
            </a:r>
            <a:r>
              <a:rPr lang="en-GB" sz="800" b="0" i="0" dirty="0">
                <a:solidFill>
                  <a:srgbClr val="374151"/>
                </a:solidFill>
                <a:effectLst/>
                <a:latin typeface="Söhne"/>
              </a:rPr>
              <a:t>》</a:t>
            </a:r>
            <a:r>
              <a:rPr lang="zh-CN" altLang="en-US" sz="800" b="0" i="0" dirty="0">
                <a:solidFill>
                  <a:srgbClr val="374151"/>
                </a:solidFill>
                <a:effectLst/>
                <a:latin typeface="Söhne"/>
              </a:rPr>
              <a:t>的结局，</a:t>
            </a:r>
            <a:r>
              <a:rPr lang="en-GB" sz="800" b="0" i="0" dirty="0" err="1">
                <a:solidFill>
                  <a:srgbClr val="374151"/>
                </a:solidFill>
                <a:effectLst/>
                <a:latin typeface="Söhne"/>
              </a:rPr>
              <a:t>Laca</a:t>
            </a:r>
            <a:r>
              <a:rPr lang="zh-CN" altLang="en-US" sz="800" b="0" i="0" dirty="0">
                <a:solidFill>
                  <a:srgbClr val="374151"/>
                </a:solidFill>
                <a:effectLst/>
                <a:latin typeface="Söhne"/>
              </a:rPr>
              <a:t>和</a:t>
            </a:r>
            <a:r>
              <a:rPr lang="en-GB" sz="800" b="0" i="0" dirty="0" err="1">
                <a:solidFill>
                  <a:srgbClr val="374151"/>
                </a:solidFill>
                <a:effectLst/>
                <a:latin typeface="Söhne"/>
              </a:rPr>
              <a:t>Jenůfa</a:t>
            </a:r>
            <a:r>
              <a:rPr lang="zh-CN" altLang="en-US" sz="800" b="0" i="0" dirty="0">
                <a:solidFill>
                  <a:srgbClr val="374151"/>
                </a:solidFill>
                <a:effectLst/>
                <a:latin typeface="Söhne"/>
              </a:rPr>
              <a:t>的未来会是什么样的？</a:t>
            </a:r>
            <a:endParaRPr lang="en-US" altLang="zh-CN" sz="800" b="0" i="0" dirty="0">
              <a:solidFill>
                <a:srgbClr val="374151"/>
              </a:solidFill>
              <a:effectLst/>
              <a:latin typeface="Söhne"/>
            </a:endParaRPr>
          </a:p>
          <a:p>
            <a:pPr algn="l"/>
            <a:r>
              <a:rPr lang="en-GB" sz="800" b="0" i="0" dirty="0">
                <a:solidFill>
                  <a:srgbClr val="374151"/>
                </a:solidFill>
                <a:effectLst/>
                <a:latin typeface="Söhne"/>
              </a:rPr>
              <a:t>DAMIANO </a:t>
            </a:r>
            <a:r>
              <a:rPr lang="en-GB" sz="800" b="0" i="0" dirty="0" err="1">
                <a:solidFill>
                  <a:srgbClr val="374151"/>
                </a:solidFill>
                <a:effectLst/>
                <a:latin typeface="Söhne"/>
              </a:rPr>
              <a:t>MICHIELETTO：我</a:t>
            </a:r>
            <a:r>
              <a:rPr lang="zh-CN" altLang="en-US" sz="800" b="0" i="0" dirty="0">
                <a:solidFill>
                  <a:srgbClr val="374151"/>
                </a:solidFill>
                <a:effectLst/>
                <a:latin typeface="Söhne"/>
              </a:rPr>
              <a:t>也喜欢这样想象，尽管发生这件事后他们肯定不会有无忧无虑的时光。 我对什特瓦的未来更感兴趣：对他来说，这个故事的结局非常悲惨。 自负的他仍然孤身一人，他与卡罗尔卡的婚礼计划被破坏，并被他的祖母伯里约夫卡拒绝。 结局确实很特别，因为具有类似悲剧故事的歌剧通常以主角的死亡结束</a:t>
            </a:r>
            <a:r>
              <a:rPr lang="en-US" altLang="zh-CN" sz="800" b="0" i="0" dirty="0">
                <a:solidFill>
                  <a:srgbClr val="374151"/>
                </a:solidFill>
                <a:effectLst/>
                <a:latin typeface="Söhne"/>
              </a:rPr>
              <a:t>——</a:t>
            </a:r>
            <a:r>
              <a:rPr lang="zh-CN" altLang="en-US" sz="800" b="0" i="0" dirty="0">
                <a:solidFill>
                  <a:srgbClr val="374151"/>
                </a:solidFill>
                <a:effectLst/>
                <a:latin typeface="Söhne"/>
              </a:rPr>
              <a:t>这似乎是大多数男性作家的要求。 但正是因为</a:t>
            </a:r>
            <a:r>
              <a:rPr lang="en-US" altLang="zh-CN" sz="800" b="0" i="0" dirty="0">
                <a:solidFill>
                  <a:srgbClr val="374151"/>
                </a:solidFill>
                <a:effectLst/>
                <a:latin typeface="Söhne"/>
              </a:rPr>
              <a:t>《</a:t>
            </a:r>
            <a:r>
              <a:rPr lang="en-GB" altLang="zh-CN" sz="800" b="0" i="0" dirty="0" err="1">
                <a:solidFill>
                  <a:srgbClr val="374151"/>
                </a:solidFill>
                <a:effectLst/>
                <a:latin typeface="Söhne"/>
              </a:rPr>
              <a:t>Jenůfa</a:t>
            </a:r>
            <a:r>
              <a:rPr lang="en-GB" altLang="zh-CN" sz="800" b="0" i="0" dirty="0">
                <a:solidFill>
                  <a:srgbClr val="374151"/>
                </a:solidFill>
                <a:effectLst/>
                <a:latin typeface="Söhne"/>
              </a:rPr>
              <a:t>》</a:t>
            </a:r>
            <a:r>
              <a:rPr lang="zh-CN" altLang="en-US" sz="800" b="0" i="0" dirty="0">
                <a:solidFill>
                  <a:srgbClr val="374151"/>
                </a:solidFill>
                <a:effectLst/>
                <a:latin typeface="Söhne"/>
              </a:rPr>
              <a:t>的故事是由一位女性作家</a:t>
            </a:r>
            <a:r>
              <a:rPr lang="en-GB" altLang="zh-CN" sz="800" b="0" i="0" dirty="0">
                <a:solidFill>
                  <a:srgbClr val="374151"/>
                </a:solidFill>
                <a:effectLst/>
                <a:latin typeface="Söhne"/>
              </a:rPr>
              <a:t>Gabriela </a:t>
            </a:r>
            <a:r>
              <a:rPr lang="en-GB" altLang="zh-CN" sz="800" b="0" i="0" dirty="0" err="1">
                <a:solidFill>
                  <a:srgbClr val="374151"/>
                </a:solidFill>
                <a:effectLst/>
                <a:latin typeface="Söhne"/>
              </a:rPr>
              <a:t>Preissová</a:t>
            </a:r>
            <a:r>
              <a:rPr lang="zh-CN" altLang="en-US" sz="800" b="0" i="0" dirty="0">
                <a:solidFill>
                  <a:srgbClr val="374151"/>
                </a:solidFill>
                <a:effectLst/>
                <a:latin typeface="Söhne"/>
              </a:rPr>
              <a:t>写的，我相信我们在这里找到了不同的视角。 在 </a:t>
            </a:r>
            <a:r>
              <a:rPr lang="en-GB" altLang="zh-CN" sz="800" b="0" i="0" dirty="0" err="1">
                <a:solidFill>
                  <a:srgbClr val="374151"/>
                </a:solidFill>
                <a:effectLst/>
                <a:latin typeface="Söhne"/>
              </a:rPr>
              <a:t>Jenůfa</a:t>
            </a:r>
            <a:r>
              <a:rPr lang="en-GB" altLang="zh-CN" sz="800" b="0" i="0" dirty="0">
                <a:solidFill>
                  <a:srgbClr val="374151"/>
                </a:solidFill>
                <a:effectLst/>
                <a:latin typeface="Söhne"/>
              </a:rPr>
              <a:t> </a:t>
            </a:r>
            <a:r>
              <a:rPr lang="zh-CN" altLang="en-US" sz="800" b="0" i="0" dirty="0">
                <a:solidFill>
                  <a:srgbClr val="374151"/>
                </a:solidFill>
                <a:effectLst/>
                <a:latin typeface="Söhne"/>
              </a:rPr>
              <a:t>与命运抗争了这么久之后，她最终应该有一个未来的视角，这是公平的。 事实上，它可能会在教堂司事坦白后，所有人都震惊地离开时结束</a:t>
            </a:r>
            <a:r>
              <a:rPr lang="en-US" altLang="zh-CN" sz="800" b="0" i="0" dirty="0">
                <a:solidFill>
                  <a:srgbClr val="374151"/>
                </a:solidFill>
                <a:effectLst/>
                <a:latin typeface="Söhne"/>
              </a:rPr>
              <a:t>——</a:t>
            </a:r>
            <a:r>
              <a:rPr lang="zh-CN" altLang="en-US" sz="800" b="0" i="0" dirty="0">
                <a:solidFill>
                  <a:srgbClr val="374151"/>
                </a:solidFill>
                <a:effectLst/>
                <a:latin typeface="Söhne"/>
              </a:rPr>
              <a:t>这将是一个悲剧性的、甚至是传统的结局。 但最后拉卡和杰纳法走近，他们在最后第一次在作品中真正强调地喊出了他的名字。 但一切都只是简单暗示，两人离开舞台</a:t>
            </a:r>
            <a:r>
              <a:rPr lang="en-US" altLang="zh-CN" sz="800" b="0" i="0" dirty="0">
                <a:solidFill>
                  <a:srgbClr val="374151"/>
                </a:solidFill>
                <a:effectLst/>
                <a:latin typeface="Söhne"/>
              </a:rPr>
              <a:t>——</a:t>
            </a:r>
            <a:r>
              <a:rPr lang="zh-CN" altLang="en-US" sz="800" b="0" i="0" dirty="0">
                <a:solidFill>
                  <a:srgbClr val="374151"/>
                </a:solidFill>
                <a:effectLst/>
                <a:latin typeface="Söhne"/>
              </a:rPr>
              <a:t>未完待续。 在我们的作品中，教堂司事独自一人，背负着罪恶感，对未来没有希望。</a:t>
            </a:r>
          </a:p>
        </p:txBody>
      </p:sp>
    </p:spTree>
    <p:extLst>
      <p:ext uri="{BB962C8B-B14F-4D97-AF65-F5344CB8AC3E}">
        <p14:creationId xmlns:p14="http://schemas.microsoft.com/office/powerpoint/2010/main" val="2318541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73F9CA-8F53-ADB0-E6D3-643F30A74A09}"/>
              </a:ext>
            </a:extLst>
          </p:cNvPr>
          <p:cNvSpPr txBox="1"/>
          <p:nvPr/>
        </p:nvSpPr>
        <p:spPr>
          <a:xfrm>
            <a:off x="0" y="65816"/>
            <a:ext cx="4953000" cy="1638910"/>
          </a:xfrm>
          <a:prstGeom prst="rect">
            <a:avLst/>
          </a:prstGeom>
          <a:noFill/>
        </p:spPr>
        <p:txBody>
          <a:bodyPr wrap="square">
            <a:spAutoFit/>
          </a:bodyPr>
          <a:lstStyle/>
          <a:p>
            <a:pPr algn="l"/>
            <a:r>
              <a:rPr lang="en-US" altLang="zh-CN" sz="1050" b="1" i="0" dirty="0">
                <a:solidFill>
                  <a:srgbClr val="374151"/>
                </a:solidFill>
                <a:effectLst/>
                <a:latin typeface="Söhne"/>
              </a:rPr>
              <a:t>KINDSMORD UND AUFKLARUNG IN DEUTSCHLAND</a:t>
            </a:r>
          </a:p>
          <a:p>
            <a:pPr algn="l">
              <a:buFont typeface="+mj-lt"/>
              <a:buAutoNum type="arabicPeriod"/>
            </a:pPr>
            <a:r>
              <a:rPr lang="en-US" altLang="zh-CN" sz="900" b="0" i="0" dirty="0">
                <a:solidFill>
                  <a:srgbClr val="374151"/>
                </a:solidFill>
                <a:effectLst/>
                <a:latin typeface="Söhne"/>
              </a:rPr>
              <a:t>18</a:t>
            </a:r>
            <a:r>
              <a:rPr lang="zh-CN" altLang="en-US" sz="900" b="0" i="0" dirty="0">
                <a:solidFill>
                  <a:srgbClr val="374151"/>
                </a:solidFill>
                <a:effectLst/>
                <a:latin typeface="Söhne"/>
              </a:rPr>
              <a:t>世纪的未婚母亲在婴儿出生后受到社会耻辱的威胁，这种耻辱会立即而不可避免地影响她们的生活。这包括她们的家庭、亲戚和住所，使她们成为以“不名誉”的方式生育孩子的女人，与已婚母亲相比，她们受到歧视。</a:t>
            </a:r>
          </a:p>
          <a:p>
            <a:pPr algn="l">
              <a:buFont typeface="+mj-lt"/>
              <a:buAutoNum type="arabicPeriod"/>
            </a:pPr>
            <a:r>
              <a:rPr lang="zh-CN" altLang="en-US" sz="900" b="0" i="0" dirty="0">
                <a:solidFill>
                  <a:srgbClr val="374151"/>
                </a:solidFill>
                <a:effectLst/>
                <a:latin typeface="Söhne"/>
              </a:rPr>
              <a:t>物质困境不是婴儿谋杀的主要动机，通常只有在妇女经历了经济或社会困境，家人无法或不愿提供帮助，或者她们的钱财耗尽，生存经济策略无法奏效时，才会出现严重的物质困境。</a:t>
            </a:r>
          </a:p>
          <a:p>
            <a:pPr algn="l">
              <a:buFont typeface="+mj-lt"/>
              <a:buAutoNum type="arabicPeriod"/>
            </a:pPr>
            <a:r>
              <a:rPr lang="zh-CN" altLang="en-US" sz="900" b="0" i="0" dirty="0">
                <a:solidFill>
                  <a:srgbClr val="374151"/>
                </a:solidFill>
                <a:effectLst/>
                <a:latin typeface="Söhne"/>
              </a:rPr>
              <a:t>文章指出，虽然一些案例中出现了不同于“耻辱”动机的动机，但通常情况下，婴儿谋杀的主要原因仍然是为了避免社会耻辱。然而，在某些情况下，妇女会因个人积极的未来前景而选择婴儿谋杀，这可能涉及到婚姻和物质因素。</a:t>
            </a:r>
          </a:p>
          <a:p>
            <a:pPr algn="l">
              <a:buFont typeface="+mj-lt"/>
              <a:buAutoNum type="arabicPeriod"/>
            </a:pPr>
            <a:r>
              <a:rPr lang="zh-CN" altLang="en-US" sz="900" b="0" i="0" dirty="0">
                <a:solidFill>
                  <a:srgbClr val="374151"/>
                </a:solidFill>
                <a:effectLst/>
                <a:latin typeface="Söhne"/>
              </a:rPr>
              <a:t>文章还提到了一些特殊情况，如“鳏夫母亲 </a:t>
            </a:r>
            <a:r>
              <a:rPr lang="en-US" altLang="zh-CN" sz="900" b="0" i="0" dirty="0">
                <a:solidFill>
                  <a:srgbClr val="374151"/>
                </a:solidFill>
                <a:effectLst/>
                <a:latin typeface="Söhne"/>
              </a:rPr>
              <a:t>- </a:t>
            </a:r>
            <a:r>
              <a:rPr lang="zh-CN" altLang="en-US" sz="900" b="0" i="0" dirty="0">
                <a:solidFill>
                  <a:srgbClr val="374151"/>
                </a:solidFill>
                <a:effectLst/>
                <a:latin typeface="Söhne"/>
              </a:rPr>
              <a:t>女儿”构成以及极端的经济困境，可能会导致婴儿谋杀的物质动机。</a:t>
            </a:r>
          </a:p>
        </p:txBody>
      </p:sp>
    </p:spTree>
    <p:extLst>
      <p:ext uri="{BB962C8B-B14F-4D97-AF65-F5344CB8AC3E}">
        <p14:creationId xmlns:p14="http://schemas.microsoft.com/office/powerpoint/2010/main" val="428857614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TotalTime>
  <Words>3130</Words>
  <Application>Microsoft Macintosh PowerPoint</Application>
  <PresentationFormat>A4 Paper (210x297 mm)</PresentationFormat>
  <Paragraphs>26</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Söhne</vt:lpstr>
      <vt:lpstr>Arial</vt:lpstr>
      <vt:lpstr>Calibri</vt:lpstr>
      <vt:lpstr>Calibri Light</vt:lpstr>
      <vt:lpstr>Helvetica Neue</vt:lpstr>
      <vt:lpstr>Office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327</cp:revision>
  <cp:lastPrinted>2022-12-15T13:45:23Z</cp:lastPrinted>
  <dcterms:created xsi:type="dcterms:W3CDTF">2022-11-07T20:45:57Z</dcterms:created>
  <dcterms:modified xsi:type="dcterms:W3CDTF">2024-01-01T14:35:22Z</dcterms:modified>
</cp:coreProperties>
</file>