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364" r:id="rId2"/>
    <p:sldId id="369" r:id="rId3"/>
  </p:sldIdLst>
  <p:sldSz cx="9906000" cy="6858000" type="A4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F8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936" y="184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406" cy="497333"/>
          </a:xfrm>
          <a:prstGeom prst="rect">
            <a:avLst/>
          </a:prstGeom>
        </p:spPr>
        <p:txBody>
          <a:bodyPr vert="horz" lIns="88194" tIns="44097" rIns="88194" bIns="4409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750" y="1"/>
            <a:ext cx="2945405" cy="497333"/>
          </a:xfrm>
          <a:prstGeom prst="rect">
            <a:avLst/>
          </a:prstGeom>
        </p:spPr>
        <p:txBody>
          <a:bodyPr vert="horz" lIns="88194" tIns="44097" rIns="88194" bIns="44097" rtlCol="0"/>
          <a:lstStyle>
            <a:lvl1pPr algn="r">
              <a:defRPr sz="1200"/>
            </a:lvl1pPr>
          </a:lstStyle>
          <a:p>
            <a:fld id="{1E980196-448A-481A-8A1B-A58FF56D8844}" type="datetimeFigureOut">
              <a:rPr lang="en-US" smtClean="0"/>
              <a:t>2/26/24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81075" y="1241425"/>
            <a:ext cx="4837113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8194" tIns="44097" rIns="88194" bIns="44097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0527" y="4777782"/>
            <a:ext cx="5438140" cy="3907834"/>
          </a:xfrm>
          <a:prstGeom prst="rect">
            <a:avLst/>
          </a:prstGeom>
        </p:spPr>
        <p:txBody>
          <a:bodyPr vert="horz" lIns="88194" tIns="44097" rIns="88194" bIns="44097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429305"/>
            <a:ext cx="2945406" cy="497333"/>
          </a:xfrm>
          <a:prstGeom prst="rect">
            <a:avLst/>
          </a:prstGeom>
        </p:spPr>
        <p:txBody>
          <a:bodyPr vert="horz" lIns="88194" tIns="44097" rIns="88194" bIns="4409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750" y="9429305"/>
            <a:ext cx="2945405" cy="497333"/>
          </a:xfrm>
          <a:prstGeom prst="rect">
            <a:avLst/>
          </a:prstGeom>
        </p:spPr>
        <p:txBody>
          <a:bodyPr vert="horz" lIns="88194" tIns="44097" rIns="88194" bIns="44097" rtlCol="0" anchor="b"/>
          <a:lstStyle>
            <a:lvl1pPr algn="r">
              <a:defRPr sz="1200"/>
            </a:lvl1pPr>
          </a:lstStyle>
          <a:p>
            <a:fld id="{B552DB39-1987-4DDB-8E06-96607888F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136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2/26/24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785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2/26/24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985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2/26/24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170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2/26/24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480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2/26/24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234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2/26/24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810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2/26/24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390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2/26/24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272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2/26/24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92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2/26/24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236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2/26/24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676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3CEDD3-0525-4453-AC94-ABA547278219}" type="datetimeFigureOut">
              <a:rPr lang="en-US" smtClean="0"/>
              <a:t>2/26/24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92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Deutsche Oper Berlin - The AIDS Foundation benefit concert - 2017 | Schedule">
            <a:extLst>
              <a:ext uri="{FF2B5EF4-FFF2-40B4-BE49-F238E27FC236}">
                <a16:creationId xmlns:a16="http://schemas.microsoft.com/office/drawing/2014/main" id="{0AD2D478-9C18-CEC1-0346-C914AB7345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43" y="290574"/>
            <a:ext cx="4476755" cy="1124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4868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0082F62A-7867-9CB5-45BA-7FB730586051}"/>
              </a:ext>
            </a:extLst>
          </p:cNvPr>
          <p:cNvSpPr txBox="1"/>
          <p:nvPr/>
        </p:nvSpPr>
        <p:spPr>
          <a:xfrm>
            <a:off x="1" y="-10048"/>
            <a:ext cx="4953000" cy="71096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800" dirty="0">
                <a:effectLst/>
                <a:latin typeface="Helvetica Neue" panose="02000503000000020004" pitchFamily="2" charset="0"/>
              </a:rPr>
              <a:t>《</a:t>
            </a:r>
            <a:r>
              <a:rPr lang="zh-CN" altLang="en-US" sz="800" dirty="0">
                <a:effectLst/>
                <a:latin typeface="Helvetica Neue" panose="02000503000000020004" pitchFamily="2" charset="0"/>
              </a:rPr>
              <a:t>歌女乔康达</a:t>
            </a:r>
            <a:r>
              <a:rPr lang="en-US" altLang="zh-CN" sz="800" dirty="0">
                <a:effectLst/>
                <a:latin typeface="Helvetica Neue" panose="02000503000000020004" pitchFamily="2" charset="0"/>
              </a:rPr>
              <a:t>》(</a:t>
            </a:r>
            <a:r>
              <a:rPr lang="en-GB" sz="800" dirty="0">
                <a:effectLst/>
                <a:latin typeface="Helvetica Neue" panose="02000503000000020004" pitchFamily="2" charset="0"/>
              </a:rPr>
              <a:t>La Gioconda)</a:t>
            </a:r>
            <a:r>
              <a:rPr lang="zh-CN" altLang="en-US" sz="800" dirty="0">
                <a:effectLst/>
                <a:latin typeface="Helvetica Neue" panose="02000503000000020004" pitchFamily="2" charset="0"/>
              </a:rPr>
              <a:t>是意大利剧作家蓬基耶利</a:t>
            </a:r>
            <a:r>
              <a:rPr lang="en-US" altLang="zh-CN" sz="800" dirty="0">
                <a:effectLst/>
                <a:latin typeface="Helvetica Neue" panose="02000503000000020004" pitchFamily="2" charset="0"/>
              </a:rPr>
              <a:t>(</a:t>
            </a:r>
            <a:r>
              <a:rPr lang="en-GB" sz="800" dirty="0">
                <a:effectLst/>
                <a:latin typeface="Helvetica Neue" panose="02000503000000020004" pitchFamily="2" charset="0"/>
              </a:rPr>
              <a:t>Ponchielli)</a:t>
            </a:r>
            <a:r>
              <a:rPr lang="zh-CN" altLang="en-US" sz="800" dirty="0">
                <a:effectLst/>
                <a:latin typeface="Helvetica Neue" panose="02000503000000020004" pitchFamily="2" charset="0"/>
              </a:rPr>
              <a:t>的四幕歌剧，另译作</a:t>
            </a:r>
            <a:r>
              <a:rPr lang="en-US" altLang="zh-CN" sz="800" dirty="0">
                <a:effectLst/>
                <a:latin typeface="Helvetica Neue" panose="02000503000000020004" pitchFamily="2" charset="0"/>
              </a:rPr>
              <a:t>《</a:t>
            </a:r>
            <a:r>
              <a:rPr lang="zh-CN" altLang="en-US" sz="800" dirty="0">
                <a:effectLst/>
                <a:latin typeface="Helvetica Neue" panose="02000503000000020004" pitchFamily="2" charset="0"/>
              </a:rPr>
              <a:t>乔康达</a:t>
            </a:r>
            <a:r>
              <a:rPr lang="en-US" altLang="zh-CN" sz="800" dirty="0">
                <a:effectLst/>
                <a:latin typeface="Helvetica Neue" panose="02000503000000020004" pitchFamily="2" charset="0"/>
              </a:rPr>
              <a:t>》</a:t>
            </a:r>
            <a:r>
              <a:rPr lang="zh-CN" altLang="en-US" sz="800" dirty="0">
                <a:effectLst/>
                <a:latin typeface="Helvetica Neue" panose="02000503000000020004" pitchFamily="2" charset="0"/>
              </a:rPr>
              <a:t>，这出四幕歌剧，是由博伊托根据雨果的名剧</a:t>
            </a:r>
            <a:r>
              <a:rPr lang="en-US" altLang="zh-CN" sz="800" dirty="0">
                <a:effectLst/>
                <a:latin typeface="Helvetica Neue" panose="02000503000000020004" pitchFamily="2" charset="0"/>
              </a:rPr>
              <a:t>《</a:t>
            </a:r>
            <a:r>
              <a:rPr lang="zh-CN" altLang="en-US" sz="800" dirty="0">
                <a:effectLst/>
                <a:latin typeface="Helvetica Neue" panose="02000503000000020004" pitchFamily="2" charset="0"/>
              </a:rPr>
              <a:t>昂基洛，帕杜的暴君</a:t>
            </a:r>
            <a:r>
              <a:rPr lang="en-US" altLang="zh-CN" sz="800" dirty="0">
                <a:effectLst/>
                <a:latin typeface="Helvetica Neue" panose="02000503000000020004" pitchFamily="2" charset="0"/>
              </a:rPr>
              <a:t>》</a:t>
            </a:r>
            <a:r>
              <a:rPr lang="zh-CN" altLang="en-US" sz="800" dirty="0">
                <a:effectLst/>
                <a:latin typeface="Helvetica Neue" panose="02000503000000020004" pitchFamily="2" charset="0"/>
              </a:rPr>
              <a:t>改编而成，意大利作曲家蓬基耶利谱曲。</a:t>
            </a:r>
          </a:p>
          <a:p>
            <a:endParaRPr lang="zh-CN" altLang="en-US" sz="800" dirty="0">
              <a:effectLst/>
              <a:latin typeface="Helvetica Neue" panose="02000503000000020004" pitchFamily="2" charset="0"/>
            </a:endParaRPr>
          </a:p>
          <a:p>
            <a:r>
              <a:rPr lang="zh-CN" altLang="en-US" sz="800" dirty="0">
                <a:effectLst/>
                <a:latin typeface="Helvetica Neue" panose="02000503000000020004" pitchFamily="2" charset="0"/>
              </a:rPr>
              <a:t>蓬基耶利是</a:t>
            </a:r>
            <a:r>
              <a:rPr lang="en-US" altLang="zh-CN" sz="800" dirty="0">
                <a:effectLst/>
                <a:latin typeface="Helvetica Neue" panose="02000503000000020004" pitchFamily="2" charset="0"/>
              </a:rPr>
              <a:t>19</a:t>
            </a:r>
            <a:r>
              <a:rPr lang="zh-CN" altLang="en-US" sz="800" dirty="0">
                <a:effectLst/>
                <a:latin typeface="Helvetica Neue" panose="02000503000000020004" pitchFamily="2" charset="0"/>
              </a:rPr>
              <a:t>世纪最负盛名的意大利作曲家之一，同时也是普契尼、马斯卡尼等歌剧大师的老师。蓬基耶利曾创作了多部歌剧以及舞剧、交响乐、室内乐作品，但使其获得国际声誉的便是歌剧</a:t>
            </a:r>
            <a:r>
              <a:rPr lang="en-US" altLang="zh-CN" sz="800" dirty="0">
                <a:effectLst/>
                <a:latin typeface="Helvetica Neue" panose="02000503000000020004" pitchFamily="2" charset="0"/>
              </a:rPr>
              <a:t>《</a:t>
            </a:r>
            <a:r>
              <a:rPr lang="zh-CN" altLang="en-US" sz="800" dirty="0">
                <a:effectLst/>
                <a:latin typeface="Helvetica Neue" panose="02000503000000020004" pitchFamily="2" charset="0"/>
              </a:rPr>
              <a:t>歌女乔康达</a:t>
            </a:r>
            <a:r>
              <a:rPr lang="en-US" altLang="zh-CN" sz="800" dirty="0">
                <a:effectLst/>
                <a:latin typeface="Helvetica Neue" panose="02000503000000020004" pitchFamily="2" charset="0"/>
              </a:rPr>
              <a:t>》</a:t>
            </a:r>
            <a:r>
              <a:rPr lang="zh-CN" altLang="en-US" sz="800" dirty="0">
                <a:effectLst/>
                <a:latin typeface="Helvetica Neue" panose="02000503000000020004" pitchFamily="2" charset="0"/>
              </a:rPr>
              <a:t>。在这部歌剧中，作曲家以细腻美妙的旋律，色彩绚丽的配器，为观众讲述这个交织着善良与邪恶、欲望与奉献、忠贞与背叛的凄美爱情故事。其中，“一个女人或是天使的声音”、“天空与海洋”等著名咏叹调与“我爱他，就如同世界创始的第一缕光线”等重唱感人至深。此外，该剧有多个曼妙精彩的芭蕾舞场面。这其中，第三幕的“时辰之舞”已成为最为知名的芭蕾舞音乐之一。</a:t>
            </a:r>
            <a:br>
              <a:rPr lang="zh-CN" altLang="en-US" sz="800" dirty="0">
                <a:effectLst/>
                <a:latin typeface="Helvetica Neue" panose="02000503000000020004" pitchFamily="2" charset="0"/>
              </a:rPr>
            </a:br>
            <a:endParaRPr lang="zh-CN" altLang="en-US" sz="800" dirty="0">
              <a:effectLst/>
              <a:latin typeface="Helvetica Neue" panose="02000503000000020004" pitchFamily="2" charset="0"/>
            </a:endParaRPr>
          </a:p>
          <a:p>
            <a:r>
              <a:rPr lang="zh-CN" altLang="en-US" sz="800" dirty="0">
                <a:effectLst/>
                <a:latin typeface="Helvetica Neue" panose="02000503000000020004" pitchFamily="2" charset="0"/>
              </a:rPr>
              <a:t>歌剧</a:t>
            </a:r>
            <a:r>
              <a:rPr lang="en-US" altLang="zh-CN" sz="800" dirty="0">
                <a:effectLst/>
                <a:latin typeface="Helvetica Neue" panose="02000503000000020004" pitchFamily="2" charset="0"/>
              </a:rPr>
              <a:t>《</a:t>
            </a:r>
            <a:r>
              <a:rPr lang="zh-CN" altLang="en-US" sz="800" dirty="0">
                <a:effectLst/>
                <a:latin typeface="Helvetica Neue" panose="02000503000000020004" pitchFamily="2" charset="0"/>
              </a:rPr>
              <a:t>歌女乔康达</a:t>
            </a:r>
            <a:r>
              <a:rPr lang="en-US" altLang="zh-CN" sz="800" dirty="0">
                <a:effectLst/>
                <a:latin typeface="Helvetica Neue" panose="02000503000000020004" pitchFamily="2" charset="0"/>
              </a:rPr>
              <a:t>》</a:t>
            </a:r>
            <a:r>
              <a:rPr lang="zh-CN" altLang="en-US" sz="800" dirty="0">
                <a:effectLst/>
                <a:latin typeface="Helvetica Neue" panose="02000503000000020004" pitchFamily="2" charset="0"/>
              </a:rPr>
              <a:t>讲述的是发生在水城威尼斯的一段引人入胜的爱情故事：诡计多端的密探巴尔纳巴垂涎乔康达的美貌，而乔康达爱着的是乔装成水手的流亡贵族 恩佐，恩佐念念不忘的是旧情人劳拉，但劳拉偏偏已经是法庭长阿尔维塞的妻子。在这个剪不断，理还乱的“多角恋”中，劳拉曾搭救了乔康达双目失明的母亲。面 对着是情敌也是恩人的劳拉，乔康达却最终选择了不惜生命代价成全恩佐与劳拉的爱情。</a:t>
            </a:r>
          </a:p>
          <a:p>
            <a:endParaRPr lang="en-US" altLang="zh-CN" sz="8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r>
              <a:rPr lang="zh-CN" altLang="en-US" sz="800" b="1" dirty="0">
                <a:effectLst/>
                <a:latin typeface="Helvetica Neue" panose="02000503000000020004" pitchFamily="2" charset="0"/>
              </a:rPr>
              <a:t>第一幕</a:t>
            </a:r>
            <a:r>
              <a:rPr lang="zh-CN" altLang="en-US" sz="800" dirty="0">
                <a:effectLst/>
                <a:latin typeface="Helvetica Neue" panose="02000503000000020004" pitchFamily="2" charset="0"/>
              </a:rPr>
              <a:t>：靠近亚特里亚海岸的狮子口街上</a:t>
            </a:r>
          </a:p>
          <a:p>
            <a:r>
              <a:rPr lang="zh-CN" altLang="en-US" sz="800" dirty="0"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本幕取名</a:t>
            </a:r>
            <a:r>
              <a:rPr lang="en-US" altLang="zh-CN" sz="800" dirty="0"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《</a:t>
            </a:r>
            <a:r>
              <a:rPr lang="zh-CN" altLang="en-US" sz="800" dirty="0"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狮子口</a:t>
            </a:r>
            <a:r>
              <a:rPr lang="en-US" altLang="zh-CN" sz="800" dirty="0"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》</a:t>
            </a:r>
            <a:r>
              <a:rPr lang="zh-CN" altLang="en-US" sz="800" dirty="0"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，指检察官的信件所投入的狮子口信箱。幕启，这时人们正忙碌地准备节曰的活动，场面很吵杂。人群川流不息，合唱</a:t>
            </a:r>
            <a:r>
              <a:rPr lang="en-US" altLang="zh-CN" sz="800" dirty="0"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《</a:t>
            </a:r>
            <a:r>
              <a:rPr lang="zh-CN" altLang="en-US" sz="800" dirty="0"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欢乐佳节</a:t>
            </a:r>
            <a:r>
              <a:rPr lang="en-US" altLang="zh-CN" sz="800" dirty="0"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》</a:t>
            </a:r>
            <a:r>
              <a:rPr lang="en-US" altLang="zh-CN" sz="800" dirty="0">
                <a:effectLst/>
                <a:latin typeface="Helvetica Neue" panose="02000503000000020004" pitchFamily="2" charset="0"/>
                <a:ea typeface="PingFang SC" panose="020B0400000000000000" pitchFamily="34" charset="-122"/>
              </a:rPr>
              <a:t>! </a:t>
            </a:r>
            <a:r>
              <a:rPr lang="zh-CN" altLang="en-US" sz="800" dirty="0"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侦探巴尔纳巴靠在一根巨柱上，背着一把小吉他，冷眼注视吵杂的人群。群众们争着去看平底船比赛。从巴尔纳巴的独白中，我们得知他是一名歌手，也是充满野心</a:t>
            </a:r>
            <a:r>
              <a:rPr lang="zh-CN" altLang="en-US" sz="800" dirty="0">
                <a:effectLst/>
                <a:latin typeface="Helvetica Neue" panose="02000503000000020004" pitchFamily="2" charset="0"/>
                <a:ea typeface="PingFang SC" panose="020B0400000000000000" pitchFamily="34" charset="-122"/>
              </a:rPr>
              <a:t> </a:t>
            </a:r>
            <a:r>
              <a:rPr lang="zh-CN" altLang="en-US" sz="800" dirty="0"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与欲望的侦探。他看见美丽的卖唱女郎乔康达伴着她瞎眼母亲切卡走进公爵广场，便躲到圆柱后。</a:t>
            </a:r>
            <a:r>
              <a:rPr lang="zh-CN" altLang="en-US" sz="800" dirty="0">
                <a:effectLst/>
                <a:latin typeface="Helvetica Neue" panose="02000503000000020004" pitchFamily="2" charset="0"/>
                <a:ea typeface="PingFang SC" panose="020B0400000000000000" pitchFamily="34" charset="-122"/>
              </a:rPr>
              <a:t> </a:t>
            </a:r>
            <a:r>
              <a:rPr lang="zh-CN" altLang="en-US" sz="800" dirty="0"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在</a:t>
            </a:r>
            <a:r>
              <a:rPr lang="zh-CN" altLang="en-US" sz="800" dirty="0">
                <a:effectLst/>
                <a:latin typeface="Helvetica Neue" panose="02000503000000020004" pitchFamily="2" charset="0"/>
                <a:ea typeface="PingFang SC" panose="020B0400000000000000" pitchFamily="34" charset="-122"/>
              </a:rPr>
              <a:t>“</a:t>
            </a:r>
            <a:r>
              <a:rPr lang="zh-CN" altLang="en-US" sz="800" dirty="0"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女儿哟</a:t>
            </a:r>
            <a:r>
              <a:rPr lang="zh-CN" altLang="en-US" sz="800" dirty="0">
                <a:effectLst/>
                <a:latin typeface="Helvetica Neue" panose="02000503000000020004" pitchFamily="2" charset="0"/>
                <a:ea typeface="PingFang SC" panose="020B0400000000000000" pitchFamily="34" charset="-122"/>
              </a:rPr>
              <a:t>”</a:t>
            </a:r>
            <a:r>
              <a:rPr lang="zh-CN" altLang="en-US" sz="800" dirty="0"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开始的三重唱中，母亲低诉自己所剩无几的生命，女儿则对母亲表现出无限关怀，巴尔纳巴在暗自高兴乔康达已是囊中物。</a:t>
            </a:r>
            <a:r>
              <a:rPr lang="zh-CN" altLang="en-US" sz="800" dirty="0">
                <a:effectLst/>
                <a:latin typeface="Helvetica Neue" panose="02000503000000020004" pitchFamily="2" charset="0"/>
                <a:ea typeface="PingFang SC" panose="020B0400000000000000" pitchFamily="34" charset="-122"/>
              </a:rPr>
              <a:t> </a:t>
            </a:r>
            <a:r>
              <a:rPr lang="zh-CN" altLang="en-US" sz="800" dirty="0"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寻欢作乐的人士慢慢离开广场。乔康达也正在寻找一位名叫恩佐的贵族情人，这时巴尔纳巴</a:t>
            </a:r>
            <a:r>
              <a:rPr lang="zh-CN" altLang="en-US" sz="800" dirty="0">
                <a:effectLst/>
                <a:latin typeface="Helvetica Neue" panose="02000503000000020004" pitchFamily="2" charset="0"/>
                <a:ea typeface="PingFang SC" panose="020B0400000000000000" pitchFamily="34" charset="-122"/>
              </a:rPr>
              <a:t> </a:t>
            </a:r>
            <a:r>
              <a:rPr lang="zh-CN" altLang="en-US" sz="800" dirty="0"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从圆柱后闪出将她纠缠住，色眯眯地向她求爱。乔康达则机警地把他甩掉逃走，巴尔纳巴望着她离去的背影，突然想到一个毒计他要利用她的老母亲来陷害她。</a:t>
            </a:r>
            <a:r>
              <a:rPr lang="zh-CN" altLang="en-US" sz="800" dirty="0">
                <a:effectLst/>
                <a:latin typeface="Helvetica Neue" panose="02000503000000020004" pitchFamily="2" charset="0"/>
                <a:ea typeface="PingFang SC" panose="020B0400000000000000" pitchFamily="34" charset="-122"/>
              </a:rPr>
              <a:t> </a:t>
            </a:r>
            <a:r>
              <a:rPr lang="zh-CN" altLang="en-US" sz="800" dirty="0"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这时有一群人围着平底船比赛的胜利者兴高采烈地进来。易瑟波和兹阿奈也在人群里，恶毒的巴尔纳巴告诉败北的兹阿奈说：</a:t>
            </a:r>
            <a:r>
              <a:rPr lang="zh-CN" altLang="en-US" sz="800" dirty="0">
                <a:effectLst/>
                <a:latin typeface="Helvetica Neue" panose="02000503000000020004" pitchFamily="2" charset="0"/>
                <a:ea typeface="PingFang SC" panose="020B0400000000000000" pitchFamily="34" charset="-122"/>
              </a:rPr>
              <a:t>“</a:t>
            </a:r>
            <a:r>
              <a:rPr lang="zh-CN" altLang="en-US" sz="800" dirty="0"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你们比赛失败，是由于乔康达的瞎眼</a:t>
            </a:r>
            <a:r>
              <a:rPr lang="zh-CN" altLang="en-US" sz="800" dirty="0">
                <a:effectLst/>
                <a:latin typeface="Helvetica Neue" panose="02000503000000020004" pitchFamily="2" charset="0"/>
                <a:ea typeface="PingFang SC" panose="020B0400000000000000" pitchFamily="34" charset="-122"/>
              </a:rPr>
              <a:t> </a:t>
            </a:r>
            <a:r>
              <a:rPr lang="zh-CN" altLang="en-US" sz="800" dirty="0"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母亲发了咒语。</a:t>
            </a:r>
            <a:r>
              <a:rPr lang="zh-CN" altLang="en-US" sz="800" dirty="0">
                <a:effectLst/>
                <a:latin typeface="Helvetica Neue" panose="02000503000000020004" pitchFamily="2" charset="0"/>
                <a:ea typeface="PingFang SC" panose="020B0400000000000000" pitchFamily="34" charset="-122"/>
              </a:rPr>
              <a:t>”</a:t>
            </a:r>
            <a:r>
              <a:rPr lang="zh-CN" altLang="en-US" sz="800" dirty="0"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兹阿奈听信后，便呵斥乔康达的瞎眼母亲说她是巫婆，使得正在玩骰子的群众也激动起来，于是他们异口同声地高喊：</a:t>
            </a:r>
            <a:r>
              <a:rPr lang="zh-CN" altLang="en-US" sz="800" dirty="0">
                <a:effectLst/>
                <a:latin typeface="Helvetica Neue" panose="02000503000000020004" pitchFamily="2" charset="0"/>
                <a:ea typeface="PingFang SC" panose="020B0400000000000000" pitchFamily="34" charset="-122"/>
              </a:rPr>
              <a:t>“</a:t>
            </a:r>
            <a:r>
              <a:rPr lang="zh-CN" altLang="en-US" sz="800" dirty="0"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把巫婆杀死</a:t>
            </a:r>
            <a:r>
              <a:rPr lang="en-US" altLang="zh-CN" sz="800" dirty="0">
                <a:effectLst/>
                <a:latin typeface="Helvetica Neue" panose="02000503000000020004" pitchFamily="2" charset="0"/>
                <a:ea typeface="PingFang SC" panose="020B0400000000000000" pitchFamily="34" charset="-122"/>
              </a:rPr>
              <a:t>!” </a:t>
            </a:r>
            <a:r>
              <a:rPr lang="zh-CN" altLang="en-US" sz="800" dirty="0"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当人们把可怜的瞎眼老妇人逮捕，准备把她拖到警官处时，恩佐和乔康达恰好登场，乔康达为了营救母亲，和众人对立起来。这时阿尔维塞和用黑纱遮面的劳拉登</a:t>
            </a:r>
            <a:r>
              <a:rPr lang="zh-CN" altLang="en-US" sz="800" dirty="0">
                <a:effectLst/>
                <a:latin typeface="Helvetica Neue" panose="02000503000000020004" pitchFamily="2" charset="0"/>
                <a:ea typeface="PingFang SC" panose="020B0400000000000000" pitchFamily="34" charset="-122"/>
              </a:rPr>
              <a:t> </a:t>
            </a:r>
            <a:r>
              <a:rPr lang="zh-CN" altLang="en-US" sz="800" dirty="0"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场，劳拉听到乔康达的哀求后，请求丈夫替瞎眼老妇人想想办法。结果，阿尔维塞判决说，她是一个虔诚教徒，不是巫婆，母亲终于得救。</a:t>
            </a:r>
            <a:r>
              <a:rPr lang="zh-CN" altLang="en-US" sz="800" dirty="0">
                <a:effectLst/>
                <a:latin typeface="Helvetica Neue" panose="02000503000000020004" pitchFamily="2" charset="0"/>
                <a:ea typeface="PingFang SC" panose="020B0400000000000000" pitchFamily="34" charset="-122"/>
              </a:rPr>
              <a:t> </a:t>
            </a:r>
            <a:r>
              <a:rPr lang="zh-CN" altLang="en-US" sz="800" dirty="0"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这时乔康达的母亲切卡唱出小咏叹调</a:t>
            </a:r>
            <a:r>
              <a:rPr lang="en-US" altLang="zh-CN" sz="800" dirty="0"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《</a:t>
            </a:r>
            <a:r>
              <a:rPr lang="zh-CN" altLang="en-US" sz="800" dirty="0"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是贵妇或天使的声音</a:t>
            </a:r>
            <a:r>
              <a:rPr lang="en-US" altLang="zh-CN" sz="800" dirty="0"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》</a:t>
            </a:r>
            <a:r>
              <a:rPr lang="zh-CN" altLang="en-US" sz="800" dirty="0"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，感谢劳拉的救命之恩，还把手中的念珠献给劳拉。</a:t>
            </a:r>
            <a:r>
              <a:rPr lang="zh-CN" altLang="en-US" sz="800" dirty="0">
                <a:effectLst/>
                <a:latin typeface="Helvetica Neue" panose="02000503000000020004" pitchFamily="2" charset="0"/>
                <a:ea typeface="PingFang SC" panose="020B0400000000000000" pitchFamily="34" charset="-122"/>
              </a:rPr>
              <a:t> </a:t>
            </a:r>
            <a:r>
              <a:rPr lang="zh-CN" altLang="en-US" sz="800" dirty="0"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因乔康达的请求，劳拉说出自己的名字，恩佐听后才知道这个黑纱遮面妇人是自己的旧情人。等众人都离开后，舞台上只剩巴尔纳巴和恩佐时，巴尔纳巴便走到他身</a:t>
            </a:r>
            <a:r>
              <a:rPr lang="zh-CN" altLang="en-US" sz="800" dirty="0">
                <a:effectLst/>
                <a:latin typeface="Helvetica Neue" panose="02000503000000020004" pitchFamily="2" charset="0"/>
                <a:ea typeface="PingFang SC" panose="020B0400000000000000" pitchFamily="34" charset="-122"/>
              </a:rPr>
              <a:t> </a:t>
            </a:r>
            <a:r>
              <a:rPr lang="zh-CN" altLang="en-US" sz="800" dirty="0"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边说：</a:t>
            </a:r>
            <a:r>
              <a:rPr lang="zh-CN" altLang="en-US" sz="800" dirty="0">
                <a:effectLst/>
                <a:latin typeface="Helvetica Neue" panose="02000503000000020004" pitchFamily="2" charset="0"/>
                <a:ea typeface="PingFang SC" panose="020B0400000000000000" pitchFamily="34" charset="-122"/>
              </a:rPr>
              <a:t>“</a:t>
            </a:r>
            <a:r>
              <a:rPr lang="zh-CN" altLang="en-US" sz="800" dirty="0"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我知道你是被驱逐的圣费欧尔公爵。</a:t>
            </a:r>
            <a:r>
              <a:rPr lang="zh-CN" altLang="en-US" sz="800" dirty="0">
                <a:effectLst/>
                <a:latin typeface="Helvetica Neue" panose="02000503000000020004" pitchFamily="2" charset="0"/>
                <a:ea typeface="PingFang SC" panose="020B0400000000000000" pitchFamily="34" charset="-122"/>
              </a:rPr>
              <a:t>”</a:t>
            </a:r>
            <a:r>
              <a:rPr lang="zh-CN" altLang="en-US" sz="800" dirty="0"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他揭开恩佐的底细后又进一步胁迫他：</a:t>
            </a:r>
            <a:r>
              <a:rPr lang="zh-CN" altLang="en-US" sz="800" dirty="0">
                <a:effectLst/>
                <a:latin typeface="Helvetica Neue" panose="02000503000000020004" pitchFamily="2" charset="0"/>
                <a:ea typeface="PingFang SC" panose="020B0400000000000000" pitchFamily="34" charset="-122"/>
              </a:rPr>
              <a:t>“</a:t>
            </a:r>
            <a:r>
              <a:rPr lang="zh-CN" altLang="en-US" sz="800" dirty="0"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我爱着乔康达。你如果想和劳拉逃亡，我愿助你一臂之力。</a:t>
            </a:r>
            <a:r>
              <a:rPr lang="zh-CN" altLang="en-US" sz="800" dirty="0">
                <a:effectLst/>
                <a:latin typeface="Helvetica Neue" panose="02000503000000020004" pitchFamily="2" charset="0"/>
                <a:ea typeface="PingFang SC" panose="020B0400000000000000" pitchFamily="34" charset="-122"/>
              </a:rPr>
              <a:t>” </a:t>
            </a:r>
            <a:r>
              <a:rPr lang="zh-CN" altLang="en-US" sz="800" dirty="0"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恩佐虽然觉得可疑，依旧答应说自己今晚会在船上等劳拉，说罢便离开。等恩佐远去后，巴尔纳巴即刻请易瑟波代写一张告密状，向宗教法院密告发劳拉和恩佐。这</a:t>
            </a:r>
            <a:r>
              <a:rPr lang="zh-CN" altLang="en-US" sz="800" dirty="0">
                <a:effectLst/>
                <a:latin typeface="Helvetica Neue" panose="02000503000000020004" pitchFamily="2" charset="0"/>
                <a:ea typeface="PingFang SC" panose="020B0400000000000000" pitchFamily="34" charset="-122"/>
              </a:rPr>
              <a:t> </a:t>
            </a:r>
            <a:r>
              <a:rPr lang="zh-CN" altLang="en-US" sz="800" dirty="0"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两人的诡计，被躲在隐蔽处的乔康达母女听到了。此时得意的巴尔纳巴说：</a:t>
            </a:r>
            <a:r>
              <a:rPr lang="zh-CN" altLang="en-US" sz="800" dirty="0">
                <a:effectLst/>
                <a:latin typeface="Helvetica Neue" panose="02000503000000020004" pitchFamily="2" charset="0"/>
                <a:ea typeface="PingFang SC" panose="020B0400000000000000" pitchFamily="34" charset="-122"/>
              </a:rPr>
              <a:t>“</a:t>
            </a:r>
            <a:r>
              <a:rPr lang="zh-CN" altLang="en-US" sz="800" dirty="0"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侦探便是世间之王</a:t>
            </a:r>
            <a:r>
              <a:rPr lang="zh-CN" altLang="en-US" sz="800" dirty="0">
                <a:effectLst/>
                <a:latin typeface="Helvetica Neue" panose="02000503000000020004" pitchFamily="2" charset="0"/>
                <a:ea typeface="PingFang SC" panose="020B0400000000000000" pitchFamily="34" charset="-122"/>
              </a:rPr>
              <a:t>”</a:t>
            </a:r>
            <a:r>
              <a:rPr lang="zh-CN" altLang="en-US" sz="800" dirty="0"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，然后拿着告密信向</a:t>
            </a:r>
            <a:r>
              <a:rPr lang="zh-CN" altLang="en-US" sz="800" dirty="0">
                <a:effectLst/>
                <a:latin typeface="Helvetica Neue" panose="02000503000000020004" pitchFamily="2" charset="0"/>
                <a:ea typeface="PingFang SC" panose="020B0400000000000000" pitchFamily="34" charset="-122"/>
              </a:rPr>
              <a:t>“</a:t>
            </a:r>
            <a:r>
              <a:rPr lang="zh-CN" altLang="en-US" sz="800" dirty="0"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狮口</a:t>
            </a:r>
            <a:r>
              <a:rPr lang="zh-CN" altLang="en-US" sz="800" dirty="0">
                <a:effectLst/>
                <a:latin typeface="Helvetica Neue" panose="02000503000000020004" pitchFamily="2" charset="0"/>
                <a:ea typeface="PingFang SC" panose="020B0400000000000000" pitchFamily="34" charset="-122"/>
              </a:rPr>
              <a:t>”</a:t>
            </a:r>
            <a:r>
              <a:rPr lang="zh-CN" altLang="en-US" sz="800" dirty="0"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处走去。</a:t>
            </a:r>
            <a:r>
              <a:rPr lang="zh-CN" altLang="en-US" sz="800" dirty="0">
                <a:effectLst/>
                <a:latin typeface="Helvetica Neue" panose="02000503000000020004" pitchFamily="2" charset="0"/>
                <a:ea typeface="PingFang SC" panose="020B0400000000000000" pitchFamily="34" charset="-122"/>
              </a:rPr>
              <a:t> </a:t>
            </a:r>
            <a:r>
              <a:rPr lang="zh-CN" altLang="en-US" sz="800" dirty="0"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接着，戴假面者的快活歌声，随着钟声逐渐平静。这时候，乔康达由于得知恩佐真正爱的人是劳拉，她发觉自己遗弃而感到无比悲愤。在这段二重唱中，母亲则温煦</a:t>
            </a:r>
            <a:r>
              <a:rPr lang="zh-CN" altLang="en-US" sz="800" dirty="0">
                <a:effectLst/>
                <a:latin typeface="Helvetica Neue" panose="02000503000000020004" pitchFamily="2" charset="0"/>
                <a:ea typeface="PingFang SC" panose="020B0400000000000000" pitchFamily="34" charset="-122"/>
              </a:rPr>
              <a:t> </a:t>
            </a:r>
            <a:r>
              <a:rPr lang="zh-CN" altLang="en-US" sz="800" dirty="0"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地安慰她。</a:t>
            </a:r>
            <a:endParaRPr lang="en-US" altLang="zh-CN" sz="800" dirty="0"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r>
              <a:rPr lang="zh-CN" altLang="en-US" sz="800" b="1" dirty="0">
                <a:effectLst/>
                <a:latin typeface="Helvetica Neue" panose="02000503000000020004" pitchFamily="2" charset="0"/>
              </a:rPr>
              <a:t>第二幕</a:t>
            </a:r>
            <a:r>
              <a:rPr lang="zh-CN" altLang="en-US" sz="800" dirty="0">
                <a:effectLst/>
                <a:latin typeface="Helvetica Neue" panose="02000503000000020004" pitchFamily="2" charset="0"/>
              </a:rPr>
              <a:t> “念珠”，海边。</a:t>
            </a:r>
          </a:p>
          <a:p>
            <a:r>
              <a:rPr lang="zh-CN" altLang="en-US" sz="800" dirty="0"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背景是远方的无人岛和荒凉的海边。传来水手们的合唱，这歌声打破了夜晚的寂静。</a:t>
            </a:r>
            <a:r>
              <a:rPr lang="zh-CN" altLang="en-US" sz="800" dirty="0">
                <a:effectLst/>
                <a:latin typeface="Helvetica Neue" panose="02000503000000020004" pitchFamily="2" charset="0"/>
                <a:ea typeface="PingFang SC" panose="020B0400000000000000" pitchFamily="34" charset="-122"/>
              </a:rPr>
              <a:t> </a:t>
            </a:r>
            <a:r>
              <a:rPr lang="zh-CN" altLang="en-US" sz="800" dirty="0"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巴尔纳巴为了监视恩佐和劳拉私奔，乔装成渔夫和易瑟波一起登场。他们和水手们交谈后唱出了：</a:t>
            </a:r>
            <a:r>
              <a:rPr lang="zh-CN" altLang="en-US" sz="800" dirty="0">
                <a:effectLst/>
                <a:latin typeface="Helvetica Neue" panose="02000503000000020004" pitchFamily="2" charset="0"/>
                <a:ea typeface="PingFang SC" panose="020B0400000000000000" pitchFamily="34" charset="-122"/>
              </a:rPr>
              <a:t>“</a:t>
            </a:r>
            <a:r>
              <a:rPr lang="zh-CN" altLang="en-US" sz="800" dirty="0"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啊，渔夫们。让鱼饵下沉吧</a:t>
            </a:r>
            <a:r>
              <a:rPr lang="zh-CN" altLang="en-US" sz="800" dirty="0">
                <a:effectLst/>
                <a:latin typeface="Helvetica Neue" panose="02000503000000020004" pitchFamily="2" charset="0"/>
                <a:ea typeface="PingFang SC" panose="020B0400000000000000" pitchFamily="34" charset="-122"/>
              </a:rPr>
              <a:t>”</a:t>
            </a:r>
            <a:r>
              <a:rPr lang="zh-CN" altLang="en-US" sz="800" dirty="0"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，在此曲中唱出侦探所遵奉的信</a:t>
            </a:r>
            <a:r>
              <a:rPr lang="zh-CN" altLang="en-US" sz="800" dirty="0">
                <a:effectLst/>
                <a:latin typeface="Helvetica Neue" panose="02000503000000020004" pitchFamily="2" charset="0"/>
                <a:ea typeface="PingFang SC" panose="020B0400000000000000" pitchFamily="34" charset="-122"/>
              </a:rPr>
              <a:t> </a:t>
            </a:r>
            <a:r>
              <a:rPr lang="zh-CN" altLang="en-US" sz="800" dirty="0"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条。</a:t>
            </a:r>
            <a:r>
              <a:rPr lang="zh-CN" altLang="en-US" sz="800" dirty="0">
                <a:effectLst/>
                <a:latin typeface="Helvetica Neue" panose="02000503000000020004" pitchFamily="2" charset="0"/>
                <a:ea typeface="PingFang SC" panose="020B0400000000000000" pitchFamily="34" charset="-122"/>
              </a:rPr>
              <a:t> </a:t>
            </a:r>
            <a:r>
              <a:rPr lang="zh-CN" altLang="en-US" sz="800" dirty="0"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巴尔纳巴说：</a:t>
            </a:r>
            <a:r>
              <a:rPr lang="zh-CN" altLang="en-US" sz="800" dirty="0">
                <a:effectLst/>
                <a:latin typeface="Helvetica Neue" panose="02000503000000020004" pitchFamily="2" charset="0"/>
                <a:ea typeface="PingFang SC" panose="020B0400000000000000" pitchFamily="34" charset="-122"/>
              </a:rPr>
              <a:t>“</a:t>
            </a:r>
            <a:r>
              <a:rPr lang="zh-CN" altLang="en-US" sz="800" dirty="0"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鱼儿快上网了</a:t>
            </a:r>
            <a:r>
              <a:rPr lang="zh-CN" altLang="en-US" sz="800" dirty="0">
                <a:effectLst/>
                <a:latin typeface="Helvetica Neue" panose="02000503000000020004" pitchFamily="2" charset="0"/>
                <a:ea typeface="PingFang SC" panose="020B0400000000000000" pitchFamily="34" charset="-122"/>
              </a:rPr>
              <a:t>”</a:t>
            </a:r>
            <a:r>
              <a:rPr lang="zh-CN" altLang="en-US" sz="800" dirty="0"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暗示着恩佐和劳拉马上将掉入他的陷阱。他退场后，恩佐接替般登场，接连向水手们发出指令。</a:t>
            </a:r>
            <a:endParaRPr lang="en-US" altLang="zh-CN" sz="800" dirty="0"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r>
              <a:rPr lang="zh-CN" altLang="en-US" sz="800" dirty="0">
                <a:effectLst/>
                <a:latin typeface="Helvetica Neue" panose="02000503000000020004" pitchFamily="2" charset="0"/>
              </a:rPr>
              <a:t>不久他让所有的人员都去休息一个人 站在甲板上唱出著名的的咏叹调</a:t>
            </a:r>
            <a:r>
              <a:rPr lang="en-US" altLang="zh-CN" sz="800" dirty="0">
                <a:effectLst/>
                <a:latin typeface="Helvetica Neue" panose="02000503000000020004" pitchFamily="2" charset="0"/>
              </a:rPr>
              <a:t>《</a:t>
            </a:r>
            <a:r>
              <a:rPr lang="zh-CN" altLang="en-US" sz="800" dirty="0">
                <a:effectLst/>
                <a:latin typeface="Helvetica Neue" panose="02000503000000020004" pitchFamily="2" charset="0"/>
              </a:rPr>
              <a:t>天空与海洋</a:t>
            </a:r>
            <a:r>
              <a:rPr lang="en-US" altLang="zh-CN" sz="800" dirty="0">
                <a:effectLst/>
                <a:latin typeface="Helvetica Neue" panose="02000503000000020004" pitchFamily="2" charset="0"/>
              </a:rPr>
              <a:t>》</a:t>
            </a:r>
            <a:r>
              <a:rPr lang="zh-CN" altLang="en-US" sz="800" dirty="0">
                <a:effectLst/>
                <a:latin typeface="Helvetica Neue" panose="02000503000000020004" pitchFamily="2" charset="0"/>
              </a:rPr>
              <a:t>，表达他强烈地思念劳拉的激昂情绪。有一艘小船靠近，是巴尔纳巴带着劳拉来了。当两人在亲密地呢喃的话语时， 巴尔纳巴在稍远处监视着，而且露出邪恶的狞笑。从“哦，别害怕”起的三重唱中，情侣强烈地表达了相爱不渝的决心。当恩佐走进船舱后，独自留下的劳拉便唱出 浪漫曲</a:t>
            </a:r>
            <a:r>
              <a:rPr lang="en-US" altLang="zh-CN" sz="800" dirty="0">
                <a:effectLst/>
                <a:latin typeface="Helvetica Neue" panose="02000503000000020004" pitchFamily="2" charset="0"/>
              </a:rPr>
              <a:t>《</a:t>
            </a:r>
            <a:r>
              <a:rPr lang="zh-CN" altLang="en-US" sz="800" dirty="0">
                <a:effectLst/>
                <a:latin typeface="Helvetica Neue" panose="02000503000000020004" pitchFamily="2" charset="0"/>
              </a:rPr>
              <a:t>水手的星星呵</a:t>
            </a:r>
            <a:r>
              <a:rPr lang="en-US" altLang="zh-CN" sz="800" dirty="0">
                <a:effectLst/>
                <a:latin typeface="Helvetica Neue" panose="02000503000000020004" pitchFamily="2" charset="0"/>
              </a:rPr>
              <a:t>》</a:t>
            </a:r>
            <a:r>
              <a:rPr lang="zh-CN" altLang="en-US" sz="800" dirty="0">
                <a:effectLst/>
                <a:latin typeface="Helvetica Neue" panose="02000503000000020004" pitchFamily="2" charset="0"/>
              </a:rPr>
              <a:t>她向圣母马利亚祷告，请保佑他们这次爱的航行。 这时戴上假面具的乔康达悄悄地来到。当劳拉唱完后她便出现在劳拉面前，对这位情敌说出充满憎恶与嫉妒之情的话。在二重唱“我在这里等待”中，这两个女人彼 此夸耀自己是如何热爱着恩佐，互不相让。情急之中乔康达抽出短剑向劳拉冲过来。 被追杀的劳拉，拿出身上的念珠，高声向圣母求救。乔康达看到这熟悉的念珠后，顿时明白了一切，她让劳拉坐上小船逃走。在阴暗处窥视着一切经过的巴尔纳巴， 立刻紧追劳拉而去。 当恩佐出来寻找劳拉时，乔康达骗他说劳拉因后悔又逃回去了。恩佐听了无比愤慨，而且激动地逼问乔康达。最后乔康达就说出了巴尔纳巴的阴谋，他即将掉入政敌 的陷阱中。恩佐随即用火炬把船点着火，自己和小船一起漂入幽幽深海之中。由于恩佐对劳拉的爱意至死不变，使乔康达的嫉妒心更加高涨。</a:t>
            </a:r>
          </a:p>
          <a:p>
            <a:endParaRPr lang="zh-CN" altLang="en-US" sz="800" dirty="0"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endParaRPr lang="zh-CN" altLang="en-US" sz="800" dirty="0"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" name="Textfeld 2">
            <a:extLst>
              <a:ext uri="{FF2B5EF4-FFF2-40B4-BE49-F238E27FC236}">
                <a16:creationId xmlns:a16="http://schemas.microsoft.com/office/drawing/2014/main" id="{9AF943B1-FD6D-C3BC-15CA-5C97519EEE68}"/>
              </a:ext>
            </a:extLst>
          </p:cNvPr>
          <p:cNvSpPr txBox="1"/>
          <p:nvPr/>
        </p:nvSpPr>
        <p:spPr>
          <a:xfrm>
            <a:off x="4933741" y="0"/>
            <a:ext cx="4953000" cy="46474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800" b="1" dirty="0">
                <a:effectLst/>
                <a:latin typeface="Helvetica Neue" panose="02000503000000020004" pitchFamily="2" charset="0"/>
              </a:rPr>
              <a:t>第三幕</a:t>
            </a:r>
            <a:r>
              <a:rPr lang="zh-CN" altLang="en-US" sz="800" dirty="0">
                <a:effectLst/>
                <a:latin typeface="Helvetica Neue" panose="02000503000000020004" pitchFamily="2" charset="0"/>
              </a:rPr>
              <a:t> “黄金之家”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800" dirty="0">
                <a:effectLst/>
                <a:latin typeface="Helvetica Neue" panose="02000503000000020004" pitchFamily="2" charset="0"/>
              </a:rPr>
              <a:t>第一景：黄金之家的一室</a:t>
            </a:r>
            <a:br>
              <a:rPr lang="zh-CN" altLang="en-US" sz="800" dirty="0">
                <a:effectLst/>
                <a:latin typeface="Helvetica Neue" panose="02000503000000020004" pitchFamily="2" charset="0"/>
              </a:rPr>
            </a:br>
            <a:r>
              <a:rPr lang="zh-CN" altLang="en-US" sz="800" dirty="0">
                <a:effectLst/>
                <a:latin typeface="Helvetica Neue" panose="02000503000000020004" pitchFamily="2" charset="0"/>
              </a:rPr>
              <a:t>检察官阿尔维塞气咻咻地登场。得悉妻子背叛自己后，他决心报复他那不忠实的妻子，命令她服毒自尽。这时他指着隔壁的房间唱出咏叹调：“在那里爆发出一场快 活的疯狂骚乱”。当他刚唱完“不贞的女人只有一死”时，劳拉正好进来。 阿尔维塞激动地斥责她红杏出墙，然后猛力毒打并用力一推，劳拉便倒在地上。在两人紧张的争执后，唱出了二重唱</a:t>
            </a:r>
            <a:r>
              <a:rPr lang="en-US" altLang="zh-CN" sz="800" dirty="0">
                <a:effectLst/>
                <a:latin typeface="Helvetica Neue" panose="02000503000000020004" pitchFamily="2" charset="0"/>
              </a:rPr>
              <a:t>《</a:t>
            </a:r>
            <a:r>
              <a:rPr lang="zh-CN" altLang="en-US" sz="800" dirty="0">
                <a:effectLst/>
                <a:latin typeface="Helvetica Neue" panose="02000503000000020004" pitchFamily="2" charset="0"/>
              </a:rPr>
              <a:t>这实在太可怕了</a:t>
            </a:r>
            <a:r>
              <a:rPr lang="en-US" altLang="zh-CN" sz="800" dirty="0">
                <a:effectLst/>
                <a:latin typeface="Helvetica Neue" panose="02000503000000020004" pitchFamily="2" charset="0"/>
              </a:rPr>
              <a:t>》</a:t>
            </a:r>
            <a:r>
              <a:rPr lang="zh-CN" altLang="en-US" sz="800" dirty="0">
                <a:effectLst/>
                <a:latin typeface="Helvetica Neue" panose="02000503000000020004" pitchFamily="2" charset="0"/>
              </a:rPr>
              <a:t>随后阿尔维塞把隔开邻室的 窗帘拉开后，那里面放着一具棺材。当劳拉看后惊吓得愣住了，远方传来小夜曲的合唱声，接着乔康达便悄悄潜入。 劳拉恳求阿尔维塞的原谅，但他仍然不为所动</a:t>
            </a:r>
            <a:r>
              <a:rPr lang="en-US" altLang="zh-CN" sz="800" dirty="0">
                <a:effectLst/>
                <a:latin typeface="Helvetica Neue" panose="02000503000000020004" pitchFamily="2" charset="0"/>
              </a:rPr>
              <a:t>;</a:t>
            </a:r>
            <a:r>
              <a:rPr lang="zh-CN" altLang="en-US" sz="800" dirty="0">
                <a:effectLst/>
                <a:latin typeface="Helvetica Neue" panose="02000503000000020004" pitchFamily="2" charset="0"/>
              </a:rPr>
              <a:t>他交给她一瓶毒药，吩咐她自行了断。 阿维瑟走后，乔康达走到劳拉身边将毒药瓶夺了过来，换上了安眠剂，劳拉饮后不久，便四肢无力，躺在床上，面色苍白，俨然已经死去。阿尔维塞公爵再进来时， 非常得意的歌唱着：“啊</a:t>
            </a:r>
            <a:r>
              <a:rPr lang="en-US" altLang="zh-CN" sz="800" dirty="0">
                <a:effectLst/>
                <a:latin typeface="Helvetica Neue" panose="02000503000000020004" pitchFamily="2" charset="0"/>
              </a:rPr>
              <a:t>!</a:t>
            </a:r>
            <a:r>
              <a:rPr lang="zh-CN" altLang="en-US" sz="800" dirty="0">
                <a:effectLst/>
                <a:latin typeface="Helvetica Neue" panose="02000503000000020004" pitchFamily="2" charset="0"/>
              </a:rPr>
              <a:t>她应该死去</a:t>
            </a:r>
            <a:r>
              <a:rPr lang="en-US" altLang="zh-CN" sz="800" dirty="0">
                <a:effectLst/>
                <a:latin typeface="Helvetica Neue" panose="02000503000000020004" pitchFamily="2" charset="0"/>
              </a:rPr>
              <a:t>!”</a:t>
            </a:r>
            <a:r>
              <a:rPr lang="zh-CN" altLang="en-US" sz="800" dirty="0">
                <a:effectLst/>
                <a:latin typeface="Helvetica Neue" panose="02000503000000020004" pitchFamily="2" charset="0"/>
              </a:rPr>
              <a:t>而再次进来的乔康达则以短小的独白唱出：“我为母亲的恩人牺牲了自己的爱”。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800" dirty="0"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第二景：黄金之家的豪华大厅</a:t>
            </a:r>
            <a:br>
              <a:rPr lang="zh-CN" altLang="en-US" sz="800" dirty="0">
                <a:effectLst/>
                <a:latin typeface="Helvetica Neue" panose="02000503000000020004" pitchFamily="2" charset="0"/>
                <a:ea typeface="PingFang SC" panose="020B0400000000000000" pitchFamily="34" charset="-122"/>
              </a:rPr>
            </a:br>
            <a:r>
              <a:rPr lang="zh-CN" altLang="en-US" sz="800" dirty="0"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这时许多客人应邀前来，参加盛大的宴会。在小步舞曲般的曲调上，阿尔维塞周旋于宾客之间，众人则以合唱应答。接着开始表演著名又极为优美的芭蕾舞</a:t>
            </a:r>
            <a:r>
              <a:rPr lang="en-US" altLang="zh-CN" sz="800" dirty="0"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《</a:t>
            </a:r>
            <a:r>
              <a:rPr lang="zh-CN" altLang="en-US" sz="800" dirty="0"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时辰之</a:t>
            </a:r>
            <a:r>
              <a:rPr lang="zh-CN" altLang="en-US" sz="800" dirty="0">
                <a:effectLst/>
                <a:latin typeface="Helvetica Neue" panose="02000503000000020004" pitchFamily="2" charset="0"/>
                <a:ea typeface="PingFang SC" panose="020B0400000000000000" pitchFamily="34" charset="-122"/>
              </a:rPr>
              <a:t> </a:t>
            </a:r>
            <a:r>
              <a:rPr lang="zh-CN" altLang="en-US" sz="800" dirty="0"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舞</a:t>
            </a:r>
            <a:r>
              <a:rPr lang="en-US" altLang="zh-CN" sz="800" dirty="0"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》</a:t>
            </a:r>
            <a:r>
              <a:rPr lang="zh-CN" altLang="en-US" sz="800" dirty="0"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。表演了</a:t>
            </a:r>
            <a:r>
              <a:rPr lang="zh-CN" altLang="en-US" sz="800" dirty="0">
                <a:effectLst/>
                <a:latin typeface="Helvetica Neue" panose="02000503000000020004" pitchFamily="2" charset="0"/>
                <a:ea typeface="PingFang SC" panose="020B0400000000000000" pitchFamily="34" charset="-122"/>
              </a:rPr>
              <a:t>“</a:t>
            </a:r>
            <a:r>
              <a:rPr lang="zh-CN" altLang="en-US" sz="800" dirty="0"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四季女神</a:t>
            </a:r>
            <a:r>
              <a:rPr lang="zh-CN" altLang="en-US" sz="800" dirty="0">
                <a:effectLst/>
                <a:latin typeface="Helvetica Neue" panose="02000503000000020004" pitchFamily="2" charset="0"/>
                <a:ea typeface="PingFang SC" panose="020B0400000000000000" pitchFamily="34" charset="-122"/>
              </a:rPr>
              <a:t>”</a:t>
            </a:r>
            <a:r>
              <a:rPr lang="en-US" altLang="zh-CN" sz="800" dirty="0">
                <a:effectLst/>
                <a:latin typeface="Helvetica Neue" panose="02000503000000020004" pitchFamily="2" charset="0"/>
                <a:ea typeface="PingFang SC" panose="020B0400000000000000" pitchFamily="34" charset="-122"/>
              </a:rPr>
              <a:t>!</a:t>
            </a:r>
            <a:r>
              <a:rPr lang="zh-CN" altLang="en-US" sz="800" dirty="0"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跳舞的服装、布景、道具、灯光、效果和美丽曼妙的音乐，分别表现了晨曦、中午、黄昏和夜晚。这场芭蕾舞也被认为是所有歌剧中最</a:t>
            </a:r>
            <a:r>
              <a:rPr lang="zh-CN" altLang="en-US" sz="800" dirty="0">
                <a:effectLst/>
                <a:latin typeface="Helvetica Neue" panose="02000503000000020004" pitchFamily="2" charset="0"/>
                <a:ea typeface="PingFang SC" panose="020B0400000000000000" pitchFamily="34" charset="-122"/>
              </a:rPr>
              <a:t> </a:t>
            </a:r>
            <a:r>
              <a:rPr lang="zh-CN" altLang="en-US" sz="800" dirty="0"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好的舞蹈之一。舞蹈的极度欢乐，与计划的卑鄙，构成更尖锐的对比。舞蹈刚停，巴尔纳巴引着乔康达的母亲登场，教堂丧钟响出，宣告劳拉的死亡。听到这钟声</a:t>
            </a:r>
            <a:r>
              <a:rPr lang="zh-CN" altLang="en-US" sz="800" dirty="0">
                <a:effectLst/>
                <a:latin typeface="Helvetica Neue" panose="02000503000000020004" pitchFamily="2" charset="0"/>
                <a:ea typeface="PingFang SC" panose="020B0400000000000000" pitchFamily="34" charset="-122"/>
              </a:rPr>
              <a:t> </a:t>
            </a:r>
            <a:r>
              <a:rPr lang="zh-CN" altLang="en-US" sz="800" dirty="0"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后，戴着假面具混在客人间的恩佐就呈现原来面貌，当众吐露他对阿尔维塞横夺领地与恋人的仇恨。乔康达则着急地对巴尔纳巴表示，如果恩佐被捕，他若能而把恩</a:t>
            </a:r>
            <a:r>
              <a:rPr lang="zh-CN" altLang="en-US" sz="800" dirty="0">
                <a:effectLst/>
                <a:latin typeface="Helvetica Neue" panose="02000503000000020004" pitchFamily="2" charset="0"/>
                <a:ea typeface="PingFang SC" panose="020B0400000000000000" pitchFamily="34" charset="-122"/>
              </a:rPr>
              <a:t> </a:t>
            </a:r>
            <a:r>
              <a:rPr lang="zh-CN" altLang="en-US" sz="800" dirty="0"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佐营救出来，她愿意献身给他。在这五重唱中，每人各自吐露不同心思，使这场面充满恐怖与紧张，旁观的客人们也以合唱给予陪衬。</a:t>
            </a:r>
            <a:r>
              <a:rPr lang="zh-CN" altLang="en-US" sz="800" dirty="0">
                <a:effectLst/>
                <a:latin typeface="Helvetica Neue" panose="02000503000000020004" pitchFamily="2" charset="0"/>
                <a:ea typeface="PingFang SC" panose="020B0400000000000000" pitchFamily="34" charset="-122"/>
              </a:rPr>
              <a:t> </a:t>
            </a:r>
            <a:r>
              <a:rPr lang="zh-CN" altLang="en-US" sz="800" dirty="0"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阿尔维塞拉开窗帘，让大家看到躺在死床上的劳拉。恩佐无比愤怒，拔起短剑要刺杀阿尔维塞时被卫兵逮捕。在骚乱中，乔康达拼命想把恩佐救出来但白费心力。巴</a:t>
            </a:r>
            <a:r>
              <a:rPr lang="zh-CN" altLang="en-US" sz="800" dirty="0">
                <a:effectLst/>
                <a:latin typeface="Helvetica Neue" panose="02000503000000020004" pitchFamily="2" charset="0"/>
                <a:ea typeface="PingFang SC" panose="020B0400000000000000" pitchFamily="34" charset="-122"/>
              </a:rPr>
              <a:t> </a:t>
            </a:r>
            <a:r>
              <a:rPr lang="zh-CN" altLang="en-US" sz="800" dirty="0"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尔纳巴则乘机把她的瞎眼老母带走。在众人喊叫声中幕落。</a:t>
            </a:r>
            <a:endParaRPr lang="en-US" altLang="zh-CN" sz="800" dirty="0"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r>
              <a:rPr lang="zh-CN" altLang="en-US" sz="800" b="1" dirty="0">
                <a:effectLst/>
                <a:latin typeface="Helvetica Neue" panose="02000503000000020004" pitchFamily="2" charset="0"/>
              </a:rPr>
              <a:t>第四幕</a:t>
            </a:r>
            <a:r>
              <a:rPr lang="zh-CN" altLang="en-US" sz="800" dirty="0">
                <a:effectLst/>
                <a:latin typeface="Helvetica Neue" panose="02000503000000020004" pitchFamily="2" charset="0"/>
              </a:rPr>
              <a:t> “欧法诺运河”，废墟的一室</a:t>
            </a:r>
          </a:p>
          <a:p>
            <a:r>
              <a:rPr lang="zh-CN" altLang="en-US" sz="800" dirty="0"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短小前奏曲飘散着不吉祥的死亡气息。就在这个朱迪卡岛荒毁的宫殿一室，乔康达独自陷入沉思中。这时有两个男人，抱着用黑斗蓬包住的劳拉出现。乔康达对这两</a:t>
            </a:r>
            <a:r>
              <a:rPr lang="zh-CN" altLang="en-US" sz="800" dirty="0">
                <a:effectLst/>
                <a:latin typeface="Helvetica Neue" panose="02000503000000020004" pitchFamily="2" charset="0"/>
                <a:ea typeface="PingFang SC" panose="020B0400000000000000" pitchFamily="34" charset="-122"/>
              </a:rPr>
              <a:t> </a:t>
            </a:r>
            <a:r>
              <a:rPr lang="zh-CN" altLang="en-US" sz="800" dirty="0"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名男人致以由衷的谢意，并且恳求他们帮忙寻找自己失踪的母亲。同是歌手的男人们退场后，她独自在这里等侯恩佐，也决心以死殉情，于是注视着短剑、紧握毒药</a:t>
            </a:r>
            <a:r>
              <a:rPr lang="zh-CN" altLang="en-US" sz="800" dirty="0">
                <a:effectLst/>
                <a:latin typeface="Helvetica Neue" panose="02000503000000020004" pitchFamily="2" charset="0"/>
                <a:ea typeface="PingFang SC" panose="020B0400000000000000" pitchFamily="34" charset="-122"/>
              </a:rPr>
              <a:t> </a:t>
            </a:r>
            <a:r>
              <a:rPr lang="zh-CN" altLang="en-US" sz="800" dirty="0"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瓶唱出咏叹凋</a:t>
            </a:r>
            <a:r>
              <a:rPr lang="en-US" altLang="zh-CN" sz="800" dirty="0"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《</a:t>
            </a:r>
            <a:r>
              <a:rPr lang="zh-CN" altLang="en-US" sz="800" dirty="0"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自杀</a:t>
            </a:r>
            <a:r>
              <a:rPr lang="en-US" altLang="zh-CN" sz="800" dirty="0"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》</a:t>
            </a:r>
            <a:r>
              <a:rPr lang="zh-CN" altLang="en-US" sz="800" dirty="0"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。尽管如此，她还在犹豫说，其实如果劳拉死了，自己不就可以拥有幸福</a:t>
            </a:r>
            <a:r>
              <a:rPr lang="en-US" altLang="zh-CN" sz="800" dirty="0">
                <a:effectLst/>
                <a:latin typeface="Helvetica Neue" panose="02000503000000020004" pitchFamily="2" charset="0"/>
                <a:ea typeface="PingFang SC" panose="020B0400000000000000" pitchFamily="34" charset="-122"/>
              </a:rPr>
              <a:t>?</a:t>
            </a:r>
            <a:r>
              <a:rPr lang="zh-CN" altLang="en-US" sz="800" dirty="0"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就这样，她的心绪澎湃激荡着，无法和希望一刀两断。当她想到把</a:t>
            </a:r>
            <a:r>
              <a:rPr lang="zh-CN" altLang="en-US" sz="800" dirty="0">
                <a:effectLst/>
                <a:latin typeface="Helvetica Neue" panose="02000503000000020004" pitchFamily="2" charset="0"/>
                <a:ea typeface="PingFang SC" panose="020B0400000000000000" pitchFamily="34" charset="-122"/>
              </a:rPr>
              <a:t> </a:t>
            </a:r>
            <a:r>
              <a:rPr lang="zh-CN" altLang="en-US" sz="800" dirty="0"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劳拉深葬在运河底的念头时，从远方传来平匠船船夫们交谈的声音，他们说运河中浮现一具尸体，这消息使她的神志更为混乱。就在这时候，恩佐真的来了。尽管已</a:t>
            </a:r>
            <a:r>
              <a:rPr lang="zh-CN" altLang="en-US" sz="800" dirty="0">
                <a:effectLst/>
                <a:latin typeface="Helvetica Neue" panose="02000503000000020004" pitchFamily="2" charset="0"/>
                <a:ea typeface="PingFang SC" panose="020B0400000000000000" pitchFamily="34" charset="-122"/>
              </a:rPr>
              <a:t> </a:t>
            </a:r>
            <a:r>
              <a:rPr lang="zh-CN" altLang="en-US" sz="800" dirty="0"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经从监牢逃出，但由于人世间已经看不到心爱的劳拉，便急着要前往劳拉的墓地。乔康达告诉他，墓中空无一物，但此话又激怒了恩佐，他愤怒地说：</a:t>
            </a:r>
            <a:r>
              <a:rPr lang="zh-CN" altLang="en-US" sz="800" dirty="0">
                <a:effectLst/>
                <a:latin typeface="Helvetica Neue" panose="02000503000000020004" pitchFamily="2" charset="0"/>
                <a:ea typeface="PingFang SC" panose="020B0400000000000000" pitchFamily="34" charset="-122"/>
              </a:rPr>
              <a:t>“</a:t>
            </a:r>
            <a:r>
              <a:rPr lang="zh-CN" altLang="en-US" sz="800" dirty="0"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你嫉妒得连</a:t>
            </a:r>
            <a:r>
              <a:rPr lang="zh-CN" altLang="en-US" sz="800" dirty="0">
                <a:effectLst/>
                <a:latin typeface="Helvetica Neue" panose="02000503000000020004" pitchFamily="2" charset="0"/>
                <a:ea typeface="PingFang SC" panose="020B0400000000000000" pitchFamily="34" charset="-122"/>
              </a:rPr>
              <a:t> </a:t>
            </a:r>
            <a:r>
              <a:rPr lang="zh-CN" altLang="en-US" sz="800" dirty="0"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坟墓也要报复不成</a:t>
            </a:r>
            <a:r>
              <a:rPr lang="en-US" altLang="zh-CN" sz="800" dirty="0">
                <a:effectLst/>
                <a:latin typeface="Helvetica Neue" panose="02000503000000020004" pitchFamily="2" charset="0"/>
                <a:ea typeface="PingFang SC" panose="020B0400000000000000" pitchFamily="34" charset="-122"/>
              </a:rPr>
              <a:t>?”</a:t>
            </a:r>
            <a:r>
              <a:rPr lang="zh-CN" altLang="en-US" sz="800" dirty="0"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于是他拔出剑想要杀乔康达。</a:t>
            </a:r>
            <a:r>
              <a:rPr lang="zh-CN" altLang="en-US" sz="800" dirty="0">
                <a:effectLst/>
                <a:latin typeface="Helvetica Neue" panose="02000503000000020004" pitchFamily="2" charset="0"/>
                <a:ea typeface="PingFang SC" panose="020B0400000000000000" pitchFamily="34" charset="-122"/>
              </a:rPr>
              <a:t> </a:t>
            </a:r>
            <a:r>
              <a:rPr lang="zh-CN" altLang="en-US" sz="800" dirty="0"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当乔康达高兴自己将被恋人杀死时，劳拉刚好苏醒过来，对恩佐说出乔康达营救自己的一切经过。两人对乔康达深致谢意，坐上乔康达为他们准备的小船逃走了。当</a:t>
            </a:r>
            <a:r>
              <a:rPr lang="zh-CN" altLang="en-US" sz="800" dirty="0">
                <a:effectLst/>
                <a:latin typeface="Helvetica Neue" panose="02000503000000020004" pitchFamily="2" charset="0"/>
                <a:ea typeface="PingFang SC" panose="020B0400000000000000" pitchFamily="34" charset="-122"/>
              </a:rPr>
              <a:t> </a:t>
            </a:r>
            <a:r>
              <a:rPr lang="zh-CN" altLang="en-US" sz="800" dirty="0"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乔康达独自呆立时，巴尔纳巴出现，逼迫她实践诺言。乔康达用匕首自杀，她把自己的尸体交给了这位贪婪的无耻之徒。巴尔纳巴又气又恨，向乔康达大声喊叫说：</a:t>
            </a:r>
            <a:r>
              <a:rPr lang="zh-CN" altLang="en-US" sz="800" dirty="0">
                <a:effectLst/>
                <a:latin typeface="Helvetica Neue" panose="02000503000000020004" pitchFamily="2" charset="0"/>
                <a:ea typeface="PingFang SC" panose="020B0400000000000000" pitchFamily="34" charset="-122"/>
              </a:rPr>
              <a:t> “</a:t>
            </a:r>
            <a:r>
              <a:rPr lang="zh-CN" altLang="en-US" sz="800" dirty="0"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我已经把你的母亲推入运河里</a:t>
            </a:r>
            <a:r>
              <a:rPr lang="en-US" altLang="zh-CN" sz="800" dirty="0">
                <a:effectLst/>
                <a:latin typeface="Helvetica Neue" panose="02000503000000020004" pitchFamily="2" charset="0"/>
                <a:ea typeface="PingFang SC" panose="020B0400000000000000" pitchFamily="34" charset="-122"/>
              </a:rPr>
              <a:t>!”</a:t>
            </a:r>
            <a:r>
              <a:rPr lang="zh-CN" altLang="en-US" sz="800" dirty="0"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可是乔康达再也听不到这些话了。巴尔纳巴随即像发疯般离去。幕落。</a:t>
            </a:r>
          </a:p>
          <a:p>
            <a:pPr>
              <a:buFont typeface="Arial" panose="020B0604020202020204" pitchFamily="34" charset="0"/>
              <a:buChar char="•"/>
            </a:pPr>
            <a:endParaRPr lang="zh-CN" altLang="en-US" sz="800" dirty="0"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052918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</TotalTime>
  <Words>2647</Words>
  <Application>Microsoft Macintosh PowerPoint</Application>
  <PresentationFormat>A4 Paper (210x297 mm)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PingFang SC</vt:lpstr>
      <vt:lpstr>Arial</vt:lpstr>
      <vt:lpstr>Calibri</vt:lpstr>
      <vt:lpstr>Calibri Light</vt:lpstr>
      <vt:lpstr>Helvetica Neue</vt:lpstr>
      <vt:lpstr>Office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Bai, Zehui</dc:creator>
  <cp:lastModifiedBy>Microsoft Office User</cp:lastModifiedBy>
  <cp:revision>128</cp:revision>
  <cp:lastPrinted>2024-02-26T17:43:20Z</cp:lastPrinted>
  <dcterms:created xsi:type="dcterms:W3CDTF">2022-11-07T20:45:57Z</dcterms:created>
  <dcterms:modified xsi:type="dcterms:W3CDTF">2024-02-26T17:46:11Z</dcterms:modified>
</cp:coreProperties>
</file>